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907588" cy="6858000"/>
  <p:notesSz cx="6872288" cy="100615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520" y="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0" y="0"/>
            <a:ext cx="6872400" cy="10062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</p:sp>
      <p:sp>
        <p:nvSpPr>
          <p:cNvPr id="44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76480" cy="504720"/>
          </a:xfrm>
          <a:prstGeom prst="rect">
            <a:avLst/>
          </a:prstGeom>
          <a:noFill/>
          <a:ln w="0">
            <a:noFill/>
          </a:ln>
        </p:spPr>
        <p:txBody>
          <a:bodyPr lIns="93600" tIns="46800" rIns="93600" bIns="46800" anchor="t">
            <a:noAutofit/>
          </a:bodyPr>
          <a:lstStyle/>
          <a:p>
            <a:pPr>
              <a:spcBef>
                <a:spcPts val="751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dt" idx="1"/>
          </p:nvPr>
        </p:nvSpPr>
        <p:spPr>
          <a:xfrm>
            <a:off x="3897360" y="0"/>
            <a:ext cx="2976480" cy="504720"/>
          </a:xfrm>
          <a:prstGeom prst="rect">
            <a:avLst/>
          </a:prstGeom>
          <a:noFill/>
          <a:ln w="0">
            <a:noFill/>
          </a:ln>
        </p:spPr>
        <p:txBody>
          <a:bodyPr lIns="93600" tIns="46800" rIns="93600" bIns="46800" anchor="t">
            <a:noAutofit/>
          </a:bodyPr>
          <a:lstStyle>
            <a:lvl1pPr>
              <a:spcBef>
                <a:spcPts val="751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strike="noStrike" spc="-1">
                <a:solidFill>
                  <a:srgbClr val="000000"/>
                </a:solidFill>
                <a:latin typeface="굴림"/>
                <a:ea typeface="굴림"/>
              </a:defRPr>
            </a:lvl1pPr>
          </a:lstStyle>
          <a:p>
            <a:pPr>
              <a:spcBef>
                <a:spcPts val="751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46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711360" y="755640"/>
            <a:ext cx="5448240" cy="3773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US" sz="2800" b="1" strike="noStrike" spc="-1">
                <a:solidFill>
                  <a:srgbClr val="FFFFFF"/>
                </a:solidFill>
                <a:latin typeface="HY견고딕"/>
              </a:rPr>
              <a:t>Click to move the slide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914400" y="4777920"/>
            <a:ext cx="5045040" cy="4527720"/>
          </a:xfrm>
          <a:prstGeom prst="rect">
            <a:avLst/>
          </a:prstGeom>
          <a:noFill/>
          <a:ln w="0">
            <a:noFill/>
          </a:ln>
        </p:spPr>
        <p:txBody>
          <a:bodyPr lIns="93600" tIns="46800" rIns="93600" bIns="46800" anchor="t">
            <a:noAutofit/>
          </a:bodyPr>
          <a:lstStyle/>
          <a:p>
            <a:r>
              <a:rPr lang="en-US" sz="1200" b="0" strike="noStrike" spc="-1">
                <a:solidFill>
                  <a:srgbClr val="000000"/>
                </a:solidFill>
                <a:latin typeface="굴림"/>
              </a:rPr>
              <a:t>Click to edit the notes format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ftr" idx="2"/>
          </p:nvPr>
        </p:nvSpPr>
        <p:spPr>
          <a:xfrm>
            <a:off x="0" y="9556920"/>
            <a:ext cx="2976480" cy="504720"/>
          </a:xfrm>
          <a:prstGeom prst="rect">
            <a:avLst/>
          </a:prstGeom>
          <a:noFill/>
          <a:ln w="0">
            <a:noFill/>
          </a:ln>
        </p:spPr>
        <p:txBody>
          <a:bodyPr lIns="93600" tIns="46800" rIns="93600" bIns="46800" anchor="b">
            <a:noAutofit/>
          </a:bodyPr>
          <a:lstStyle>
            <a:lvl1pPr>
              <a:spcBef>
                <a:spcPts val="751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strike="noStrike" spc="-1">
                <a:solidFill>
                  <a:srgbClr val="000000"/>
                </a:solidFill>
                <a:latin typeface="굴림"/>
                <a:ea typeface="굴림"/>
              </a:defRPr>
            </a:lvl1pPr>
          </a:lstStyle>
          <a:p>
            <a:pPr>
              <a:spcBef>
                <a:spcPts val="751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 idx="3"/>
          </p:nvPr>
        </p:nvSpPr>
        <p:spPr>
          <a:xfrm>
            <a:off x="3897360" y="9556920"/>
            <a:ext cx="2976480" cy="504720"/>
          </a:xfrm>
          <a:prstGeom prst="rect">
            <a:avLst/>
          </a:prstGeom>
          <a:noFill/>
          <a:ln w="0">
            <a:noFill/>
          </a:ln>
        </p:spPr>
        <p:txBody>
          <a:bodyPr lIns="93600" tIns="46800" rIns="93600" bIns="46800" anchor="b">
            <a:noAutofit/>
          </a:bodyPr>
          <a:lstStyle>
            <a:lvl1pPr algn="r">
              <a:lnSpc>
                <a:spcPct val="100000"/>
              </a:lnSpc>
              <a:tabLst>
                <a:tab pos="0" algn="l"/>
                <a:tab pos="938160" algn="l"/>
                <a:tab pos="1876320" algn="l"/>
                <a:tab pos="2814480" algn="l"/>
                <a:tab pos="3753000" algn="l"/>
                <a:tab pos="4691160" algn="l"/>
                <a:tab pos="5629320" algn="l"/>
                <a:tab pos="6567480" algn="l"/>
                <a:tab pos="7505640" algn="l"/>
                <a:tab pos="8443800" algn="l"/>
                <a:tab pos="9381960" algn="l"/>
                <a:tab pos="10320480" algn="l"/>
              </a:tabLst>
              <a:defRPr lang="en-US" sz="1200" b="0" strike="noStrike" spc="-1">
                <a:solidFill>
                  <a:srgbClr val="000000"/>
                </a:solidFill>
                <a:latin typeface="굴림"/>
                <a:ea typeface="굴림"/>
              </a:defRPr>
            </a:lvl1pPr>
          </a:lstStyle>
          <a:p>
            <a:pPr algn="r">
              <a:lnSpc>
                <a:spcPct val="100000"/>
              </a:lnSpc>
              <a:tabLst>
                <a:tab pos="0" algn="l"/>
                <a:tab pos="938160" algn="l"/>
                <a:tab pos="1876320" algn="l"/>
                <a:tab pos="2814480" algn="l"/>
                <a:tab pos="3753000" algn="l"/>
                <a:tab pos="4691160" algn="l"/>
                <a:tab pos="5629320" algn="l"/>
                <a:tab pos="6567480" algn="l"/>
                <a:tab pos="7505640" algn="l"/>
                <a:tab pos="8443800" algn="l"/>
                <a:tab pos="9381960" algn="l"/>
                <a:tab pos="10320480" algn="l"/>
              </a:tabLst>
            </a:pPr>
            <a:fld id="{6CC5F778-C033-433F-9730-931A89ABBECC}" type="slidenum">
              <a:rPr lang="en-US" sz="1200" b="0" strike="noStrike" spc="-1">
                <a:solidFill>
                  <a:srgbClr val="000000"/>
                </a:solidFill>
                <a:latin typeface="굴림"/>
                <a:ea typeface="굴림"/>
              </a:rPr>
              <a:t>‹#›</a:t>
            </a:fld>
            <a:endParaRPr lang="en-US" sz="1200" b="1" strike="noStrike" spc="-1">
              <a:solidFill>
                <a:srgbClr val="000000"/>
              </a:solidFill>
              <a:latin typeface="HY견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7"/>
          <p:cNvSpPr/>
          <p:nvPr/>
        </p:nvSpPr>
        <p:spPr>
          <a:xfrm>
            <a:off x="3897360" y="9556920"/>
            <a:ext cx="2976480" cy="504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46800" rIns="936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38160" algn="l"/>
                <a:tab pos="1876320" algn="l"/>
                <a:tab pos="2814480" algn="l"/>
                <a:tab pos="3753000" algn="l"/>
                <a:tab pos="4691160" algn="l"/>
                <a:tab pos="5629320" algn="l"/>
                <a:tab pos="6567480" algn="l"/>
                <a:tab pos="7505640" algn="l"/>
                <a:tab pos="8443800" algn="l"/>
                <a:tab pos="9381960" algn="l"/>
                <a:tab pos="10320480" algn="l"/>
              </a:tabLst>
            </a:pPr>
            <a:fld id="{BB927476-379F-4D7F-B8BE-33F7A9CFCC38}" type="slidenum">
              <a:rPr lang="en-US" sz="1200" b="0" strike="noStrike" spc="-1">
                <a:solidFill>
                  <a:srgbClr val="000000"/>
                </a:solidFill>
                <a:latin typeface="굴림"/>
                <a:ea typeface="굴림"/>
              </a:rPr>
              <a:t>1</a:t>
            </a:fld>
            <a:endParaRPr lang="en-US" sz="1200" b="1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55650"/>
            <a:ext cx="5448300" cy="3773488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914400" y="4777920"/>
            <a:ext cx="5045040" cy="452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굴림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800" b="1" strike="noStrike" spc="-1">
              <a:solidFill>
                <a:srgbClr val="FFFFFF"/>
              </a:solidFill>
              <a:latin typeface="HY견고딕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61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95360" y="3682080"/>
            <a:ext cx="89161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Y견고딕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800" b="1" strike="noStrike" spc="-1">
              <a:solidFill>
                <a:srgbClr val="FFFFFF"/>
              </a:solidFill>
              <a:latin typeface="HY견고딕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95360" y="368208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64120" y="368208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Y견고딕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800" b="1" strike="noStrike" spc="-1">
              <a:solidFill>
                <a:srgbClr val="FFFFFF"/>
              </a:solidFill>
              <a:latin typeface="HY견고딕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28706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10000" y="1604520"/>
            <a:ext cx="28706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524640" y="1604520"/>
            <a:ext cx="28706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95360" y="3682080"/>
            <a:ext cx="28706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10000" y="3682080"/>
            <a:ext cx="28706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524640" y="3682080"/>
            <a:ext cx="28706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Y견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800" b="1" strike="noStrike" spc="-1">
              <a:solidFill>
                <a:srgbClr val="FFFFFF"/>
              </a:solidFill>
              <a:latin typeface="HY견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51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strike="noStrike" spc="-1">
              <a:solidFill>
                <a:srgbClr val="000000"/>
              </a:solidFill>
              <a:latin typeface="HY견고딕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800" b="1" strike="noStrike" spc="-1">
              <a:solidFill>
                <a:srgbClr val="FFFFFF"/>
              </a:solidFill>
              <a:latin typeface="HY견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Y견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800" b="1" strike="noStrike" spc="-1">
              <a:solidFill>
                <a:srgbClr val="FFFFFF"/>
              </a:solidFill>
              <a:latin typeface="HY견고딕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9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064120" y="1604520"/>
            <a:ext cx="43509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Y견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800" b="1" strike="noStrike" spc="-1">
              <a:solidFill>
                <a:srgbClr val="FFFFFF"/>
              </a:solidFill>
              <a:latin typeface="HY견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95360" y="273600"/>
            <a:ext cx="891612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51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strike="noStrike" spc="-1">
              <a:solidFill>
                <a:srgbClr val="000000"/>
              </a:solidFill>
              <a:latin typeface="HY견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800" b="1" strike="noStrike" spc="-1">
              <a:solidFill>
                <a:srgbClr val="FFFFFF"/>
              </a:solidFill>
              <a:latin typeface="HY견고딕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064120" y="1604520"/>
            <a:ext cx="43509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95360" y="368208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Y견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800" b="1" strike="noStrike" spc="-1">
              <a:solidFill>
                <a:srgbClr val="FFFFFF"/>
              </a:solidFill>
              <a:latin typeface="HY견고딕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9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64120" y="368208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Y견고딕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800" b="1" strike="noStrike" spc="-1">
              <a:solidFill>
                <a:srgbClr val="FFFFFF"/>
              </a:solidFill>
              <a:latin typeface="HY견고딕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95360" y="3682080"/>
            <a:ext cx="89161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Y견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"/>
          <p:cNvSpPr/>
          <p:nvPr/>
        </p:nvSpPr>
        <p:spPr>
          <a:xfrm>
            <a:off x="14400" y="800280"/>
            <a:ext cx="9891720" cy="587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/>
          </a:p>
        </p:txBody>
      </p:sp>
      <p:sp>
        <p:nvSpPr>
          <p:cNvPr id="3" name="Text Box 45"/>
          <p:cNvSpPr/>
          <p:nvPr/>
        </p:nvSpPr>
        <p:spPr>
          <a:xfrm>
            <a:off x="7912080" y="41400"/>
            <a:ext cx="193680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1" i="1" strike="noStrike" spc="-1">
                <a:solidFill>
                  <a:srgbClr val="FF0000"/>
                </a:solidFill>
                <a:latin typeface="HY견고딕"/>
              </a:rPr>
              <a:t>Ppoints Engine</a:t>
            </a:r>
            <a:endParaRPr lang="en-US" sz="1400" b="1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4" name="Line 67"/>
          <p:cNvSpPr/>
          <p:nvPr/>
        </p:nvSpPr>
        <p:spPr>
          <a:xfrm>
            <a:off x="0" y="704880"/>
            <a:ext cx="9915480" cy="0"/>
          </a:xfrm>
          <a:prstGeom prst="line">
            <a:avLst/>
          </a:prstGeom>
          <a:ln w="38160">
            <a:solidFill>
              <a:srgbClr val="80808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표 50"/>
          <p:cNvGraphicFramePr/>
          <p:nvPr>
            <p:extLst>
              <p:ext uri="{D42A27DB-BD31-4B8C-83A1-F6EECF244321}">
                <p14:modId xmlns:p14="http://schemas.microsoft.com/office/powerpoint/2010/main" val="2175696000"/>
              </p:ext>
            </p:extLst>
          </p:nvPr>
        </p:nvGraphicFramePr>
        <p:xfrm>
          <a:off x="372960" y="1154120"/>
          <a:ext cx="9101160" cy="684360"/>
        </p:xfrm>
        <a:graphic>
          <a:graphicData uri="http://schemas.openxmlformats.org/drawingml/2006/table">
            <a:tbl>
              <a:tblPr/>
              <a:tblGrid>
                <a:gridCol w="1193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3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44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 algn="ctr">
                        <a:spcBef>
                          <a:spcPts val="451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ko-KR" sz="1000" b="0" strike="noStrike" spc="-1" smtClean="0">
                          <a:solidFill>
                            <a:srgbClr val="000000"/>
                          </a:solidFill>
                          <a:latin typeface="HY견고딕"/>
                        </a:rPr>
                        <a:t>Authors</a:t>
                      </a:r>
                      <a:endParaRPr lang="en-US" sz="1000" b="1" strike="noStrike" spc="-1">
                        <a:solidFill>
                          <a:srgbClr val="000000"/>
                        </a:solidFill>
                        <a:latin typeface="HY견고딕"/>
                      </a:endParaRPr>
                    </a:p>
                  </a:txBody>
                  <a:tcPr marL="36000" marR="36000"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1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ko-KR" sz="1000" b="0" strike="noStrike" spc="-1" smtClean="0">
                          <a:solidFill>
                            <a:srgbClr val="000000"/>
                          </a:solidFill>
                          <a:latin typeface="HY견고딕"/>
                        </a:rPr>
                        <a:t>Dept.</a:t>
                      </a:r>
                      <a:endParaRPr lang="en-US" sz="1000" b="1" strike="noStrike" spc="-1">
                        <a:solidFill>
                          <a:srgbClr val="000000"/>
                        </a:solidFill>
                        <a:latin typeface="HY견고딕"/>
                      </a:endParaRPr>
                    </a:p>
                  </a:txBody>
                  <a:tcPr marL="36000" marR="36000"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1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000" b="0" strike="noStrike" spc="-1" smtClean="0">
                          <a:solidFill>
                            <a:srgbClr val="000000"/>
                          </a:solidFill>
                          <a:latin typeface="HY견고딕"/>
                        </a:rPr>
                        <a:t>Affiliation</a:t>
                      </a:r>
                      <a:endParaRPr lang="en-US" sz="1000" b="1" strike="noStrike" spc="-1">
                        <a:solidFill>
                          <a:srgbClr val="000000"/>
                        </a:solidFill>
                        <a:latin typeface="HY견고딕"/>
                      </a:endParaRPr>
                    </a:p>
                  </a:txBody>
                  <a:tcPr marL="36000" marR="36000"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1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000" b="0" strike="noStrike" spc="-1" smtClean="0">
                          <a:solidFill>
                            <a:srgbClr val="000000"/>
                          </a:solidFill>
                          <a:latin typeface="HY견고딕"/>
                        </a:rPr>
                        <a:t>City</a:t>
                      </a:r>
                      <a:endParaRPr lang="en-US" sz="1000" b="1" strike="noStrike" spc="-1">
                        <a:solidFill>
                          <a:srgbClr val="000000"/>
                        </a:solidFill>
                        <a:latin typeface="HY견고딕"/>
                      </a:endParaRPr>
                    </a:p>
                  </a:txBody>
                  <a:tcPr marL="36000" marR="36000"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1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000" b="0" strike="noStrike" spc="-1" smtClean="0">
                          <a:solidFill>
                            <a:srgbClr val="000000"/>
                          </a:solidFill>
                          <a:latin typeface="HY견고딕"/>
                        </a:rPr>
                        <a:t>Country</a:t>
                      </a:r>
                      <a:endParaRPr lang="en-US" sz="1000" b="1" strike="noStrike" spc="-1">
                        <a:solidFill>
                          <a:srgbClr val="000000"/>
                        </a:solidFill>
                        <a:latin typeface="HY견고딕"/>
                      </a:endParaRPr>
                    </a:p>
                  </a:txBody>
                  <a:tcPr marL="36000" marR="36000"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1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000" b="0" strike="noStrike" spc="-1" smtClean="0">
                          <a:solidFill>
                            <a:srgbClr val="000000"/>
                          </a:solidFill>
                          <a:latin typeface="HY견고딕"/>
                        </a:rPr>
                        <a:t>Key</a:t>
                      </a:r>
                      <a:r>
                        <a:rPr lang="en-US" sz="1000" b="0" strike="noStrike" spc="-1" baseline="0" smtClean="0">
                          <a:solidFill>
                            <a:srgbClr val="000000"/>
                          </a:solidFill>
                          <a:latin typeface="HY견고딕"/>
                        </a:rPr>
                        <a:t> word</a:t>
                      </a:r>
                      <a:endParaRPr lang="en-US" sz="1000" b="1" strike="noStrike" spc="-1">
                        <a:solidFill>
                          <a:srgbClr val="000000"/>
                        </a:solidFill>
                        <a:latin typeface="HY견고딕"/>
                      </a:endParaRPr>
                    </a:p>
                  </a:txBody>
                  <a:tcPr marL="36000" marR="36000"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1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ko-KR" sz="1000" b="0" strike="noStrike" spc="-1">
                          <a:solidFill>
                            <a:srgbClr val="000000"/>
                          </a:solidFill>
                          <a:latin typeface="HY견고딕"/>
                        </a:rPr>
                        <a:t>작성일</a:t>
                      </a:r>
                      <a:endParaRPr lang="en-US" sz="1000" b="1" strike="noStrike" spc="-1">
                        <a:solidFill>
                          <a:srgbClr val="000000"/>
                        </a:solidFill>
                        <a:latin typeface="HY견고딕"/>
                      </a:endParaRPr>
                    </a:p>
                  </a:txBody>
                  <a:tcPr marL="36000" marR="36000"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1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ko-KR" sz="1000" b="0" strike="noStrike" spc="-1">
                          <a:solidFill>
                            <a:srgbClr val="000000"/>
                          </a:solidFill>
                          <a:latin typeface="HY견고딕"/>
                        </a:rPr>
                        <a:t>자료첨부</a:t>
                      </a:r>
                      <a:endParaRPr lang="en-US" sz="1000" b="1" strike="noStrike" spc="-1">
                        <a:solidFill>
                          <a:srgbClr val="000000"/>
                        </a:solidFill>
                        <a:latin typeface="HY견고딕"/>
                      </a:endParaRPr>
                    </a:p>
                  </a:txBody>
                  <a:tcPr marL="36000" marR="36000"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240"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spcBef>
                          <a:spcPts val="451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ko-KR" sz="1000" smtClean="0"/>
                        <a:t>Dingding Ren, et</a:t>
                      </a:r>
                      <a:r>
                        <a:rPr lang="en-US" altLang="ko-KR" sz="1000" baseline="0" smtClean="0"/>
                        <a:t> al.</a:t>
                      </a:r>
                      <a:endParaRPr lang="en-US" sz="1000" b="1" strike="noStrike" spc="-1">
                        <a:solidFill>
                          <a:srgbClr val="000000"/>
                        </a:solidFill>
                        <a:latin typeface="HY견고딕"/>
                      </a:endParaRPr>
                    </a:p>
                  </a:txBody>
                  <a:tcPr marL="36000" marR="36000"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1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ko-KR" sz="1000" smtClean="0"/>
                        <a:t>Department of Electronic Systems</a:t>
                      </a:r>
                      <a:endParaRPr lang="en-US" sz="1000" b="1" strike="noStrike" spc="-1">
                        <a:solidFill>
                          <a:srgbClr val="000000"/>
                        </a:solidFill>
                        <a:latin typeface="HY견고딕"/>
                      </a:endParaRPr>
                    </a:p>
                  </a:txBody>
                  <a:tcPr marL="36000" marR="36000"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1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ko-KR" sz="1000" smtClean="0"/>
                        <a:t>NTNU</a:t>
                      </a:r>
                      <a:endParaRPr lang="en-US" sz="1000" b="1" strike="noStrike" spc="-1">
                        <a:solidFill>
                          <a:srgbClr val="000000"/>
                        </a:solidFill>
                        <a:latin typeface="HY견고딕"/>
                      </a:endParaRPr>
                    </a:p>
                  </a:txBody>
                  <a:tcPr marL="36000" marR="36000"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1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ko-KR" sz="1000" smtClean="0"/>
                        <a:t>Trondheim</a:t>
                      </a:r>
                      <a:endParaRPr lang="en-US" sz="1000" b="1" strike="noStrike" spc="-1">
                        <a:solidFill>
                          <a:srgbClr val="000000"/>
                        </a:solidFill>
                        <a:latin typeface="HY견고딕"/>
                      </a:endParaRPr>
                    </a:p>
                  </a:txBody>
                  <a:tcPr marL="36000" marR="36000"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1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ko-KR" sz="1000" smtClean="0"/>
                        <a:t>Norway</a:t>
                      </a:r>
                      <a:endParaRPr lang="en-US" sz="1000" b="1" strike="noStrike" spc="-1">
                        <a:solidFill>
                          <a:srgbClr val="000000"/>
                        </a:solidFill>
                        <a:latin typeface="HY견고딕"/>
                      </a:endParaRPr>
                    </a:p>
                  </a:txBody>
                  <a:tcPr marL="36000" marR="36000"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1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ko-KR" sz="1000" smtClean="0"/>
                        <a:t>Epitaxy</a:t>
                      </a:r>
                      <a:endParaRPr lang="en-US" sz="1000" b="1" strike="noStrike" spc="-1">
                        <a:solidFill>
                          <a:srgbClr val="000000"/>
                        </a:solidFill>
                        <a:latin typeface="HY견고딕"/>
                      </a:endParaRPr>
                    </a:p>
                  </a:txBody>
                  <a:tcPr marL="36000" marR="36000"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1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000" b="0" strike="noStrike" spc="-1" smtClean="0">
                          <a:solidFill>
                            <a:srgbClr val="000000"/>
                          </a:solidFill>
                          <a:latin typeface="HY견고딕"/>
                        </a:rPr>
                        <a:t>25.08.20</a:t>
                      </a:r>
                      <a:endParaRPr lang="en-US" sz="1000" b="1" strike="noStrike" spc="-1">
                        <a:solidFill>
                          <a:srgbClr val="000000"/>
                        </a:solidFill>
                        <a:latin typeface="HY견고딕"/>
                      </a:endParaRPr>
                    </a:p>
                  </a:txBody>
                  <a:tcPr marL="36000" marR="36000"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sz="1000"/>
                    </a:p>
                  </a:txBody>
                  <a:tcPr marL="36000" marR="36000" anchor="ctr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Rectangle 272"/>
          <p:cNvSpPr/>
          <p:nvPr/>
        </p:nvSpPr>
        <p:spPr>
          <a:xfrm>
            <a:off x="378000" y="2249800"/>
            <a:ext cx="4560840" cy="1895400"/>
          </a:xfrm>
          <a:prstGeom prst="rect">
            <a:avLst/>
          </a:prstGeom>
          <a:noFill/>
          <a:ln w="19080">
            <a:solidFill>
              <a:srgbClr val="80808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</a:rPr>
              <a:t>   </a:t>
            </a:r>
            <a:endParaRPr lang="en-US" sz="1600" b="1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53" name="Rectangle 273"/>
          <p:cNvSpPr/>
          <p:nvPr/>
        </p:nvSpPr>
        <p:spPr>
          <a:xfrm>
            <a:off x="360360" y="1903840"/>
            <a:ext cx="1857240" cy="33156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004F9E"/>
              </a:gs>
            </a:gsLst>
            <a:lin ang="0"/>
          </a:gradFill>
          <a:ln w="19080">
            <a:solidFill>
              <a:srgbClr val="FFFFFF"/>
            </a:solidFill>
            <a:miter/>
          </a:ln>
          <a:effectLst>
            <a:outerShdw dist="17819" dir="27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ko-KR" sz="1600" smtClean="0">
                <a:solidFill>
                  <a:schemeClr val="bg1"/>
                </a:solidFill>
              </a:rPr>
              <a:t>Introduction</a:t>
            </a:r>
            <a:r>
              <a:rPr lang="ko-KR" sz="1600" b="0" strike="noStrike" spc="-1" smtClean="0">
                <a:solidFill>
                  <a:srgbClr val="FFFFFF"/>
                </a:solidFill>
                <a:latin typeface="HY견고딕"/>
              </a:rPr>
              <a:t> </a:t>
            </a:r>
            <a:endParaRPr lang="en-US" sz="1600" b="1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54" name="Rectangle 281"/>
          <p:cNvSpPr/>
          <p:nvPr/>
        </p:nvSpPr>
        <p:spPr>
          <a:xfrm>
            <a:off x="4973760" y="2249800"/>
            <a:ext cx="4560840" cy="1895400"/>
          </a:xfrm>
          <a:prstGeom prst="rect">
            <a:avLst/>
          </a:prstGeom>
          <a:noFill/>
          <a:ln w="19080">
            <a:solidFill>
              <a:srgbClr val="80808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</a:rPr>
              <a:t>   </a:t>
            </a:r>
            <a:endParaRPr lang="en-US" sz="1600" b="1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55" name="Rectangle 282"/>
          <p:cNvSpPr/>
          <p:nvPr/>
        </p:nvSpPr>
        <p:spPr>
          <a:xfrm>
            <a:off x="390600" y="4500880"/>
            <a:ext cx="4560840" cy="1895400"/>
          </a:xfrm>
          <a:prstGeom prst="rect">
            <a:avLst/>
          </a:prstGeom>
          <a:noFill/>
          <a:ln w="19080">
            <a:solidFill>
              <a:srgbClr val="80808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</a:rPr>
              <a:t>   </a:t>
            </a:r>
            <a:endParaRPr lang="en-US" sz="1600" b="1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56" name="Rectangle 283"/>
          <p:cNvSpPr/>
          <p:nvPr/>
        </p:nvSpPr>
        <p:spPr>
          <a:xfrm>
            <a:off x="4986360" y="4500880"/>
            <a:ext cx="4560840" cy="1895400"/>
          </a:xfrm>
          <a:prstGeom prst="rect">
            <a:avLst/>
          </a:prstGeom>
          <a:noFill/>
          <a:ln w="19080">
            <a:solidFill>
              <a:srgbClr val="80808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</a:rPr>
              <a:t>   </a:t>
            </a:r>
            <a:endParaRPr lang="en-US" sz="1600" b="1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57" name="Rectangle 284"/>
          <p:cNvSpPr/>
          <p:nvPr/>
        </p:nvSpPr>
        <p:spPr>
          <a:xfrm>
            <a:off x="4951440" y="1903840"/>
            <a:ext cx="1857240" cy="33156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004F9E"/>
              </a:gs>
            </a:gsLst>
            <a:lin ang="0"/>
          </a:gradFill>
          <a:ln w="19080">
            <a:solidFill>
              <a:srgbClr val="FFFFFF"/>
            </a:solidFill>
            <a:miter/>
          </a:ln>
          <a:effectLst>
            <a:outerShdw dist="17819" dir="27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ko-KR" altLang="en-US" sz="1600" b="0" strike="noStrike" spc="-1" smtClean="0">
                <a:solidFill>
                  <a:srgbClr val="FFFFFF"/>
                </a:solidFill>
                <a:latin typeface="HY견고딕"/>
              </a:rPr>
              <a:t>메커니즘</a:t>
            </a:r>
            <a:r>
              <a:rPr lang="ko-KR" sz="1600" b="0" strike="noStrike" spc="-1" smtClean="0">
                <a:solidFill>
                  <a:srgbClr val="FFFFFF"/>
                </a:solidFill>
                <a:latin typeface="HY견고딕"/>
              </a:rPr>
              <a:t> </a:t>
            </a:r>
            <a:endParaRPr lang="en-US" sz="1600" b="1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58" name="Rectangle 285"/>
          <p:cNvSpPr/>
          <p:nvPr/>
        </p:nvSpPr>
        <p:spPr>
          <a:xfrm>
            <a:off x="4973760" y="4156360"/>
            <a:ext cx="1857240" cy="33192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004F9E"/>
              </a:gs>
            </a:gsLst>
            <a:lin ang="0"/>
          </a:gradFill>
          <a:ln w="19080">
            <a:solidFill>
              <a:srgbClr val="FFFFFF"/>
            </a:solidFill>
            <a:miter/>
          </a:ln>
          <a:effectLst>
            <a:outerShdw dist="17819" dir="27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ko-KR" sz="1600" smtClean="0">
                <a:solidFill>
                  <a:schemeClr val="bg1"/>
                </a:solidFill>
              </a:rPr>
              <a:t>Conclusion</a:t>
            </a:r>
            <a:r>
              <a:rPr lang="ko-KR" sz="1600" b="0" strike="noStrike" spc="-1" smtClean="0">
                <a:solidFill>
                  <a:srgbClr val="FFFFFF"/>
                </a:solidFill>
                <a:latin typeface="HY견고딕"/>
              </a:rPr>
              <a:t> </a:t>
            </a:r>
            <a:endParaRPr lang="en-US" sz="1600" b="1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59" name="Rectangle 286"/>
          <p:cNvSpPr/>
          <p:nvPr/>
        </p:nvSpPr>
        <p:spPr>
          <a:xfrm>
            <a:off x="390600" y="4159600"/>
            <a:ext cx="1857240" cy="33192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004F9E"/>
              </a:gs>
            </a:gsLst>
            <a:lin ang="0"/>
          </a:gradFill>
          <a:ln w="19080">
            <a:solidFill>
              <a:srgbClr val="FFFFFF"/>
            </a:solidFill>
            <a:miter/>
          </a:ln>
          <a:effectLst>
            <a:outerShdw dist="17819" dir="27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ko-KR" altLang="en-US" sz="1600" spc="-1" smtClean="0">
                <a:solidFill>
                  <a:srgbClr val="FFFFFF"/>
                </a:solidFill>
                <a:latin typeface="HY견고딕"/>
              </a:rPr>
              <a:t>결과 분석</a:t>
            </a:r>
            <a:endParaRPr lang="en-US" sz="1600" b="1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60" name="Text Box 456"/>
          <p:cNvSpPr/>
          <p:nvPr/>
        </p:nvSpPr>
        <p:spPr>
          <a:xfrm>
            <a:off x="87480" y="771480"/>
            <a:ext cx="967896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spcBef>
                <a:spcPts val="1125"/>
              </a:spcBef>
              <a:buClr>
                <a:srgbClr val="000000"/>
              </a:buClr>
              <a:buFont typeface="Wingdings" charset="2"/>
              <a:buChar char="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HY견고딕"/>
              </a:rPr>
              <a:t> </a:t>
            </a:r>
            <a:r>
              <a:rPr lang="ko-KR" altLang="en-US" sz="1800" b="0" strike="noStrike" spc="-1" smtClean="0">
                <a:solidFill>
                  <a:srgbClr val="000000"/>
                </a:solidFill>
                <a:latin typeface="HY견고딕"/>
              </a:rPr>
              <a:t>논문 내용 요약</a:t>
            </a:r>
            <a:endParaRPr lang="en-US" sz="1800" b="1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61" name="Text Box 458"/>
          <p:cNvSpPr/>
          <p:nvPr/>
        </p:nvSpPr>
        <p:spPr>
          <a:xfrm>
            <a:off x="4986360" y="2284720"/>
            <a:ext cx="4487760" cy="21762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>
              <a:lnSpc>
                <a:spcPct val="80000"/>
              </a:lnSpc>
              <a:spcBef>
                <a:spcPts val="624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ko-KR" altLang="en-US" sz="1000" b="0" strike="noStrike" spc="-1" smtClean="0">
                <a:solidFill>
                  <a:srgbClr val="000000"/>
                </a:solidFill>
                <a:latin typeface="HY견고딕"/>
              </a:rPr>
              <a:t>표면 개질 및 나노와이어 성장 메커니즘</a:t>
            </a:r>
            <a:endParaRPr lang="en-US" sz="1000" b="1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62" name="Text Box 461"/>
          <p:cNvSpPr/>
          <p:nvPr/>
        </p:nvSpPr>
        <p:spPr>
          <a:xfrm>
            <a:off x="5069226" y="4559167"/>
            <a:ext cx="2197554" cy="71006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>
              <a:spcBef>
                <a:spcPts val="624"/>
              </a:spcBef>
              <a:buClr>
                <a:srgbClr val="000000"/>
              </a:buClr>
              <a:buFont typeface="Wingdings" charset="2"/>
              <a:buChar char="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strike="noStrike" spc="-1">
                <a:solidFill>
                  <a:srgbClr val="000000"/>
                </a:solidFill>
                <a:latin typeface="HY견고딕"/>
              </a:rPr>
              <a:t> </a:t>
            </a:r>
            <a:r>
              <a:rPr lang="ko-KR" altLang="en-US" sz="1000" strike="noStrike" spc="-1" smtClean="0">
                <a:solidFill>
                  <a:srgbClr val="000000"/>
                </a:solidFill>
                <a:latin typeface="HY견고딕"/>
              </a:rPr>
              <a:t>본 연구는 </a:t>
            </a:r>
            <a:r>
              <a:rPr lang="en-US" altLang="ko-KR" sz="1000" strike="noStrike" spc="-1" smtClean="0">
                <a:solidFill>
                  <a:srgbClr val="000000"/>
                </a:solidFill>
                <a:latin typeface="HY견고딕"/>
              </a:rPr>
              <a:t>graphitic substrate </a:t>
            </a:r>
            <a:r>
              <a:rPr lang="ko-KR" altLang="en-US" sz="1000" strike="noStrike" spc="-1" smtClean="0">
                <a:solidFill>
                  <a:srgbClr val="000000"/>
                </a:solidFill>
                <a:latin typeface="HY견고딕"/>
              </a:rPr>
              <a:t>위 </a:t>
            </a:r>
            <a:r>
              <a:rPr lang="en-US" altLang="ko-KR" sz="1000" strike="noStrike" spc="-1" smtClean="0">
                <a:solidFill>
                  <a:srgbClr val="000000"/>
                </a:solidFill>
                <a:latin typeface="HY견고딕"/>
              </a:rPr>
              <a:t>self-catalyzed GaAsSb </a:t>
            </a:r>
            <a:r>
              <a:rPr lang="ko-KR" altLang="en-US" sz="1000" strike="noStrike" spc="-1" smtClean="0">
                <a:solidFill>
                  <a:srgbClr val="000000"/>
                </a:solidFill>
                <a:latin typeface="HY견고딕"/>
              </a:rPr>
              <a:t>나노와이어 성장을 처음으로 실험적으로 입증했다</a:t>
            </a:r>
            <a:r>
              <a:rPr lang="en-US" altLang="ko-KR" sz="1000" strike="noStrike" spc="-1" smtClean="0">
                <a:solidFill>
                  <a:srgbClr val="000000"/>
                </a:solidFill>
                <a:latin typeface="HY견고딕"/>
              </a:rPr>
              <a:t>.</a:t>
            </a:r>
            <a:endParaRPr lang="en-US" sz="100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928" y="18229"/>
            <a:ext cx="8154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Quasi van der Waals Epitaxial Growth of GaAsSb Nanowires on Graphitic Substrate for Photonic Applications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6483520"/>
            <a:ext cx="990758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smtClean="0"/>
              <a:t>Based on: Dingding Ren, et al. (2024). </a:t>
            </a:r>
            <a:r>
              <a:rPr lang="en-US" altLang="ko-KR" sz="900" i="1" smtClean="0"/>
              <a:t>Quasi van der Waals Epitaxial Growth of GaAsSb Nanowires on Graphitic Substrate for Photonic Applications</a:t>
            </a:r>
            <a:r>
              <a:rPr lang="en-US" altLang="ko-KR" sz="900" smtClean="0"/>
              <a:t>. arXiv:2402.06254.</a:t>
            </a:r>
            <a:br>
              <a:rPr lang="en-US" altLang="ko-KR" sz="900" smtClean="0"/>
            </a:br>
            <a:r>
              <a:rPr lang="en-US" altLang="ko-KR" sz="900" smtClean="0"/>
              <a:t>Licensed under </a:t>
            </a:r>
            <a:r>
              <a:rPr lang="en-US" altLang="ko-KR" sz="900" smtClean="0">
                <a:hlinkClick r:id="rId3"/>
              </a:rPr>
              <a:t>CC BY 4.0</a:t>
            </a:r>
            <a:r>
              <a:rPr lang="en-US" altLang="ko-KR" sz="900" smtClean="0"/>
              <a:t>. </a:t>
            </a:r>
            <a:r>
              <a:rPr lang="en-US" altLang="ko-KR" sz="900" i="1" smtClean="0"/>
              <a:t>This material has been modified from the original.</a:t>
            </a:r>
            <a:endParaRPr lang="ko-KR" altLang="en-US" sz="900"/>
          </a:p>
        </p:txBody>
      </p:sp>
      <p:sp>
        <p:nvSpPr>
          <p:cNvPr id="4" name="TextBox 3"/>
          <p:cNvSpPr txBox="1"/>
          <p:nvPr/>
        </p:nvSpPr>
        <p:spPr>
          <a:xfrm>
            <a:off x="533400" y="2407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0420" y="2357603"/>
            <a:ext cx="440124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smtClean="0"/>
              <a:t>III–V 반도체 나노와이어는 광소자에 유망한 building block으로, 격자 불일치(lattice mismatch)를 잘 수용할 수 있어 이종 기판 통합에 적합하다.</a:t>
            </a:r>
            <a:endParaRPr lang="ko-KR" altLang="en-US" sz="1050"/>
          </a:p>
        </p:txBody>
      </p:sp>
      <p:sp>
        <p:nvSpPr>
          <p:cNvPr id="9" name="직사각형 8"/>
          <p:cNvSpPr/>
          <p:nvPr/>
        </p:nvSpPr>
        <p:spPr>
          <a:xfrm>
            <a:off x="390420" y="3411281"/>
            <a:ext cx="445446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/>
              <a:t>본 연구는 graphitic substrate (예: kish graphite) 위에서 self-catalyzed GaAsSb 나노와이어 성장을 구현하여, 2D 재료를 매개로 한 quasi-van der Waals epitaxy의 가능성을 탐구한다.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90420" y="2944044"/>
            <a:ext cx="44491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/>
              <a:t>하지만, 기존에는 단단한 bulk substrate 위에서만 고품질 성장이 가능하여 다양한 photonic 플랫폼과의 통합이 제한적이었다.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163820" y="2530470"/>
            <a:ext cx="392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mtClean="0"/>
              <a:t>문제점: pristine graphite 표면은 화학적으로 inert하여 droplet만 형성되고 나노와이어 성장 밀도가 낮았다.</a:t>
            </a:r>
            <a:endParaRPr lang="ko-KR" altLang="en-US" sz="1000"/>
          </a:p>
        </p:txBody>
      </p:sp>
      <p:sp>
        <p:nvSpPr>
          <p:cNvPr id="12" name="직사각형 11"/>
          <p:cNvSpPr/>
          <p:nvPr/>
        </p:nvSpPr>
        <p:spPr>
          <a:xfrm>
            <a:off x="5163820" y="2922044"/>
            <a:ext cx="2614760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mtClean="0"/>
              <a:t>해결책 1 – Step-edge 형성</a:t>
            </a:r>
            <a:endParaRPr lang="en-US" altLang="ko-KR" sz="100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849" y="3275482"/>
            <a:ext cx="3562130" cy="807905"/>
          </a:xfrm>
          <a:prstGeom prst="rect">
            <a:avLst/>
          </a:prstGeom>
        </p:spPr>
      </p:pic>
      <p:sp>
        <p:nvSpPr>
          <p:cNvPr id="92" name="직사각형 91"/>
          <p:cNvSpPr/>
          <p:nvPr/>
        </p:nvSpPr>
        <p:spPr>
          <a:xfrm>
            <a:off x="7230240" y="2917374"/>
            <a:ext cx="2614760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mtClean="0"/>
              <a:t>해결책 2 – AlAsSb buffer nuclei</a:t>
            </a:r>
            <a:endParaRPr lang="ko-KR" altLang="en-US" sz="1000"/>
          </a:p>
        </p:txBody>
      </p:sp>
      <p:sp>
        <p:nvSpPr>
          <p:cNvPr id="14" name="직사각형 13"/>
          <p:cNvSpPr/>
          <p:nvPr/>
        </p:nvSpPr>
        <p:spPr>
          <a:xfrm>
            <a:off x="449002" y="4556520"/>
            <a:ext cx="21659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000" smtClean="0"/>
              <a:t>나노와이어 통합 및 광학적 결과</a:t>
            </a:r>
            <a:endParaRPr lang="ko-KR" altLang="en-US" sz="1000"/>
          </a:p>
        </p:txBody>
      </p:sp>
      <p:sp>
        <p:nvSpPr>
          <p:cNvPr id="15" name="직사각형 14"/>
          <p:cNvSpPr/>
          <p:nvPr/>
        </p:nvSpPr>
        <p:spPr>
          <a:xfrm>
            <a:off x="463560" y="4835896"/>
            <a:ext cx="44752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000"/>
              <a:t>Scotch tape 기반 integration: exfoliated graphite를 (001) AlAs/GaAs DBR 위에 부착한 뒤, 최적화된 조건에서 GaAsSb/GaAs 나노와이어 및 초격자(superlattice) 구조를 성장시켰다.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ko-KR" altLang="en-US" sz="100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000"/>
              <a:t>광학적 </a:t>
            </a:r>
            <a:r>
              <a:rPr lang="ko-KR" altLang="en-US" sz="1000"/>
              <a:t>성과</a:t>
            </a:r>
            <a:r>
              <a:rPr lang="ko-KR" altLang="en-US" sz="1000" smtClean="0"/>
              <a:t>:</a:t>
            </a:r>
            <a:endParaRPr lang="en-US" altLang="ko-KR" sz="1000"/>
          </a:p>
          <a:p>
            <a:pPr marL="171450" indent="-171450">
              <a:buFontTx/>
              <a:buChar char="-"/>
            </a:pPr>
            <a:r>
              <a:rPr lang="ko-KR" altLang="en-US" sz="1000" smtClean="0"/>
              <a:t>실온에서 </a:t>
            </a:r>
            <a:r>
              <a:rPr lang="ko-KR" altLang="en-US" sz="1000"/>
              <a:t>광학적 여기(optical excitation)를 했을 때 Fabry–Pérot 공명 모드가 </a:t>
            </a:r>
            <a:r>
              <a:rPr lang="ko-KR" altLang="en-US" sz="1000"/>
              <a:t>관측됨</a:t>
            </a:r>
            <a:r>
              <a:rPr lang="ko-KR" altLang="en-US" sz="1000" smtClean="0"/>
              <a:t>.</a:t>
            </a:r>
            <a:endParaRPr lang="ko-KR" altLang="en-US" sz="1000"/>
          </a:p>
        </p:txBody>
      </p:sp>
      <p:sp>
        <p:nvSpPr>
          <p:cNvPr id="16" name="직사각형 15"/>
          <p:cNvSpPr/>
          <p:nvPr/>
        </p:nvSpPr>
        <p:spPr>
          <a:xfrm>
            <a:off x="709881" y="6014807"/>
            <a:ext cx="37623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ko-KR" sz="1200" smtClean="0"/>
              <a:t>Δ</a:t>
            </a:r>
            <a:r>
              <a:rPr lang="ko-KR" altLang="el-GR" sz="1200" smtClean="0"/>
              <a:t>𝐺 </a:t>
            </a:r>
            <a:r>
              <a:rPr lang="el-GR" altLang="ko-KR" sz="1200" smtClean="0"/>
              <a:t>= −</a:t>
            </a:r>
            <a:r>
              <a:rPr lang="ko-KR" altLang="el-GR" sz="1200" smtClean="0"/>
              <a:t>𝐴 </a:t>
            </a:r>
            <a:r>
              <a:rPr lang="el-GR" altLang="ko-KR" sz="1200" smtClean="0"/>
              <a:t>· ℎ · Δ</a:t>
            </a:r>
            <a:r>
              <a:rPr lang="ko-KR" altLang="el-GR" sz="1200" smtClean="0"/>
              <a:t>𝜇 </a:t>
            </a:r>
            <a:r>
              <a:rPr lang="el-GR" altLang="ko-KR" sz="1200" smtClean="0"/>
              <a:t>+ </a:t>
            </a:r>
            <a:r>
              <a:rPr lang="ko-KR" altLang="el-GR" sz="1200" smtClean="0"/>
              <a:t>𝑃 </a:t>
            </a:r>
            <a:r>
              <a:rPr lang="el-GR" altLang="ko-KR" sz="1200" smtClean="0"/>
              <a:t>· ℎ · </a:t>
            </a:r>
            <a:r>
              <a:rPr lang="ko-KR" altLang="el-GR" sz="1200" smtClean="0"/>
              <a:t>𝛾𝑙𝐿 </a:t>
            </a:r>
            <a:r>
              <a:rPr lang="el-GR" altLang="ko-KR" sz="1200" smtClean="0"/>
              <a:t>+ </a:t>
            </a:r>
            <a:r>
              <a:rPr lang="ko-KR" altLang="el-GR" sz="1200" smtClean="0"/>
              <a:t>𝐴 </a:t>
            </a:r>
            <a:r>
              <a:rPr lang="el-GR" altLang="ko-KR" sz="1200" smtClean="0"/>
              <a:t>· (</a:t>
            </a:r>
            <a:r>
              <a:rPr lang="ko-KR" altLang="el-GR" sz="1200" smtClean="0"/>
              <a:t>𝛾𝑁𝐿 − 𝛾𝐺𝐿 </a:t>
            </a:r>
            <a:r>
              <a:rPr lang="el-GR" altLang="ko-KR" sz="1200" smtClean="0"/>
              <a:t>+ </a:t>
            </a:r>
            <a:r>
              <a:rPr lang="ko-KR" altLang="el-GR" sz="1200" smtClean="0"/>
              <a:t>𝛾𝐺𝑁</a:t>
            </a:r>
            <a:r>
              <a:rPr lang="el-GR" altLang="ko-KR" sz="1200" smtClean="0"/>
              <a:t>)</a:t>
            </a:r>
            <a:endParaRPr lang="ko-KR" altLang="en-US" sz="120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3914" y="4529160"/>
            <a:ext cx="2313464" cy="1817270"/>
          </a:xfrm>
          <a:prstGeom prst="rect">
            <a:avLst/>
          </a:prstGeom>
        </p:spPr>
      </p:pic>
      <p:sp>
        <p:nvSpPr>
          <p:cNvPr id="93" name="Text Box 461"/>
          <p:cNvSpPr/>
          <p:nvPr/>
        </p:nvSpPr>
        <p:spPr>
          <a:xfrm>
            <a:off x="5056626" y="5281834"/>
            <a:ext cx="2197554" cy="101784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>
              <a:spcBef>
                <a:spcPts val="624"/>
              </a:spcBef>
              <a:buClr>
                <a:srgbClr val="000000"/>
              </a:buClr>
              <a:buFont typeface="Wingdings" charset="2"/>
              <a:buChar char="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ko-KR" altLang="en-US" sz="1000" strike="noStrike" spc="-1" smtClean="0">
                <a:solidFill>
                  <a:srgbClr val="000000"/>
                </a:solidFill>
                <a:latin typeface="HY견고딕"/>
              </a:rPr>
              <a:t>이는 </a:t>
            </a:r>
            <a:r>
              <a:rPr lang="en-US" altLang="ko-KR" sz="1000" strike="noStrike" spc="-1" smtClean="0">
                <a:solidFill>
                  <a:srgbClr val="000000"/>
                </a:solidFill>
                <a:latin typeface="HY견고딕"/>
              </a:rPr>
              <a:t>2D buffer layer</a:t>
            </a:r>
            <a:r>
              <a:rPr lang="ko-KR" altLang="en-US" sz="1000" strike="noStrike" spc="-1" smtClean="0">
                <a:solidFill>
                  <a:srgbClr val="000000"/>
                </a:solidFill>
                <a:latin typeface="HY견고딕"/>
              </a:rPr>
              <a:t>를 활용해 임의의 </a:t>
            </a:r>
            <a:r>
              <a:rPr lang="en-US" altLang="ko-KR" sz="1000" strike="noStrike" spc="-1" smtClean="0">
                <a:solidFill>
                  <a:srgbClr val="000000"/>
                </a:solidFill>
                <a:latin typeface="HY견고딕"/>
              </a:rPr>
              <a:t>photonic </a:t>
            </a:r>
            <a:r>
              <a:rPr lang="ko-KR" altLang="en-US" sz="1000" strike="noStrike" spc="-1" smtClean="0">
                <a:solidFill>
                  <a:srgbClr val="000000"/>
                </a:solidFill>
                <a:latin typeface="HY견고딕"/>
              </a:rPr>
              <a:t>플랫폼과 </a:t>
            </a:r>
            <a:r>
              <a:rPr lang="en-US" altLang="ko-KR" sz="1000" strike="noStrike" spc="-1" smtClean="0">
                <a:solidFill>
                  <a:srgbClr val="000000"/>
                </a:solidFill>
                <a:latin typeface="HY견고딕"/>
              </a:rPr>
              <a:t>III–V nanowire</a:t>
            </a:r>
            <a:r>
              <a:rPr lang="ko-KR" altLang="en-US" sz="1000" strike="noStrike" spc="-1" smtClean="0">
                <a:solidFill>
                  <a:srgbClr val="000000"/>
                </a:solidFill>
                <a:latin typeface="HY견고딕"/>
              </a:rPr>
              <a:t>를 유연하게 통합할 수 있는 가능성을 보여주며</a:t>
            </a:r>
            <a:r>
              <a:rPr lang="en-US" altLang="ko-KR" sz="1000" strike="noStrike" spc="-1" smtClean="0">
                <a:solidFill>
                  <a:srgbClr val="000000"/>
                </a:solidFill>
                <a:latin typeface="HY견고딕"/>
              </a:rPr>
              <a:t>, </a:t>
            </a:r>
            <a:r>
              <a:rPr lang="ko-KR" altLang="en-US" sz="1000" strike="noStrike" spc="-1" smtClean="0">
                <a:solidFill>
                  <a:srgbClr val="000000"/>
                </a:solidFill>
                <a:latin typeface="HY견고딕"/>
              </a:rPr>
              <a:t>향후 나노와이어 기반 레이저 및 집적 포토닉스에 활용될 수 있다</a:t>
            </a:r>
            <a:r>
              <a:rPr lang="en-US" altLang="ko-KR" sz="1000" strike="noStrike" spc="-1" smtClean="0">
                <a:solidFill>
                  <a:srgbClr val="000000"/>
                </a:solidFill>
                <a:latin typeface="HY견고딕"/>
              </a:rPr>
              <a:t>.</a:t>
            </a:r>
            <a:endParaRPr lang="en-US" sz="1000" strike="noStrike" spc="-1">
              <a:solidFill>
                <a:srgbClr val="000000"/>
              </a:solidFill>
              <a:latin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14841</TotalTime>
  <Words>309</Words>
  <Application>Microsoft Office PowerPoint</Application>
  <PresentationFormat>사용자 지정</PresentationFormat>
  <Paragraphs>42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DejaVu Sans</vt:lpstr>
      <vt:lpstr>HY견고딕</vt:lpstr>
      <vt:lpstr>굴림</vt:lpstr>
      <vt:lpstr>Arial</vt:lpstr>
      <vt:lpstr>Wingdings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기흥사업장 전략회의</dc:title>
  <dc:subject/>
  <dc:creator>kw</dc:creator>
  <dc:description/>
  <cp:lastModifiedBy>Samsung</cp:lastModifiedBy>
  <cp:revision>4508</cp:revision>
  <cp:lastPrinted>2001-01-17T22:45:12Z</cp:lastPrinted>
  <dcterms:created xsi:type="dcterms:W3CDTF">2001-01-15T11:38:15Z</dcterms:created>
  <dcterms:modified xsi:type="dcterms:W3CDTF">2025-08-20T02:32:55Z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