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9950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49B0-1D6C-BB02-F8F9-52081F9F7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2DBBB2-E166-2E44-1067-140648073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A45C46-C73E-DF18-91F4-D2FF122356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6027C-7937-B87E-7D9C-C6D3386A7D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15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10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2.png"/><Relationship Id="rId7" Type="http://schemas.openxmlformats.org/officeDocument/2006/relationships/image" Target="../media/image44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10.png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1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0"/>
            <a:ext cx="12191695" cy="114300"/>
          </a:xfrm>
          <a:prstGeom prst="rect">
            <a:avLst/>
          </a:prstGeom>
          <a:solidFill>
            <a:srgbClr val="1A4F9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3"/>
          <p:cNvSpPr/>
          <p:nvPr/>
        </p:nvSpPr>
        <p:spPr>
          <a:xfrm>
            <a:off x="761695" y="761695"/>
            <a:ext cx="571500" cy="571500"/>
          </a:xfrm>
          <a:prstGeom prst="roundRect">
            <a:avLst>
              <a:gd name="adj" fmla="val 32000"/>
            </a:avLst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rcRect l="-1118" r="-1118"/>
          <a:stretch/>
        </p:blipFill>
        <p:spPr>
          <a:xfrm>
            <a:off x="938174" y="905256"/>
            <a:ext cx="219456" cy="286207"/>
          </a:xfrm>
          <a:prstGeom prst="rect">
            <a:avLst/>
          </a:prstGeom>
        </p:spPr>
      </p:pic>
      <p:sp>
        <p:nvSpPr>
          <p:cNvPr id="7" name="Shape 4"/>
          <p:cNvSpPr/>
          <p:nvPr/>
        </p:nvSpPr>
        <p:spPr>
          <a:xfrm>
            <a:off x="1476756" y="761695"/>
            <a:ext cx="571500" cy="571500"/>
          </a:xfrm>
          <a:prstGeom prst="roundRect">
            <a:avLst>
              <a:gd name="adj" fmla="val 32000"/>
            </a:avLst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619402" y="905256"/>
            <a:ext cx="286207" cy="286207"/>
          </a:xfrm>
          <a:prstGeom prst="rect">
            <a:avLst/>
          </a:prstGeom>
        </p:spPr>
      </p:pic>
      <p:sp>
        <p:nvSpPr>
          <p:cNvPr id="9" name="Shape 5"/>
          <p:cNvSpPr/>
          <p:nvPr/>
        </p:nvSpPr>
        <p:spPr>
          <a:xfrm>
            <a:off x="2190902" y="761695"/>
            <a:ext cx="571500" cy="571500"/>
          </a:xfrm>
          <a:prstGeom prst="roundRect">
            <a:avLst>
              <a:gd name="adj" fmla="val 32000"/>
            </a:avLst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rcRect l="-607" r="-607"/>
          <a:stretch/>
        </p:blipFill>
        <p:spPr>
          <a:xfrm>
            <a:off x="2295144" y="905256"/>
            <a:ext cx="362102" cy="286207"/>
          </a:xfrm>
          <a:prstGeom prst="rect">
            <a:avLst/>
          </a:prstGeom>
        </p:spPr>
      </p:pic>
      <p:sp>
        <p:nvSpPr>
          <p:cNvPr id="11" name="Text 6"/>
          <p:cNvSpPr txBox="1"/>
          <p:nvPr/>
        </p:nvSpPr>
        <p:spPr>
          <a:xfrm>
            <a:off x="761695" y="1742846"/>
            <a:ext cx="418155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행정문서 OCR &amp;</a:t>
            </a:r>
            <a:endParaRPr lang="en-US" sz="4200" dirty="0"/>
          </a:p>
        </p:txBody>
      </p:sp>
      <p:sp>
        <p:nvSpPr>
          <p:cNvPr id="12" name="Text 7"/>
          <p:cNvSpPr txBox="1"/>
          <p:nvPr/>
        </p:nvSpPr>
        <p:spPr>
          <a:xfrm>
            <a:off x="761695" y="2382926"/>
            <a:ext cx="3676802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42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요약·검색 챗봇</a:t>
            </a:r>
            <a:endParaRPr lang="en-US" sz="4200" dirty="0"/>
          </a:p>
        </p:txBody>
      </p:sp>
      <p:sp>
        <p:nvSpPr>
          <p:cNvPr id="13" name="Text 8"/>
          <p:cNvSpPr txBox="1"/>
          <p:nvPr/>
        </p:nvSpPr>
        <p:spPr>
          <a:xfrm>
            <a:off x="761695" y="3290011"/>
            <a:ext cx="5639105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dirty="0">
                <a:solidFill>
                  <a:srgbClr val="4682B4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주민 친화형 AI 기반 행정문서 접근성 개선 솔루션</a:t>
            </a:r>
            <a:endParaRPr lang="en-US" sz="2100" dirty="0"/>
          </a:p>
        </p:txBody>
      </p:sp>
      <p:sp>
        <p:nvSpPr>
          <p:cNvPr id="14" name="Text 9"/>
          <p:cNvSpPr txBox="1"/>
          <p:nvPr/>
        </p:nvSpPr>
        <p:spPr>
          <a:xfrm>
            <a:off x="761695" y="5734202"/>
            <a:ext cx="12481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디지털 혁신팀</a:t>
            </a:r>
            <a:endParaRPr lang="en-US" sz="1500" dirty="0"/>
          </a:p>
        </p:txBody>
      </p:sp>
      <p:sp>
        <p:nvSpPr>
          <p:cNvPr id="15" name="Text 10"/>
          <p:cNvSpPr txBox="1"/>
          <p:nvPr/>
        </p:nvSpPr>
        <p:spPr>
          <a:xfrm>
            <a:off x="761695" y="6096305"/>
            <a:ext cx="13057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5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</a:rPr>
              <a:t>이태호</a:t>
            </a:r>
            <a:endParaRPr lang="en-US" sz="1500" dirty="0"/>
          </a:p>
        </p:txBody>
      </p:sp>
      <p:sp>
        <p:nvSpPr>
          <p:cNvPr id="16" name="Text 11"/>
          <p:cNvSpPr txBox="1"/>
          <p:nvPr/>
        </p:nvSpPr>
        <p:spPr>
          <a:xfrm>
            <a:off x="10194646" y="5829300"/>
            <a:ext cx="136702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88888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2025년 9월 18일</a:t>
            </a:r>
            <a:endParaRPr lang="en-US" sz="130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>
            <a:alphaModFix amt="10000"/>
          </a:blip>
          <a:srcRect t="-3" b="-3"/>
          <a:stretch/>
        </p:blipFill>
        <p:spPr>
          <a:xfrm>
            <a:off x="8572500" y="571500"/>
            <a:ext cx="3571646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0"/>
            <a:ext cx="95098" cy="6858000"/>
          </a:xfrm>
          <a:prstGeom prst="rect">
            <a:avLst/>
          </a:prstGeom>
          <a:solidFill>
            <a:srgbClr val="1A4F9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580644"/>
            <a:ext cx="3343961" cy="11247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향후 계획 &amp; 리스크 대응</a:t>
            </a:r>
            <a:endParaRPr lang="en-US" sz="3000" dirty="0"/>
          </a:p>
        </p:txBody>
      </p:sp>
      <p:sp>
        <p:nvSpPr>
          <p:cNvPr id="6" name="Shape 4"/>
          <p:cNvSpPr/>
          <p:nvPr/>
        </p:nvSpPr>
        <p:spPr>
          <a:xfrm>
            <a:off x="1019556" y="3139745"/>
            <a:ext cx="761695" cy="76169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28954" y="3349142"/>
            <a:ext cx="342900" cy="342900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2676449" y="3139745"/>
            <a:ext cx="761695" cy="76169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 txBox="1"/>
          <p:nvPr/>
        </p:nvSpPr>
        <p:spPr>
          <a:xfrm>
            <a:off x="1098194" y="3996538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확장 계획</a:t>
            </a:r>
            <a:endParaRPr lang="en-US" sz="12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85846" y="3349142"/>
            <a:ext cx="342900" cy="342900"/>
          </a:xfrm>
          <a:prstGeom prst="rect">
            <a:avLst/>
          </a:prstGeom>
        </p:spPr>
      </p:pic>
      <p:sp>
        <p:nvSpPr>
          <p:cNvPr id="11" name="Text 7"/>
          <p:cNvSpPr txBox="1"/>
          <p:nvPr/>
        </p:nvSpPr>
        <p:spPr>
          <a:xfrm>
            <a:off x="2685593" y="3996538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리스크 대응</a:t>
            </a:r>
            <a:endParaRPr lang="en-US" sz="1200" dirty="0"/>
          </a:p>
        </p:txBody>
      </p:sp>
      <p:sp>
        <p:nvSpPr>
          <p:cNvPr id="12" name="Shape 8"/>
          <p:cNvSpPr/>
          <p:nvPr/>
        </p:nvSpPr>
        <p:spPr>
          <a:xfrm>
            <a:off x="4457700" y="1950720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rcRect l="-1282" r="-1282"/>
          <a:stretch/>
        </p:blipFill>
        <p:spPr>
          <a:xfrm>
            <a:off x="4519879" y="2026615"/>
            <a:ext cx="219456" cy="190195"/>
          </a:xfrm>
          <a:prstGeom prst="rect">
            <a:avLst/>
          </a:prstGeom>
        </p:spPr>
      </p:pic>
      <p:sp>
        <p:nvSpPr>
          <p:cNvPr id="14" name="Shape 9"/>
          <p:cNvSpPr/>
          <p:nvPr/>
        </p:nvSpPr>
        <p:spPr>
          <a:xfrm>
            <a:off x="4457700" y="3445764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0"/>
          <p:cNvSpPr/>
          <p:nvPr/>
        </p:nvSpPr>
        <p:spPr>
          <a:xfrm>
            <a:off x="4457700" y="4637227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1"/>
          <p:cNvSpPr txBox="1"/>
          <p:nvPr/>
        </p:nvSpPr>
        <p:spPr>
          <a:xfrm>
            <a:off x="4943246" y="1950720"/>
            <a:ext cx="995782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향후 계획</a:t>
            </a:r>
            <a:endParaRPr lang="en-US" sz="1600" dirty="0"/>
          </a:p>
        </p:txBody>
      </p:sp>
      <p:sp>
        <p:nvSpPr>
          <p:cNvPr id="17" name="Text 12"/>
          <p:cNvSpPr txBox="1"/>
          <p:nvPr/>
        </p:nvSpPr>
        <p:spPr>
          <a:xfrm>
            <a:off x="4943246" y="3445764"/>
            <a:ext cx="1185977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예상 리스크</a:t>
            </a:r>
            <a:endParaRPr lang="en-US" sz="1600" dirty="0"/>
          </a:p>
        </p:txBody>
      </p:sp>
      <p:sp>
        <p:nvSpPr>
          <p:cNvPr id="18" name="Text 13"/>
          <p:cNvSpPr txBox="1"/>
          <p:nvPr/>
        </p:nvSpPr>
        <p:spPr>
          <a:xfrm>
            <a:off x="4943246" y="4637227"/>
            <a:ext cx="995782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대응 방안</a:t>
            </a:r>
            <a:endParaRPr lang="en-US" sz="1600" dirty="0"/>
          </a:p>
        </p:txBody>
      </p:sp>
      <p:sp>
        <p:nvSpPr>
          <p:cNvPr id="19" name="Text 14"/>
          <p:cNvSpPr txBox="1"/>
          <p:nvPr/>
        </p:nvSpPr>
        <p:spPr>
          <a:xfrm>
            <a:off x="4934102" y="2388718"/>
            <a:ext cx="24816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• 멀티페이지 문서 지원 기능 확대</a:t>
            </a:r>
            <a:endParaRPr lang="en-US" sz="1300" dirty="0"/>
          </a:p>
        </p:txBody>
      </p:sp>
      <p:sp>
        <p:nvSpPr>
          <p:cNvPr id="20" name="Text 15"/>
          <p:cNvSpPr txBox="1"/>
          <p:nvPr/>
        </p:nvSpPr>
        <p:spPr>
          <a:xfrm>
            <a:off x="4934102" y="2694127"/>
            <a:ext cx="24816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• 모바일 버전 출시로 접근성 향상</a:t>
            </a:r>
            <a:endParaRPr lang="en-US" sz="1300" dirty="0"/>
          </a:p>
        </p:txBody>
      </p:sp>
      <p:sp>
        <p:nvSpPr>
          <p:cNvPr id="21" name="Text 16"/>
          <p:cNvSpPr txBox="1"/>
          <p:nvPr/>
        </p:nvSpPr>
        <p:spPr>
          <a:xfrm>
            <a:off x="4934102" y="2998622"/>
            <a:ext cx="24816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• 문서 레이아웃 인식 정밀도 개선</a:t>
            </a:r>
            <a:endParaRPr lang="en-US" sz="1300" dirty="0"/>
          </a:p>
        </p:txBody>
      </p:sp>
      <p:pic>
        <p:nvPicPr>
          <p:cNvPr id="2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533595" y="3522574"/>
            <a:ext cx="190195" cy="190195"/>
          </a:xfrm>
          <a:prstGeom prst="rect">
            <a:avLst/>
          </a:prstGeom>
        </p:spPr>
      </p:pic>
      <p:sp>
        <p:nvSpPr>
          <p:cNvPr id="23" name="Text 17"/>
          <p:cNvSpPr txBox="1"/>
          <p:nvPr/>
        </p:nvSpPr>
        <p:spPr>
          <a:xfrm>
            <a:off x="4934102" y="3884676"/>
            <a:ext cx="25575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• OCR 좌표 정확도 한계 극복 필요</a:t>
            </a:r>
            <a:endParaRPr lang="en-US" sz="1300" dirty="0"/>
          </a:p>
        </p:txBody>
      </p:sp>
      <p:sp>
        <p:nvSpPr>
          <p:cNvPr id="24" name="Text 18"/>
          <p:cNvSpPr txBox="1"/>
          <p:nvPr/>
        </p:nvSpPr>
        <p:spPr>
          <a:xfrm>
            <a:off x="4934102" y="4189171"/>
            <a:ext cx="24816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• 개인정보 포함 문서 처리 위험성</a:t>
            </a:r>
            <a:endParaRPr lang="en-US" sz="1300" dirty="0"/>
          </a:p>
        </p:txBody>
      </p:sp>
      <p:pic>
        <p:nvPicPr>
          <p:cNvPr id="25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533595" y="4713122"/>
            <a:ext cx="190195" cy="190195"/>
          </a:xfrm>
          <a:prstGeom prst="rect">
            <a:avLst/>
          </a:prstGeom>
        </p:spPr>
      </p:pic>
      <p:sp>
        <p:nvSpPr>
          <p:cNvPr id="26" name="Text 19"/>
          <p:cNvSpPr txBox="1"/>
          <p:nvPr/>
        </p:nvSpPr>
        <p:spPr>
          <a:xfrm>
            <a:off x="4934102" y="5075225"/>
            <a:ext cx="28721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• 전문 OCR 모델 연동으로 정확도 향상</a:t>
            </a:r>
            <a:endParaRPr lang="en-US" sz="1300" dirty="0"/>
          </a:p>
        </p:txBody>
      </p:sp>
      <p:sp>
        <p:nvSpPr>
          <p:cNvPr id="27" name="Text 20"/>
          <p:cNvSpPr txBox="1"/>
          <p:nvPr/>
        </p:nvSpPr>
        <p:spPr>
          <a:xfrm>
            <a:off x="4934102" y="5379720"/>
            <a:ext cx="30056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• 개인정보 자동 마스킹 처리 시스템 도입</a:t>
            </a:r>
            <a:endParaRPr lang="en-US" sz="13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-761695" y="-761695"/>
            <a:ext cx="1904695" cy="1904695"/>
          </a:xfrm>
          <a:prstGeom prst="ellipse">
            <a:avLst/>
          </a:prstGeom>
          <a:solidFill>
            <a:srgbClr val="E7F0FD">
              <a:alpha val="5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Shape 3"/>
          <p:cNvSpPr/>
          <p:nvPr/>
        </p:nvSpPr>
        <p:spPr>
          <a:xfrm>
            <a:off x="11048695" y="5715000"/>
            <a:ext cx="1904695" cy="1904695"/>
          </a:xfrm>
          <a:prstGeom prst="ellipse">
            <a:avLst/>
          </a:prstGeom>
          <a:solidFill>
            <a:srgbClr val="E7F0FD">
              <a:alpha val="5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 txBox="1"/>
          <p:nvPr/>
        </p:nvSpPr>
        <p:spPr>
          <a:xfrm>
            <a:off x="4623511" y="1677924"/>
            <a:ext cx="2658161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마무리 &amp; Q&amp;A</a:t>
            </a:r>
            <a:endParaRPr lang="en-US" sz="300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400446" y="4523842"/>
            <a:ext cx="333756" cy="267005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5810098" y="4451604"/>
            <a:ext cx="1191463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1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질의응답</a:t>
            </a:r>
            <a:endParaRPr lang="en-US" sz="2100" dirty="0"/>
          </a:p>
        </p:txBody>
      </p:sp>
      <p:sp>
        <p:nvSpPr>
          <p:cNvPr id="9" name="Text 6"/>
          <p:cNvSpPr txBox="1"/>
          <p:nvPr/>
        </p:nvSpPr>
        <p:spPr>
          <a:xfrm>
            <a:off x="4880153" y="5033162"/>
            <a:ext cx="2595982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여러분의 질문을 환영합니다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3001975" y="6096305"/>
            <a:ext cx="381305" cy="38130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06217" y="6200546"/>
            <a:ext cx="171907" cy="171907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5714086" y="6096305"/>
            <a:ext cx="381305" cy="38130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738567" y="6096305"/>
            <a:ext cx="381305" cy="38130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Text 10"/>
          <p:cNvSpPr txBox="1"/>
          <p:nvPr/>
        </p:nvSpPr>
        <p:spPr>
          <a:xfrm>
            <a:off x="3478378" y="6157570"/>
            <a:ext cx="20820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admin-ocr@digital.go.kr</a:t>
            </a:r>
            <a:endParaRPr lang="en-US" sz="130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5818327" y="6200546"/>
            <a:ext cx="171907" cy="171907"/>
          </a:xfrm>
          <a:prstGeom prst="rect">
            <a:avLst/>
          </a:prstGeom>
        </p:spPr>
      </p:pic>
      <p:sp>
        <p:nvSpPr>
          <p:cNvPr id="16" name="Text 11"/>
          <p:cNvSpPr txBox="1"/>
          <p:nvPr/>
        </p:nvSpPr>
        <p:spPr>
          <a:xfrm>
            <a:off x="6189574" y="6157570"/>
            <a:ext cx="13962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ocr.digital.go.kr</a:t>
            </a:r>
            <a:endParaRPr lang="en-US" sz="130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7842809" y="6200546"/>
            <a:ext cx="171907" cy="171907"/>
          </a:xfrm>
          <a:prstGeom prst="rect">
            <a:avLst/>
          </a:prstGeom>
        </p:spPr>
      </p:pic>
      <p:sp>
        <p:nvSpPr>
          <p:cNvPr id="18" name="Text 12"/>
          <p:cNvSpPr txBox="1"/>
          <p:nvPr/>
        </p:nvSpPr>
        <p:spPr>
          <a:xfrm>
            <a:off x="8214970" y="6157570"/>
            <a:ext cx="11100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02-123-4567</a:t>
            </a:r>
            <a:endParaRPr lang="en-US" sz="1300" dirty="0"/>
          </a:p>
        </p:txBody>
      </p:sp>
      <p:sp>
        <p:nvSpPr>
          <p:cNvPr id="19" name="Shape 13"/>
          <p:cNvSpPr/>
          <p:nvPr/>
        </p:nvSpPr>
        <p:spPr>
          <a:xfrm>
            <a:off x="2932481" y="2492045"/>
            <a:ext cx="6334049" cy="1000354"/>
          </a:xfrm>
          <a:prstGeom prst="roundRect">
            <a:avLst>
              <a:gd name="adj" fmla="val 13058"/>
            </a:avLst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Text 14"/>
          <p:cNvSpPr txBox="1"/>
          <p:nvPr/>
        </p:nvSpPr>
        <p:spPr>
          <a:xfrm>
            <a:off x="3106217" y="2768194"/>
            <a:ext cx="5992063" cy="4389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주민 질문만으로 행정문서 완전 이해하는 챗봇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0"/>
            <a:ext cx="95098" cy="6858000"/>
          </a:xfrm>
          <a:prstGeom prst="rect">
            <a:avLst/>
          </a:prstGeom>
          <a:solidFill>
            <a:srgbClr val="1A4F9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580644"/>
            <a:ext cx="1800454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문제 정의</a:t>
            </a:r>
            <a:endParaRPr lang="en-US" sz="3000" dirty="0"/>
          </a:p>
        </p:txBody>
      </p:sp>
      <p:sp>
        <p:nvSpPr>
          <p:cNvPr id="6" name="Shape 4"/>
          <p:cNvSpPr/>
          <p:nvPr/>
        </p:nvSpPr>
        <p:spPr>
          <a:xfrm>
            <a:off x="5734947" y="5167274"/>
            <a:ext cx="761695" cy="76169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 t="-45" b="-45"/>
          <a:stretch/>
        </p:blipFill>
        <p:spPr>
          <a:xfrm>
            <a:off x="5987321" y="5376672"/>
            <a:ext cx="256946" cy="342900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7391840" y="5167274"/>
            <a:ext cx="761695" cy="76169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 txBox="1"/>
          <p:nvPr/>
        </p:nvSpPr>
        <p:spPr>
          <a:xfrm>
            <a:off x="5603273" y="6024981"/>
            <a:ext cx="1143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복잡한 행정문서</a:t>
            </a:r>
            <a:endParaRPr lang="en-US" sz="12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601237" y="5376672"/>
            <a:ext cx="342900" cy="342900"/>
          </a:xfrm>
          <a:prstGeom prst="rect">
            <a:avLst/>
          </a:prstGeom>
        </p:spPr>
      </p:pic>
      <p:sp>
        <p:nvSpPr>
          <p:cNvPr id="11" name="Text 7"/>
          <p:cNvSpPr txBox="1"/>
          <p:nvPr/>
        </p:nvSpPr>
        <p:spPr>
          <a:xfrm>
            <a:off x="7400984" y="6024981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낮은 가독성</a:t>
            </a:r>
            <a:endParaRPr lang="en-US" sz="1200" dirty="0"/>
          </a:p>
        </p:txBody>
      </p:sp>
      <p:sp>
        <p:nvSpPr>
          <p:cNvPr id="12" name="Shape 8"/>
          <p:cNvSpPr/>
          <p:nvPr/>
        </p:nvSpPr>
        <p:spPr>
          <a:xfrm>
            <a:off x="4786277" y="2514600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885947" y="2590495"/>
            <a:ext cx="142646" cy="190195"/>
          </a:xfrm>
          <a:prstGeom prst="rect">
            <a:avLst/>
          </a:prstGeom>
        </p:spPr>
      </p:pic>
      <p:sp>
        <p:nvSpPr>
          <p:cNvPr id="14" name="Shape 9"/>
          <p:cNvSpPr/>
          <p:nvPr/>
        </p:nvSpPr>
        <p:spPr>
          <a:xfrm>
            <a:off x="4786277" y="3095244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0"/>
          <p:cNvSpPr txBox="1"/>
          <p:nvPr/>
        </p:nvSpPr>
        <p:spPr>
          <a:xfrm>
            <a:off x="5271823" y="2514600"/>
            <a:ext cx="3482035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행정문서는 글자 위주로 가독성이 낮음</a:t>
            </a:r>
            <a:endParaRPr lang="en-US" sz="160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862172" y="3172054"/>
            <a:ext cx="190195" cy="190195"/>
          </a:xfrm>
          <a:prstGeom prst="rect">
            <a:avLst/>
          </a:prstGeom>
        </p:spPr>
      </p:pic>
      <p:sp>
        <p:nvSpPr>
          <p:cNvPr id="17" name="Shape 11"/>
          <p:cNvSpPr/>
          <p:nvPr/>
        </p:nvSpPr>
        <p:spPr>
          <a:xfrm>
            <a:off x="4786277" y="3676802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2"/>
          <p:cNvSpPr txBox="1"/>
          <p:nvPr/>
        </p:nvSpPr>
        <p:spPr>
          <a:xfrm>
            <a:off x="5271823" y="3095244"/>
            <a:ext cx="4234586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지원금·기간·장소 같은 핵심 정보를 찾기 어려움</a:t>
            </a:r>
            <a:endParaRPr lang="en-US" sz="1600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838398" y="3752698"/>
            <a:ext cx="237744" cy="190195"/>
          </a:xfrm>
          <a:prstGeom prst="rect">
            <a:avLst/>
          </a:prstGeom>
        </p:spPr>
      </p:pic>
      <p:sp>
        <p:nvSpPr>
          <p:cNvPr id="20" name="Shape 13"/>
          <p:cNvSpPr/>
          <p:nvPr/>
        </p:nvSpPr>
        <p:spPr>
          <a:xfrm>
            <a:off x="4786277" y="4257446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4"/>
          <p:cNvSpPr txBox="1"/>
          <p:nvPr/>
        </p:nvSpPr>
        <p:spPr>
          <a:xfrm>
            <a:off x="5271823" y="3676802"/>
            <a:ext cx="4120286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노년층과 정보 취약계층의 접근성이 특히 낮음</a:t>
            </a:r>
            <a:endParaRPr lang="en-US" sz="1600" dirty="0"/>
          </a:p>
        </p:txBody>
      </p:sp>
      <p:pic>
        <p:nvPicPr>
          <p:cNvPr id="22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862172" y="4334256"/>
            <a:ext cx="190195" cy="190195"/>
          </a:xfrm>
          <a:prstGeom prst="rect">
            <a:avLst/>
          </a:prstGeom>
        </p:spPr>
      </p:pic>
      <p:sp>
        <p:nvSpPr>
          <p:cNvPr id="23" name="Text 15"/>
          <p:cNvSpPr txBox="1"/>
          <p:nvPr/>
        </p:nvSpPr>
        <p:spPr>
          <a:xfrm>
            <a:off x="5271823" y="4257446"/>
            <a:ext cx="3729838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주민 참여와 행정 서비스 활용도가 떨어짐</a:t>
            </a:r>
            <a:endParaRPr lang="en-US" sz="16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DEE7A235-2593-DFF3-6AC4-32C15F67CC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971" y="1362743"/>
            <a:ext cx="4410271" cy="489083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AFC8F9C-B2A2-DD16-45F4-7A574FADCEB7}"/>
              </a:ext>
            </a:extLst>
          </p:cNvPr>
          <p:cNvSpPr/>
          <p:nvPr/>
        </p:nvSpPr>
        <p:spPr>
          <a:xfrm>
            <a:off x="438150" y="3752698"/>
            <a:ext cx="4205481" cy="1143152"/>
          </a:xfrm>
          <a:prstGeom prst="rect">
            <a:avLst/>
          </a:prstGeom>
          <a:solidFill>
            <a:srgbClr val="00B0F0">
              <a:alpha val="0"/>
            </a:srgb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22DC65-5BC9-FFB5-9BEF-4D4C950F9069}"/>
              </a:ext>
            </a:extLst>
          </p:cNvPr>
          <p:cNvSpPr txBox="1"/>
          <p:nvPr/>
        </p:nvSpPr>
        <p:spPr>
          <a:xfrm>
            <a:off x="47549" y="6592228"/>
            <a:ext cx="715327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https://www.nia.or.kr/site/nia_kor/ex/bbs/View.do?cbIdx=81623&amp;bcIdx=27832&amp;parentSeq=27832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0"/>
            <a:ext cx="95098" cy="6858000"/>
          </a:xfrm>
          <a:prstGeom prst="rect">
            <a:avLst/>
          </a:prstGeom>
          <a:solidFill>
            <a:srgbClr val="1A4F9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580644"/>
            <a:ext cx="2496312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해결 아이디어</a:t>
            </a:r>
            <a:endParaRPr lang="en-US" sz="3000" dirty="0"/>
          </a:p>
        </p:txBody>
      </p:sp>
      <p:sp>
        <p:nvSpPr>
          <p:cNvPr id="6" name="Shape 4"/>
          <p:cNvSpPr/>
          <p:nvPr/>
        </p:nvSpPr>
        <p:spPr>
          <a:xfrm>
            <a:off x="1067105" y="2350922"/>
            <a:ext cx="761695" cy="76169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 l="-27" r="-27"/>
          <a:stretch/>
        </p:blipFill>
        <p:spPr>
          <a:xfrm>
            <a:off x="1233526" y="2560320"/>
            <a:ext cx="428854" cy="342900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2819095" y="2350922"/>
            <a:ext cx="761695" cy="76169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 txBox="1"/>
          <p:nvPr/>
        </p:nvSpPr>
        <p:spPr>
          <a:xfrm>
            <a:off x="1056132" y="3255264"/>
            <a:ext cx="9052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문서 분석</a:t>
            </a:r>
            <a:endParaRPr lang="en-US" sz="12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rcRect l="-607" r="-607"/>
          <a:stretch/>
        </p:blipFill>
        <p:spPr>
          <a:xfrm>
            <a:off x="3004718" y="2560320"/>
            <a:ext cx="390449" cy="342900"/>
          </a:xfrm>
          <a:prstGeom prst="rect">
            <a:avLst/>
          </a:prstGeom>
        </p:spPr>
      </p:pic>
      <p:sp>
        <p:nvSpPr>
          <p:cNvPr id="11" name="Text 7"/>
          <p:cNvSpPr txBox="1"/>
          <p:nvPr/>
        </p:nvSpPr>
        <p:spPr>
          <a:xfrm>
            <a:off x="2828239" y="3255264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근거 시각화</a:t>
            </a:r>
            <a:endParaRPr lang="en-US" sz="12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rcRect l="-1118" r="-1118"/>
          <a:stretch/>
        </p:blipFill>
        <p:spPr>
          <a:xfrm>
            <a:off x="1262786" y="4055364"/>
            <a:ext cx="219456" cy="286207"/>
          </a:xfrm>
          <a:prstGeom prst="rect">
            <a:avLst/>
          </a:prstGeom>
        </p:spPr>
      </p:pic>
      <p:sp>
        <p:nvSpPr>
          <p:cNvPr id="13" name="Text 8"/>
          <p:cNvSpPr txBox="1"/>
          <p:nvPr/>
        </p:nvSpPr>
        <p:spPr>
          <a:xfrm>
            <a:off x="1188720" y="4417466"/>
            <a:ext cx="471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업로드</a:t>
            </a:r>
            <a:endParaRPr lang="en-US" sz="100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rcRect l="-57" r="-57"/>
          <a:stretch/>
        </p:blipFill>
        <p:spPr>
          <a:xfrm>
            <a:off x="1699870" y="4212641"/>
            <a:ext cx="200254" cy="228600"/>
          </a:xfrm>
          <a:prstGeom prst="rect">
            <a:avLst/>
          </a:prstGeom>
        </p:spPr>
      </p:pic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101291" y="4055364"/>
            <a:ext cx="286207" cy="286207"/>
          </a:xfrm>
          <a:prstGeom prst="rect">
            <a:avLst/>
          </a:prstGeom>
        </p:spPr>
      </p:pic>
      <p:sp>
        <p:nvSpPr>
          <p:cNvPr id="16" name="Text 9"/>
          <p:cNvSpPr txBox="1"/>
          <p:nvPr/>
        </p:nvSpPr>
        <p:spPr>
          <a:xfrm>
            <a:off x="2042770" y="4417466"/>
            <a:ext cx="51023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분석</a:t>
            </a:r>
            <a:endParaRPr lang="en-US" sz="1000" dirty="0"/>
          </a:p>
        </p:txBody>
      </p:sp>
      <p:pic>
        <p:nvPicPr>
          <p:cNvPr id="17" name="Image 5" descr="preencoded.png"/>
          <p:cNvPicPr>
            <a:picLocks noChangeAspect="1"/>
          </p:cNvPicPr>
          <p:nvPr/>
        </p:nvPicPr>
        <p:blipFill>
          <a:blip r:embed="rId6"/>
          <a:srcRect l="-57" r="-57"/>
          <a:stretch/>
        </p:blipFill>
        <p:spPr>
          <a:xfrm>
            <a:off x="2588666" y="4212641"/>
            <a:ext cx="200254" cy="228600"/>
          </a:xfrm>
          <a:prstGeom prst="rect">
            <a:avLst/>
          </a:prstGeom>
        </p:spPr>
      </p:pic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3052267" y="4055364"/>
            <a:ext cx="286207" cy="286207"/>
          </a:xfrm>
          <a:prstGeom prst="rect">
            <a:avLst/>
          </a:prstGeom>
        </p:spPr>
      </p:pic>
      <p:sp>
        <p:nvSpPr>
          <p:cNvPr id="19" name="Text 10"/>
          <p:cNvSpPr txBox="1"/>
          <p:nvPr/>
        </p:nvSpPr>
        <p:spPr>
          <a:xfrm>
            <a:off x="2931566" y="4417466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근거 표시</a:t>
            </a:r>
            <a:endParaRPr lang="en-US" sz="1000" dirty="0"/>
          </a:p>
        </p:txBody>
      </p:sp>
      <p:sp>
        <p:nvSpPr>
          <p:cNvPr id="20" name="Shape 11"/>
          <p:cNvSpPr/>
          <p:nvPr/>
        </p:nvSpPr>
        <p:spPr>
          <a:xfrm>
            <a:off x="4805172" y="2727655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1" name="Image 7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904842" y="2803550"/>
            <a:ext cx="142646" cy="190195"/>
          </a:xfrm>
          <a:prstGeom prst="rect">
            <a:avLst/>
          </a:prstGeom>
        </p:spPr>
      </p:pic>
      <p:sp>
        <p:nvSpPr>
          <p:cNvPr id="22" name="Shape 12"/>
          <p:cNvSpPr/>
          <p:nvPr/>
        </p:nvSpPr>
        <p:spPr>
          <a:xfrm>
            <a:off x="4805172" y="3356762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3"/>
          <p:cNvSpPr/>
          <p:nvPr/>
        </p:nvSpPr>
        <p:spPr>
          <a:xfrm>
            <a:off x="4805172" y="3984955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" name="Text 14"/>
          <p:cNvSpPr txBox="1"/>
          <p:nvPr/>
        </p:nvSpPr>
        <p:spPr>
          <a:xfrm>
            <a:off x="5290718" y="2727655"/>
            <a:ext cx="3710635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문서 업로드 → AI가 자동 OCR 및 구조화</a:t>
            </a:r>
            <a:endParaRPr lang="en-US" sz="1600" dirty="0"/>
          </a:p>
        </p:txBody>
      </p:sp>
      <p:pic>
        <p:nvPicPr>
          <p:cNvPr id="25" name="Image 8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857293" y="3432657"/>
            <a:ext cx="237744" cy="190195"/>
          </a:xfrm>
          <a:prstGeom prst="rect">
            <a:avLst/>
          </a:prstGeom>
        </p:spPr>
      </p:pic>
      <p:sp>
        <p:nvSpPr>
          <p:cNvPr id="26" name="Text 15"/>
          <p:cNvSpPr txBox="1"/>
          <p:nvPr/>
        </p:nvSpPr>
        <p:spPr>
          <a:xfrm>
            <a:off x="5290718" y="3356762"/>
            <a:ext cx="5434279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사용자가 질문하면 답변 제공 + 문서 내 근거 블록 하이라이트</a:t>
            </a:r>
            <a:endParaRPr lang="en-US" sz="1600" dirty="0"/>
          </a:p>
        </p:txBody>
      </p:sp>
      <p:pic>
        <p:nvPicPr>
          <p:cNvPr id="27" name="Image 9" descr="preencoded.png"/>
          <p:cNvPicPr>
            <a:picLocks noChangeAspect="1"/>
          </p:cNvPicPr>
          <p:nvPr/>
        </p:nvPicPr>
        <p:blipFill>
          <a:blip r:embed="rId11"/>
          <a:srcRect l="-1282" r="-1282"/>
          <a:stretch/>
        </p:blipFill>
        <p:spPr>
          <a:xfrm>
            <a:off x="4867351" y="4060850"/>
            <a:ext cx="219456" cy="190195"/>
          </a:xfrm>
          <a:prstGeom prst="rect">
            <a:avLst/>
          </a:prstGeom>
        </p:spPr>
      </p:pic>
      <p:sp>
        <p:nvSpPr>
          <p:cNvPr id="28" name="Text 16"/>
          <p:cNvSpPr txBox="1"/>
          <p:nvPr/>
        </p:nvSpPr>
        <p:spPr>
          <a:xfrm>
            <a:off x="5290718" y="3984955"/>
            <a:ext cx="5319979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차별 포인트: 단순 검색이 아닌 "근거 시각화"로 </a:t>
            </a:r>
            <a:r>
              <a:rPr lang="en-US" sz="1600" dirty="0">
                <a:solidFill>
                  <a:schemeClr val="accent1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신뢰성 강화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0"/>
            <a:ext cx="95098" cy="6858000"/>
          </a:xfrm>
          <a:prstGeom prst="rect">
            <a:avLst/>
          </a:prstGeom>
          <a:solidFill>
            <a:srgbClr val="1A4F9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580644"/>
            <a:ext cx="2153412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시스템 구조</a:t>
            </a:r>
            <a:endParaRPr lang="en-US" sz="3000" dirty="0"/>
          </a:p>
        </p:txBody>
      </p:sp>
      <p:sp>
        <p:nvSpPr>
          <p:cNvPr id="6" name="Shape 4"/>
          <p:cNvSpPr/>
          <p:nvPr/>
        </p:nvSpPr>
        <p:spPr>
          <a:xfrm>
            <a:off x="571500" y="1333195"/>
            <a:ext cx="5022189" cy="1285646"/>
          </a:xfrm>
          <a:prstGeom prst="roundRect">
            <a:avLst>
              <a:gd name="adj" fmla="val 4215"/>
            </a:avLst>
          </a:prstGeom>
          <a:noFill/>
          <a:ln w="25400">
            <a:solidFill>
              <a:srgbClr val="E7F0F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Shape 5"/>
          <p:cNvSpPr/>
          <p:nvPr/>
        </p:nvSpPr>
        <p:spPr>
          <a:xfrm>
            <a:off x="571500" y="2809951"/>
            <a:ext cx="5022189" cy="1886407"/>
          </a:xfrm>
          <a:prstGeom prst="roundRect">
            <a:avLst>
              <a:gd name="adj" fmla="val 1959"/>
            </a:avLst>
          </a:prstGeom>
          <a:noFill/>
          <a:ln w="25400">
            <a:solidFill>
              <a:srgbClr val="E7F0F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 txBox="1"/>
          <p:nvPr/>
        </p:nvSpPr>
        <p:spPr>
          <a:xfrm>
            <a:off x="733349" y="1495044"/>
            <a:ext cx="5623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입력:</a:t>
            </a:r>
            <a:endParaRPr lang="en-US" sz="1500" dirty="0"/>
          </a:p>
        </p:txBody>
      </p:sp>
      <p:sp>
        <p:nvSpPr>
          <p:cNvPr id="9" name="Shape 7"/>
          <p:cNvSpPr/>
          <p:nvPr/>
        </p:nvSpPr>
        <p:spPr>
          <a:xfrm>
            <a:off x="733349" y="1876349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09244" y="1952244"/>
            <a:ext cx="190195" cy="190195"/>
          </a:xfrm>
          <a:prstGeom prst="rect">
            <a:avLst/>
          </a:prstGeom>
        </p:spPr>
      </p:pic>
      <p:sp>
        <p:nvSpPr>
          <p:cNvPr id="11" name="Shape 8"/>
          <p:cNvSpPr/>
          <p:nvPr/>
        </p:nvSpPr>
        <p:spPr>
          <a:xfrm>
            <a:off x="571500" y="4886554"/>
            <a:ext cx="5022189" cy="1571854"/>
          </a:xfrm>
          <a:prstGeom prst="roundRect">
            <a:avLst>
              <a:gd name="adj" fmla="val 2821"/>
            </a:avLst>
          </a:prstGeom>
          <a:noFill/>
          <a:ln w="25400">
            <a:solidFill>
              <a:srgbClr val="E7F0FD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 txBox="1"/>
          <p:nvPr/>
        </p:nvSpPr>
        <p:spPr>
          <a:xfrm>
            <a:off x="733349" y="2971800"/>
            <a:ext cx="5623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처리:</a:t>
            </a:r>
            <a:endParaRPr lang="en-US" sz="1500" dirty="0"/>
          </a:p>
        </p:txBody>
      </p:sp>
      <p:sp>
        <p:nvSpPr>
          <p:cNvPr id="13" name="Text 10"/>
          <p:cNvSpPr txBox="1"/>
          <p:nvPr/>
        </p:nvSpPr>
        <p:spPr>
          <a:xfrm>
            <a:off x="733349" y="5048402"/>
            <a:ext cx="562356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출력:</a:t>
            </a:r>
            <a:endParaRPr lang="en-US" sz="1500" dirty="0"/>
          </a:p>
        </p:txBody>
      </p:sp>
      <p:sp>
        <p:nvSpPr>
          <p:cNvPr id="14" name="Shape 11"/>
          <p:cNvSpPr/>
          <p:nvPr/>
        </p:nvSpPr>
        <p:spPr>
          <a:xfrm>
            <a:off x="733349" y="3650285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Shape 12"/>
          <p:cNvSpPr/>
          <p:nvPr/>
        </p:nvSpPr>
        <p:spPr>
          <a:xfrm>
            <a:off x="733349" y="5551627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6" name="Text 13"/>
          <p:cNvSpPr txBox="1"/>
          <p:nvPr/>
        </p:nvSpPr>
        <p:spPr>
          <a:xfrm>
            <a:off x="1218895" y="1876349"/>
            <a:ext cx="1853489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PDF/이미지 업로드</a:t>
            </a:r>
            <a:endParaRPr lang="en-US" sz="1600" dirty="0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5470" y="3726180"/>
            <a:ext cx="237744" cy="190195"/>
          </a:xfrm>
          <a:prstGeom prst="rect">
            <a:avLst/>
          </a:prstGeom>
        </p:spPr>
      </p:pic>
      <p:sp>
        <p:nvSpPr>
          <p:cNvPr id="18" name="Text 14"/>
          <p:cNvSpPr txBox="1"/>
          <p:nvPr/>
        </p:nvSpPr>
        <p:spPr>
          <a:xfrm>
            <a:off x="1218894" y="3353105"/>
            <a:ext cx="4239797" cy="9336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DocTR</a:t>
            </a:r>
            <a:r>
              <a:rPr lang="en-US" sz="14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→ OCR(JSON 변환) → KT Midm:2.0 </a:t>
            </a:r>
            <a:r>
              <a:rPr lang="en-US" sz="140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질문</a:t>
            </a:r>
            <a:r>
              <a:rPr lang="en-US" sz="14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입력</a:t>
            </a:r>
            <a:endParaRPr lang="en-US" sz="1400" dirty="0">
              <a:solidFill>
                <a:srgbClr val="333333"/>
              </a:solidFill>
              <a:latin typeface="Noto Sans KR" pitchFamily="34" charset="0"/>
              <a:ea typeface="Noto Sans KR" pitchFamily="34" charset="-122"/>
              <a:cs typeface="Noto Sans KR" pitchFamily="34" charset="-120"/>
            </a:endParaRPr>
          </a:p>
          <a:p>
            <a:pPr marL="0" indent="0" algn="l">
              <a:buNone/>
            </a:pPr>
            <a:r>
              <a:rPr lang="en-US" sz="14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→ QA(JSON 응답)</a:t>
            </a:r>
            <a:endParaRPr lang="en-US" sz="1400" dirty="0"/>
          </a:p>
        </p:txBody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09244" y="5627522"/>
            <a:ext cx="190195" cy="190195"/>
          </a:xfrm>
          <a:prstGeom prst="rect">
            <a:avLst/>
          </a:prstGeom>
        </p:spPr>
      </p:pic>
      <p:sp>
        <p:nvSpPr>
          <p:cNvPr id="20" name="Text 15"/>
          <p:cNvSpPr txBox="1"/>
          <p:nvPr/>
        </p:nvSpPr>
        <p:spPr>
          <a:xfrm>
            <a:off x="1218895" y="5429707"/>
            <a:ext cx="2691079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답변 + 문서 뷰어에서 근거 블록 하이라이트</a:t>
            </a:r>
            <a:endParaRPr lang="en-US" sz="1600" dirty="0"/>
          </a:p>
        </p:txBody>
      </p:sp>
      <p:sp>
        <p:nvSpPr>
          <p:cNvPr id="21" name="Shape 16"/>
          <p:cNvSpPr/>
          <p:nvPr/>
        </p:nvSpPr>
        <p:spPr>
          <a:xfrm>
            <a:off x="6679082" y="2271065"/>
            <a:ext cx="761695" cy="76169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916826" y="2508809"/>
            <a:ext cx="286207" cy="286207"/>
          </a:xfrm>
          <a:prstGeom prst="rect">
            <a:avLst/>
          </a:prstGeom>
        </p:spPr>
      </p:pic>
      <p:sp>
        <p:nvSpPr>
          <p:cNvPr id="23" name="Shape 17"/>
          <p:cNvSpPr/>
          <p:nvPr/>
        </p:nvSpPr>
        <p:spPr>
          <a:xfrm>
            <a:off x="8625840" y="2271065"/>
            <a:ext cx="761695" cy="76169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" name="Text 18"/>
          <p:cNvSpPr txBox="1"/>
          <p:nvPr/>
        </p:nvSpPr>
        <p:spPr>
          <a:xfrm>
            <a:off x="6641592" y="3175406"/>
            <a:ext cx="9674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문서 업로드</a:t>
            </a:r>
            <a:endParaRPr lang="en-US" sz="1300" dirty="0"/>
          </a:p>
        </p:txBody>
      </p:sp>
      <p:sp>
        <p:nvSpPr>
          <p:cNvPr id="25" name="Text 19"/>
          <p:cNvSpPr txBox="1"/>
          <p:nvPr/>
        </p:nvSpPr>
        <p:spPr>
          <a:xfrm>
            <a:off x="8675217" y="3137459"/>
            <a:ext cx="6528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분석</a:t>
            </a:r>
            <a:endParaRPr lang="en-US" sz="1300" dirty="0"/>
          </a:p>
        </p:txBody>
      </p:sp>
      <p:sp>
        <p:nvSpPr>
          <p:cNvPr id="26" name="Shape 20"/>
          <p:cNvSpPr/>
          <p:nvPr/>
        </p:nvSpPr>
        <p:spPr>
          <a:xfrm>
            <a:off x="7520940" y="2651455"/>
            <a:ext cx="1009498" cy="19202"/>
          </a:xfrm>
          <a:prstGeom prst="rect">
            <a:avLst/>
          </a:prstGeom>
          <a:solidFill>
            <a:srgbClr val="1A4F95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7" name="Image 4" descr="preencoded.png"/>
          <p:cNvPicPr>
            <a:picLocks noChangeAspect="1"/>
          </p:cNvPicPr>
          <p:nvPr/>
        </p:nvPicPr>
        <p:blipFill>
          <a:blip r:embed="rId7"/>
          <a:srcRect l="-607" r="-607"/>
          <a:stretch/>
        </p:blipFill>
        <p:spPr>
          <a:xfrm>
            <a:off x="8826094" y="2508809"/>
            <a:ext cx="362102" cy="286207"/>
          </a:xfrm>
          <a:prstGeom prst="rect">
            <a:avLst/>
          </a:prstGeom>
        </p:spPr>
      </p:pic>
      <p:sp>
        <p:nvSpPr>
          <p:cNvPr id="28" name="Shape 21"/>
          <p:cNvSpPr/>
          <p:nvPr/>
        </p:nvSpPr>
        <p:spPr>
          <a:xfrm>
            <a:off x="10664038" y="2271065"/>
            <a:ext cx="761695" cy="76169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9" name="Text 22"/>
          <p:cNvSpPr txBox="1"/>
          <p:nvPr/>
        </p:nvSpPr>
        <p:spPr>
          <a:xfrm>
            <a:off x="10632948" y="3175406"/>
            <a:ext cx="9573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답변 + 근거</a:t>
            </a:r>
            <a:endParaRPr lang="en-US" sz="1300" dirty="0"/>
          </a:p>
        </p:txBody>
      </p:sp>
      <p:sp>
        <p:nvSpPr>
          <p:cNvPr id="30" name="Shape 23"/>
          <p:cNvSpPr/>
          <p:nvPr/>
        </p:nvSpPr>
        <p:spPr>
          <a:xfrm>
            <a:off x="9528658" y="2651455"/>
            <a:ext cx="1009498" cy="19202"/>
          </a:xfrm>
          <a:prstGeom prst="rect">
            <a:avLst/>
          </a:prstGeom>
          <a:solidFill>
            <a:srgbClr val="1A4F9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1" name="Text 24"/>
          <p:cNvSpPr txBox="1"/>
          <p:nvPr/>
        </p:nvSpPr>
        <p:spPr>
          <a:xfrm>
            <a:off x="8408670" y="3373984"/>
            <a:ext cx="12719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(OCR + 구조화)</a:t>
            </a:r>
            <a:endParaRPr lang="en-US" sz="1300" dirty="0"/>
          </a:p>
        </p:txBody>
      </p:sp>
      <p:pic>
        <p:nvPicPr>
          <p:cNvPr id="32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0902696" y="2508809"/>
            <a:ext cx="286207" cy="286207"/>
          </a:xfrm>
          <a:prstGeom prst="rect">
            <a:avLst/>
          </a:prstGeom>
        </p:spPr>
      </p:pic>
      <p:sp>
        <p:nvSpPr>
          <p:cNvPr id="33" name="Text 25"/>
          <p:cNvSpPr txBox="1"/>
          <p:nvPr/>
        </p:nvSpPr>
        <p:spPr>
          <a:xfrm>
            <a:off x="10651236" y="3404006"/>
            <a:ext cx="9198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하이라이트</a:t>
            </a:r>
            <a:endParaRPr lang="en-US" sz="1300" dirty="0"/>
          </a:p>
        </p:txBody>
      </p:sp>
      <p:sp>
        <p:nvSpPr>
          <p:cNvPr id="34" name="Shape 26"/>
          <p:cNvSpPr/>
          <p:nvPr/>
        </p:nvSpPr>
        <p:spPr>
          <a:xfrm>
            <a:off x="7648346" y="3974287"/>
            <a:ext cx="3015692" cy="2238451"/>
          </a:xfrm>
          <a:prstGeom prst="roundRect">
            <a:avLst>
              <a:gd name="adj" fmla="val 1391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Text 27"/>
          <p:cNvSpPr txBox="1"/>
          <p:nvPr/>
        </p:nvSpPr>
        <p:spPr>
          <a:xfrm>
            <a:off x="7839456" y="4164482"/>
            <a:ext cx="962863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기술 스택:</a:t>
            </a:r>
            <a:endParaRPr lang="en-US" sz="1500" dirty="0"/>
          </a:p>
        </p:txBody>
      </p:sp>
      <p:sp>
        <p:nvSpPr>
          <p:cNvPr id="36" name="Shape 28"/>
          <p:cNvSpPr/>
          <p:nvPr/>
        </p:nvSpPr>
        <p:spPr>
          <a:xfrm>
            <a:off x="7839456" y="4593336"/>
            <a:ext cx="381305" cy="38130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6" descr="preencoded.png"/>
          <p:cNvPicPr>
            <a:picLocks noChangeAspect="1"/>
          </p:cNvPicPr>
          <p:nvPr/>
        </p:nvPicPr>
        <p:blipFill>
          <a:blip r:embed="rId9"/>
          <a:srcRect l="-1648" r="-1648"/>
          <a:stretch/>
        </p:blipFill>
        <p:spPr>
          <a:xfrm>
            <a:off x="7943698" y="4688434"/>
            <a:ext cx="171907" cy="190195"/>
          </a:xfrm>
          <a:prstGeom prst="rect">
            <a:avLst/>
          </a:prstGeom>
        </p:spPr>
      </p:pic>
      <p:sp>
        <p:nvSpPr>
          <p:cNvPr id="38" name="Shape 29"/>
          <p:cNvSpPr/>
          <p:nvPr/>
        </p:nvSpPr>
        <p:spPr>
          <a:xfrm>
            <a:off x="7839456" y="5068824"/>
            <a:ext cx="381305" cy="38130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9" name="Shape 30"/>
          <p:cNvSpPr/>
          <p:nvPr/>
        </p:nvSpPr>
        <p:spPr>
          <a:xfrm>
            <a:off x="7839456" y="5545226"/>
            <a:ext cx="381305" cy="38130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0" name="Text 31"/>
          <p:cNvSpPr txBox="1"/>
          <p:nvPr/>
        </p:nvSpPr>
        <p:spPr>
          <a:xfrm>
            <a:off x="8363407" y="4654601"/>
            <a:ext cx="16056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FastAPI 백엔드 서버</a:t>
            </a:r>
            <a:endParaRPr lang="en-US" sz="1300" dirty="0"/>
          </a:p>
        </p:txBody>
      </p:sp>
      <p:pic>
        <p:nvPicPr>
          <p:cNvPr id="41" name="Image 7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934554" y="5164836"/>
            <a:ext cx="190195" cy="190195"/>
          </a:xfrm>
          <a:prstGeom prst="rect">
            <a:avLst/>
          </a:prstGeom>
        </p:spPr>
      </p:pic>
      <p:sp>
        <p:nvSpPr>
          <p:cNvPr id="42" name="Text 32"/>
          <p:cNvSpPr txBox="1"/>
          <p:nvPr/>
        </p:nvSpPr>
        <p:spPr>
          <a:xfrm>
            <a:off x="8363406" y="5164835"/>
            <a:ext cx="2300631" cy="2139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DocTR</a:t>
            </a: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+ Midm:2.0(OCR + QA)</a:t>
            </a:r>
            <a:endParaRPr lang="en-US" sz="1300" dirty="0"/>
          </a:p>
        </p:txBody>
      </p:sp>
      <p:pic>
        <p:nvPicPr>
          <p:cNvPr id="43" name="Image 8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7934554" y="5640324"/>
            <a:ext cx="190195" cy="190195"/>
          </a:xfrm>
          <a:prstGeom prst="rect">
            <a:avLst/>
          </a:prstGeom>
        </p:spPr>
      </p:pic>
      <p:sp>
        <p:nvSpPr>
          <p:cNvPr id="44" name="Text 33"/>
          <p:cNvSpPr txBox="1"/>
          <p:nvPr/>
        </p:nvSpPr>
        <p:spPr>
          <a:xfrm>
            <a:off x="8363407" y="5607406"/>
            <a:ext cx="154807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Web UI (문서 뷰어)</a:t>
            </a: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7105802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7105802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0"/>
            <a:ext cx="95098" cy="7105802"/>
          </a:xfrm>
          <a:prstGeom prst="rect">
            <a:avLst/>
          </a:prstGeom>
          <a:solidFill>
            <a:srgbClr val="1A4F9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580644"/>
            <a:ext cx="1800454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구현 화면</a:t>
            </a:r>
            <a:endParaRPr lang="en-US" sz="3000" dirty="0"/>
          </a:p>
        </p:txBody>
      </p:sp>
      <p:sp>
        <p:nvSpPr>
          <p:cNvPr id="6" name="Shape 4"/>
          <p:cNvSpPr/>
          <p:nvPr/>
        </p:nvSpPr>
        <p:spPr>
          <a:xfrm>
            <a:off x="571500" y="1497787"/>
            <a:ext cx="342900" cy="342900"/>
          </a:xfrm>
          <a:prstGeom prst="ellipse">
            <a:avLst/>
          </a:prstGeom>
          <a:solidFill>
            <a:srgbClr val="1A4F9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Shape 5"/>
          <p:cNvSpPr/>
          <p:nvPr/>
        </p:nvSpPr>
        <p:spPr>
          <a:xfrm>
            <a:off x="571500" y="2168042"/>
            <a:ext cx="342900" cy="342900"/>
          </a:xfrm>
          <a:prstGeom prst="ellipse">
            <a:avLst/>
          </a:prstGeom>
          <a:solidFill>
            <a:srgbClr val="1A4F9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8" name="Shape 6"/>
          <p:cNvSpPr/>
          <p:nvPr/>
        </p:nvSpPr>
        <p:spPr>
          <a:xfrm>
            <a:off x="1943100" y="2960827"/>
            <a:ext cx="761695" cy="76169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7"/>
          <p:cNvSpPr txBox="1"/>
          <p:nvPr/>
        </p:nvSpPr>
        <p:spPr>
          <a:xfrm>
            <a:off x="697687" y="1554480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Text 8"/>
          <p:cNvSpPr txBox="1"/>
          <p:nvPr/>
        </p:nvSpPr>
        <p:spPr>
          <a:xfrm>
            <a:off x="697687" y="222473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200" dirty="0"/>
          </a:p>
        </p:txBody>
      </p:sp>
      <p:sp>
        <p:nvSpPr>
          <p:cNvPr id="11" name="Text 9"/>
          <p:cNvSpPr txBox="1"/>
          <p:nvPr/>
        </p:nvSpPr>
        <p:spPr>
          <a:xfrm>
            <a:off x="1057046" y="1419149"/>
            <a:ext cx="3100730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문서 업로드 후 AI가 자동으로 문서를 분석하고 구조화</a:t>
            </a:r>
            <a:endParaRPr lang="en-US" sz="1300" dirty="0"/>
          </a:p>
        </p:txBody>
      </p:sp>
      <p:sp>
        <p:nvSpPr>
          <p:cNvPr id="12" name="Text 10"/>
          <p:cNvSpPr txBox="1"/>
          <p:nvPr/>
        </p:nvSpPr>
        <p:spPr>
          <a:xfrm>
            <a:off x="1057046" y="2089404"/>
            <a:ext cx="3148279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사용자 질문 입력 시 답변과 함께 근거 블록을 하이라이트</a:t>
            </a:r>
            <a:endParaRPr lang="en-US" sz="1300" dirty="0"/>
          </a:p>
        </p:txBody>
      </p:sp>
      <p:pic>
        <p:nvPicPr>
          <p:cNvPr id="13" name="Image 0" descr="preencoded.png"/>
          <p:cNvPicPr>
            <a:picLocks noChangeAspect="1"/>
          </p:cNvPicPr>
          <p:nvPr/>
        </p:nvPicPr>
        <p:blipFill>
          <a:blip r:embed="rId3"/>
          <a:srcRect l="-27" r="-27"/>
          <a:stretch/>
        </p:blipFill>
        <p:spPr>
          <a:xfrm>
            <a:off x="2109521" y="3170225"/>
            <a:ext cx="428854" cy="342900"/>
          </a:xfrm>
          <a:prstGeom prst="rect">
            <a:avLst/>
          </a:prstGeom>
        </p:spPr>
      </p:pic>
      <p:sp>
        <p:nvSpPr>
          <p:cNvPr id="14" name="Text 11"/>
          <p:cNvSpPr txBox="1"/>
          <p:nvPr/>
        </p:nvSpPr>
        <p:spPr>
          <a:xfrm>
            <a:off x="1861718" y="3865169"/>
            <a:ext cx="1038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실시간 AI 분석</a:t>
            </a:r>
            <a:endParaRPr lang="en-US" sz="1200" dirty="0"/>
          </a:p>
        </p:txBody>
      </p:sp>
      <p:sp>
        <p:nvSpPr>
          <p:cNvPr id="15" name="Shape 12"/>
          <p:cNvSpPr/>
          <p:nvPr/>
        </p:nvSpPr>
        <p:spPr>
          <a:xfrm>
            <a:off x="4457700" y="571500"/>
            <a:ext cx="7162495" cy="2743200"/>
          </a:xfrm>
          <a:prstGeom prst="roundRect">
            <a:avLst>
              <a:gd name="adj" fmla="val 1157"/>
            </a:avLst>
          </a:prstGeom>
          <a:solidFill>
            <a:srgbClr val="FFFFFF"/>
          </a:solidFill>
          <a:ln w="12700">
            <a:solidFill>
              <a:srgbClr val="DDDDDD"/>
            </a:solidFill>
            <a:prstDash val="solid"/>
          </a:ln>
          <a:effectLst>
            <a:outerShdw blurRad="762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6" name="Shape 13"/>
          <p:cNvSpPr/>
          <p:nvPr/>
        </p:nvSpPr>
        <p:spPr>
          <a:xfrm>
            <a:off x="4610405" y="724205"/>
            <a:ext cx="286207" cy="286207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1" descr="preencoded.png"/>
          <p:cNvPicPr>
            <a:picLocks noChangeAspect="1"/>
          </p:cNvPicPr>
          <p:nvPr/>
        </p:nvPicPr>
        <p:blipFill>
          <a:blip r:embed="rId4"/>
          <a:srcRect l="-1773" r="-1773"/>
          <a:stretch/>
        </p:blipFill>
        <p:spPr>
          <a:xfrm>
            <a:off x="4686300" y="780898"/>
            <a:ext cx="133502" cy="171907"/>
          </a:xfrm>
          <a:prstGeom prst="rect">
            <a:avLst/>
          </a:prstGeom>
        </p:spPr>
      </p:pic>
      <p:sp>
        <p:nvSpPr>
          <p:cNvPr id="18" name="Text 14"/>
          <p:cNvSpPr txBox="1"/>
          <p:nvPr/>
        </p:nvSpPr>
        <p:spPr>
          <a:xfrm>
            <a:off x="4990795" y="737921"/>
            <a:ext cx="190103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문서 업로드 및 분석 완료</a:t>
            </a:r>
            <a:endParaRPr lang="en-US" sz="1300" dirty="0"/>
          </a:p>
        </p:txBody>
      </p:sp>
      <p:sp>
        <p:nvSpPr>
          <p:cNvPr id="19" name="Text 15"/>
          <p:cNvSpPr txBox="1"/>
          <p:nvPr/>
        </p:nvSpPr>
        <p:spPr>
          <a:xfrm>
            <a:off x="4990795" y="3719779"/>
            <a:ext cx="2376526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질문 → 답변 + 근거 하이라이트</a:t>
            </a:r>
            <a:endParaRPr lang="en-US" sz="1300" dirty="0"/>
          </a:p>
        </p:txBody>
      </p:sp>
      <p:sp>
        <p:nvSpPr>
          <p:cNvPr id="20" name="Shape 16"/>
          <p:cNvSpPr/>
          <p:nvPr/>
        </p:nvSpPr>
        <p:spPr>
          <a:xfrm>
            <a:off x="4610405" y="1104595"/>
            <a:ext cx="6858000" cy="2057400"/>
          </a:xfrm>
          <a:prstGeom prst="roundRect">
            <a:avLst>
              <a:gd name="adj" fmla="val 1235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Shape 17"/>
          <p:cNvSpPr/>
          <p:nvPr/>
        </p:nvSpPr>
        <p:spPr>
          <a:xfrm>
            <a:off x="7753198" y="1218895"/>
            <a:ext cx="571500" cy="571500"/>
          </a:xfrm>
          <a:prstGeom prst="ellipse">
            <a:avLst/>
          </a:prstGeom>
          <a:solidFill>
            <a:srgbClr val="1A4F95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2" name="Image 2" descr="preencoded.png"/>
          <p:cNvPicPr>
            <a:picLocks noChangeAspect="1"/>
          </p:cNvPicPr>
          <p:nvPr/>
        </p:nvPicPr>
        <p:blipFill>
          <a:blip r:embed="rId5"/>
          <a:srcRect t="-530" b="-530"/>
          <a:stretch/>
        </p:blipFill>
        <p:spPr>
          <a:xfrm>
            <a:off x="7915046" y="1362456"/>
            <a:ext cx="247802" cy="286207"/>
          </a:xfrm>
          <a:prstGeom prst="rect">
            <a:avLst/>
          </a:prstGeom>
        </p:spPr>
      </p:pic>
      <p:sp>
        <p:nvSpPr>
          <p:cNvPr id="23" name="Text 18"/>
          <p:cNvSpPr txBox="1"/>
          <p:nvPr/>
        </p:nvSpPr>
        <p:spPr>
          <a:xfrm>
            <a:off x="7155180" y="1933956"/>
            <a:ext cx="18864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문서 분석이 완료되었습니다</a:t>
            </a:r>
            <a:endParaRPr lang="en-US" sz="1200" dirty="0"/>
          </a:p>
        </p:txBody>
      </p:sp>
      <p:sp>
        <p:nvSpPr>
          <p:cNvPr id="24" name="Text 19"/>
          <p:cNvSpPr txBox="1"/>
          <p:nvPr/>
        </p:nvSpPr>
        <p:spPr>
          <a:xfrm>
            <a:off x="6756502" y="2210105"/>
            <a:ext cx="26718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3페이지 / 15개 항목 식별 / 처리시간: 2.3초</a:t>
            </a:r>
            <a:endParaRPr lang="en-US" sz="1000" dirty="0"/>
          </a:p>
        </p:txBody>
      </p:sp>
      <p:pic>
        <p:nvPicPr>
          <p:cNvPr id="25" name="Image 3" descr="preencoded.png"/>
          <p:cNvPicPr>
            <a:picLocks noChangeAspect="1"/>
          </p:cNvPicPr>
          <p:nvPr/>
        </p:nvPicPr>
        <p:blipFill>
          <a:blip r:embed="rId6"/>
          <a:srcRect l="-57" r="-57"/>
          <a:stretch/>
        </p:blipFill>
        <p:spPr>
          <a:xfrm>
            <a:off x="7364578" y="2553005"/>
            <a:ext cx="200254" cy="228600"/>
          </a:xfrm>
          <a:prstGeom prst="rect">
            <a:avLst/>
          </a:prstGeom>
        </p:spPr>
      </p:pic>
      <p:sp>
        <p:nvSpPr>
          <p:cNvPr id="26" name="Text 20"/>
          <p:cNvSpPr txBox="1"/>
          <p:nvPr/>
        </p:nvSpPr>
        <p:spPr>
          <a:xfrm>
            <a:off x="7185355" y="2876702"/>
            <a:ext cx="64831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텍스트 추출</a:t>
            </a:r>
            <a:endParaRPr lang="en-US" sz="900" dirty="0"/>
          </a:p>
        </p:txBody>
      </p:sp>
      <p:pic>
        <p:nvPicPr>
          <p:cNvPr id="27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977226" y="2553005"/>
            <a:ext cx="228600" cy="228600"/>
          </a:xfrm>
          <a:prstGeom prst="rect">
            <a:avLst/>
          </a:prstGeom>
        </p:spPr>
      </p:pic>
      <p:sp>
        <p:nvSpPr>
          <p:cNvPr id="28" name="Shape 21"/>
          <p:cNvSpPr/>
          <p:nvPr/>
        </p:nvSpPr>
        <p:spPr>
          <a:xfrm>
            <a:off x="4457700" y="3552444"/>
            <a:ext cx="7162495" cy="2743200"/>
          </a:xfrm>
          <a:prstGeom prst="roundRect">
            <a:avLst>
              <a:gd name="adj" fmla="val 1157"/>
            </a:avLst>
          </a:prstGeom>
          <a:solidFill>
            <a:srgbClr val="FFFFFF"/>
          </a:solidFill>
          <a:ln w="12700">
            <a:solidFill>
              <a:srgbClr val="DDDDDD"/>
            </a:solidFill>
            <a:prstDash val="solid"/>
          </a:ln>
          <a:effectLst>
            <a:outerShdw blurRad="76200" dist="381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Shape 22"/>
          <p:cNvSpPr/>
          <p:nvPr/>
        </p:nvSpPr>
        <p:spPr>
          <a:xfrm>
            <a:off x="4610405" y="3705149"/>
            <a:ext cx="286207" cy="286207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0" name="Text 23"/>
          <p:cNvSpPr txBox="1"/>
          <p:nvPr/>
        </p:nvSpPr>
        <p:spPr>
          <a:xfrm>
            <a:off x="7934249" y="2876702"/>
            <a:ext cx="4096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구조화</a:t>
            </a:r>
            <a:endParaRPr lang="en-US" sz="900" dirty="0"/>
          </a:p>
        </p:txBody>
      </p:sp>
      <p:pic>
        <p:nvPicPr>
          <p:cNvPr id="31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552383" y="2553005"/>
            <a:ext cx="228600" cy="228600"/>
          </a:xfrm>
          <a:prstGeom prst="rect">
            <a:avLst/>
          </a:prstGeom>
        </p:spPr>
      </p:pic>
      <p:sp>
        <p:nvSpPr>
          <p:cNvPr id="32" name="Text 24"/>
          <p:cNvSpPr txBox="1"/>
          <p:nvPr/>
        </p:nvSpPr>
        <p:spPr>
          <a:xfrm>
            <a:off x="8439912" y="2876702"/>
            <a:ext cx="5431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검색 준비</a:t>
            </a:r>
            <a:endParaRPr lang="en-US" sz="900" dirty="0"/>
          </a:p>
        </p:txBody>
      </p:sp>
      <p:pic>
        <p:nvPicPr>
          <p:cNvPr id="33" name="Image 6" descr="preencoded.png"/>
          <p:cNvPicPr>
            <a:picLocks noChangeAspect="1"/>
          </p:cNvPicPr>
          <p:nvPr/>
        </p:nvPicPr>
        <p:blipFill>
          <a:blip r:embed="rId9"/>
          <a:srcRect l="-1064" r="-1064"/>
          <a:stretch/>
        </p:blipFill>
        <p:spPr>
          <a:xfrm>
            <a:off x="4643323" y="3762756"/>
            <a:ext cx="219456" cy="171907"/>
          </a:xfrm>
          <a:prstGeom prst="rect">
            <a:avLst/>
          </a:prstGeom>
        </p:spPr>
      </p:pic>
      <p:sp>
        <p:nvSpPr>
          <p:cNvPr id="34" name="Shape 25"/>
          <p:cNvSpPr/>
          <p:nvPr/>
        </p:nvSpPr>
        <p:spPr>
          <a:xfrm>
            <a:off x="4610405" y="4086454"/>
            <a:ext cx="6858000" cy="2057400"/>
          </a:xfrm>
          <a:prstGeom prst="roundRect">
            <a:avLst>
              <a:gd name="adj" fmla="val 1235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/>
          <p:cNvSpPr/>
          <p:nvPr/>
        </p:nvSpPr>
        <p:spPr>
          <a:xfrm>
            <a:off x="4724705" y="4200754"/>
            <a:ext cx="1990649" cy="1828800"/>
          </a:xfrm>
          <a:prstGeom prst="roundRect">
            <a:avLst>
              <a:gd name="adj" fmla="val 1042"/>
            </a:avLst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27"/>
          <p:cNvSpPr/>
          <p:nvPr/>
        </p:nvSpPr>
        <p:spPr>
          <a:xfrm>
            <a:off x="4819802" y="4295851"/>
            <a:ext cx="1800454" cy="495605"/>
          </a:xfrm>
          <a:prstGeom prst="roundRect">
            <a:avLst>
              <a:gd name="adj" fmla="val 28385"/>
            </a:avLst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7" name="Shape 28"/>
          <p:cNvSpPr/>
          <p:nvPr/>
        </p:nvSpPr>
        <p:spPr>
          <a:xfrm>
            <a:off x="4819802" y="4867351"/>
            <a:ext cx="1800454" cy="666598"/>
          </a:xfrm>
          <a:prstGeom prst="roundRect">
            <a:avLst>
              <a:gd name="adj" fmla="val 15677"/>
            </a:avLst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8" name="Text 29"/>
          <p:cNvSpPr txBox="1"/>
          <p:nvPr/>
        </p:nvSpPr>
        <p:spPr>
          <a:xfrm>
            <a:off x="4714647" y="4386986"/>
            <a:ext cx="219456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Q:</a:t>
            </a:r>
            <a:endParaRPr lang="en-US" sz="900" dirty="0"/>
          </a:p>
        </p:txBody>
      </p:sp>
      <p:sp>
        <p:nvSpPr>
          <p:cNvPr id="39" name="Text 30"/>
          <p:cNvSpPr txBox="1"/>
          <p:nvPr/>
        </p:nvSpPr>
        <p:spPr>
          <a:xfrm>
            <a:off x="4724248" y="4981346"/>
            <a:ext cx="2002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A:</a:t>
            </a:r>
            <a:endParaRPr lang="en-US" sz="900" dirty="0"/>
          </a:p>
        </p:txBody>
      </p:sp>
      <p:sp>
        <p:nvSpPr>
          <p:cNvPr id="40" name="Text 31"/>
          <p:cNvSpPr txBox="1"/>
          <p:nvPr/>
        </p:nvSpPr>
        <p:spPr>
          <a:xfrm>
            <a:off x="4895698" y="4371746"/>
            <a:ext cx="171450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사업의 신청 마감일은 언제인가요?</a:t>
            </a:r>
            <a:endParaRPr lang="en-US" sz="900" dirty="0"/>
          </a:p>
        </p:txBody>
      </p:sp>
      <p:sp>
        <p:nvSpPr>
          <p:cNvPr id="41" name="Text 32"/>
          <p:cNvSpPr txBox="1"/>
          <p:nvPr/>
        </p:nvSpPr>
        <p:spPr>
          <a:xfrm>
            <a:off x="4895698" y="4943246"/>
            <a:ext cx="1724558" cy="5056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신청 마감일은 2025년 10월 15일입니다. 서류 접수는 주민센터 또는 온라인으로 가능합니다.</a:t>
            </a:r>
            <a:endParaRPr lang="en-US" sz="900" dirty="0"/>
          </a:p>
        </p:txBody>
      </p:sp>
      <p:pic>
        <p:nvPicPr>
          <p:cNvPr id="42" name="Image 7" descr="preencoded.png"/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4767225" y="5696712"/>
            <a:ext cx="114300" cy="114300"/>
          </a:xfrm>
          <a:prstGeom prst="rect">
            <a:avLst/>
          </a:prstGeom>
        </p:spPr>
      </p:pic>
      <p:sp>
        <p:nvSpPr>
          <p:cNvPr id="43" name="Text 33"/>
          <p:cNvSpPr txBox="1"/>
          <p:nvPr/>
        </p:nvSpPr>
        <p:spPr>
          <a:xfrm>
            <a:off x="5048402" y="5686654"/>
            <a:ext cx="14575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근거: 문서 1페이지, 2번 항목</a:t>
            </a:r>
            <a:endParaRPr lang="en-US" sz="900" dirty="0"/>
          </a:p>
        </p:txBody>
      </p:sp>
      <p:sp>
        <p:nvSpPr>
          <p:cNvPr id="44" name="Shape 34"/>
          <p:cNvSpPr/>
          <p:nvPr/>
        </p:nvSpPr>
        <p:spPr>
          <a:xfrm>
            <a:off x="6713525" y="4200754"/>
            <a:ext cx="4647895" cy="18288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5" name="Shape 35"/>
          <p:cNvSpPr/>
          <p:nvPr/>
        </p:nvSpPr>
        <p:spPr>
          <a:xfrm>
            <a:off x="6713525" y="4200754"/>
            <a:ext cx="9144" cy="1828800"/>
          </a:xfrm>
          <a:prstGeom prst="rect">
            <a:avLst/>
          </a:prstGeom>
          <a:solidFill>
            <a:srgbClr val="DDDDD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6"/>
          <p:cNvSpPr txBox="1"/>
          <p:nvPr/>
        </p:nvSpPr>
        <p:spPr>
          <a:xfrm>
            <a:off x="6817766" y="4295851"/>
            <a:ext cx="14813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제5조(신청 방법 및 기한)</a:t>
            </a:r>
            <a:endParaRPr lang="en-US" sz="1000" dirty="0"/>
          </a:p>
        </p:txBody>
      </p:sp>
      <p:sp>
        <p:nvSpPr>
          <p:cNvPr id="47" name="Text 37"/>
          <p:cNvSpPr txBox="1"/>
          <p:nvPr/>
        </p:nvSpPr>
        <p:spPr>
          <a:xfrm>
            <a:off x="6817766" y="4695444"/>
            <a:ext cx="28337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① 본 지원사업은 관내 거주자를 대상으로 합니다.</a:t>
            </a:r>
            <a:endParaRPr lang="en-US" sz="1000" dirty="0"/>
          </a:p>
        </p:txBody>
      </p:sp>
      <p:sp>
        <p:nvSpPr>
          <p:cNvPr id="48" name="Text 38"/>
          <p:cNvSpPr txBox="1"/>
          <p:nvPr/>
        </p:nvSpPr>
        <p:spPr>
          <a:xfrm>
            <a:off x="6817766" y="4895698"/>
            <a:ext cx="2340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②</a:t>
            </a:r>
            <a:endParaRPr lang="en-US" sz="1000" dirty="0"/>
          </a:p>
        </p:txBody>
      </p:sp>
      <p:sp>
        <p:nvSpPr>
          <p:cNvPr id="49" name="Text 39"/>
          <p:cNvSpPr txBox="1"/>
          <p:nvPr/>
        </p:nvSpPr>
        <p:spPr>
          <a:xfrm>
            <a:off x="6817766" y="5296205"/>
            <a:ext cx="32342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③ 제출서류는 신청서, 신분증 사본, 주민등록등본입니다.</a:t>
            </a:r>
            <a:endParaRPr lang="en-US" sz="1000" dirty="0"/>
          </a:p>
        </p:txBody>
      </p:sp>
      <p:sp>
        <p:nvSpPr>
          <p:cNvPr id="50" name="Text 40"/>
          <p:cNvSpPr txBox="1"/>
          <p:nvPr/>
        </p:nvSpPr>
        <p:spPr>
          <a:xfrm>
            <a:off x="6817766" y="5695798"/>
            <a:ext cx="14813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제6조(지원 대상 및 금액)</a:t>
            </a:r>
            <a:endParaRPr lang="en-US" sz="1000" dirty="0"/>
          </a:p>
        </p:txBody>
      </p:sp>
      <p:sp>
        <p:nvSpPr>
          <p:cNvPr id="51" name="Shape 41"/>
          <p:cNvSpPr/>
          <p:nvPr/>
        </p:nvSpPr>
        <p:spPr>
          <a:xfrm>
            <a:off x="6817766" y="4876495"/>
            <a:ext cx="4438498" cy="428854"/>
          </a:xfrm>
          <a:prstGeom prst="roundRect">
            <a:avLst>
              <a:gd name="adj" fmla="val 9476"/>
            </a:avLst>
          </a:prstGeom>
          <a:solidFill>
            <a:srgbClr val="FFEEB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42"/>
          <p:cNvSpPr txBox="1"/>
          <p:nvPr/>
        </p:nvSpPr>
        <p:spPr>
          <a:xfrm>
            <a:off x="6817766" y="4895698"/>
            <a:ext cx="453908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신청 마감일은 2025년 10월 15일이며, 서류 접수는 주민센터 또는 온라인으로 가능합니다.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0"/>
            <a:ext cx="95098" cy="6858000"/>
          </a:xfrm>
          <a:prstGeom prst="rect">
            <a:avLst/>
          </a:prstGeom>
          <a:solidFill>
            <a:srgbClr val="1A4F9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580644"/>
            <a:ext cx="2496312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기술적 차별성</a:t>
            </a:r>
            <a:endParaRPr lang="en-US" sz="3000" dirty="0"/>
          </a:p>
        </p:txBody>
      </p:sp>
      <p:sp>
        <p:nvSpPr>
          <p:cNvPr id="6" name="Shape 4"/>
          <p:cNvSpPr/>
          <p:nvPr/>
        </p:nvSpPr>
        <p:spPr>
          <a:xfrm>
            <a:off x="1848002" y="2065325"/>
            <a:ext cx="952805" cy="95280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38198" y="2313127"/>
            <a:ext cx="571500" cy="457200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1848002" y="3703015"/>
            <a:ext cx="952805" cy="95280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 txBox="1"/>
          <p:nvPr/>
        </p:nvSpPr>
        <p:spPr>
          <a:xfrm>
            <a:off x="1645006" y="3160776"/>
            <a:ext cx="14913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효율적 시스템 설계</a:t>
            </a:r>
            <a:endParaRPr lang="en-US" sz="13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038198" y="3950818"/>
            <a:ext cx="571500" cy="457200"/>
          </a:xfrm>
          <a:prstGeom prst="rect">
            <a:avLst/>
          </a:prstGeom>
        </p:spPr>
      </p:pic>
      <p:sp>
        <p:nvSpPr>
          <p:cNvPr id="11" name="Text 7"/>
          <p:cNvSpPr txBox="1"/>
          <p:nvPr/>
        </p:nvSpPr>
        <p:spPr>
          <a:xfrm>
            <a:off x="1667866" y="4798466"/>
            <a:ext cx="14438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55555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최적화된 API 활용</a:t>
            </a:r>
            <a:endParaRPr lang="en-US" sz="1300" dirty="0"/>
          </a:p>
        </p:txBody>
      </p:sp>
      <p:sp>
        <p:nvSpPr>
          <p:cNvPr id="12" name="Shape 8"/>
          <p:cNvSpPr/>
          <p:nvPr/>
        </p:nvSpPr>
        <p:spPr>
          <a:xfrm>
            <a:off x="571500" y="5531815"/>
            <a:ext cx="895198" cy="448056"/>
          </a:xfrm>
          <a:prstGeom prst="roundRect">
            <a:avLst>
              <a:gd name="adj" fmla="val 34737"/>
            </a:avLst>
          </a:prstGeom>
          <a:solidFill>
            <a:srgbClr val="F0F7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1898294" y="5531815"/>
            <a:ext cx="875995" cy="448056"/>
          </a:xfrm>
          <a:prstGeom prst="roundRect">
            <a:avLst>
              <a:gd name="adj" fmla="val 34737"/>
            </a:avLst>
          </a:prstGeom>
          <a:solidFill>
            <a:srgbClr val="F0F7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Shape 10"/>
          <p:cNvSpPr/>
          <p:nvPr/>
        </p:nvSpPr>
        <p:spPr>
          <a:xfrm>
            <a:off x="3205886" y="5531815"/>
            <a:ext cx="875995" cy="448056"/>
          </a:xfrm>
          <a:prstGeom prst="roundRect">
            <a:avLst>
              <a:gd name="adj" fmla="val 34737"/>
            </a:avLst>
          </a:prstGeom>
          <a:solidFill>
            <a:srgbClr val="F0F7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1"/>
          <p:cNvSpPr txBox="1"/>
          <p:nvPr/>
        </p:nvSpPr>
        <p:spPr>
          <a:xfrm>
            <a:off x="714146" y="5627827"/>
            <a:ext cx="7388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FastAPI</a:t>
            </a:r>
            <a:endParaRPr lang="en-US" sz="1300" dirty="0"/>
          </a:p>
        </p:txBody>
      </p:sp>
      <p:sp>
        <p:nvSpPr>
          <p:cNvPr id="16" name="Text 12"/>
          <p:cNvSpPr txBox="1"/>
          <p:nvPr/>
        </p:nvSpPr>
        <p:spPr>
          <a:xfrm>
            <a:off x="2041855" y="5627827"/>
            <a:ext cx="7196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Gemini</a:t>
            </a:r>
            <a:endParaRPr lang="en-US" sz="1300" dirty="0"/>
          </a:p>
        </p:txBody>
      </p:sp>
      <p:sp>
        <p:nvSpPr>
          <p:cNvPr id="17" name="Text 13"/>
          <p:cNvSpPr txBox="1"/>
          <p:nvPr/>
        </p:nvSpPr>
        <p:spPr>
          <a:xfrm>
            <a:off x="3348533" y="5627827"/>
            <a:ext cx="7196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Web UI</a:t>
            </a:r>
            <a:endParaRPr lang="en-US" sz="1300" dirty="0"/>
          </a:p>
        </p:txBody>
      </p:sp>
      <p:sp>
        <p:nvSpPr>
          <p:cNvPr id="18" name="Shape 14"/>
          <p:cNvSpPr/>
          <p:nvPr/>
        </p:nvSpPr>
        <p:spPr>
          <a:xfrm>
            <a:off x="4457700" y="2712720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5"/>
          <a:srcRect l="-1282" r="-1282"/>
          <a:stretch/>
        </p:blipFill>
        <p:spPr>
          <a:xfrm>
            <a:off x="4519879" y="2788615"/>
            <a:ext cx="219456" cy="190195"/>
          </a:xfrm>
          <a:prstGeom prst="rect">
            <a:avLst/>
          </a:prstGeom>
        </p:spPr>
      </p:pic>
      <p:sp>
        <p:nvSpPr>
          <p:cNvPr id="20" name="Shape 15"/>
          <p:cNvSpPr/>
          <p:nvPr/>
        </p:nvSpPr>
        <p:spPr>
          <a:xfrm>
            <a:off x="4457700" y="3293364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1" name="Text 16"/>
          <p:cNvSpPr txBox="1"/>
          <p:nvPr/>
        </p:nvSpPr>
        <p:spPr>
          <a:xfrm>
            <a:off x="4943246" y="2712720"/>
            <a:ext cx="5863133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오픈소스 </a:t>
            </a:r>
            <a:r>
              <a:rPr lang="en-US" sz="160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활용으로</a:t>
            </a: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효율적인 시스템 구성</a:t>
            </a:r>
            <a:endParaRPr lang="en-US" sz="1600" dirty="0"/>
          </a:p>
        </p:txBody>
      </p:sp>
      <p:pic>
        <p:nvPicPr>
          <p:cNvPr id="2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533595" y="3370174"/>
            <a:ext cx="190195" cy="190195"/>
          </a:xfrm>
          <a:prstGeom prst="rect">
            <a:avLst/>
          </a:prstGeom>
        </p:spPr>
      </p:pic>
      <p:sp>
        <p:nvSpPr>
          <p:cNvPr id="23" name="Shape 17"/>
          <p:cNvSpPr/>
          <p:nvPr/>
        </p:nvSpPr>
        <p:spPr>
          <a:xfrm>
            <a:off x="4457700" y="3874922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4" name="Text 18"/>
          <p:cNvSpPr txBox="1"/>
          <p:nvPr/>
        </p:nvSpPr>
        <p:spPr>
          <a:xfrm>
            <a:off x="4943246" y="3293364"/>
            <a:ext cx="6768389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모델 출력</a:t>
            </a: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을 프론트엔드와 정확히 매핑하여 정확한 근거 표시</a:t>
            </a:r>
            <a:endParaRPr lang="en-US" sz="1600" dirty="0"/>
          </a:p>
        </p:txBody>
      </p:sp>
      <p:pic>
        <p:nvPicPr>
          <p:cNvPr id="25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533595" y="3950818"/>
            <a:ext cx="190195" cy="190195"/>
          </a:xfrm>
          <a:prstGeom prst="rect">
            <a:avLst/>
          </a:prstGeom>
        </p:spPr>
      </p:pic>
      <p:sp>
        <p:nvSpPr>
          <p:cNvPr id="26" name="Shape 19"/>
          <p:cNvSpPr/>
          <p:nvPr/>
        </p:nvSpPr>
        <p:spPr>
          <a:xfrm>
            <a:off x="4457700" y="4455566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7" name="Text 20"/>
          <p:cNvSpPr txBox="1"/>
          <p:nvPr/>
        </p:nvSpPr>
        <p:spPr>
          <a:xfrm>
            <a:off x="4943246" y="3874922"/>
            <a:ext cx="5005426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오픈소스 모델을 사용하여 비용 최소화</a:t>
            </a:r>
            <a:endParaRPr lang="en-US" sz="1600" dirty="0"/>
          </a:p>
        </p:txBody>
      </p:sp>
      <p:pic>
        <p:nvPicPr>
          <p:cNvPr id="28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533595" y="4532376"/>
            <a:ext cx="190195" cy="190195"/>
          </a:xfrm>
          <a:prstGeom prst="rect">
            <a:avLst/>
          </a:prstGeom>
        </p:spPr>
      </p:pic>
      <p:sp>
        <p:nvSpPr>
          <p:cNvPr id="29" name="Text 21"/>
          <p:cNvSpPr txBox="1"/>
          <p:nvPr/>
        </p:nvSpPr>
        <p:spPr>
          <a:xfrm>
            <a:off x="4943246" y="4455566"/>
            <a:ext cx="6091733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OCR 결과를 구조화된 JSON으로 변환하여 신속한 검색 및 참조 가능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0"/>
            <a:ext cx="95098" cy="6858000"/>
          </a:xfrm>
          <a:prstGeom prst="rect">
            <a:avLst/>
          </a:prstGeom>
          <a:solidFill>
            <a:srgbClr val="1A4F9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580644"/>
            <a:ext cx="2276856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AI 활용 전략</a:t>
            </a:r>
            <a:endParaRPr lang="en-US" sz="3000" dirty="0"/>
          </a:p>
        </p:txBody>
      </p:sp>
      <p:sp>
        <p:nvSpPr>
          <p:cNvPr id="6" name="Shape 4"/>
          <p:cNvSpPr/>
          <p:nvPr/>
        </p:nvSpPr>
        <p:spPr>
          <a:xfrm>
            <a:off x="1019556" y="2263445"/>
            <a:ext cx="761695" cy="76169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 l="-27" r="-27"/>
          <a:stretch/>
        </p:blipFill>
        <p:spPr>
          <a:xfrm>
            <a:off x="1185977" y="2472842"/>
            <a:ext cx="428854" cy="342900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2676449" y="2263445"/>
            <a:ext cx="761695" cy="76169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 txBox="1"/>
          <p:nvPr/>
        </p:nvSpPr>
        <p:spPr>
          <a:xfrm>
            <a:off x="958291" y="3120238"/>
            <a:ext cx="10003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인공지능 활용</a:t>
            </a:r>
            <a:endParaRPr lang="en-US" sz="12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rcRect l="-27" r="-27"/>
          <a:stretch/>
        </p:blipFill>
        <p:spPr>
          <a:xfrm>
            <a:off x="2842870" y="2472842"/>
            <a:ext cx="428854" cy="342900"/>
          </a:xfrm>
          <a:prstGeom prst="rect">
            <a:avLst/>
          </a:prstGeom>
        </p:spPr>
      </p:pic>
      <p:sp>
        <p:nvSpPr>
          <p:cNvPr id="11" name="Text 7"/>
          <p:cNvSpPr txBox="1"/>
          <p:nvPr/>
        </p:nvSpPr>
        <p:spPr>
          <a:xfrm>
            <a:off x="2545690" y="3120238"/>
            <a:ext cx="1143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프로세스 최적화</a:t>
            </a:r>
            <a:endParaRPr lang="en-US" sz="1200" dirty="0"/>
          </a:p>
        </p:txBody>
      </p:sp>
      <p:sp>
        <p:nvSpPr>
          <p:cNvPr id="12" name="Shape 8"/>
          <p:cNvSpPr/>
          <p:nvPr/>
        </p:nvSpPr>
        <p:spPr>
          <a:xfrm>
            <a:off x="571500" y="3730142"/>
            <a:ext cx="571500" cy="5715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43407" y="3901135"/>
            <a:ext cx="228600" cy="228600"/>
          </a:xfrm>
          <a:prstGeom prst="rect">
            <a:avLst/>
          </a:prstGeom>
        </p:spPr>
      </p:pic>
      <p:sp>
        <p:nvSpPr>
          <p:cNvPr id="14" name="Text 9"/>
          <p:cNvSpPr txBox="1"/>
          <p:nvPr/>
        </p:nvSpPr>
        <p:spPr>
          <a:xfrm>
            <a:off x="576986" y="4396740"/>
            <a:ext cx="6766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문제정의</a:t>
            </a:r>
            <a:endParaRPr lang="en-US" sz="12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rcRect t="-80" b="-80"/>
          <a:stretch/>
        </p:blipFill>
        <p:spPr>
          <a:xfrm>
            <a:off x="1471270" y="4073042"/>
            <a:ext cx="142646" cy="228600"/>
          </a:xfrm>
          <a:prstGeom prst="rect">
            <a:avLst/>
          </a:prstGeom>
        </p:spPr>
      </p:pic>
      <p:sp>
        <p:nvSpPr>
          <p:cNvPr id="16" name="Shape 10"/>
          <p:cNvSpPr/>
          <p:nvPr/>
        </p:nvSpPr>
        <p:spPr>
          <a:xfrm>
            <a:off x="1943100" y="3730142"/>
            <a:ext cx="571500" cy="5715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115007" y="3901135"/>
            <a:ext cx="228600" cy="228600"/>
          </a:xfrm>
          <a:prstGeom prst="rect">
            <a:avLst/>
          </a:prstGeom>
        </p:spPr>
      </p:pic>
      <p:sp>
        <p:nvSpPr>
          <p:cNvPr id="18" name="Shape 11"/>
          <p:cNvSpPr/>
          <p:nvPr/>
        </p:nvSpPr>
        <p:spPr>
          <a:xfrm>
            <a:off x="3314700" y="3730142"/>
            <a:ext cx="571500" cy="5715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Text 12"/>
          <p:cNvSpPr txBox="1"/>
          <p:nvPr/>
        </p:nvSpPr>
        <p:spPr>
          <a:xfrm>
            <a:off x="2088490" y="4396740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설계</a:t>
            </a:r>
            <a:endParaRPr lang="en-US" sz="12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6"/>
          <a:srcRect t="-80" b="-80"/>
          <a:stretch/>
        </p:blipFill>
        <p:spPr>
          <a:xfrm>
            <a:off x="2842870" y="4073042"/>
            <a:ext cx="142646" cy="228600"/>
          </a:xfrm>
          <a:prstGeom prst="rect">
            <a:avLst/>
          </a:prstGeom>
        </p:spPr>
      </p:pic>
      <p:pic>
        <p:nvPicPr>
          <p:cNvPr id="21" name="Image 6" descr="preencoded.png"/>
          <p:cNvPicPr>
            <a:picLocks noChangeAspect="1"/>
          </p:cNvPicPr>
          <p:nvPr/>
        </p:nvPicPr>
        <p:blipFill>
          <a:blip r:embed="rId8"/>
          <a:srcRect l="-57" r="-57"/>
          <a:stretch/>
        </p:blipFill>
        <p:spPr>
          <a:xfrm>
            <a:off x="3500323" y="3901135"/>
            <a:ext cx="200254" cy="228600"/>
          </a:xfrm>
          <a:prstGeom prst="rect">
            <a:avLst/>
          </a:prstGeom>
        </p:spPr>
      </p:pic>
      <p:sp>
        <p:nvSpPr>
          <p:cNvPr id="22" name="Text 13"/>
          <p:cNvSpPr txBox="1"/>
          <p:nvPr/>
        </p:nvSpPr>
        <p:spPr>
          <a:xfrm>
            <a:off x="3460090" y="4396740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검증</a:t>
            </a:r>
            <a:endParaRPr lang="en-US" sz="1200" dirty="0"/>
          </a:p>
        </p:txBody>
      </p:sp>
      <p:sp>
        <p:nvSpPr>
          <p:cNvPr id="23" name="Shape 14"/>
          <p:cNvSpPr/>
          <p:nvPr/>
        </p:nvSpPr>
        <p:spPr>
          <a:xfrm>
            <a:off x="4457700" y="2461260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7" descr="preencoded.png"/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533595" y="2537155"/>
            <a:ext cx="190195" cy="190195"/>
          </a:xfrm>
          <a:prstGeom prst="rect">
            <a:avLst/>
          </a:prstGeom>
        </p:spPr>
      </p:pic>
      <p:sp>
        <p:nvSpPr>
          <p:cNvPr id="25" name="Shape 15"/>
          <p:cNvSpPr/>
          <p:nvPr/>
        </p:nvSpPr>
        <p:spPr>
          <a:xfrm>
            <a:off x="4457700" y="3041904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6" name="Shape 16"/>
          <p:cNvSpPr/>
          <p:nvPr/>
        </p:nvSpPr>
        <p:spPr>
          <a:xfrm>
            <a:off x="4457700" y="3623462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7" name="Text 17"/>
          <p:cNvSpPr txBox="1"/>
          <p:nvPr/>
        </p:nvSpPr>
        <p:spPr>
          <a:xfrm>
            <a:off x="4943245" y="2461260"/>
            <a:ext cx="4745699" cy="2660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OCR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문서의 텍스트와 레이아웃을 </a:t>
            </a:r>
            <a:r>
              <a:rPr lang="en-US" altLang="ko-KR" sz="160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DocTR</a:t>
            </a:r>
            <a:r>
              <a:rPr lang="ko-KR" alt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로 추출</a:t>
            </a:r>
            <a:endParaRPr lang="en-US" sz="1600" dirty="0"/>
          </a:p>
        </p:txBody>
      </p:sp>
      <p:pic>
        <p:nvPicPr>
          <p:cNvPr id="28" name="Image 8" descr="preencoded.png"/>
          <p:cNvPicPr>
            <a:picLocks noChangeAspect="1"/>
          </p:cNvPicPr>
          <p:nvPr/>
        </p:nvPicPr>
        <p:blipFill>
          <a:blip r:embed="rId10"/>
          <a:srcRect l="-1282" r="-1282"/>
          <a:stretch/>
        </p:blipFill>
        <p:spPr>
          <a:xfrm>
            <a:off x="4519879" y="3118714"/>
            <a:ext cx="219456" cy="190195"/>
          </a:xfrm>
          <a:prstGeom prst="rect">
            <a:avLst/>
          </a:prstGeom>
        </p:spPr>
      </p:pic>
      <p:sp>
        <p:nvSpPr>
          <p:cNvPr id="29" name="Text 18"/>
          <p:cNvSpPr txBox="1"/>
          <p:nvPr/>
        </p:nvSpPr>
        <p:spPr>
          <a:xfrm>
            <a:off x="4943246" y="3041904"/>
            <a:ext cx="6029554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문서 기반 질의응답</a:t>
            </a:r>
            <a:endParaRPr lang="en-US" altLang="ko-KR" sz="1600" dirty="0">
              <a:solidFill>
                <a:srgbClr val="333333"/>
              </a:solidFill>
              <a:latin typeface="Noto Sans KR" pitchFamily="34" charset="0"/>
              <a:ea typeface="Noto Sans KR" pitchFamily="34" charset="-122"/>
              <a:cs typeface="Noto Sans KR" pitchFamily="34" charset="-120"/>
            </a:endParaRPr>
          </a:p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사용자가 질문한 내용을 문서 내 텍스트 블록에서 찾아 즉시 응답</a:t>
            </a:r>
            <a:endParaRPr lang="en-US" sz="1600" dirty="0"/>
          </a:p>
        </p:txBody>
      </p:sp>
      <p:pic>
        <p:nvPicPr>
          <p:cNvPr id="30" name="Image 9" descr="preencoded.png"/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4533595" y="3699358"/>
            <a:ext cx="190195" cy="190195"/>
          </a:xfrm>
          <a:prstGeom prst="rect">
            <a:avLst/>
          </a:prstGeom>
        </p:spPr>
      </p:pic>
      <p:sp>
        <p:nvSpPr>
          <p:cNvPr id="31" name="Shape 19"/>
          <p:cNvSpPr/>
          <p:nvPr/>
        </p:nvSpPr>
        <p:spPr>
          <a:xfrm>
            <a:off x="4457700" y="4204106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20"/>
          <p:cNvSpPr txBox="1"/>
          <p:nvPr/>
        </p:nvSpPr>
        <p:spPr>
          <a:xfrm>
            <a:off x="4943246" y="3623462"/>
            <a:ext cx="5491886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출처 시각화</a:t>
            </a:r>
            <a:endParaRPr lang="en-US" altLang="ko-KR" sz="1600" dirty="0">
              <a:solidFill>
                <a:srgbClr val="333333"/>
              </a:solidFill>
              <a:latin typeface="Noto Sans KR" pitchFamily="34" charset="0"/>
              <a:ea typeface="Noto Sans KR" pitchFamily="34" charset="-122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응답 근거를 </a:t>
            </a:r>
            <a:r>
              <a:rPr lang="en-US" altLang="ko-KR" sz="160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bbox</a:t>
            </a:r>
            <a:r>
              <a:rPr lang="en-US" altLang="ko-KR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 </a:t>
            </a:r>
            <a:r>
              <a:rPr lang="ko-KR" alt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하이라이트로 </a:t>
            </a:r>
            <a:r>
              <a:rPr lang="en-US" altLang="ko-KR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UI</a:t>
            </a:r>
            <a:r>
              <a:rPr lang="ko-KR" alt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에 표시</a:t>
            </a:r>
            <a:endParaRPr lang="en-US" sz="1600" dirty="0"/>
          </a:p>
        </p:txBody>
      </p:sp>
      <p:pic>
        <p:nvPicPr>
          <p:cNvPr id="33" name="Image 10" descr="preencoded.png"/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4557370" y="4280916"/>
            <a:ext cx="142646" cy="190195"/>
          </a:xfrm>
          <a:prstGeom prst="rect">
            <a:avLst/>
          </a:prstGeom>
        </p:spPr>
      </p:pic>
      <p:sp>
        <p:nvSpPr>
          <p:cNvPr id="34" name="Text 21"/>
          <p:cNvSpPr txBox="1"/>
          <p:nvPr/>
        </p:nvSpPr>
        <p:spPr>
          <a:xfrm>
            <a:off x="4943246" y="4204106"/>
            <a:ext cx="4368089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지속적인 학습과 모델 개선으로 서비스 품질 향상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DFB81-F123-6663-EC91-4A5F8BCE9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9292DD78-013F-9982-9E80-3F530C6BDC33}"/>
              </a:ext>
            </a:extLst>
          </p:cNvPr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0E10FDB1-E70A-17AD-C2E3-B6F78C46B6EE}"/>
              </a:ext>
            </a:extLst>
          </p:cNvPr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6654AB9C-7FB3-472B-F10C-9C1D79DB86F2}"/>
              </a:ext>
            </a:extLst>
          </p:cNvPr>
          <p:cNvSpPr/>
          <p:nvPr/>
        </p:nvSpPr>
        <p:spPr>
          <a:xfrm>
            <a:off x="0" y="0"/>
            <a:ext cx="95098" cy="6858000"/>
          </a:xfrm>
          <a:prstGeom prst="rect">
            <a:avLst/>
          </a:prstGeom>
          <a:solidFill>
            <a:srgbClr val="1A4F9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9C17B4D1-AB79-DC60-6CD4-84D5CE8E6B99}"/>
              </a:ext>
            </a:extLst>
          </p:cNvPr>
          <p:cNvSpPr txBox="1"/>
          <p:nvPr/>
        </p:nvSpPr>
        <p:spPr>
          <a:xfrm>
            <a:off x="571500" y="580644"/>
            <a:ext cx="2276856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 err="1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활용</a:t>
            </a:r>
            <a:r>
              <a:rPr lang="en-US" sz="30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AI </a:t>
            </a:r>
            <a:r>
              <a:rPr lang="ko-KR" altLang="en-US" sz="30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도구</a:t>
            </a:r>
            <a:endParaRPr lang="en-US" sz="300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3952A027-E2D3-A151-2D71-A835F27AA6F5}"/>
              </a:ext>
            </a:extLst>
          </p:cNvPr>
          <p:cNvSpPr/>
          <p:nvPr/>
        </p:nvSpPr>
        <p:spPr>
          <a:xfrm>
            <a:off x="1019556" y="2263445"/>
            <a:ext cx="761695" cy="76169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0" descr="preencoded.png">
            <a:extLst>
              <a:ext uri="{FF2B5EF4-FFF2-40B4-BE49-F238E27FC236}">
                <a16:creationId xmlns:a16="http://schemas.microsoft.com/office/drawing/2014/main" id="{A66805B2-7168-EDA2-BE02-8A0E18E909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7" r="-27"/>
          <a:stretch/>
        </p:blipFill>
        <p:spPr>
          <a:xfrm>
            <a:off x="1185977" y="2472842"/>
            <a:ext cx="428854" cy="342900"/>
          </a:xfrm>
          <a:prstGeom prst="rect">
            <a:avLst/>
          </a:prstGeom>
        </p:spPr>
      </p:pic>
      <p:sp>
        <p:nvSpPr>
          <p:cNvPr id="8" name="Shape 5">
            <a:extLst>
              <a:ext uri="{FF2B5EF4-FFF2-40B4-BE49-F238E27FC236}">
                <a16:creationId xmlns:a16="http://schemas.microsoft.com/office/drawing/2014/main" id="{C186B202-5F2F-366B-25EE-2764DB9C6BF9}"/>
              </a:ext>
            </a:extLst>
          </p:cNvPr>
          <p:cNvSpPr/>
          <p:nvPr/>
        </p:nvSpPr>
        <p:spPr>
          <a:xfrm>
            <a:off x="2676449" y="2263445"/>
            <a:ext cx="761695" cy="76169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F4713F0D-FC70-D620-E2DD-798B9872D81B}"/>
              </a:ext>
            </a:extLst>
          </p:cNvPr>
          <p:cNvSpPr txBox="1"/>
          <p:nvPr/>
        </p:nvSpPr>
        <p:spPr>
          <a:xfrm>
            <a:off x="958291" y="3120238"/>
            <a:ext cx="10003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인공지능 활용</a:t>
            </a:r>
            <a:endParaRPr lang="en-US" sz="1200" dirty="0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E34D7F48-0CF2-8B94-7ADC-90CA92DEB7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7" r="-27"/>
          <a:stretch/>
        </p:blipFill>
        <p:spPr>
          <a:xfrm>
            <a:off x="2842870" y="2472842"/>
            <a:ext cx="428854" cy="342900"/>
          </a:xfrm>
          <a:prstGeom prst="rect">
            <a:avLst/>
          </a:prstGeom>
        </p:spPr>
      </p:pic>
      <p:sp>
        <p:nvSpPr>
          <p:cNvPr id="11" name="Text 7">
            <a:extLst>
              <a:ext uri="{FF2B5EF4-FFF2-40B4-BE49-F238E27FC236}">
                <a16:creationId xmlns:a16="http://schemas.microsoft.com/office/drawing/2014/main" id="{970FCB91-0683-CCCD-71DC-19E82A83F199}"/>
              </a:ext>
            </a:extLst>
          </p:cNvPr>
          <p:cNvSpPr txBox="1"/>
          <p:nvPr/>
        </p:nvSpPr>
        <p:spPr>
          <a:xfrm>
            <a:off x="2545690" y="3120238"/>
            <a:ext cx="11430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프로세스 최적화</a:t>
            </a:r>
            <a:endParaRPr lang="en-US" sz="1200" dirty="0"/>
          </a:p>
        </p:txBody>
      </p:sp>
      <p:sp>
        <p:nvSpPr>
          <p:cNvPr id="12" name="Shape 8">
            <a:extLst>
              <a:ext uri="{FF2B5EF4-FFF2-40B4-BE49-F238E27FC236}">
                <a16:creationId xmlns:a16="http://schemas.microsoft.com/office/drawing/2014/main" id="{0C4DCB7D-8E0E-2273-2682-6AE9DCCE2FBB}"/>
              </a:ext>
            </a:extLst>
          </p:cNvPr>
          <p:cNvSpPr/>
          <p:nvPr/>
        </p:nvSpPr>
        <p:spPr>
          <a:xfrm>
            <a:off x="571500" y="3730142"/>
            <a:ext cx="571500" cy="5715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3" name="Image 2" descr="preencoded.png">
            <a:extLst>
              <a:ext uri="{FF2B5EF4-FFF2-40B4-BE49-F238E27FC236}">
                <a16:creationId xmlns:a16="http://schemas.microsoft.com/office/drawing/2014/main" id="{AD43C5DE-E972-9C1E-E134-A920429B931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43407" y="3901135"/>
            <a:ext cx="228600" cy="228600"/>
          </a:xfrm>
          <a:prstGeom prst="rect">
            <a:avLst/>
          </a:prstGeom>
        </p:spPr>
      </p:pic>
      <p:sp>
        <p:nvSpPr>
          <p:cNvPr id="14" name="Text 9">
            <a:extLst>
              <a:ext uri="{FF2B5EF4-FFF2-40B4-BE49-F238E27FC236}">
                <a16:creationId xmlns:a16="http://schemas.microsoft.com/office/drawing/2014/main" id="{9D5E965A-B69D-460C-F3DE-3FD1DEFBBFB3}"/>
              </a:ext>
            </a:extLst>
          </p:cNvPr>
          <p:cNvSpPr txBox="1"/>
          <p:nvPr/>
        </p:nvSpPr>
        <p:spPr>
          <a:xfrm>
            <a:off x="576986" y="4396740"/>
            <a:ext cx="6766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문제정의</a:t>
            </a:r>
            <a:endParaRPr lang="en-US" sz="1200" dirty="0"/>
          </a:p>
        </p:txBody>
      </p:sp>
      <p:pic>
        <p:nvPicPr>
          <p:cNvPr id="15" name="Image 3" descr="preencoded.png">
            <a:extLst>
              <a:ext uri="{FF2B5EF4-FFF2-40B4-BE49-F238E27FC236}">
                <a16:creationId xmlns:a16="http://schemas.microsoft.com/office/drawing/2014/main" id="{FE61F7CC-F5B0-77A1-B8F6-B096D20E58C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80" b="-80"/>
          <a:stretch/>
        </p:blipFill>
        <p:spPr>
          <a:xfrm>
            <a:off x="1471270" y="4073042"/>
            <a:ext cx="142646" cy="228600"/>
          </a:xfrm>
          <a:prstGeom prst="rect">
            <a:avLst/>
          </a:prstGeom>
        </p:spPr>
      </p:pic>
      <p:sp>
        <p:nvSpPr>
          <p:cNvPr id="16" name="Shape 10">
            <a:extLst>
              <a:ext uri="{FF2B5EF4-FFF2-40B4-BE49-F238E27FC236}">
                <a16:creationId xmlns:a16="http://schemas.microsoft.com/office/drawing/2014/main" id="{82C4687F-73D1-8F80-C035-E9DCFF8B6B5A}"/>
              </a:ext>
            </a:extLst>
          </p:cNvPr>
          <p:cNvSpPr/>
          <p:nvPr/>
        </p:nvSpPr>
        <p:spPr>
          <a:xfrm>
            <a:off x="1943100" y="3730142"/>
            <a:ext cx="571500" cy="5715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7" name="Image 4" descr="preencoded.png">
            <a:extLst>
              <a:ext uri="{FF2B5EF4-FFF2-40B4-BE49-F238E27FC236}">
                <a16:creationId xmlns:a16="http://schemas.microsoft.com/office/drawing/2014/main" id="{9933DA4F-1272-B2D0-B95A-6E31129A569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115007" y="3901135"/>
            <a:ext cx="228600" cy="228600"/>
          </a:xfrm>
          <a:prstGeom prst="rect">
            <a:avLst/>
          </a:prstGeom>
        </p:spPr>
      </p:pic>
      <p:sp>
        <p:nvSpPr>
          <p:cNvPr id="18" name="Shape 11">
            <a:extLst>
              <a:ext uri="{FF2B5EF4-FFF2-40B4-BE49-F238E27FC236}">
                <a16:creationId xmlns:a16="http://schemas.microsoft.com/office/drawing/2014/main" id="{DCAA6BA5-B1BE-70C2-5DE1-78B1E094C991}"/>
              </a:ext>
            </a:extLst>
          </p:cNvPr>
          <p:cNvSpPr/>
          <p:nvPr/>
        </p:nvSpPr>
        <p:spPr>
          <a:xfrm>
            <a:off x="3314700" y="3730142"/>
            <a:ext cx="571500" cy="5715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Text 12">
            <a:extLst>
              <a:ext uri="{FF2B5EF4-FFF2-40B4-BE49-F238E27FC236}">
                <a16:creationId xmlns:a16="http://schemas.microsoft.com/office/drawing/2014/main" id="{2C780CEC-9C57-9270-9CA9-1AF5EDE186A6}"/>
              </a:ext>
            </a:extLst>
          </p:cNvPr>
          <p:cNvSpPr txBox="1"/>
          <p:nvPr/>
        </p:nvSpPr>
        <p:spPr>
          <a:xfrm>
            <a:off x="2088490" y="4396740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설계</a:t>
            </a:r>
            <a:endParaRPr lang="en-US" sz="1200" dirty="0"/>
          </a:p>
        </p:txBody>
      </p:sp>
      <p:pic>
        <p:nvPicPr>
          <p:cNvPr id="20" name="Image 5" descr="preencoded.png">
            <a:extLst>
              <a:ext uri="{FF2B5EF4-FFF2-40B4-BE49-F238E27FC236}">
                <a16:creationId xmlns:a16="http://schemas.microsoft.com/office/drawing/2014/main" id="{C0B42EAF-D974-DE8D-F7B3-98F498079BB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80" b="-80"/>
          <a:stretch/>
        </p:blipFill>
        <p:spPr>
          <a:xfrm>
            <a:off x="2842870" y="4073042"/>
            <a:ext cx="142646" cy="228600"/>
          </a:xfrm>
          <a:prstGeom prst="rect">
            <a:avLst/>
          </a:prstGeom>
        </p:spPr>
      </p:pic>
      <p:pic>
        <p:nvPicPr>
          <p:cNvPr id="21" name="Image 6" descr="preencoded.png">
            <a:extLst>
              <a:ext uri="{FF2B5EF4-FFF2-40B4-BE49-F238E27FC236}">
                <a16:creationId xmlns:a16="http://schemas.microsoft.com/office/drawing/2014/main" id="{D532DEE5-7DE8-6AC7-C600-6A5B4138006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-57" r="-57"/>
          <a:stretch/>
        </p:blipFill>
        <p:spPr>
          <a:xfrm>
            <a:off x="3500323" y="3901135"/>
            <a:ext cx="200254" cy="228600"/>
          </a:xfrm>
          <a:prstGeom prst="rect">
            <a:avLst/>
          </a:prstGeom>
        </p:spPr>
      </p:pic>
      <p:sp>
        <p:nvSpPr>
          <p:cNvPr id="22" name="Text 13">
            <a:extLst>
              <a:ext uri="{FF2B5EF4-FFF2-40B4-BE49-F238E27FC236}">
                <a16:creationId xmlns:a16="http://schemas.microsoft.com/office/drawing/2014/main" id="{0713AE43-5406-0860-68E2-B89173E7CAF2}"/>
              </a:ext>
            </a:extLst>
          </p:cNvPr>
          <p:cNvSpPr txBox="1"/>
          <p:nvPr/>
        </p:nvSpPr>
        <p:spPr>
          <a:xfrm>
            <a:off x="3460090" y="4396740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검증</a:t>
            </a:r>
            <a:endParaRPr lang="en-US" sz="1200" dirty="0"/>
          </a:p>
        </p:txBody>
      </p:sp>
      <p:sp>
        <p:nvSpPr>
          <p:cNvPr id="23" name="Shape 14">
            <a:extLst>
              <a:ext uri="{FF2B5EF4-FFF2-40B4-BE49-F238E27FC236}">
                <a16:creationId xmlns:a16="http://schemas.microsoft.com/office/drawing/2014/main" id="{F6AB3C4F-47EF-1F73-24BF-C46CFDE1549A}"/>
              </a:ext>
            </a:extLst>
          </p:cNvPr>
          <p:cNvSpPr/>
          <p:nvPr/>
        </p:nvSpPr>
        <p:spPr>
          <a:xfrm>
            <a:off x="4457700" y="2461260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7" descr="preencoded.png">
            <a:extLst>
              <a:ext uri="{FF2B5EF4-FFF2-40B4-BE49-F238E27FC236}">
                <a16:creationId xmlns:a16="http://schemas.microsoft.com/office/drawing/2014/main" id="{3FDAD086-46AB-BFE1-9491-181B1E373ECC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533595" y="2537155"/>
            <a:ext cx="190195" cy="190195"/>
          </a:xfrm>
          <a:prstGeom prst="rect">
            <a:avLst/>
          </a:prstGeom>
        </p:spPr>
      </p:pic>
      <p:sp>
        <p:nvSpPr>
          <p:cNvPr id="25" name="Shape 15">
            <a:extLst>
              <a:ext uri="{FF2B5EF4-FFF2-40B4-BE49-F238E27FC236}">
                <a16:creationId xmlns:a16="http://schemas.microsoft.com/office/drawing/2014/main" id="{19E21BEC-A36C-0168-65C0-79AE8F148719}"/>
              </a:ext>
            </a:extLst>
          </p:cNvPr>
          <p:cNvSpPr/>
          <p:nvPr/>
        </p:nvSpPr>
        <p:spPr>
          <a:xfrm>
            <a:off x="4457700" y="3041904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6" name="Shape 16">
            <a:extLst>
              <a:ext uri="{FF2B5EF4-FFF2-40B4-BE49-F238E27FC236}">
                <a16:creationId xmlns:a16="http://schemas.microsoft.com/office/drawing/2014/main" id="{9206FD75-96A2-3E2C-71A5-38AFFBD9C916}"/>
              </a:ext>
            </a:extLst>
          </p:cNvPr>
          <p:cNvSpPr/>
          <p:nvPr/>
        </p:nvSpPr>
        <p:spPr>
          <a:xfrm>
            <a:off x="4457700" y="3623462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7" name="Text 17">
            <a:extLst>
              <a:ext uri="{FF2B5EF4-FFF2-40B4-BE49-F238E27FC236}">
                <a16:creationId xmlns:a16="http://schemas.microsoft.com/office/drawing/2014/main" id="{52CC4F99-FDE8-6043-903E-095F154C4506}"/>
              </a:ext>
            </a:extLst>
          </p:cNvPr>
          <p:cNvSpPr txBox="1"/>
          <p:nvPr/>
        </p:nvSpPr>
        <p:spPr>
          <a:xfrm>
            <a:off x="4961718" y="2461260"/>
            <a:ext cx="3729838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Trae.ai</a:t>
            </a:r>
          </a:p>
          <a:p>
            <a:r>
              <a:rPr lang="en-US" altLang="ko-KR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베이스 라인 생성</a:t>
            </a:r>
            <a:endParaRPr lang="en-US" altLang="ko-KR" sz="1600" dirty="0">
              <a:solidFill>
                <a:srgbClr val="333333"/>
              </a:solidFill>
              <a:latin typeface="Noto Sans KR" pitchFamily="34" charset="0"/>
              <a:ea typeface="Noto Sans KR" pitchFamily="34" charset="-122"/>
            </a:endParaRPr>
          </a:p>
          <a:p>
            <a:r>
              <a:rPr lang="en-US" altLang="ko-KR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- </a:t>
            </a:r>
            <a:r>
              <a:rPr lang="ko-KR" alt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개발 시간 단축</a:t>
            </a:r>
            <a:endParaRPr lang="en-US" altLang="ko-KR" sz="1600" dirty="0"/>
          </a:p>
        </p:txBody>
      </p:sp>
      <p:pic>
        <p:nvPicPr>
          <p:cNvPr id="28" name="Image 8" descr="preencoded.png">
            <a:extLst>
              <a:ext uri="{FF2B5EF4-FFF2-40B4-BE49-F238E27FC236}">
                <a16:creationId xmlns:a16="http://schemas.microsoft.com/office/drawing/2014/main" id="{5A58EC84-2E77-01CD-A552-ACF8C7A0141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-1282" r="-1282"/>
          <a:stretch/>
        </p:blipFill>
        <p:spPr>
          <a:xfrm>
            <a:off x="4519879" y="3118714"/>
            <a:ext cx="219456" cy="190195"/>
          </a:xfrm>
          <a:prstGeom prst="rect">
            <a:avLst/>
          </a:prstGeom>
        </p:spPr>
      </p:pic>
      <p:sp>
        <p:nvSpPr>
          <p:cNvPr id="29" name="Text 18">
            <a:extLst>
              <a:ext uri="{FF2B5EF4-FFF2-40B4-BE49-F238E27FC236}">
                <a16:creationId xmlns:a16="http://schemas.microsoft.com/office/drawing/2014/main" id="{5B3DCAC0-F0A4-A827-83EC-F9233979F217}"/>
              </a:ext>
            </a:extLst>
          </p:cNvPr>
          <p:cNvSpPr txBox="1"/>
          <p:nvPr/>
        </p:nvSpPr>
        <p:spPr>
          <a:xfrm>
            <a:off x="4943246" y="3448301"/>
            <a:ext cx="4862779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발표자료 보조 도구</a:t>
            </a:r>
            <a:r>
              <a:rPr lang="en-US" altLang="ko-KR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en-US" altLang="ko-KR" sz="1600" dirty="0" err="1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Genspark</a:t>
            </a:r>
            <a:r>
              <a:rPr lang="en-US" altLang="ko-KR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</a:p>
          <a:p>
            <a:pPr marL="285750" indent="-285750" algn="l">
              <a:buFontTx/>
              <a:buChar char="-"/>
            </a:pPr>
            <a:r>
              <a:rPr lang="ko-KR" alt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발표용 </a:t>
            </a:r>
            <a:r>
              <a:rPr lang="en-US" altLang="ko-KR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PPT </a:t>
            </a:r>
            <a:r>
              <a:rPr lang="ko-KR" alt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</a:rPr>
              <a:t>자동 제작</a:t>
            </a:r>
            <a:endParaRPr lang="en-US" altLang="ko-KR" sz="1600" dirty="0">
              <a:solidFill>
                <a:srgbClr val="333333"/>
              </a:solidFill>
              <a:latin typeface="Noto Sans KR" pitchFamily="34" charset="0"/>
              <a:ea typeface="Noto Sans KR" pitchFamily="34" charset="-122"/>
            </a:endParaRPr>
          </a:p>
          <a:p>
            <a:pPr marL="285750" indent="-285750" algn="l">
              <a:buFontTx/>
              <a:buChar char="-"/>
            </a:pPr>
            <a:r>
              <a:rPr lang="ko-KR" altLang="en-US" sz="1600" dirty="0"/>
              <a:t>디자인에 투자할 시간 대폭 줄어듦</a:t>
            </a:r>
            <a:endParaRPr lang="en-US" sz="1600" dirty="0"/>
          </a:p>
        </p:txBody>
      </p:sp>
      <p:pic>
        <p:nvPicPr>
          <p:cNvPr id="30" name="Image 9" descr="preencoded.png">
            <a:extLst>
              <a:ext uri="{FF2B5EF4-FFF2-40B4-BE49-F238E27FC236}">
                <a16:creationId xmlns:a16="http://schemas.microsoft.com/office/drawing/2014/main" id="{60BEFD27-54ED-31D2-845D-26B47C1F7435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4533595" y="3699358"/>
            <a:ext cx="190195" cy="190195"/>
          </a:xfrm>
          <a:prstGeom prst="rect">
            <a:avLst/>
          </a:prstGeom>
        </p:spPr>
      </p:pic>
      <p:sp>
        <p:nvSpPr>
          <p:cNvPr id="31" name="Shape 19">
            <a:extLst>
              <a:ext uri="{FF2B5EF4-FFF2-40B4-BE49-F238E27FC236}">
                <a16:creationId xmlns:a16="http://schemas.microsoft.com/office/drawing/2014/main" id="{9872B570-8D7D-828F-4BDE-748655FB0322}"/>
              </a:ext>
            </a:extLst>
          </p:cNvPr>
          <p:cNvSpPr/>
          <p:nvPr/>
        </p:nvSpPr>
        <p:spPr>
          <a:xfrm>
            <a:off x="4457700" y="4204106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20">
            <a:extLst>
              <a:ext uri="{FF2B5EF4-FFF2-40B4-BE49-F238E27FC236}">
                <a16:creationId xmlns:a16="http://schemas.microsoft.com/office/drawing/2014/main" id="{DDBD7702-5964-D66D-65D7-AD7438D328CF}"/>
              </a:ext>
            </a:extLst>
          </p:cNvPr>
          <p:cNvSpPr txBox="1"/>
          <p:nvPr/>
        </p:nvSpPr>
        <p:spPr>
          <a:xfrm>
            <a:off x="4943246" y="3623462"/>
            <a:ext cx="5491886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성과: 행정문서 해석 시간 단축, 답변 신뢰도 향상, 가독성 개선</a:t>
            </a:r>
            <a:endParaRPr lang="en-US" sz="1600" dirty="0"/>
          </a:p>
        </p:txBody>
      </p:sp>
      <p:pic>
        <p:nvPicPr>
          <p:cNvPr id="33" name="Image 10" descr="preencoded.png">
            <a:extLst>
              <a:ext uri="{FF2B5EF4-FFF2-40B4-BE49-F238E27FC236}">
                <a16:creationId xmlns:a16="http://schemas.microsoft.com/office/drawing/2014/main" id="{60A6BE37-A907-3AE9-8AD6-C05CFF326783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4557370" y="4280916"/>
            <a:ext cx="142646" cy="190195"/>
          </a:xfrm>
          <a:prstGeom prst="rect">
            <a:avLst/>
          </a:prstGeom>
        </p:spPr>
      </p:pic>
      <p:sp>
        <p:nvSpPr>
          <p:cNvPr id="34" name="Text 21">
            <a:extLst>
              <a:ext uri="{FF2B5EF4-FFF2-40B4-BE49-F238E27FC236}">
                <a16:creationId xmlns:a16="http://schemas.microsoft.com/office/drawing/2014/main" id="{3F249889-FBF6-C0AE-426C-7E7CC14A408B}"/>
              </a:ext>
            </a:extLst>
          </p:cNvPr>
          <p:cNvSpPr txBox="1"/>
          <p:nvPr/>
        </p:nvSpPr>
        <p:spPr>
          <a:xfrm>
            <a:off x="4943246" y="4204106"/>
            <a:ext cx="4368089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지속적인 학습과 모델 개선으로 서비스 품질 향상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12858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Shape 2"/>
          <p:cNvSpPr/>
          <p:nvPr/>
        </p:nvSpPr>
        <p:spPr>
          <a:xfrm>
            <a:off x="0" y="0"/>
            <a:ext cx="95098" cy="6858000"/>
          </a:xfrm>
          <a:prstGeom prst="rect">
            <a:avLst/>
          </a:prstGeom>
          <a:solidFill>
            <a:srgbClr val="1A4F9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 txBox="1"/>
          <p:nvPr/>
        </p:nvSpPr>
        <p:spPr>
          <a:xfrm>
            <a:off x="571500" y="580644"/>
            <a:ext cx="1800454" cy="5532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1A4F95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기대 효과</a:t>
            </a:r>
            <a:endParaRPr lang="en-US" sz="3000" dirty="0"/>
          </a:p>
        </p:txBody>
      </p:sp>
      <p:sp>
        <p:nvSpPr>
          <p:cNvPr id="6" name="Shape 4"/>
          <p:cNvSpPr/>
          <p:nvPr/>
        </p:nvSpPr>
        <p:spPr>
          <a:xfrm>
            <a:off x="1019556" y="2568245"/>
            <a:ext cx="761695" cy="76169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rcRect l="-27" r="-27"/>
          <a:stretch/>
        </p:blipFill>
        <p:spPr>
          <a:xfrm>
            <a:off x="1185977" y="2777642"/>
            <a:ext cx="428854" cy="342900"/>
          </a:xfrm>
          <a:prstGeom prst="rect">
            <a:avLst/>
          </a:prstGeom>
        </p:spPr>
      </p:pic>
      <p:sp>
        <p:nvSpPr>
          <p:cNvPr id="8" name="Shape 5"/>
          <p:cNvSpPr/>
          <p:nvPr/>
        </p:nvSpPr>
        <p:spPr>
          <a:xfrm>
            <a:off x="2676449" y="2568245"/>
            <a:ext cx="761695" cy="76169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 txBox="1"/>
          <p:nvPr/>
        </p:nvSpPr>
        <p:spPr>
          <a:xfrm>
            <a:off x="1098194" y="3425038"/>
            <a:ext cx="724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주민 혜택</a:t>
            </a:r>
            <a:endParaRPr lang="en-US" sz="120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rcRect t="-45" b="-45"/>
          <a:stretch/>
        </p:blipFill>
        <p:spPr>
          <a:xfrm>
            <a:off x="2928823" y="2777642"/>
            <a:ext cx="256946" cy="342900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1848002" y="3844747"/>
            <a:ext cx="761695" cy="761695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8"/>
          <p:cNvSpPr txBox="1"/>
          <p:nvPr/>
        </p:nvSpPr>
        <p:spPr>
          <a:xfrm>
            <a:off x="2685593" y="3425038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지자체 혜택</a:t>
            </a:r>
            <a:endParaRPr lang="en-US" sz="12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rcRect l="-27" r="-27"/>
          <a:stretch/>
        </p:blipFill>
        <p:spPr>
          <a:xfrm>
            <a:off x="2014423" y="4054145"/>
            <a:ext cx="428854" cy="342900"/>
          </a:xfrm>
          <a:prstGeom prst="rect">
            <a:avLst/>
          </a:prstGeom>
        </p:spPr>
      </p:pic>
      <p:sp>
        <p:nvSpPr>
          <p:cNvPr id="14" name="Text 9"/>
          <p:cNvSpPr txBox="1"/>
          <p:nvPr/>
        </p:nvSpPr>
        <p:spPr>
          <a:xfrm>
            <a:off x="1857146" y="4701540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2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기술 확장성</a:t>
            </a:r>
            <a:endParaRPr lang="en-US" sz="1200" dirty="0"/>
          </a:p>
        </p:txBody>
      </p:sp>
      <p:sp>
        <p:nvSpPr>
          <p:cNvPr id="15" name="Shape 10"/>
          <p:cNvSpPr/>
          <p:nvPr/>
        </p:nvSpPr>
        <p:spPr>
          <a:xfrm>
            <a:off x="4457700" y="2362200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509821" y="2438095"/>
            <a:ext cx="237744" cy="190195"/>
          </a:xfrm>
          <a:prstGeom prst="rect">
            <a:avLst/>
          </a:prstGeom>
        </p:spPr>
      </p:pic>
      <p:sp>
        <p:nvSpPr>
          <p:cNvPr id="17" name="Shape 11"/>
          <p:cNvSpPr/>
          <p:nvPr/>
        </p:nvSpPr>
        <p:spPr>
          <a:xfrm>
            <a:off x="4457700" y="3219907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Shape 12"/>
          <p:cNvSpPr/>
          <p:nvPr/>
        </p:nvSpPr>
        <p:spPr>
          <a:xfrm>
            <a:off x="4457700" y="4076700"/>
            <a:ext cx="342900" cy="342900"/>
          </a:xfrm>
          <a:prstGeom prst="ellipse">
            <a:avLst/>
          </a:prstGeom>
          <a:solidFill>
            <a:srgbClr val="E7F0FD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Text 13"/>
          <p:cNvSpPr txBox="1"/>
          <p:nvPr/>
        </p:nvSpPr>
        <p:spPr>
          <a:xfrm>
            <a:off x="4943246" y="2362200"/>
            <a:ext cx="2129638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주민: 정보 접근성 향상</a:t>
            </a:r>
            <a:endParaRPr lang="en-US" sz="1600" dirty="0"/>
          </a:p>
        </p:txBody>
      </p:sp>
      <p:sp>
        <p:nvSpPr>
          <p:cNvPr id="20" name="Text 14"/>
          <p:cNvSpPr txBox="1"/>
          <p:nvPr/>
        </p:nvSpPr>
        <p:spPr>
          <a:xfrm>
            <a:off x="4943246" y="3219907"/>
            <a:ext cx="3272638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지자체: 민원 감소, 업무 효율성 향상</a:t>
            </a:r>
            <a:endParaRPr lang="en-US" sz="1600" dirty="0"/>
          </a:p>
        </p:txBody>
      </p:sp>
      <p:sp>
        <p:nvSpPr>
          <p:cNvPr id="21" name="Text 15"/>
          <p:cNvSpPr txBox="1"/>
          <p:nvPr/>
        </p:nvSpPr>
        <p:spPr>
          <a:xfrm>
            <a:off x="5419649" y="2724302"/>
            <a:ext cx="26343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복지 및 행정 서비스 혜택 누락 방지</a:t>
            </a:r>
            <a:endParaRPr lang="en-US" sz="1300" dirty="0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533595" y="3295802"/>
            <a:ext cx="190195" cy="190195"/>
          </a:xfrm>
          <a:prstGeom prst="rect">
            <a:avLst/>
          </a:prstGeom>
        </p:spPr>
      </p:pic>
      <p:sp>
        <p:nvSpPr>
          <p:cNvPr id="23" name="Text 16"/>
          <p:cNvSpPr txBox="1"/>
          <p:nvPr/>
        </p:nvSpPr>
        <p:spPr>
          <a:xfrm>
            <a:off x="4943246" y="4076700"/>
            <a:ext cx="1185977" cy="3054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기술 확장성</a:t>
            </a:r>
            <a:endParaRPr lang="en-US" sz="1600" dirty="0"/>
          </a:p>
        </p:txBody>
      </p:sp>
      <p:sp>
        <p:nvSpPr>
          <p:cNvPr id="24" name="Text 17"/>
          <p:cNvSpPr txBox="1"/>
          <p:nvPr/>
        </p:nvSpPr>
        <p:spPr>
          <a:xfrm>
            <a:off x="5419649" y="3581095"/>
            <a:ext cx="26343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정책 참여율 증가 및 행정 비용 절감</a:t>
            </a:r>
            <a:endParaRPr lang="en-US" sz="1300" dirty="0"/>
          </a:p>
        </p:txBody>
      </p:sp>
      <p:pic>
        <p:nvPicPr>
          <p:cNvPr id="25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533595" y="4152595"/>
            <a:ext cx="190195" cy="190195"/>
          </a:xfrm>
          <a:prstGeom prst="rect">
            <a:avLst/>
          </a:prstGeom>
        </p:spPr>
      </p:pic>
      <p:sp>
        <p:nvSpPr>
          <p:cNvPr id="26" name="Text 18"/>
          <p:cNvSpPr txBox="1"/>
          <p:nvPr/>
        </p:nvSpPr>
        <p:spPr>
          <a:xfrm>
            <a:off x="5419649" y="4438802"/>
            <a:ext cx="409102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dirty="0">
                <a:solidFill>
                  <a:srgbClr val="66666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멀티페이지 OCR, 전문 VDU 모델 결합, 공공데이터 확장</a:t>
            </a:r>
            <a:endParaRPr lang="en-US" sz="1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649</Words>
  <Application>Microsoft Office PowerPoint</Application>
  <PresentationFormat>와이드스크린</PresentationFormat>
  <Paragraphs>142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Noto Sans KR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이태호</cp:lastModifiedBy>
  <cp:revision>4</cp:revision>
  <dcterms:created xsi:type="dcterms:W3CDTF">2025-09-18T16:05:56Z</dcterms:created>
  <dcterms:modified xsi:type="dcterms:W3CDTF">2025-09-18T22:40:53Z</dcterms:modified>
</cp:coreProperties>
</file>