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>
  <p:sldMasterIdLst>
    <p:sldMasterId id="2147483654" r:id="rId1"/>
  </p:sldMasterIdLst>
  <p:notesMasterIdLst>
    <p:notesMasterId r:id="rId21"/>
  </p:notesMasterIdLst>
  <p:handoutMasterIdLst>
    <p:handoutMasterId r:id="rId22"/>
  </p:handoutMasterIdLst>
  <p:sldIdLst>
    <p:sldId id="1732" r:id="rId2"/>
    <p:sldId id="1918" r:id="rId3"/>
    <p:sldId id="2076" r:id="rId4"/>
    <p:sldId id="2077" r:id="rId5"/>
    <p:sldId id="2078" r:id="rId6"/>
    <p:sldId id="2079" r:id="rId7"/>
    <p:sldId id="2080" r:id="rId8"/>
    <p:sldId id="2081" r:id="rId9"/>
    <p:sldId id="2082" r:id="rId10"/>
    <p:sldId id="2083" r:id="rId11"/>
    <p:sldId id="2084" r:id="rId12"/>
    <p:sldId id="2085" r:id="rId13"/>
    <p:sldId id="2086" r:id="rId14"/>
    <p:sldId id="2087" r:id="rId15"/>
    <p:sldId id="2088" r:id="rId16"/>
    <p:sldId id="2089" r:id="rId17"/>
    <p:sldId id="2090" r:id="rId18"/>
    <p:sldId id="2091" r:id="rId19"/>
    <p:sldId id="2042" r:id="rId20"/>
  </p:sldIdLst>
  <p:sldSz cx="11049000" cy="6858000"/>
  <p:notesSz cx="9942513" cy="6811963"/>
  <p:embeddedFontLst>
    <p:embeddedFont>
      <p:font typeface="Magneto" pitchFamily="82" charset="0"/>
      <p:bold r:id="rId23"/>
    </p:embeddedFont>
    <p:embeddedFont>
      <p:font typeface="맑은 고딕" pitchFamily="50" charset="-127"/>
      <p:regular r:id="rId24"/>
      <p:bold r:id="rId25"/>
    </p:embeddedFont>
    <p:embeddedFont>
      <p:font typeface="HY헤드라인M" pitchFamily="18" charset="-127"/>
      <p:regular r:id="rId26"/>
    </p:embeddedFont>
    <p:embeddedFont>
      <p:font typeface="가는각진제목체" pitchFamily="18" charset="-127"/>
      <p:regular r:id="rId27"/>
    </p:embeddedFont>
    <p:embeddedFont>
      <p:font typeface="Optima" pitchFamily="2" charset="2"/>
      <p:regular r:id="rId28"/>
    </p:embeddedFont>
    <p:embeddedFont>
      <p:font typeface="(한)매직체" pitchFamily="18" charset="-127"/>
      <p:regular r:id="rId29"/>
    </p:embeddedFont>
    <p:embeddedFont>
      <p:font typeface="HY목판L" pitchFamily="18" charset="-127"/>
      <p:regular r:id="rId30"/>
    </p:embeddedFont>
  </p:embeddedFontLst>
  <p:custDataLst>
    <p:tags r:id="rId31"/>
  </p:custDataLst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5pPr>
    <a:lvl6pPr marL="22860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6pPr>
    <a:lvl7pPr marL="27432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7pPr>
    <a:lvl8pPr marL="32004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8pPr>
    <a:lvl9pPr marL="36576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E1E1"/>
    <a:srgbClr val="FFF1C5"/>
    <a:srgbClr val="FFE5E5"/>
    <a:srgbClr val="FF5050"/>
    <a:srgbClr val="FFCCCC"/>
    <a:srgbClr val="FFF9E5"/>
    <a:srgbClr val="800000"/>
    <a:srgbClr val="FFE9A3"/>
    <a:srgbClr val="FF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439" autoAdjust="0"/>
  </p:normalViewPr>
  <p:slideViewPr>
    <p:cSldViewPr showGuides="1">
      <p:cViewPr>
        <p:scale>
          <a:sx n="75" d="100"/>
          <a:sy n="75" d="100"/>
        </p:scale>
        <p:origin x="-1260" y="-498"/>
      </p:cViewPr>
      <p:guideLst>
        <p:guide orient="horz"/>
        <p:guide orient="horz" pos="4247"/>
        <p:guide orient="horz" pos="436"/>
        <p:guide orient="horz" pos="1661"/>
        <p:guide orient="horz" pos="4065"/>
        <p:guide orient="horz" pos="527"/>
        <p:guide pos="3480"/>
        <p:guide pos="214"/>
        <p:guide pos="6837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105" d="100"/>
          <a:sy n="105" d="100"/>
        </p:scale>
        <p:origin x="-1602" y="-84"/>
      </p:cViewPr>
      <p:guideLst>
        <p:guide orient="horz" pos="2146"/>
        <p:guide pos="313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291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8"/>
          <p:cNvSpPr>
            <a:spLocks noGrp="1"/>
          </p:cNvSpPr>
          <p:nvPr>
            <p:ph type="ftr" sz="quarter" idx="4"/>
          </p:nvPr>
        </p:nvSpPr>
        <p:spPr bwMode="auto">
          <a:xfrm>
            <a:off x="0" y="6413500"/>
            <a:ext cx="3836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50" tIns="46075" rIns="92150" bIns="46075" numCol="1" anchor="t" anchorCtr="0" compatLnSpc="1">
            <a:prstTxWarp prst="textNoShape">
              <a:avLst/>
            </a:prstTxWarp>
          </a:bodyPr>
          <a:lstStyle>
            <a:lvl1pPr algn="l" defTabSz="916485" eaLnBrk="0" latinLnBrk="1" hangingPunct="0">
              <a:spcBef>
                <a:spcPct val="0"/>
              </a:spcBef>
              <a:buClr>
                <a:schemeClr val="folHlink"/>
              </a:buClr>
              <a:defRPr kumimoji="1" sz="1000">
                <a:latin typeface="Optima" pitchFamily="2" charset="2"/>
              </a:defRPr>
            </a:lvl1pPr>
          </a:lstStyle>
          <a:p>
            <a:pPr>
              <a:defRPr/>
            </a:pPr>
            <a:r>
              <a:rPr lang="en-US" altLang="ko-KR"/>
              <a:t>© 2007 Valtech  Consulting Korea, All Right Reserved</a:t>
            </a:r>
          </a:p>
        </p:txBody>
      </p:sp>
    </p:spTree>
    <p:extLst>
      <p:ext uri="{BB962C8B-B14F-4D97-AF65-F5344CB8AC3E}">
        <p14:creationId xmlns:p14="http://schemas.microsoft.com/office/powerpoint/2010/main" val="19415422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13063" y="511175"/>
            <a:ext cx="4116387" cy="2554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3775" y="3235325"/>
            <a:ext cx="7954963" cy="3065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13063" y="511175"/>
            <a:ext cx="4116387" cy="2554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3775" y="3235325"/>
            <a:ext cx="7954963" cy="3065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13063" y="511175"/>
            <a:ext cx="4116387" cy="2554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3775" y="3235325"/>
            <a:ext cx="7954963" cy="3065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13063" y="511175"/>
            <a:ext cx="4116387" cy="2554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3775" y="3235325"/>
            <a:ext cx="7954963" cy="3065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13063" y="511175"/>
            <a:ext cx="4116387" cy="2554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3775" y="3235325"/>
            <a:ext cx="7954963" cy="3065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13063" y="511175"/>
            <a:ext cx="4116387" cy="2554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3775" y="3235325"/>
            <a:ext cx="7954963" cy="3065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13063" y="511175"/>
            <a:ext cx="4116387" cy="2554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3775" y="3235325"/>
            <a:ext cx="7954963" cy="3065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13063" y="511175"/>
            <a:ext cx="4116387" cy="2554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3775" y="3235325"/>
            <a:ext cx="7954963" cy="3065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13063" y="511175"/>
            <a:ext cx="4116387" cy="2554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3775" y="3235325"/>
            <a:ext cx="7954963" cy="3065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13063" y="511175"/>
            <a:ext cx="4116387" cy="2554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3775" y="3235325"/>
            <a:ext cx="7954963" cy="3065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13063" y="511175"/>
            <a:ext cx="4116387" cy="2554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3775" y="3235325"/>
            <a:ext cx="7954963" cy="3065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13063" y="511175"/>
            <a:ext cx="4116387" cy="2554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3775" y="3235325"/>
            <a:ext cx="7954963" cy="3065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13063" y="511175"/>
            <a:ext cx="4116387" cy="2554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3775" y="3235325"/>
            <a:ext cx="7954963" cy="3065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13063" y="511175"/>
            <a:ext cx="4116387" cy="2554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3775" y="3235325"/>
            <a:ext cx="7954963" cy="3065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13063" y="511175"/>
            <a:ext cx="4116387" cy="2554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3775" y="3235325"/>
            <a:ext cx="7954963" cy="3065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13063" y="511175"/>
            <a:ext cx="4116387" cy="2554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3775" y="3235325"/>
            <a:ext cx="7954963" cy="3065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13063" y="511175"/>
            <a:ext cx="4116387" cy="2554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3775" y="3235325"/>
            <a:ext cx="7954963" cy="3065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13063" y="511175"/>
            <a:ext cx="4116387" cy="2554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3775" y="3235325"/>
            <a:ext cx="7954963" cy="3065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13063" y="511175"/>
            <a:ext cx="4116387" cy="2554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3775" y="3235325"/>
            <a:ext cx="7954963" cy="3065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2.jpe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altech Basic A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 bwMode="auto">
          <a:xfrm>
            <a:off x="0" y="6569960"/>
            <a:ext cx="1104900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folHlink"/>
              </a:buClr>
            </a:pPr>
            <a:r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Magneto" pitchFamily="82" charset="0"/>
              </a:rPr>
              <a:t>Sostware Architect,</a:t>
            </a:r>
            <a:r>
              <a:rPr lang="en-US" altLang="ko-KR" sz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Magneto" pitchFamily="82" charset="0"/>
              </a:rPr>
              <a:t> </a:t>
            </a:r>
            <a:r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Magneto" pitchFamily="82" charset="0"/>
              </a:rPr>
              <a:t>Taegook Song(tsong@nextree.co.kr), NEXTREESOFT</a:t>
            </a:r>
            <a:endParaRPr lang="ko-KR" altLang="en-US" sz="1200" smtClean="0">
              <a:solidFill>
                <a:schemeClr val="tx1">
                  <a:lumMod val="65000"/>
                  <a:lumOff val="35000"/>
                </a:schemeClr>
              </a:solidFill>
              <a:latin typeface="Magneto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61130" y="6619875"/>
            <a:ext cx="987870" cy="237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latinLnBrk="0" hangingPunct="0">
              <a:lnSpc>
                <a:spcPct val="105000"/>
              </a:lnSpc>
              <a:spcBef>
                <a:spcPct val="35000"/>
              </a:spcBef>
              <a:buClr>
                <a:srgbClr val="008400"/>
              </a:buClr>
              <a:defRPr/>
            </a:pPr>
            <a:r>
              <a:rPr lang="en-US" altLang="zh-SG" sz="900" b="0" dirty="0">
                <a:latin typeface="가는각진제목체"/>
                <a:ea typeface="가는각진제목체"/>
              </a:rPr>
              <a:t>Ⅰ</a:t>
            </a:r>
            <a:r>
              <a:rPr lang="en-US" altLang="zh-SG" sz="900" b="0" dirty="0">
                <a:latin typeface="Optima"/>
              </a:rPr>
              <a:t>-</a:t>
            </a:r>
            <a:fld id="{7ACF3FE3-7EE4-49DF-90D9-D178C564419C}" type="slidenum">
              <a:rPr lang="zh-SG" altLang="en-US" sz="900" b="0">
                <a:latin typeface="Optima"/>
              </a:rPr>
              <a:pPr algn="ctr" eaLnBrk="0" latin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  <a:defRPr/>
              </a:pPr>
              <a:t>‹#›</a:t>
            </a:fld>
            <a:endParaRPr lang="ko-KR" altLang="en-US" sz="900" b="0" dirty="0">
              <a:latin typeface="Optima"/>
            </a:endParaRPr>
          </a:p>
        </p:txBody>
      </p:sp>
      <p:sp>
        <p:nvSpPr>
          <p:cNvPr id="9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10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59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59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0964" y="138094"/>
            <a:ext cx="10353163" cy="576263"/>
          </a:xfrm>
        </p:spPr>
        <p:txBody>
          <a:bodyPr anchor="ctr" anchorCtr="0"/>
          <a:lstStyle>
            <a:lvl1pPr>
              <a:defRPr sz="2400" spc="0" baseline="0"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436440" y="857232"/>
            <a:ext cx="10160158" cy="784830"/>
          </a:xfrm>
          <a:noFill/>
          <a:ln w="317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가는각진제목체" pitchFamily="18" charset="-127"/>
              <a:buNone/>
              <a:defRPr kumimoji="1" lang="en-US" altLang="ko-KR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0" indent="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가는각진제목체" pitchFamily="18" charset="-127"/>
              <a:buNone/>
              <a:defRPr kumimoji="1"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2pPr>
          </a:lstStyle>
          <a:p>
            <a:pPr lvl="0"/>
            <a:endParaRPr lang="en-US" altLang="ko-KR" smtClean="0"/>
          </a:p>
          <a:p>
            <a:pPr lvl="1"/>
            <a:r>
              <a:rPr lang="en-US" altLang="ko-KR" smtClean="0"/>
              <a:t> 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 userDrawn="1"/>
        </p:nvCxnSpPr>
        <p:spPr bwMode="auto">
          <a:xfrm>
            <a:off x="380964" y="746724"/>
            <a:ext cx="8429684" cy="0"/>
          </a:xfrm>
          <a:prstGeom prst="line">
            <a:avLst/>
          </a:prstGeom>
          <a:noFill/>
          <a:ln w="63500" cap="flat" cmpd="sng" algn="ctr">
            <a:solidFill>
              <a:srgbClr val="609A1A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3" name="직선 연결선 22"/>
          <p:cNvCxnSpPr/>
          <p:nvPr userDrawn="1"/>
        </p:nvCxnSpPr>
        <p:spPr bwMode="auto">
          <a:xfrm>
            <a:off x="8453458" y="746724"/>
            <a:ext cx="2266020" cy="0"/>
          </a:xfrm>
          <a:prstGeom prst="line">
            <a:avLst/>
          </a:prstGeom>
          <a:noFill/>
          <a:ln w="63500" cap="flat" cmpd="sng" algn="ctr">
            <a:solidFill>
              <a:srgbClr val="04141E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4대3_Layout02_1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1049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86973" y="6619875"/>
            <a:ext cx="1675057" cy="2377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5000"/>
              </a:lnSpc>
              <a:spcBef>
                <a:spcPct val="35000"/>
              </a:spcBef>
              <a:buClr>
                <a:srgbClr val="008400"/>
              </a:buClr>
              <a:defRPr/>
            </a:pPr>
            <a:r>
              <a:rPr lang="en-US" altLang="zh-SG" sz="900" b="0" dirty="0">
                <a:latin typeface="가는각진제목체"/>
                <a:ea typeface="가는각진제목체"/>
              </a:rPr>
              <a:t>Ⅰ</a:t>
            </a:r>
            <a:r>
              <a:rPr lang="en-US" altLang="zh-SG" sz="900" b="0" dirty="0">
                <a:latin typeface="Optima"/>
              </a:rPr>
              <a:t>-</a:t>
            </a:r>
            <a:fld id="{C500135B-194A-4D58-BE62-AF7EAC96AEA2}" type="slidenum">
              <a:rPr lang="zh-SG" altLang="en-US" sz="900" b="0">
                <a:latin typeface="Optima"/>
              </a:rPr>
              <a:pPr algn="ctr" eaLnBrk="0" latin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  <a:defRPr/>
              </a:pPr>
              <a:t>‹#›</a:t>
            </a:fld>
            <a:endParaRPr lang="ko-KR" altLang="en-US" sz="900" b="0" dirty="0">
              <a:latin typeface="Optima"/>
            </a:endParaRPr>
          </a:p>
        </p:txBody>
      </p:sp>
      <p:sp>
        <p:nvSpPr>
          <p:cNvPr id="4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5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59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59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4대3_Layout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049000" cy="6858000"/>
          </a:xfrm>
          <a:prstGeom prst="rect">
            <a:avLst/>
          </a:prstGeom>
        </p:spPr>
      </p:pic>
      <p:sp>
        <p:nvSpPr>
          <p:cNvPr id="4" name="Rectangle 1051"/>
          <p:cNvSpPr>
            <a:spLocks noGrp="1" noChangeArrowheads="1"/>
          </p:cNvSpPr>
          <p:nvPr>
            <p:ph type="title"/>
          </p:nvPr>
        </p:nvSpPr>
        <p:spPr bwMode="auto">
          <a:xfrm>
            <a:off x="3771522" y="4500570"/>
            <a:ext cx="5497978" cy="92869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t"/>
          <a:lstStyle>
            <a:lvl1pPr>
              <a:defRPr sz="1400" spc="-150"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smtClean="0"/>
              <a:t>마스터 제목 스타일 편집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C Banner Title"/>
          <p:cNvSpPr>
            <a:spLocks noGrp="1" noChangeArrowheads="1"/>
          </p:cNvSpPr>
          <p:nvPr>
            <p:ph type="title"/>
          </p:nvPr>
        </p:nvSpPr>
        <p:spPr bwMode="auto">
          <a:xfrm>
            <a:off x="380964" y="142852"/>
            <a:ext cx="10029092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SG" smtClean="0"/>
              <a:t>Click to edit title style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9954" y="2133600"/>
            <a:ext cx="10029092" cy="41148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text format of master</a:t>
            </a:r>
            <a:endParaRPr lang="en-US" altLang="zh-SG" smtClean="0"/>
          </a:p>
          <a:p>
            <a:pPr lvl="1"/>
            <a:r>
              <a:rPr lang="en-US" altLang="ko-KR" smtClean="0"/>
              <a:t>Second level</a:t>
            </a:r>
            <a:endParaRPr lang="en-US" altLang="zh-SG" smtClean="0"/>
          </a:p>
          <a:p>
            <a:pPr lvl="2"/>
            <a:r>
              <a:rPr lang="en-US" altLang="ko-KR" smtClean="0"/>
              <a:t>Third level</a:t>
            </a:r>
            <a:endParaRPr lang="en-US" altLang="zh-SG" smtClean="0"/>
          </a:p>
        </p:txBody>
      </p:sp>
      <p:sp>
        <p:nvSpPr>
          <p:cNvPr id="6" name="TextBox 5"/>
          <p:cNvSpPr txBox="1"/>
          <p:nvPr/>
        </p:nvSpPr>
        <p:spPr>
          <a:xfrm>
            <a:off x="4686973" y="6619875"/>
            <a:ext cx="1675057" cy="2377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5000"/>
              </a:lnSpc>
              <a:spcBef>
                <a:spcPct val="35000"/>
              </a:spcBef>
              <a:buClr>
                <a:srgbClr val="008400"/>
              </a:buClr>
              <a:defRPr/>
            </a:pPr>
            <a:r>
              <a:rPr lang="en-US" altLang="zh-SG" sz="900" b="0" dirty="0">
                <a:latin typeface="가는각진제목체"/>
                <a:ea typeface="가는각진제목체"/>
              </a:rPr>
              <a:t>Ⅰ</a:t>
            </a:r>
            <a:r>
              <a:rPr lang="en-US" altLang="zh-SG" sz="900" b="0" dirty="0">
                <a:latin typeface="Optima"/>
              </a:rPr>
              <a:t>-</a:t>
            </a:r>
            <a:fld id="{1A605F32-D224-4046-899C-FF67DBAD5E22}" type="slidenum">
              <a:rPr lang="zh-SG" altLang="en-US" sz="900" b="0">
                <a:latin typeface="Optima"/>
              </a:rPr>
              <a:pPr algn="ctr" eaLnBrk="0" latin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  <a:defRPr/>
              </a:pPr>
              <a:t>‹#›</a:t>
            </a:fld>
            <a:endParaRPr lang="ko-KR" altLang="en-US" sz="900" b="0" dirty="0">
              <a:latin typeface="Optima"/>
            </a:endParaRPr>
          </a:p>
        </p:txBody>
      </p:sp>
      <p:sp>
        <p:nvSpPr>
          <p:cNvPr id="7" name="AcnStamp_ID_7" hidden="1"/>
          <p:cNvSpPr/>
          <p:nvPr>
            <p:custDataLst>
              <p:tags r:id="rId6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1033" name="AcnStpConnector_ID_9" hidden="1"/>
          <p:cNvCxnSpPr>
            <a:cxnSpLocks noChangeShapeType="1"/>
            <a:stCxn id="7" idx="2"/>
            <a:endCxn id="7" idx="0"/>
          </p:cNvCxnSpPr>
          <p:nvPr>
            <p:custDataLst>
              <p:tags r:id="rId7"/>
            </p:custDataLst>
          </p:nvPr>
        </p:nvCxnSpPr>
        <p:spPr bwMode="gray">
          <a:xfrm rot="5400000" flipH="1" flipV="1">
            <a:off x="10539138" y="1517559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4" name="AcnStpConnector_ID_10" hidden="1"/>
          <p:cNvCxnSpPr>
            <a:cxnSpLocks noChangeShapeType="1"/>
            <a:stCxn id="7" idx="4"/>
            <a:endCxn id="7" idx="6"/>
          </p:cNvCxnSpPr>
          <p:nvPr>
            <p:custDataLst>
              <p:tags r:id="rId8"/>
            </p:custDataLst>
          </p:nvPr>
        </p:nvCxnSpPr>
        <p:spPr bwMode="gray">
          <a:xfrm rot="5400000">
            <a:off x="10539138" y="1517559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" name="직선 연결선 9"/>
          <p:cNvCxnSpPr/>
          <p:nvPr userDrawn="1"/>
        </p:nvCxnSpPr>
        <p:spPr bwMode="auto">
          <a:xfrm>
            <a:off x="380964" y="746724"/>
            <a:ext cx="7715304" cy="0"/>
          </a:xfrm>
          <a:prstGeom prst="line">
            <a:avLst/>
          </a:prstGeom>
          <a:noFill/>
          <a:ln w="63500" cap="flat" cmpd="sng" algn="ctr">
            <a:solidFill>
              <a:srgbClr val="609A1A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" name="직선 연결선 10"/>
          <p:cNvCxnSpPr/>
          <p:nvPr userDrawn="1"/>
        </p:nvCxnSpPr>
        <p:spPr bwMode="auto">
          <a:xfrm>
            <a:off x="380964" y="6500834"/>
            <a:ext cx="10215634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3" name="직선 연결선 12"/>
          <p:cNvCxnSpPr/>
          <p:nvPr userDrawn="1"/>
        </p:nvCxnSpPr>
        <p:spPr bwMode="auto">
          <a:xfrm>
            <a:off x="8024830" y="746724"/>
            <a:ext cx="2694648" cy="0"/>
          </a:xfrm>
          <a:prstGeom prst="line">
            <a:avLst/>
          </a:prstGeom>
          <a:noFill/>
          <a:ln w="63500" cap="flat" cmpd="sng" algn="ctr">
            <a:solidFill>
              <a:srgbClr val="04141E"/>
            </a:solidFill>
            <a:prstDash val="solid"/>
            <a:round/>
            <a:headEnd type="none" w="med" len="med"/>
            <a:tailEnd type="none"/>
          </a:ln>
          <a:effectLst/>
        </p:spPr>
      </p:cxnSp>
      <p:pic>
        <p:nvPicPr>
          <p:cNvPr id="14" name="그림 13" descr="logo(2)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9382152" y="6492208"/>
            <a:ext cx="1254236" cy="3485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542" r:id="rId1"/>
    <p:sldLayoutId id="2147485543" r:id="rId2"/>
    <p:sldLayoutId id="2147485546" r:id="rId3"/>
    <p:sldLayoutId id="2147485545" r:id="rId4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+mj-ea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9pPr>
    </p:titleStyle>
    <p:bodyStyle>
      <a:lvl1pPr marL="2286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•"/>
        <a:defRPr kumimoji="1" sz="1600">
          <a:solidFill>
            <a:srgbClr val="000000"/>
          </a:solidFill>
          <a:latin typeface="+mj-ea"/>
          <a:ea typeface="+mj-ea"/>
          <a:cs typeface="+mn-cs"/>
        </a:defRPr>
      </a:lvl1pPr>
      <a:lvl2pPr marL="455613" indent="-225425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–"/>
        <a:defRPr kumimoji="1" sz="1600">
          <a:solidFill>
            <a:srgbClr val="000000"/>
          </a:solidFill>
          <a:latin typeface="+mj-ea"/>
          <a:ea typeface="+mj-ea"/>
        </a:defRPr>
      </a:lvl2pPr>
      <a:lvl3pPr marL="684213" indent="-227013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•"/>
        <a:defRPr kumimoji="1" sz="1600">
          <a:solidFill>
            <a:srgbClr val="000000"/>
          </a:solidFill>
          <a:latin typeface="+mj-ea"/>
          <a:ea typeface="+mj-ea"/>
        </a:defRPr>
      </a:lvl3pPr>
      <a:lvl4pPr marL="4270375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4500563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49577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54149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58721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63293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hyperlink" Target="mailto:tsong@nextree.co.kr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1049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 bwMode="auto">
          <a:xfrm>
            <a:off x="339725" y="2780910"/>
            <a:ext cx="7827981" cy="11521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chemeClr val="folHlink"/>
              </a:buClr>
            </a:pPr>
            <a:r>
              <a:rPr lang="ko-KR" altLang="en-US" sz="4200" smtClean="0">
                <a:latin typeface="+mn-ea"/>
                <a:ea typeface="(한)매직체" pitchFamily="18" charset="-127"/>
              </a:rPr>
              <a:t>디자인 패턴 </a:t>
            </a:r>
            <a:r>
              <a:rPr lang="en-US" altLang="ko-KR" sz="4200" smtClean="0">
                <a:latin typeface="+mn-ea"/>
                <a:ea typeface="(한)매직체" pitchFamily="18" charset="-127"/>
              </a:rPr>
              <a:t>– AOM </a:t>
            </a:r>
            <a:r>
              <a:rPr lang="ko-KR" altLang="en-US" sz="4200" smtClean="0">
                <a:latin typeface="+mn-ea"/>
                <a:ea typeface="(한)매직체" pitchFamily="18" charset="-127"/>
              </a:rPr>
              <a:t>패턴</a:t>
            </a:r>
            <a:endParaRPr lang="ko-KR" altLang="en-US" sz="4200" dirty="0">
              <a:latin typeface="+mn-ea"/>
              <a:ea typeface="(한)매직체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8548920" y="5925266"/>
            <a:ext cx="2376828" cy="6001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r" defTabSz="708025" eaLnBrk="0" latinLnBrk="0" hangingPunct="0">
              <a:spcBef>
                <a:spcPts val="0"/>
              </a:spcBef>
              <a:buClr>
                <a:schemeClr val="folHlink"/>
              </a:buClr>
            </a:pPr>
            <a:r>
              <a:rPr lang="ko-KR" altLang="en-US" sz="1300" dirty="0" smtClean="0">
                <a:latin typeface="+mj-lt"/>
                <a:ea typeface="+mj-ea"/>
              </a:rPr>
              <a:t>송태국</a:t>
            </a:r>
            <a:endParaRPr lang="en-US" altLang="ko-KR" sz="1300" dirty="0" smtClean="0">
              <a:latin typeface="+mj-lt"/>
              <a:ea typeface="+mj-ea"/>
            </a:endParaRPr>
          </a:p>
          <a:p>
            <a:pPr algn="r" defTabSz="708025" eaLnBrk="0" latinLnBrk="0" hangingPunct="0">
              <a:spcBef>
                <a:spcPts val="0"/>
              </a:spcBef>
              <a:buClr>
                <a:schemeClr val="folHlink"/>
              </a:buClr>
            </a:pPr>
            <a:r>
              <a:rPr lang="ko-KR" altLang="en-US" sz="1000" b="0" dirty="0" smtClean="0">
                <a:latin typeface="+mj-lt"/>
                <a:ea typeface="+mj-ea"/>
              </a:rPr>
              <a:t>넥스트리 소프트㈜  부사장</a:t>
            </a:r>
            <a:r>
              <a:rPr lang="en-US" altLang="ko-KR" sz="1000" b="0" dirty="0" smtClean="0">
                <a:latin typeface="+mj-lt"/>
                <a:ea typeface="+mj-ea"/>
              </a:rPr>
              <a:t>/CTO</a:t>
            </a:r>
          </a:p>
          <a:p>
            <a:pPr algn="r" defTabSz="708025" eaLnBrk="0" latinLnBrk="0" hangingPunct="0">
              <a:spcBef>
                <a:spcPts val="0"/>
              </a:spcBef>
              <a:buClr>
                <a:schemeClr val="folHlink"/>
              </a:buClr>
            </a:pPr>
            <a:r>
              <a:rPr lang="en-US" altLang="ko-KR" sz="1000" b="0" smtClean="0">
                <a:latin typeface="+mj-lt"/>
                <a:ea typeface="+mj-ea"/>
              </a:rPr>
              <a:t>tsong@nextree.co.kr</a:t>
            </a:r>
            <a:endParaRPr lang="en-US" altLang="ko-KR" sz="1000" b="0" dirty="0" smtClean="0">
              <a:latin typeface="+mj-lt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0" y="6569960"/>
            <a:ext cx="1104900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folHlink"/>
              </a:buClr>
            </a:pPr>
            <a:r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Magneto" pitchFamily="82" charset="0"/>
              </a:rPr>
              <a:t>Sostware Architect,</a:t>
            </a:r>
            <a:r>
              <a:rPr lang="en-US" altLang="ko-KR" sz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Magneto" pitchFamily="82" charset="0"/>
              </a:rPr>
              <a:t> </a:t>
            </a:r>
            <a:r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Magneto" pitchFamily="82" charset="0"/>
              </a:rPr>
              <a:t>Taegook Song(tsong@nextree.co.kr), NEXTREESOFT</a:t>
            </a:r>
            <a:endParaRPr lang="ko-KR" altLang="en-US" sz="1200" smtClean="0">
              <a:solidFill>
                <a:schemeClr val="tx1">
                  <a:lumMod val="65000"/>
                  <a:lumOff val="35000"/>
                </a:schemeClr>
              </a:solidFill>
              <a:latin typeface="Magneto" pitchFamily="82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0" y="-6270"/>
            <a:ext cx="11049000" cy="26683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folHlink"/>
              </a:buClr>
            </a:pPr>
            <a:r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Magneto" pitchFamily="82" charset="0"/>
              </a:rPr>
              <a:t>Sostware Architect,</a:t>
            </a:r>
            <a:r>
              <a:rPr lang="en-US" altLang="ko-KR" sz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Magneto" pitchFamily="82" charset="0"/>
              </a:rPr>
              <a:t> </a:t>
            </a:r>
            <a:r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Magneto" pitchFamily="82" charset="0"/>
              </a:rPr>
              <a:t>Taegook Song(tsong@nextree.co.kr), NEXTREESOFT</a:t>
            </a:r>
            <a:endParaRPr lang="ko-KR" altLang="en-US" sz="1200" smtClean="0">
              <a:solidFill>
                <a:schemeClr val="tx1">
                  <a:lumMod val="65000"/>
                  <a:lumOff val="35000"/>
                </a:schemeClr>
              </a:solidFill>
              <a:latin typeface="Magneto" pitchFamily="82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0" y="0"/>
            <a:ext cx="170797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 defTabSz="708025" eaLnBrk="0" latinLnBrk="0" hangingPunct="0">
              <a:spcBef>
                <a:spcPts val="0"/>
              </a:spcBef>
              <a:buClr>
                <a:schemeClr val="folHlink"/>
              </a:buClr>
            </a:pPr>
            <a:r>
              <a:rPr lang="en-US" altLang="ko-KR" smtClean="0">
                <a:solidFill>
                  <a:schemeClr val="bg1"/>
                </a:solidFill>
                <a:latin typeface="+mj-lt"/>
                <a:ea typeface="+mj-ea"/>
              </a:rPr>
              <a:t>Version 20110308</a:t>
            </a:r>
            <a:endParaRPr lang="ko-KR" altLang="en-US" dirty="0">
              <a:solidFill>
                <a:schemeClr val="bg1"/>
              </a:solidFill>
              <a:latin typeface="+mj-lt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80" y="116540"/>
            <a:ext cx="10353163" cy="576263"/>
          </a:xfrm>
        </p:spPr>
        <p:txBody>
          <a:bodyPr/>
          <a:lstStyle/>
          <a:p>
            <a:r>
              <a:rPr lang="en-US" altLang="ko-KR" sz="3000">
                <a:latin typeface="+mn-lt"/>
                <a:ea typeface="+mn-ea"/>
              </a:rPr>
              <a:t>2</a:t>
            </a:r>
            <a:r>
              <a:rPr lang="en-US" altLang="ko-KR" sz="3000" smtClean="0">
                <a:latin typeface="+mn-lt"/>
                <a:ea typeface="+mn-ea"/>
              </a:rPr>
              <a:t>. Square Model (3/7)</a:t>
            </a:r>
            <a:endParaRPr lang="ko-KR" altLang="en-US" sz="3000" dirty="0">
              <a:latin typeface="+mn-lt"/>
              <a:ea typeface="+mn-ea"/>
            </a:endParaRPr>
          </a:p>
        </p:txBody>
      </p:sp>
      <p:sp>
        <p:nvSpPr>
          <p:cNvPr id="127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25" y="835176"/>
            <a:ext cx="10160158" cy="1729704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ko-KR">
                <a:latin typeface="+mn-lt"/>
              </a:rPr>
              <a:t>Square Model</a:t>
            </a:r>
          </a:p>
          <a:p>
            <a:pPr marL="1027113" lvl="2" indent="-342900">
              <a:buFont typeface="Wingdings" pitchFamily="2" charset="2"/>
              <a:buChar char="§"/>
            </a:pPr>
            <a:r>
              <a:rPr lang="en-US" altLang="ko-KR" sz="1800">
                <a:latin typeface="+mn-lt"/>
              </a:rPr>
              <a:t>Element</a:t>
            </a:r>
            <a:r>
              <a:rPr lang="ko-KR" altLang="en-US" sz="1800">
                <a:latin typeface="+mn-lt"/>
              </a:rPr>
              <a:t>의 타입은 </a:t>
            </a:r>
            <a:r>
              <a:rPr lang="en-US" altLang="ko-KR" sz="1800">
                <a:latin typeface="+mn-lt"/>
              </a:rPr>
              <a:t>ElementType</a:t>
            </a:r>
            <a:r>
              <a:rPr lang="ko-KR" altLang="en-US" sz="1800">
                <a:latin typeface="+mn-lt"/>
              </a:rPr>
              <a:t>으로 정의하며</a:t>
            </a:r>
            <a:r>
              <a:rPr lang="en-US" altLang="ko-KR" sz="1800">
                <a:latin typeface="+mn-lt"/>
              </a:rPr>
              <a:t>,</a:t>
            </a:r>
          </a:p>
          <a:p>
            <a:pPr marL="1027113" lvl="2" indent="-342900">
              <a:buFont typeface="Wingdings" pitchFamily="2" charset="2"/>
              <a:buChar char="§"/>
            </a:pPr>
            <a:r>
              <a:rPr lang="en-US" altLang="ko-KR" sz="1800">
                <a:latin typeface="+mn-lt"/>
              </a:rPr>
              <a:t>Attr</a:t>
            </a:r>
            <a:r>
              <a:rPr lang="ko-KR" altLang="en-US" sz="1800">
                <a:latin typeface="+mn-lt"/>
              </a:rPr>
              <a:t>의 타입은 </a:t>
            </a:r>
            <a:r>
              <a:rPr lang="en-US" altLang="ko-KR" sz="1800">
                <a:latin typeface="+mn-lt"/>
              </a:rPr>
              <a:t>AttrType</a:t>
            </a:r>
            <a:r>
              <a:rPr lang="ko-KR" altLang="en-US" sz="1800">
                <a:latin typeface="+mn-lt"/>
              </a:rPr>
              <a:t>으로 정의함</a:t>
            </a:r>
          </a:p>
          <a:p>
            <a:pPr marL="1027113" lvl="2" indent="-342900">
              <a:buFont typeface="Wingdings" pitchFamily="2" charset="2"/>
              <a:buChar char="§"/>
            </a:pPr>
            <a:r>
              <a:rPr lang="en-US" altLang="ko-KR" sz="1800">
                <a:latin typeface="+mn-lt"/>
              </a:rPr>
              <a:t>ElementType</a:t>
            </a:r>
            <a:r>
              <a:rPr lang="ko-KR" altLang="en-US" sz="1800">
                <a:latin typeface="+mn-lt"/>
              </a:rPr>
              <a:t>이 </a:t>
            </a:r>
            <a:r>
              <a:rPr lang="en-US" altLang="ko-KR" sz="1800">
                <a:latin typeface="+mn-lt"/>
              </a:rPr>
              <a:t>AttrType</a:t>
            </a:r>
            <a:r>
              <a:rPr lang="ko-KR" altLang="en-US" sz="1800">
                <a:latin typeface="+mn-lt"/>
              </a:rPr>
              <a:t>을 가지는 갯수 만큼</a:t>
            </a:r>
            <a:r>
              <a:rPr lang="en-US" altLang="ko-KR" sz="1800">
                <a:latin typeface="+mn-lt"/>
              </a:rPr>
              <a:t>, </a:t>
            </a:r>
          </a:p>
          <a:p>
            <a:pPr marL="1027113" lvl="2" indent="-342900">
              <a:buFont typeface="Wingdings" pitchFamily="2" charset="2"/>
              <a:buChar char="§"/>
            </a:pPr>
            <a:r>
              <a:rPr lang="en-US" altLang="ko-KR" sz="1800">
                <a:latin typeface="+mn-lt"/>
              </a:rPr>
              <a:t>Element</a:t>
            </a:r>
            <a:r>
              <a:rPr lang="ko-KR" altLang="en-US" sz="1800">
                <a:latin typeface="+mn-lt"/>
              </a:rPr>
              <a:t>는 </a:t>
            </a:r>
            <a:r>
              <a:rPr lang="en-US" altLang="ko-KR" sz="1800">
                <a:latin typeface="+mn-lt"/>
              </a:rPr>
              <a:t>Attr</a:t>
            </a:r>
            <a:r>
              <a:rPr lang="ko-KR" altLang="en-US" sz="1800">
                <a:latin typeface="+mn-lt"/>
              </a:rPr>
              <a:t>을 가짐 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2978150" y="4857750"/>
            <a:ext cx="1785951" cy="42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R="0" algn="ctr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1" lang="en-US" altLang="ko-KR" sz="1200" b="1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AttrType</a:t>
            </a:r>
            <a:endParaRPr kumimoji="1" lang="ko-KR" altLang="en-US" sz="1200" b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2978150" y="5286390"/>
            <a:ext cx="1785951" cy="1254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t" anchorCtr="0" compatLnSpc="1">
            <a:prstTxWarp prst="textNoShape">
              <a:avLst/>
            </a:prstTxWarp>
          </a:bodyPr>
          <a:lstStyle/>
          <a:p>
            <a:pPr marL="360363" indent="-360363" algn="l" defTabSz="1038225"/>
            <a:endParaRPr lang="en-US" altLang="ko-KR" sz="1200" b="1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978150" y="5411819"/>
            <a:ext cx="1785951" cy="1254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L="360363" indent="-360363" algn="l" defTabSz="1038225">
              <a:spcBef>
                <a:spcPts val="0"/>
              </a:spcBef>
            </a:pPr>
            <a:r>
              <a:rPr lang="en-US" altLang="ko-KR" sz="12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2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6310318" y="4857750"/>
            <a:ext cx="1785951" cy="42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R="0" algn="ctr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1" lang="en-US" altLang="ko-KR" sz="1200" b="1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Attr</a:t>
            </a:r>
            <a:endParaRPr kumimoji="1" lang="ko-KR" altLang="en-US" sz="1200" b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6310318" y="5286390"/>
            <a:ext cx="1785951" cy="1254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t" anchorCtr="0" compatLnSpc="1">
            <a:prstTxWarp prst="textNoShape">
              <a:avLst/>
            </a:prstTxWarp>
          </a:bodyPr>
          <a:lstStyle/>
          <a:p>
            <a:pPr marL="360363" indent="-360363" algn="l" defTabSz="1038225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6310318" y="5411819"/>
            <a:ext cx="1785951" cy="1254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L="360363" indent="-360363" algn="l" defTabSz="1038225">
              <a:spcBef>
                <a:spcPts val="0"/>
              </a:spcBef>
            </a:pPr>
            <a:r>
              <a:rPr lang="en-US" altLang="ko-KR" sz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꺾인 연결선 26"/>
          <p:cNvCxnSpPr>
            <a:stCxn id="24" idx="1"/>
            <a:endCxn id="21" idx="3"/>
          </p:cNvCxnSpPr>
          <p:nvPr/>
        </p:nvCxnSpPr>
        <p:spPr bwMode="auto">
          <a:xfrm rot="10800000">
            <a:off x="4764100" y="5072070"/>
            <a:ext cx="1546218" cy="1588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190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4738683" y="4786324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9" name="직사각형 28"/>
          <p:cNvSpPr/>
          <p:nvPr/>
        </p:nvSpPr>
        <p:spPr bwMode="auto">
          <a:xfrm>
            <a:off x="2978150" y="3500428"/>
            <a:ext cx="1785951" cy="42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R="0" algn="ctr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1" lang="en-US" altLang="ko-KR" sz="1200" b="1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ElmentType</a:t>
            </a:r>
            <a:endParaRPr kumimoji="1" lang="ko-KR" altLang="en-US" sz="1200" b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978150" y="3929068"/>
            <a:ext cx="1785951" cy="1254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t" anchorCtr="0" compatLnSpc="1">
            <a:prstTxWarp prst="textNoShape">
              <a:avLst/>
            </a:prstTxWarp>
          </a:bodyPr>
          <a:lstStyle/>
          <a:p>
            <a:pPr marL="360363" indent="-360363" algn="l" defTabSz="1038225"/>
            <a:endParaRPr lang="en-US" altLang="ko-KR" sz="1200" b="1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2978150" y="4054497"/>
            <a:ext cx="1785951" cy="1254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L="360363" indent="-360363" algn="l" defTabSz="1038225">
              <a:spcBef>
                <a:spcPts val="0"/>
              </a:spcBef>
            </a:pPr>
            <a:r>
              <a:rPr lang="en-US" altLang="ko-KR" sz="12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2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6310318" y="3500428"/>
            <a:ext cx="1785951" cy="42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R="0" algn="ctr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1" lang="en-US" altLang="ko-KR" sz="1200" b="1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Element</a:t>
            </a:r>
            <a:endParaRPr kumimoji="1" lang="ko-KR" altLang="en-US" sz="1200" b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6310318" y="3929068"/>
            <a:ext cx="1785951" cy="1254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t" anchorCtr="0" compatLnSpc="1">
            <a:prstTxWarp prst="textNoShape">
              <a:avLst/>
            </a:prstTxWarp>
          </a:bodyPr>
          <a:lstStyle/>
          <a:p>
            <a:pPr marL="360363" indent="-360363" algn="l" defTabSz="1038225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6310318" y="4054497"/>
            <a:ext cx="1785951" cy="1254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L="360363" indent="-360363" algn="l" defTabSz="1038225">
              <a:spcBef>
                <a:spcPts val="0"/>
              </a:spcBef>
            </a:pPr>
            <a:r>
              <a:rPr lang="en-US" altLang="ko-KR" sz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5" name="꺾인 연결선 34"/>
          <p:cNvCxnSpPr>
            <a:stCxn id="32" idx="1"/>
            <a:endCxn id="29" idx="3"/>
          </p:cNvCxnSpPr>
          <p:nvPr/>
        </p:nvCxnSpPr>
        <p:spPr bwMode="auto">
          <a:xfrm rot="10800000">
            <a:off x="4764100" y="3714748"/>
            <a:ext cx="1546218" cy="1588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190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4738683" y="3429002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cxnSp>
        <p:nvCxnSpPr>
          <p:cNvPr id="37" name="꺾인 연결선 36"/>
          <p:cNvCxnSpPr>
            <a:stCxn id="31" idx="2"/>
            <a:endCxn id="21" idx="0"/>
          </p:cNvCxnSpPr>
          <p:nvPr/>
        </p:nvCxnSpPr>
        <p:spPr bwMode="auto">
          <a:xfrm rot="5400000">
            <a:off x="3532212" y="4518837"/>
            <a:ext cx="677826" cy="1588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190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881426" y="4608554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*</a:t>
            </a:r>
            <a:endParaRPr lang="ko-KR" altLang="en-US" sz="1200"/>
          </a:p>
        </p:txBody>
      </p:sp>
      <p:cxnSp>
        <p:nvCxnSpPr>
          <p:cNvPr id="39" name="꺾인 연결선 38"/>
          <p:cNvCxnSpPr>
            <a:stCxn id="34" idx="2"/>
            <a:endCxn id="24" idx="0"/>
          </p:cNvCxnSpPr>
          <p:nvPr/>
        </p:nvCxnSpPr>
        <p:spPr bwMode="auto">
          <a:xfrm rot="5400000">
            <a:off x="6864380" y="4518837"/>
            <a:ext cx="677826" cy="1588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190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7239013" y="4608554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*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60148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80" y="116540"/>
            <a:ext cx="10353163" cy="576263"/>
          </a:xfrm>
        </p:spPr>
        <p:txBody>
          <a:bodyPr/>
          <a:lstStyle/>
          <a:p>
            <a:r>
              <a:rPr lang="en-US" altLang="ko-KR" sz="3000">
                <a:latin typeface="+mn-lt"/>
                <a:ea typeface="+mn-ea"/>
              </a:rPr>
              <a:t>2</a:t>
            </a:r>
            <a:r>
              <a:rPr lang="en-US" altLang="ko-KR" sz="3000" smtClean="0">
                <a:latin typeface="+mn-lt"/>
                <a:ea typeface="+mn-ea"/>
              </a:rPr>
              <a:t>. Square Model (4/7)</a:t>
            </a:r>
            <a:endParaRPr lang="ko-KR" altLang="en-US" sz="3000" dirty="0">
              <a:latin typeface="+mn-lt"/>
              <a:ea typeface="+mn-ea"/>
            </a:endParaRPr>
          </a:p>
        </p:txBody>
      </p:sp>
      <p:sp>
        <p:nvSpPr>
          <p:cNvPr id="127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25" y="836640"/>
            <a:ext cx="10434638" cy="1397306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>
                <a:latin typeface="+mn-lt"/>
              </a:rPr>
              <a:t>속성과 속성 갯수</a:t>
            </a:r>
          </a:p>
          <a:p>
            <a:pPr marL="1027113" lvl="2" indent="-342900">
              <a:buFont typeface="Wingdings" pitchFamily="2" charset="2"/>
              <a:buChar char="§"/>
            </a:pPr>
            <a:r>
              <a:rPr lang="en-US" altLang="ko-KR" sz="1800">
                <a:latin typeface="+mn-lt"/>
              </a:rPr>
              <a:t>ElementType</a:t>
            </a:r>
            <a:r>
              <a:rPr lang="ko-KR" altLang="en-US" sz="1800">
                <a:latin typeface="+mn-lt"/>
              </a:rPr>
              <a:t>에서 정의 </a:t>
            </a:r>
            <a:r>
              <a:rPr lang="en-US" altLang="ko-KR" sz="1800">
                <a:latin typeface="+mn-lt"/>
              </a:rPr>
              <a:t>AttrType</a:t>
            </a:r>
            <a:r>
              <a:rPr lang="ko-KR" altLang="en-US" sz="1800">
                <a:latin typeface="+mn-lt"/>
              </a:rPr>
              <a:t>의 갯수만큼</a:t>
            </a:r>
            <a:r>
              <a:rPr lang="en-US" altLang="ko-KR" sz="1800">
                <a:latin typeface="+mn-lt"/>
              </a:rPr>
              <a:t>, </a:t>
            </a:r>
          </a:p>
          <a:p>
            <a:pPr marL="1027113" lvl="2" indent="-342900">
              <a:buFont typeface="Wingdings" pitchFamily="2" charset="2"/>
              <a:buChar char="§"/>
            </a:pPr>
            <a:r>
              <a:rPr lang="en-US" altLang="ko-KR" sz="1800">
                <a:latin typeface="+mn-lt"/>
              </a:rPr>
              <a:t>Element</a:t>
            </a:r>
            <a:r>
              <a:rPr lang="ko-KR" altLang="en-US" sz="1800">
                <a:latin typeface="+mn-lt"/>
              </a:rPr>
              <a:t>가 </a:t>
            </a:r>
            <a:r>
              <a:rPr lang="en-US" altLang="ko-KR" sz="1800">
                <a:latin typeface="+mn-lt"/>
              </a:rPr>
              <a:t>Attr</a:t>
            </a:r>
            <a:r>
              <a:rPr lang="ko-KR" altLang="en-US" sz="1800">
                <a:latin typeface="+mn-lt"/>
              </a:rPr>
              <a:t>을 가짐</a:t>
            </a:r>
          </a:p>
          <a:p>
            <a:pPr marL="1027113" lvl="2" indent="-342900">
              <a:buFont typeface="Wingdings" pitchFamily="2" charset="2"/>
              <a:buChar char="§"/>
            </a:pPr>
            <a:r>
              <a:rPr lang="en-US" altLang="ko-KR" sz="1800">
                <a:latin typeface="+mn-lt"/>
              </a:rPr>
              <a:t>Element</a:t>
            </a:r>
            <a:r>
              <a:rPr lang="ko-KR" altLang="en-US" sz="1800">
                <a:latin typeface="+mn-lt"/>
              </a:rPr>
              <a:t>에는 </a:t>
            </a:r>
            <a:r>
              <a:rPr lang="en-US" altLang="ko-KR" sz="1800">
                <a:latin typeface="+mn-lt"/>
              </a:rPr>
              <a:t>addAttr() </a:t>
            </a:r>
            <a:r>
              <a:rPr lang="ko-KR" altLang="en-US" sz="1800">
                <a:latin typeface="+mn-lt"/>
              </a:rPr>
              <a:t>오퍼레이션 없음</a:t>
            </a:r>
            <a:r>
              <a:rPr lang="en-US" altLang="ko-KR" sz="1800">
                <a:latin typeface="+mn-lt"/>
              </a:rPr>
              <a:t>, </a:t>
            </a:r>
            <a:r>
              <a:rPr lang="ko-KR" altLang="en-US" sz="1800">
                <a:latin typeface="+mn-lt"/>
              </a:rPr>
              <a:t>대신</a:t>
            </a:r>
            <a:r>
              <a:rPr lang="en-US" altLang="ko-KR" sz="1800">
                <a:latin typeface="+mn-lt"/>
              </a:rPr>
              <a:t>setValueOf(attrName, attrValue) </a:t>
            </a:r>
            <a:r>
              <a:rPr lang="ko-KR" altLang="en-US" sz="1800">
                <a:latin typeface="+mn-lt"/>
              </a:rPr>
              <a:t>가 존재함 </a:t>
            </a: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2381228" y="2636838"/>
            <a:ext cx="6286544" cy="3816349"/>
          </a:xfrm>
          <a:prstGeom prst="rect">
            <a:avLst/>
          </a:prstGeom>
          <a:solidFill>
            <a:srgbClr val="F3FFF3"/>
          </a:solidFill>
          <a:ln w="9525">
            <a:solidFill>
              <a:srgbClr val="C0C0C0"/>
            </a:solidFill>
            <a:miter lim="800000"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103843" tIns="51922" rIns="103843" bIns="51922" numCol="1" anchor="t" anchorCtr="0" compatLnSpc="1">
            <a:prstTxWarp prst="textNoShape">
              <a:avLst/>
            </a:prstTxWarp>
            <a:noAutofit/>
          </a:bodyPr>
          <a:lstStyle/>
          <a:p>
            <a:pPr marL="388938" indent="-388938" algn="l" defTabSz="1038225" eaLnBrk="0" hangingPunct="0">
              <a:buSzPct val="90000"/>
              <a:defRPr/>
            </a:pPr>
            <a:r>
              <a:rPr lang="en-US" altLang="ko-KR" sz="1400" b="1" kern="0" smtClean="0">
                <a:latin typeface="맑은 고딕" pitchFamily="50" charset="-127"/>
                <a:ea typeface="맑은 고딕" pitchFamily="50" charset="-127"/>
              </a:rPr>
              <a:t>// Element </a:t>
            </a:r>
            <a:r>
              <a:rPr lang="ko-KR" altLang="en-US" sz="1400" b="1" kern="0" smtClean="0">
                <a:latin typeface="맑은 고딕" pitchFamily="50" charset="-127"/>
                <a:ea typeface="맑은 고딕" pitchFamily="50" charset="-127"/>
              </a:rPr>
              <a:t>클래스에서 </a:t>
            </a:r>
            <a:endParaRPr lang="en-US" altLang="ko-KR" sz="1400" b="1" kern="0" smtClean="0">
              <a:latin typeface="맑은 고딕" pitchFamily="50" charset="-127"/>
              <a:ea typeface="맑은 고딕" pitchFamily="50" charset="-127"/>
            </a:endParaRPr>
          </a:p>
          <a:p>
            <a:pPr marL="388938" indent="-388938" algn="l" defTabSz="1038225" eaLnBrk="0" hangingPunct="0">
              <a:buSzPct val="90000"/>
              <a:defRPr/>
            </a:pPr>
            <a:r>
              <a:rPr lang="en-US" altLang="ko-KR" sz="1400" b="1" kern="0" smtClean="0">
                <a:latin typeface="맑은 고딕" pitchFamily="50" charset="-127"/>
                <a:ea typeface="맑은 고딕" pitchFamily="50" charset="-127"/>
              </a:rPr>
              <a:t>public Element(ElementType elementType, String name, String code) {</a:t>
            </a:r>
          </a:p>
          <a:p>
            <a:pPr marL="388938" indent="-388938" algn="l" defTabSz="1038225" eaLnBrk="0" hangingPunct="0">
              <a:buSzPct val="90000"/>
              <a:defRPr/>
            </a:pPr>
            <a:r>
              <a:rPr lang="en-US" altLang="ko-KR" sz="1400" b="1" kern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400" kern="0" smtClean="0">
                <a:latin typeface="맑은 고딕" pitchFamily="50" charset="-127"/>
                <a:ea typeface="맑은 고딕" pitchFamily="50" charset="-127"/>
              </a:rPr>
              <a:t>this.elementType = elementType; </a:t>
            </a:r>
          </a:p>
          <a:p>
            <a:pPr marL="388938" indent="-388938" algn="l" defTabSz="1038225" eaLnBrk="0" hangingPunct="0">
              <a:buSzPct val="90000"/>
              <a:defRPr/>
            </a:pPr>
            <a:r>
              <a:rPr lang="en-US" altLang="ko-KR" sz="1400" kern="0" smtClean="0">
                <a:latin typeface="맑은 고딕" pitchFamily="50" charset="-127"/>
                <a:ea typeface="맑은 고딕" pitchFamily="50" charset="-127"/>
              </a:rPr>
              <a:t>	this.name = name; </a:t>
            </a:r>
          </a:p>
          <a:p>
            <a:pPr marL="388938" indent="-388938" algn="l" defTabSz="1038225" eaLnBrk="0" hangingPunct="0">
              <a:buSzPct val="90000"/>
              <a:defRPr/>
            </a:pPr>
            <a:r>
              <a:rPr lang="en-US" altLang="ko-KR" sz="1400" kern="0" smtClean="0">
                <a:latin typeface="맑은 고딕" pitchFamily="50" charset="-127"/>
                <a:ea typeface="맑은 고딕" pitchFamily="50" charset="-127"/>
              </a:rPr>
              <a:t>	this.code = code; </a:t>
            </a:r>
          </a:p>
          <a:p>
            <a:pPr marL="388938" indent="-388938" algn="l" defTabSz="1038225" eaLnBrk="0" hangingPunct="0">
              <a:buSzPct val="90000"/>
              <a:defRPr/>
            </a:pPr>
            <a:r>
              <a:rPr lang="en-US" altLang="ko-KR" sz="1400" kern="0" smtClean="0">
                <a:latin typeface="맑은 고딕" pitchFamily="50" charset="-127"/>
                <a:ea typeface="맑은 고딕" pitchFamily="50" charset="-127"/>
              </a:rPr>
              <a:t>	initAttrs(); </a:t>
            </a:r>
          </a:p>
          <a:p>
            <a:pPr marL="388938" indent="-388938" algn="l" defTabSz="1038225" eaLnBrk="0" hangingPunct="0">
              <a:buSzPct val="90000"/>
              <a:defRPr/>
            </a:pPr>
            <a:r>
              <a:rPr lang="en-US" altLang="ko-KR" sz="1400" b="1" kern="0" smtClean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marL="388938" indent="-388938" algn="l" defTabSz="1038225" eaLnBrk="0" hangingPunct="0">
              <a:buSzPct val="90000"/>
              <a:defRPr/>
            </a:pPr>
            <a:r>
              <a:rPr lang="en-US" altLang="ko-KR" sz="1400" b="1" kern="0" smtClean="0">
                <a:latin typeface="맑은 고딕" pitchFamily="50" charset="-127"/>
                <a:ea typeface="맑은 고딕" pitchFamily="50" charset="-127"/>
              </a:rPr>
              <a:t>// ElementType</a:t>
            </a:r>
            <a:r>
              <a:rPr lang="ko-KR" altLang="en-US" sz="1400" b="1" kern="0" smtClean="0">
                <a:latin typeface="맑은 고딕" pitchFamily="50" charset="-127"/>
                <a:ea typeface="맑은 고딕" pitchFamily="50" charset="-127"/>
              </a:rPr>
              <a:t>에서 정의된 </a:t>
            </a:r>
            <a:r>
              <a:rPr lang="en-US" altLang="ko-KR" sz="1400" b="1" kern="0" smtClean="0">
                <a:latin typeface="맑은 고딕" pitchFamily="50" charset="-127"/>
                <a:ea typeface="맑은 고딕" pitchFamily="50" charset="-127"/>
              </a:rPr>
              <a:t>AttrType</a:t>
            </a:r>
            <a:r>
              <a:rPr lang="ko-KR" altLang="en-US" sz="1400" b="1" kern="0" smtClean="0">
                <a:latin typeface="맑은 고딕" pitchFamily="50" charset="-127"/>
                <a:ea typeface="맑은 고딕" pitchFamily="50" charset="-127"/>
              </a:rPr>
              <a:t>만큼 미리 준비한다</a:t>
            </a:r>
            <a:r>
              <a:rPr lang="en-US" altLang="ko-KR" sz="1400" b="1" kern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388938" indent="-388938" algn="l" defTabSz="1038225" eaLnBrk="0" hangingPunct="0">
              <a:buSzPct val="90000"/>
              <a:defRPr/>
            </a:pPr>
            <a:r>
              <a:rPr lang="en-US" altLang="ko-KR" sz="1400" b="1" kern="0" smtClean="0">
                <a:latin typeface="맑은 고딕" pitchFamily="50" charset="-127"/>
                <a:ea typeface="맑은 고딕" pitchFamily="50" charset="-127"/>
              </a:rPr>
              <a:t>private void initAttrs() {</a:t>
            </a:r>
          </a:p>
          <a:p>
            <a:pPr marL="388938" indent="-388938" algn="l" defTabSz="1038225" eaLnBrk="0" hangingPunct="0">
              <a:buSzPct val="90000"/>
              <a:defRPr/>
            </a:pPr>
            <a:r>
              <a:rPr lang="en-US" altLang="ko-KR" sz="1400" kern="0" smtClean="0">
                <a:latin typeface="맑은 고딕" pitchFamily="50" charset="-127"/>
                <a:ea typeface="맑은 고딕" pitchFamily="50" charset="-127"/>
              </a:rPr>
              <a:t>	this.attrs = new TreeMap&lt;String,Attr&gt;(); </a:t>
            </a:r>
          </a:p>
          <a:p>
            <a:pPr marL="388938" indent="-388938" algn="l" defTabSz="1038225" eaLnBrk="0" hangingPunct="0">
              <a:buSzPct val="90000"/>
              <a:defRPr/>
            </a:pPr>
            <a:r>
              <a:rPr lang="en-US" altLang="ko-KR" sz="1400" kern="0" smtClean="0">
                <a:latin typeface="맑은 고딕" pitchFamily="50" charset="-127"/>
                <a:ea typeface="맑은 고딕" pitchFamily="50" charset="-127"/>
              </a:rPr>
              <a:t>	List&lt;AttrType&gt; attrTypes = elementType.getAttrTypes(); </a:t>
            </a:r>
          </a:p>
          <a:p>
            <a:pPr marL="388938" indent="-388938" algn="l" defTabSz="1038225" eaLnBrk="0" hangingPunct="0">
              <a:buSzPct val="90000"/>
              <a:defRPr/>
            </a:pPr>
            <a:r>
              <a:rPr lang="en-US" altLang="ko-KR" sz="1400" kern="0" smtClean="0">
                <a:latin typeface="맑은 고딕" pitchFamily="50" charset="-127"/>
                <a:ea typeface="맑은 고딕" pitchFamily="50" charset="-127"/>
              </a:rPr>
              <a:t>	int attrCount = attrTypes.size(); </a:t>
            </a:r>
          </a:p>
          <a:p>
            <a:pPr marL="388938" indent="-388938" algn="l" defTabSz="1038225" eaLnBrk="0" hangingPunct="0">
              <a:buSzPct val="90000"/>
              <a:defRPr/>
            </a:pPr>
            <a:r>
              <a:rPr lang="en-US" altLang="ko-KR" sz="1400" kern="0" smtClean="0">
                <a:latin typeface="맑은 고딕" pitchFamily="50" charset="-127"/>
                <a:ea typeface="맑은 고딕" pitchFamily="50" charset="-127"/>
              </a:rPr>
              <a:t>	for (int i=0; i&lt;attrCount; i++) {</a:t>
            </a:r>
          </a:p>
          <a:p>
            <a:pPr marL="388938" indent="-388938" algn="l" defTabSz="1038225" eaLnBrk="0" hangingPunct="0">
              <a:buSzPct val="90000"/>
              <a:defRPr/>
            </a:pPr>
            <a:r>
              <a:rPr lang="en-US" altLang="ko-KR" sz="1400" kern="0" smtClean="0">
                <a:latin typeface="맑은 고딕" pitchFamily="50" charset="-127"/>
                <a:ea typeface="맑은 고딕" pitchFamily="50" charset="-127"/>
              </a:rPr>
              <a:t>		Attr attr = new Attr(attrTypes.get(i)); </a:t>
            </a:r>
          </a:p>
          <a:p>
            <a:pPr marL="388938" indent="-388938" algn="l" defTabSz="1038225" eaLnBrk="0" hangingPunct="0">
              <a:buSzPct val="90000"/>
              <a:defRPr/>
            </a:pPr>
            <a:r>
              <a:rPr lang="en-US" altLang="ko-KR" sz="1400" kern="0" smtClean="0">
                <a:latin typeface="맑은 고딕" pitchFamily="50" charset="-127"/>
                <a:ea typeface="맑은 고딕" pitchFamily="50" charset="-127"/>
              </a:rPr>
              <a:t>		attrs.put(attr.getAttrType().getName(), attr); </a:t>
            </a:r>
          </a:p>
          <a:p>
            <a:pPr marL="388938" indent="-388938" algn="l" defTabSz="1038225" eaLnBrk="0" hangingPunct="0">
              <a:buSzPct val="90000"/>
              <a:defRPr/>
            </a:pPr>
            <a:r>
              <a:rPr lang="en-US" altLang="ko-KR" sz="1400" kern="0" smtClean="0">
                <a:latin typeface="맑은 고딕" pitchFamily="50" charset="-127"/>
                <a:ea typeface="맑은 고딕" pitchFamily="50" charset="-127"/>
              </a:rPr>
              <a:t>	}</a:t>
            </a:r>
          </a:p>
          <a:p>
            <a:pPr marL="388938" indent="-388938" algn="l" defTabSz="1038225" eaLnBrk="0" hangingPunct="0">
              <a:buSzPct val="90000"/>
              <a:defRPr/>
            </a:pPr>
            <a:r>
              <a:rPr lang="en-US" altLang="ko-KR" sz="1400" b="1" kern="0" smtClean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558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80" y="116540"/>
            <a:ext cx="10353163" cy="576263"/>
          </a:xfrm>
        </p:spPr>
        <p:txBody>
          <a:bodyPr/>
          <a:lstStyle/>
          <a:p>
            <a:r>
              <a:rPr lang="en-US" altLang="ko-KR" sz="3000">
                <a:latin typeface="+mn-lt"/>
                <a:ea typeface="+mn-ea"/>
              </a:rPr>
              <a:t>2</a:t>
            </a:r>
            <a:r>
              <a:rPr lang="en-US" altLang="ko-KR" sz="3000" smtClean="0">
                <a:latin typeface="+mn-lt"/>
                <a:ea typeface="+mn-ea"/>
              </a:rPr>
              <a:t>. Square Model (5/7)</a:t>
            </a:r>
            <a:endParaRPr lang="ko-KR" altLang="en-US" sz="3000" dirty="0">
              <a:latin typeface="+mn-lt"/>
              <a:ea typeface="+mn-ea"/>
            </a:endParaRPr>
          </a:p>
        </p:txBody>
      </p:sp>
      <p:sp>
        <p:nvSpPr>
          <p:cNvPr id="127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25" y="836614"/>
            <a:ext cx="10417298" cy="1064934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>
                <a:latin typeface="+mn-lt"/>
              </a:rPr>
              <a:t>속성 </a:t>
            </a:r>
            <a:r>
              <a:rPr lang="en-US" altLang="ko-KR">
                <a:latin typeface="+mn-lt"/>
              </a:rPr>
              <a:t>getter/setter</a:t>
            </a:r>
          </a:p>
          <a:p>
            <a:pPr marL="1027113" lvl="2" indent="-342900">
              <a:buFont typeface="Wingdings" pitchFamily="2" charset="2"/>
              <a:buChar char="§"/>
            </a:pPr>
            <a:r>
              <a:rPr lang="ko-KR" altLang="en-US" sz="1800">
                <a:latin typeface="+mn-lt"/>
              </a:rPr>
              <a:t>다양한 속성에 대한 </a:t>
            </a:r>
            <a:r>
              <a:rPr lang="en-US" altLang="ko-KR" sz="1800">
                <a:latin typeface="+mn-lt"/>
              </a:rPr>
              <a:t>getter: Object getValueOf(String attrName); </a:t>
            </a:r>
          </a:p>
          <a:p>
            <a:pPr marL="1027113" lvl="2" indent="-342900">
              <a:buFont typeface="Wingdings" pitchFamily="2" charset="2"/>
              <a:buChar char="§"/>
            </a:pPr>
            <a:r>
              <a:rPr lang="ko-KR" altLang="en-US" sz="1800">
                <a:latin typeface="+mn-lt"/>
              </a:rPr>
              <a:t>다양한 속성에 대한 </a:t>
            </a:r>
            <a:r>
              <a:rPr lang="en-US" altLang="ko-KR" sz="1800">
                <a:latin typeface="+mn-lt"/>
              </a:rPr>
              <a:t>setter: void setValueOf(String attrName, String attrValue);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381228" y="2132821"/>
            <a:ext cx="6286544" cy="4315606"/>
          </a:xfrm>
          <a:prstGeom prst="rect">
            <a:avLst/>
          </a:prstGeom>
          <a:solidFill>
            <a:srgbClr val="F3FFF3"/>
          </a:solidFill>
          <a:ln w="9525">
            <a:solidFill>
              <a:srgbClr val="C0C0C0"/>
            </a:solidFill>
            <a:miter lim="800000"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103843" tIns="51922" rIns="103843" bIns="51922" numCol="1" anchor="ctr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sz="1200" b="1" smtClean="0">
                <a:latin typeface="맑은 고딕" pitchFamily="50" charset="-127"/>
                <a:ea typeface="맑은 고딕" pitchFamily="50" charset="-127"/>
              </a:rPr>
              <a:t>public void setValueOf(String attrName, String value) {</a:t>
            </a:r>
          </a:p>
          <a:p>
            <a:pPr algn="l"/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    Attr attr = attrs.get(attrName); </a:t>
            </a:r>
          </a:p>
          <a:p>
            <a:pPr algn="l"/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    attr.setValue(value); </a:t>
            </a:r>
          </a:p>
          <a:p>
            <a:pPr algn="l"/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l"/>
            <a:endParaRPr lang="ko-KR" altLang="en-US" sz="1200" smtClean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200" b="1" smtClean="0">
                <a:latin typeface="맑은 고딕" pitchFamily="50" charset="-127"/>
                <a:ea typeface="맑은 고딕" pitchFamily="50" charset="-127"/>
              </a:rPr>
              <a:t>public Object getValueOf(String attrName) {</a:t>
            </a:r>
          </a:p>
          <a:p>
            <a:pPr algn="l"/>
            <a:endParaRPr lang="ko-KR" altLang="en-US" sz="1200" smtClean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    Attr attr = attrs.get(attrName); </a:t>
            </a:r>
            <a:endParaRPr lang="ko-KR" altLang="en-US" sz="1200" smtClean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    String value = attr.getValue(); </a:t>
            </a:r>
          </a:p>
          <a:p>
            <a:pPr algn="l"/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    AttrTypeName typeName = attr.getAttrType().getTypeName(); </a:t>
            </a:r>
          </a:p>
          <a:p>
            <a:pPr algn="l"/>
            <a:endParaRPr lang="ko-KR" altLang="en-US" sz="1200" smtClean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    Object resultValue = </a:t>
            </a:r>
            <a:r>
              <a:rPr lang="en-US" altLang="ko-KR" sz="1200" b="1" smtClean="0">
                <a:latin typeface="맑은 고딕" pitchFamily="50" charset="-127"/>
                <a:ea typeface="맑은 고딕" pitchFamily="50" charset="-127"/>
              </a:rPr>
              <a:t>null; </a:t>
            </a:r>
            <a:endParaRPr lang="ko-KR" altLang="en-US" sz="1200" smtClean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200" b="1" smtClean="0">
                <a:latin typeface="맑은 고딕" pitchFamily="50" charset="-127"/>
                <a:ea typeface="맑은 고딕" pitchFamily="50" charset="-127"/>
              </a:rPr>
              <a:t>    switch(typeName) {</a:t>
            </a:r>
          </a:p>
          <a:p>
            <a:pPr algn="l"/>
            <a:endParaRPr lang="ko-KR" altLang="en-US" sz="1200" smtClean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200" b="1" smtClean="0">
                <a:latin typeface="맑은 고딕" pitchFamily="50" charset="-127"/>
                <a:ea typeface="맑은 고딕" pitchFamily="50" charset="-127"/>
              </a:rPr>
              <a:t>    case </a:t>
            </a:r>
            <a:r>
              <a:rPr lang="en-US" altLang="ko-KR" sz="1200" b="1" i="1" smtClean="0">
                <a:latin typeface="맑은 고딕" pitchFamily="50" charset="-127"/>
                <a:ea typeface="맑은 고딕" pitchFamily="50" charset="-127"/>
              </a:rPr>
              <a:t>AttrInt: </a:t>
            </a:r>
          </a:p>
          <a:p>
            <a:pPr algn="l"/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        resultValue = </a:t>
            </a:r>
            <a:r>
              <a:rPr lang="en-US" altLang="ko-KR" sz="1200" b="1" smtClean="0">
                <a:latin typeface="맑은 고딕" pitchFamily="50" charset="-127"/>
                <a:ea typeface="맑은 고딕" pitchFamily="50" charset="-127"/>
              </a:rPr>
              <a:t>new Integer(Integer.</a:t>
            </a:r>
            <a:r>
              <a:rPr lang="en-US" altLang="ko-KR" sz="1200" b="1" i="1" smtClean="0">
                <a:latin typeface="맑은 고딕" pitchFamily="50" charset="-127"/>
                <a:ea typeface="맑은 고딕" pitchFamily="50" charset="-127"/>
              </a:rPr>
              <a:t>parseInt(value)); </a:t>
            </a:r>
          </a:p>
          <a:p>
            <a:pPr algn="l"/>
            <a:r>
              <a:rPr lang="en-US" altLang="ko-KR" sz="1200" b="1" smtClean="0">
                <a:latin typeface="맑은 고딕" pitchFamily="50" charset="-127"/>
                <a:ea typeface="맑은 고딕" pitchFamily="50" charset="-127"/>
              </a:rPr>
              <a:t>        break; </a:t>
            </a:r>
          </a:p>
          <a:p>
            <a:pPr algn="l"/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    ....</a:t>
            </a:r>
            <a:endParaRPr lang="ko-KR" altLang="en-US" sz="1200" smtClean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algn="l"/>
            <a:endParaRPr lang="ko-KR" altLang="en-US" sz="1200" smtClean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200" b="1" smtClean="0">
                <a:latin typeface="맑은 고딕" pitchFamily="50" charset="-127"/>
                <a:ea typeface="맑은 고딕" pitchFamily="50" charset="-127"/>
              </a:rPr>
              <a:t>    return resultValue; </a:t>
            </a:r>
          </a:p>
          <a:p>
            <a:pPr algn="l"/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}</a:t>
            </a:r>
            <a:endParaRPr lang="en-US" altLang="ko-KR" sz="1200" b="1" kern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55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5" y="116540"/>
            <a:ext cx="10353163" cy="576263"/>
          </a:xfrm>
        </p:spPr>
        <p:txBody>
          <a:bodyPr/>
          <a:lstStyle/>
          <a:p>
            <a:r>
              <a:rPr lang="en-US" altLang="ko-KR" sz="3000">
                <a:latin typeface="+mn-lt"/>
                <a:ea typeface="+mn-ea"/>
              </a:rPr>
              <a:t>2</a:t>
            </a:r>
            <a:r>
              <a:rPr lang="en-US" altLang="ko-KR" sz="3000" smtClean="0">
                <a:latin typeface="+mn-lt"/>
                <a:ea typeface="+mn-ea"/>
              </a:rPr>
              <a:t>. Square Model (6/7)</a:t>
            </a:r>
            <a:endParaRPr lang="ko-KR" altLang="en-US" sz="3000" dirty="0">
              <a:latin typeface="+mn-lt"/>
              <a:ea typeface="+mn-ea"/>
            </a:endParaRPr>
          </a:p>
        </p:txBody>
      </p:sp>
      <p:sp>
        <p:nvSpPr>
          <p:cNvPr id="127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25" y="836640"/>
            <a:ext cx="10417298" cy="400110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>
                <a:latin typeface="+mn-lt"/>
              </a:rPr>
              <a:t>실습</a:t>
            </a:r>
            <a:r>
              <a:rPr lang="en-US" altLang="ko-KR">
                <a:latin typeface="+mn-lt"/>
              </a:rPr>
              <a:t>: Sqare Model</a:t>
            </a:r>
            <a:r>
              <a:rPr lang="ko-KR" altLang="en-US">
                <a:latin typeface="+mn-lt"/>
              </a:rPr>
              <a:t>을 구현하고 간단한 테스트 프로그램으로 검증합니다</a:t>
            </a:r>
            <a:r>
              <a:rPr lang="en-US" altLang="ko-KR">
                <a:latin typeface="+mn-lt"/>
              </a:rPr>
              <a:t>. </a:t>
            </a:r>
            <a:endParaRPr lang="ko-KR" altLang="en-US">
              <a:latin typeface="+mn-l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2" y="1340710"/>
            <a:ext cx="9248775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8515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5" y="116540"/>
            <a:ext cx="10353163" cy="576263"/>
          </a:xfrm>
        </p:spPr>
        <p:txBody>
          <a:bodyPr/>
          <a:lstStyle/>
          <a:p>
            <a:r>
              <a:rPr lang="en-US" altLang="ko-KR" sz="3000">
                <a:latin typeface="+mn-lt"/>
                <a:ea typeface="+mn-ea"/>
              </a:rPr>
              <a:t>2</a:t>
            </a:r>
            <a:r>
              <a:rPr lang="en-US" altLang="ko-KR" sz="3000" smtClean="0">
                <a:latin typeface="+mn-lt"/>
                <a:ea typeface="+mn-ea"/>
              </a:rPr>
              <a:t>. Square Model (7/7)</a:t>
            </a:r>
            <a:endParaRPr lang="ko-KR" altLang="en-US" sz="3000" dirty="0">
              <a:latin typeface="+mn-lt"/>
              <a:ea typeface="+mn-ea"/>
            </a:endParaRPr>
          </a:p>
        </p:txBody>
      </p:sp>
      <p:sp>
        <p:nvSpPr>
          <p:cNvPr id="127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25" y="836640"/>
            <a:ext cx="10417298" cy="1064907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>
                <a:latin typeface="+mn-lt"/>
              </a:rPr>
              <a:t>간단한 테스트 코드</a:t>
            </a:r>
          </a:p>
          <a:p>
            <a:pPr marL="1027113" lvl="2" indent="-342900">
              <a:buFont typeface="Wingdings" pitchFamily="2" charset="2"/>
              <a:buChar char="§"/>
            </a:pPr>
            <a:r>
              <a:rPr lang="ko-KR" altLang="en-US" sz="1800">
                <a:latin typeface="+mn-lt"/>
              </a:rPr>
              <a:t>상품타입 정의</a:t>
            </a:r>
          </a:p>
          <a:p>
            <a:pPr marL="1027113" lvl="2" indent="-342900">
              <a:buFont typeface="Wingdings" pitchFamily="2" charset="2"/>
              <a:buChar char="§"/>
            </a:pPr>
            <a:r>
              <a:rPr lang="ko-KR" altLang="en-US" sz="1800">
                <a:latin typeface="+mn-lt"/>
              </a:rPr>
              <a:t>상품 정의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347920" y="2132820"/>
            <a:ext cx="8319984" cy="379255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3843" tIns="51922" rIns="103843" bIns="51922" numCol="1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ts val="1600"/>
              </a:lnSpc>
            </a:pPr>
            <a:r>
              <a:rPr lang="en-US" altLang="ko-KR" sz="1200" b="1" smtClean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200" b="1" smtClean="0">
                <a:latin typeface="맑은 고딕" pitchFamily="50" charset="-127"/>
                <a:ea typeface="맑은 고딕" pitchFamily="50" charset="-127"/>
              </a:rPr>
              <a:t>새로운 타입 </a:t>
            </a:r>
            <a:r>
              <a:rPr lang="en-US" altLang="ko-KR" sz="1200" b="1" smtClean="0">
                <a:latin typeface="맑은 고딕" pitchFamily="50" charset="-127"/>
                <a:ea typeface="맑은 고딕" pitchFamily="50" charset="-127"/>
              </a:rPr>
              <a:t>productType </a:t>
            </a:r>
            <a:r>
              <a:rPr lang="ko-KR" altLang="en-US" sz="1200" b="1" smtClean="0">
                <a:latin typeface="맑은 고딕" pitchFamily="50" charset="-127"/>
                <a:ea typeface="맑은 고딕" pitchFamily="50" charset="-127"/>
              </a:rPr>
              <a:t>정의 </a:t>
            </a:r>
            <a:endParaRPr lang="en-US" altLang="ko-KR" sz="1200" b="1" smtClean="0"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600"/>
              </a:lnSpc>
            </a:pPr>
            <a:r>
              <a:rPr lang="en-US" altLang="ko-KR" sz="1200" b="1" smtClean="0">
                <a:latin typeface="맑은 고딕" pitchFamily="50" charset="-127"/>
                <a:ea typeface="맑은 고딕" pitchFamily="50" charset="-127"/>
              </a:rPr>
              <a:t>ElementType productType = new ElementType("</a:t>
            </a:r>
            <a:r>
              <a:rPr lang="ko-KR" altLang="en-US" sz="1200" b="1" smtClean="0">
                <a:latin typeface="맑은 고딕" pitchFamily="50" charset="-127"/>
                <a:ea typeface="맑은 고딕" pitchFamily="50" charset="-127"/>
              </a:rPr>
              <a:t>상품타입</a:t>
            </a:r>
            <a:r>
              <a:rPr lang="en-US" altLang="ko-KR" sz="1200" b="1" smtClean="0">
                <a:latin typeface="맑은 고딕" pitchFamily="50" charset="-127"/>
                <a:ea typeface="맑은 고딕" pitchFamily="50" charset="-127"/>
              </a:rPr>
              <a:t>", "C001"); </a:t>
            </a:r>
          </a:p>
          <a:p>
            <a:pPr algn="l">
              <a:lnSpc>
                <a:spcPts val="1600"/>
              </a:lnSpc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productType.addAttrType(new AttrType(AttrTypeName.AttrStr, "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", "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상품의 이름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"));</a:t>
            </a:r>
          </a:p>
          <a:p>
            <a:pPr algn="l">
              <a:lnSpc>
                <a:spcPts val="1600"/>
              </a:lnSpc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productType.addAttrType(new AttrType(AttrTypeName.AttrStr, "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생산자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", "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제품을 만든회사 이름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")); </a:t>
            </a:r>
          </a:p>
          <a:p>
            <a:pPr algn="l">
              <a:lnSpc>
                <a:spcPts val="1600"/>
              </a:lnSpc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productType.addAttrType(new AttrType(AttrTypeName.AttrStr, "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생산년도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", "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생산년도 값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1999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년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"));</a:t>
            </a:r>
          </a:p>
          <a:p>
            <a:pPr algn="l">
              <a:lnSpc>
                <a:spcPts val="1600"/>
              </a:lnSpc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productType.addAttrType(new AttrType(AttrTypeName.AttrStr, "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목표시장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", "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목표시장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예 국내용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국제용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"));</a:t>
            </a:r>
          </a:p>
          <a:p>
            <a:pPr algn="l">
              <a:lnSpc>
                <a:spcPts val="1600"/>
              </a:lnSpc>
            </a:pPr>
            <a:endParaRPr lang="en-US" altLang="ko-KR" sz="1200" b="1" smtClean="0"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600"/>
              </a:lnSpc>
            </a:pPr>
            <a:r>
              <a:rPr lang="en-US" altLang="ko-KR" sz="1200" b="1" smtClean="0">
                <a:latin typeface="맑은 고딕" pitchFamily="50" charset="-127"/>
                <a:ea typeface="맑은 고딕" pitchFamily="50" charset="-127"/>
              </a:rPr>
              <a:t>// product </a:t>
            </a:r>
            <a:r>
              <a:rPr lang="ko-KR" altLang="en-US" sz="1200" b="1" smtClean="0">
                <a:latin typeface="맑은 고딕" pitchFamily="50" charset="-127"/>
                <a:ea typeface="맑은 고딕" pitchFamily="50" charset="-127"/>
              </a:rPr>
              <a:t>정의</a:t>
            </a:r>
            <a:endParaRPr lang="en-US" altLang="ko-KR" sz="1200" b="1" smtClean="0"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600"/>
              </a:lnSpc>
            </a:pPr>
            <a:r>
              <a:rPr lang="en-US" altLang="ko-KR" sz="1200" b="1" smtClean="0">
                <a:latin typeface="맑은 고딕" pitchFamily="50" charset="-127"/>
                <a:ea typeface="맑은 고딕" pitchFamily="50" charset="-127"/>
              </a:rPr>
              <a:t>Element product = new Element(productType, "</a:t>
            </a:r>
            <a:r>
              <a:rPr lang="ko-KR" altLang="en-US" sz="1200" b="1" smtClean="0">
                <a:latin typeface="맑은 고딕" pitchFamily="50" charset="-127"/>
                <a:ea typeface="맑은 고딕" pitchFamily="50" charset="-127"/>
              </a:rPr>
              <a:t>상품</a:t>
            </a:r>
            <a:r>
              <a:rPr lang="en-US" altLang="ko-KR" sz="1200" b="1" smtClean="0">
                <a:latin typeface="맑은 고딕" pitchFamily="50" charset="-127"/>
                <a:ea typeface="맑은 고딕" pitchFamily="50" charset="-127"/>
              </a:rPr>
              <a:t>", "D001"); </a:t>
            </a:r>
          </a:p>
          <a:p>
            <a:pPr algn="l">
              <a:lnSpc>
                <a:spcPts val="1600"/>
              </a:lnSpc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product.setValueOf("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", "MP3P"); </a:t>
            </a:r>
          </a:p>
          <a:p>
            <a:pPr algn="l">
              <a:lnSpc>
                <a:spcPts val="1600"/>
              </a:lnSpc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product.setValueOf("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생산자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", "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레인콤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"); </a:t>
            </a:r>
          </a:p>
          <a:p>
            <a:pPr algn="l">
              <a:lnSpc>
                <a:spcPts val="1600"/>
              </a:lnSpc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product.setValueOf("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생산년도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","2007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년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");  </a:t>
            </a:r>
          </a:p>
          <a:p>
            <a:pPr algn="l">
              <a:lnSpc>
                <a:spcPts val="1600"/>
              </a:lnSpc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product.setValueOf("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목표시장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", "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국내용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");</a:t>
            </a:r>
          </a:p>
          <a:p>
            <a:pPr algn="l">
              <a:lnSpc>
                <a:spcPts val="1600"/>
              </a:lnSpc>
            </a:pPr>
            <a:endParaRPr lang="en-US" altLang="ko-KR" sz="1200" b="1" smtClean="0"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600"/>
              </a:lnSpc>
            </a:pPr>
            <a:r>
              <a:rPr lang="en-US" altLang="ko-KR" sz="1200" b="1" smtClean="0">
                <a:latin typeface="맑은 고딕" pitchFamily="50" charset="-127"/>
                <a:ea typeface="맑은 고딕" pitchFamily="50" charset="-127"/>
              </a:rPr>
              <a:t>System.out.print(product.toString()); </a:t>
            </a:r>
          </a:p>
          <a:p>
            <a:pPr algn="l">
              <a:lnSpc>
                <a:spcPts val="1600"/>
              </a:lnSpc>
            </a:pPr>
            <a:r>
              <a:rPr lang="en-US" altLang="ko-KR" sz="1200" b="1" smtClean="0">
                <a:latin typeface="맑은 고딕" pitchFamily="50" charset="-127"/>
                <a:ea typeface="맑은 고딕" pitchFamily="50" charset="-127"/>
              </a:rPr>
              <a:t>System.out.println("---------------------------------------------------");</a:t>
            </a:r>
            <a:endParaRPr lang="en-US" altLang="ko-KR" sz="1200" b="1" kern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40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5" y="116357"/>
            <a:ext cx="10353163" cy="576263"/>
          </a:xfrm>
        </p:spPr>
        <p:txBody>
          <a:bodyPr/>
          <a:lstStyle/>
          <a:p>
            <a:r>
              <a:rPr lang="en-US" altLang="ko-KR" sz="3000" smtClean="0">
                <a:latin typeface="+mn-lt"/>
                <a:ea typeface="+mn-ea"/>
              </a:rPr>
              <a:t>3. Type Change (1/4)</a:t>
            </a:r>
            <a:endParaRPr lang="ko-KR" altLang="en-US" sz="3000" dirty="0">
              <a:latin typeface="+mn-lt"/>
              <a:ea typeface="+mn-ea"/>
            </a:endParaRPr>
          </a:p>
        </p:txBody>
      </p:sp>
      <p:sp>
        <p:nvSpPr>
          <p:cNvPr id="127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25" y="836640"/>
            <a:ext cx="10417298" cy="1064907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>
                <a:latin typeface="+mn-lt"/>
              </a:rPr>
              <a:t>타입변경의 개념</a:t>
            </a:r>
          </a:p>
          <a:p>
            <a:pPr marL="1027113" lvl="2" indent="-342900">
              <a:buFont typeface="Wingdings" pitchFamily="2" charset="2"/>
              <a:buChar char="§"/>
            </a:pPr>
            <a:r>
              <a:rPr lang="ko-KR" altLang="en-US" sz="1800">
                <a:latin typeface="+mn-lt"/>
              </a:rPr>
              <a:t>타입정의가 가능하다면</a:t>
            </a:r>
            <a:r>
              <a:rPr lang="en-US" altLang="ko-KR" sz="1800">
                <a:latin typeface="+mn-lt"/>
              </a:rPr>
              <a:t>, </a:t>
            </a:r>
            <a:r>
              <a:rPr lang="ko-KR" altLang="en-US" sz="1800">
                <a:latin typeface="+mn-lt"/>
              </a:rPr>
              <a:t>타입변경 역시 가능함 </a:t>
            </a:r>
          </a:p>
          <a:p>
            <a:pPr marL="1027113" lvl="2" indent="-342900">
              <a:buFont typeface="Wingdings" pitchFamily="2" charset="2"/>
              <a:buChar char="§"/>
            </a:pPr>
            <a:r>
              <a:rPr lang="en-US" altLang="ko-KR" sz="1800">
                <a:latin typeface="+mn-lt"/>
              </a:rPr>
              <a:t>TypeObject</a:t>
            </a:r>
            <a:r>
              <a:rPr lang="ko-KR" altLang="en-US" sz="1800">
                <a:latin typeface="+mn-lt"/>
              </a:rPr>
              <a:t>의 변경으로 타입이 변경됨 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2973323" y="2636890"/>
            <a:ext cx="1785951" cy="5366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R="0" algn="ctr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1" lang="en-US" altLang="ko-KR" sz="1200" b="1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Type</a:t>
            </a:r>
            <a:r>
              <a:rPr lang="en-US" altLang="ko-KR" sz="12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Object</a:t>
            </a:r>
          </a:p>
          <a:p>
            <a:pPr marR="0" algn="ctr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1" lang="en-US" altLang="ko-KR" sz="1200" b="1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200" b="1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타입정보를 가진 객체</a:t>
            </a:r>
            <a:r>
              <a:rPr kumimoji="1" lang="en-US" altLang="ko-KR" sz="1200" b="1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200" b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330909" y="2636890"/>
            <a:ext cx="1785951" cy="5366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R="0" algn="ctr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1" lang="en-US" altLang="ko-KR" sz="1200" b="1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Object</a:t>
            </a:r>
            <a:endParaRPr kumimoji="1" lang="ko-KR" altLang="en-US" sz="1200" b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꺾인 연결선 7"/>
          <p:cNvCxnSpPr>
            <a:stCxn id="7" idx="1"/>
            <a:endCxn id="6" idx="3"/>
          </p:cNvCxnSpPr>
          <p:nvPr/>
        </p:nvCxnSpPr>
        <p:spPr bwMode="auto">
          <a:xfrm rot="10800000">
            <a:off x="4759274" y="2905200"/>
            <a:ext cx="1571636" cy="1588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190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직사각형 8"/>
          <p:cNvSpPr/>
          <p:nvPr/>
        </p:nvSpPr>
        <p:spPr bwMode="auto">
          <a:xfrm>
            <a:off x="2973323" y="3779898"/>
            <a:ext cx="1785951" cy="5366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R="0" algn="ctr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1" lang="en-US" altLang="ko-KR" sz="1200" b="1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Type</a:t>
            </a:r>
            <a:r>
              <a:rPr lang="en-US" altLang="ko-KR" sz="12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Object</a:t>
            </a:r>
          </a:p>
          <a:p>
            <a:pPr marR="0" algn="ctr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1" lang="en-US" altLang="ko-KR" sz="1200" b="1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200" b="1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타입정보를 가진 객체</a:t>
            </a:r>
            <a:r>
              <a:rPr kumimoji="1" lang="en-US" altLang="ko-KR" sz="1200" b="1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200" b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꺾인 연결선 9"/>
          <p:cNvCxnSpPr>
            <a:stCxn id="7" idx="1"/>
            <a:endCxn id="9" idx="3"/>
          </p:cNvCxnSpPr>
          <p:nvPr/>
        </p:nvCxnSpPr>
        <p:spPr bwMode="auto">
          <a:xfrm rot="10800000" flipV="1">
            <a:off x="4759274" y="2905200"/>
            <a:ext cx="1571636" cy="1143008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190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830579" y="3325141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rgbClr val="C00000"/>
                </a:solidFill>
              </a:rPr>
              <a:t>타입변경</a:t>
            </a:r>
          </a:p>
        </p:txBody>
      </p:sp>
      <p:cxnSp>
        <p:nvCxnSpPr>
          <p:cNvPr id="12" name="꺾인 연결선 11"/>
          <p:cNvCxnSpPr>
            <a:stCxn id="6" idx="2"/>
            <a:endCxn id="9" idx="0"/>
          </p:cNvCxnSpPr>
          <p:nvPr/>
        </p:nvCxnSpPr>
        <p:spPr bwMode="auto">
          <a:xfrm rot="5400000">
            <a:off x="3563104" y="3476704"/>
            <a:ext cx="606388" cy="1588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2768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5" y="116540"/>
            <a:ext cx="10353163" cy="576263"/>
          </a:xfrm>
        </p:spPr>
        <p:txBody>
          <a:bodyPr/>
          <a:lstStyle/>
          <a:p>
            <a:r>
              <a:rPr lang="en-US" altLang="ko-KR" sz="3000" smtClean="0">
                <a:latin typeface="+mn-lt"/>
                <a:ea typeface="+mn-ea"/>
              </a:rPr>
              <a:t>3. Type Change (2/4)</a:t>
            </a:r>
            <a:endParaRPr lang="ko-KR" altLang="en-US" sz="3000" dirty="0">
              <a:latin typeface="+mn-lt"/>
              <a:ea typeface="+mn-ea"/>
            </a:endParaRPr>
          </a:p>
        </p:txBody>
      </p:sp>
      <p:sp>
        <p:nvSpPr>
          <p:cNvPr id="127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25" y="838156"/>
            <a:ext cx="10417298" cy="2446824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>
                <a:latin typeface="+mn-lt"/>
              </a:rPr>
              <a:t>타입 변경 예</a:t>
            </a:r>
          </a:p>
          <a:p>
            <a:pPr marL="1027113" lvl="2" indent="-342900">
              <a:buFont typeface="Wingdings" pitchFamily="2" charset="2"/>
              <a:buChar char="§"/>
            </a:pPr>
            <a:r>
              <a:rPr lang="ko-KR" altLang="en-US" sz="1800">
                <a:latin typeface="+mn-lt"/>
              </a:rPr>
              <a:t>비디오 테이프는 자체 타입개념이 없음</a:t>
            </a:r>
          </a:p>
          <a:p>
            <a:pPr marL="1027113" lvl="2" indent="-342900">
              <a:buFont typeface="Wingdings" pitchFamily="2" charset="2"/>
              <a:buChar char="§"/>
            </a:pPr>
            <a:r>
              <a:rPr lang="ko-KR" altLang="en-US" sz="1800">
                <a:latin typeface="+mn-lt"/>
              </a:rPr>
              <a:t>비디오 테이프에 실리는 영화에 의해 타입이 결정됨 </a:t>
            </a:r>
          </a:p>
          <a:p>
            <a:pPr marL="1027113" lvl="2" indent="-342900">
              <a:buFont typeface="Wingdings" pitchFamily="2" charset="2"/>
              <a:buChar char="§"/>
            </a:pPr>
            <a:r>
              <a:rPr lang="ko-KR" altLang="en-US" sz="1800">
                <a:latin typeface="+mn-lt"/>
              </a:rPr>
              <a:t>타이타닉을 비디오 테이프에 복사하면</a:t>
            </a:r>
            <a:r>
              <a:rPr lang="en-US" altLang="ko-KR" sz="1800">
                <a:latin typeface="+mn-lt"/>
              </a:rPr>
              <a:t>, </a:t>
            </a:r>
            <a:r>
              <a:rPr lang="ko-KR" altLang="en-US" sz="1800">
                <a:latin typeface="+mn-lt"/>
              </a:rPr>
              <a:t>이 비디오 테이프는 타이타닉 비디오 테이프가 되고</a:t>
            </a:r>
            <a:r>
              <a:rPr lang="en-US" altLang="ko-KR" sz="1800">
                <a:latin typeface="+mn-lt"/>
              </a:rPr>
              <a:t>, </a:t>
            </a:r>
          </a:p>
          <a:p>
            <a:pPr marL="1027113" lvl="2" indent="-342900">
              <a:buFont typeface="Wingdings" pitchFamily="2" charset="2"/>
              <a:buChar char="§"/>
            </a:pPr>
            <a:r>
              <a:rPr lang="ko-KR" altLang="en-US" sz="1800">
                <a:latin typeface="+mn-lt"/>
              </a:rPr>
              <a:t>황진이를 비디오 테이프에 복사하면</a:t>
            </a:r>
            <a:r>
              <a:rPr lang="en-US" altLang="ko-KR" sz="1800">
                <a:latin typeface="+mn-lt"/>
              </a:rPr>
              <a:t>, </a:t>
            </a:r>
            <a:r>
              <a:rPr lang="ko-KR" altLang="en-US" sz="1800">
                <a:latin typeface="+mn-lt"/>
              </a:rPr>
              <a:t>이 비디오 테이프는 황진이 비디오 테이프가 됨</a:t>
            </a:r>
            <a:r>
              <a:rPr lang="en-US" altLang="ko-KR" sz="1800">
                <a:latin typeface="+mn-lt"/>
              </a:rPr>
              <a:t>.</a:t>
            </a:r>
          </a:p>
          <a:p>
            <a:pPr marL="1027113" lvl="2" indent="-342900">
              <a:buFont typeface="Wingdings" pitchFamily="2" charset="2"/>
              <a:buChar char="§"/>
            </a:pPr>
            <a:r>
              <a:rPr lang="ko-KR" altLang="en-US" sz="1800">
                <a:latin typeface="+mn-lt"/>
              </a:rPr>
              <a:t>그리고</a:t>
            </a:r>
            <a:r>
              <a:rPr lang="en-US" altLang="ko-KR" sz="1800">
                <a:latin typeface="+mn-lt"/>
              </a:rPr>
              <a:t>, </a:t>
            </a:r>
            <a:r>
              <a:rPr lang="ko-KR" altLang="en-US" sz="1800">
                <a:latin typeface="+mn-lt"/>
              </a:rPr>
              <a:t>황진이 영화는 하나이지만</a:t>
            </a:r>
            <a:r>
              <a:rPr lang="en-US" altLang="ko-KR" sz="1800">
                <a:latin typeface="+mn-lt"/>
              </a:rPr>
              <a:t>, </a:t>
            </a:r>
            <a:r>
              <a:rPr lang="ko-KR" altLang="en-US" sz="1800">
                <a:latin typeface="+mn-lt"/>
              </a:rPr>
              <a:t>황진이를 담고 있는 비디오 테이프</a:t>
            </a:r>
            <a:r>
              <a:rPr lang="en-US" altLang="ko-KR" sz="1800">
                <a:latin typeface="+mn-lt"/>
              </a:rPr>
              <a:t>(</a:t>
            </a:r>
            <a:r>
              <a:rPr lang="ko-KR" altLang="en-US" sz="1800">
                <a:latin typeface="+mn-lt"/>
              </a:rPr>
              <a:t>객체</a:t>
            </a:r>
            <a:r>
              <a:rPr lang="en-US" altLang="ko-KR" sz="1800">
                <a:latin typeface="+mn-lt"/>
              </a:rPr>
              <a:t>)</a:t>
            </a:r>
            <a:r>
              <a:rPr lang="ko-KR" altLang="en-US" sz="1800">
                <a:latin typeface="+mn-lt"/>
              </a:rPr>
              <a:t>는 여러 개임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>
                <a:latin typeface="+mn-lt"/>
              </a:rPr>
              <a:t>따라서</a:t>
            </a:r>
            <a:r>
              <a:rPr lang="en-US" altLang="ko-KR">
                <a:latin typeface="+mn-lt"/>
              </a:rPr>
              <a:t>, </a:t>
            </a:r>
            <a:r>
              <a:rPr lang="ko-KR" altLang="en-US">
                <a:latin typeface="+mn-lt"/>
              </a:rPr>
              <a:t>영화가 비디오 테이프의 타입 역할을 수행함 </a:t>
            </a:r>
            <a:endParaRPr lang="ko-KR" altLang="en-US" sz="1800">
              <a:latin typeface="+mn-lt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881294" y="3450736"/>
            <a:ext cx="1785951" cy="42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R="0" algn="ctr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1" lang="en-US" altLang="ko-KR" sz="1200" b="1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Movie</a:t>
            </a:r>
            <a:endParaRPr kumimoji="1" lang="ko-KR" altLang="en-US" sz="1200" b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2881294" y="3879376"/>
            <a:ext cx="1785951" cy="1254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t" anchorCtr="0" compatLnSpc="1">
            <a:prstTxWarp prst="textNoShape">
              <a:avLst/>
            </a:prstTxWarp>
          </a:bodyPr>
          <a:lstStyle/>
          <a:p>
            <a:pPr marL="360363" indent="-360363" algn="l" defTabSz="1038225"/>
            <a:endParaRPr lang="en-US" altLang="ko-KR" sz="1200" b="1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2881294" y="4004805"/>
            <a:ext cx="1785951" cy="1254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L="360363" indent="-360363" algn="l" defTabSz="1038225">
              <a:spcBef>
                <a:spcPts val="0"/>
              </a:spcBef>
            </a:pPr>
            <a:r>
              <a:rPr lang="en-US" altLang="ko-KR" sz="12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2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6213463" y="3450736"/>
            <a:ext cx="1954244" cy="42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R="0" algn="ctr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1" lang="en-US" altLang="ko-KR" sz="1200" b="1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VideoTape</a:t>
            </a:r>
            <a:endParaRPr kumimoji="1" lang="ko-KR" altLang="en-US" sz="1200" b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6213463" y="3879376"/>
            <a:ext cx="1954244" cy="1254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t" anchorCtr="0" compatLnSpc="1">
            <a:prstTxWarp prst="textNoShape">
              <a:avLst/>
            </a:prstTxWarp>
          </a:bodyPr>
          <a:lstStyle/>
          <a:p>
            <a:pPr marL="360363" indent="-360363" algn="l" defTabSz="1038225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6213463" y="4004805"/>
            <a:ext cx="1954244" cy="1254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L="360363" indent="-360363" algn="l" defTabSz="1038225">
              <a:spcBef>
                <a:spcPts val="0"/>
              </a:spcBef>
            </a:pPr>
            <a:r>
              <a:rPr lang="en-US" altLang="ko-KR" sz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꺾인 연결선 18"/>
          <p:cNvCxnSpPr>
            <a:stCxn id="16" idx="1"/>
            <a:endCxn id="13" idx="3"/>
          </p:cNvCxnSpPr>
          <p:nvPr/>
        </p:nvCxnSpPr>
        <p:spPr bwMode="auto">
          <a:xfrm rot="10800000">
            <a:off x="4667244" y="3665056"/>
            <a:ext cx="1546218" cy="1588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190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4641826" y="3379310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1" name="직사각형 20"/>
          <p:cNvSpPr/>
          <p:nvPr/>
        </p:nvSpPr>
        <p:spPr bwMode="auto">
          <a:xfrm>
            <a:off x="2881294" y="4665182"/>
            <a:ext cx="1785951" cy="42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R="0" algn="ctr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1" lang="ko-KR" altLang="en-US" sz="1200" b="1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타이타닉</a:t>
            </a:r>
            <a:endParaRPr kumimoji="1" lang="ko-KR" altLang="en-US" sz="1200" b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6213463" y="4665182"/>
            <a:ext cx="1954244" cy="42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R="0" algn="ctr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1" lang="ko-KR" altLang="en-US" sz="1200" b="1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타이타닉 비디오테이프</a:t>
            </a:r>
            <a:r>
              <a:rPr kumimoji="1" lang="en-US" altLang="ko-KR" sz="1200" b="1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200" b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" name="꺾인 연결선 22"/>
          <p:cNvCxnSpPr>
            <a:stCxn id="22" idx="1"/>
            <a:endCxn id="21" idx="3"/>
          </p:cNvCxnSpPr>
          <p:nvPr/>
        </p:nvCxnSpPr>
        <p:spPr bwMode="auto">
          <a:xfrm rot="10800000">
            <a:off x="4667244" y="4879502"/>
            <a:ext cx="1546218" cy="1588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190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4641826" y="4593756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5" name="아래쪽 화살표 24"/>
          <p:cNvSpPr/>
          <p:nvPr/>
        </p:nvSpPr>
        <p:spPr>
          <a:xfrm>
            <a:off x="3524237" y="4236554"/>
            <a:ext cx="500066" cy="357190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ko-KR" altLang="en-US" sz="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26" name="아래쪽 화살표 25"/>
          <p:cNvSpPr/>
          <p:nvPr/>
        </p:nvSpPr>
        <p:spPr>
          <a:xfrm>
            <a:off x="6881822" y="4236554"/>
            <a:ext cx="500066" cy="357190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ko-KR" altLang="en-US" sz="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52864" y="4307994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인스턴스화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10451" y="4307994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인스턴스화</a:t>
            </a:r>
          </a:p>
        </p:txBody>
      </p:sp>
      <p:sp>
        <p:nvSpPr>
          <p:cNvPr id="29" name="직사각형 28"/>
          <p:cNvSpPr/>
          <p:nvPr/>
        </p:nvSpPr>
        <p:spPr bwMode="auto">
          <a:xfrm>
            <a:off x="6238881" y="5236674"/>
            <a:ext cx="1954244" cy="42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R="0" algn="ctr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1" lang="ko-KR" altLang="en-US" sz="1200" b="1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타이타닉 비디오테이프</a:t>
            </a:r>
            <a:r>
              <a:rPr lang="en-US" altLang="ko-KR" sz="12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200" b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" name="꺾인 연결선 29"/>
          <p:cNvCxnSpPr>
            <a:stCxn id="29" idx="1"/>
            <a:endCxn id="21" idx="3"/>
          </p:cNvCxnSpPr>
          <p:nvPr/>
        </p:nvCxnSpPr>
        <p:spPr bwMode="auto">
          <a:xfrm rot="10800000">
            <a:off x="4667245" y="4879502"/>
            <a:ext cx="1571636" cy="571492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190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직사각형 30"/>
          <p:cNvSpPr/>
          <p:nvPr/>
        </p:nvSpPr>
        <p:spPr bwMode="auto">
          <a:xfrm>
            <a:off x="2881294" y="5736740"/>
            <a:ext cx="1785951" cy="42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R="0" algn="ctr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1" lang="ko-KR" altLang="en-US" sz="1200" b="1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황진이</a:t>
            </a:r>
            <a:endParaRPr kumimoji="1" lang="ko-KR" altLang="en-US" sz="1200" b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꺾인 연결선 31"/>
          <p:cNvCxnSpPr>
            <a:stCxn id="29" idx="2"/>
            <a:endCxn id="31" idx="3"/>
          </p:cNvCxnSpPr>
          <p:nvPr/>
        </p:nvCxnSpPr>
        <p:spPr bwMode="auto">
          <a:xfrm rot="5400000">
            <a:off x="5798750" y="4533809"/>
            <a:ext cx="285746" cy="2548758"/>
          </a:xfrm>
          <a:prstGeom prst="bentConnector2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3738550" y="5281201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rgbClr val="C00000"/>
                </a:solidFill>
              </a:rPr>
              <a:t>타입변경</a:t>
            </a:r>
          </a:p>
        </p:txBody>
      </p:sp>
      <p:cxnSp>
        <p:nvCxnSpPr>
          <p:cNvPr id="34" name="꺾인 연결선 33"/>
          <p:cNvCxnSpPr>
            <a:stCxn id="21" idx="2"/>
            <a:endCxn id="31" idx="0"/>
          </p:cNvCxnSpPr>
          <p:nvPr/>
        </p:nvCxnSpPr>
        <p:spPr bwMode="auto">
          <a:xfrm rot="5400000">
            <a:off x="3452810" y="5415281"/>
            <a:ext cx="642918" cy="1588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5" y="116540"/>
            <a:ext cx="10353163" cy="576263"/>
          </a:xfrm>
        </p:spPr>
        <p:txBody>
          <a:bodyPr/>
          <a:lstStyle/>
          <a:p>
            <a:r>
              <a:rPr lang="en-US" altLang="ko-KR" sz="3000" smtClean="0">
                <a:latin typeface="+mn-lt"/>
                <a:ea typeface="+mn-ea"/>
              </a:rPr>
              <a:t>3. Type Change (3/4)</a:t>
            </a:r>
            <a:endParaRPr lang="ko-KR" altLang="en-US" sz="3000" dirty="0">
              <a:latin typeface="+mn-lt"/>
              <a:ea typeface="+mn-ea"/>
            </a:endParaRPr>
          </a:p>
        </p:txBody>
      </p:sp>
      <p:sp>
        <p:nvSpPr>
          <p:cNvPr id="127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25" y="836640"/>
            <a:ext cx="10417298" cy="400110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/>
              <a:t>실습</a:t>
            </a:r>
            <a:r>
              <a:rPr lang="en-US" altLang="ko-KR"/>
              <a:t>:</a:t>
            </a:r>
            <a:r>
              <a:rPr lang="ko-KR" altLang="en-US"/>
              <a:t> 아래 모델을 구현하고 타입 변경의 개념을 이해합니다</a:t>
            </a:r>
            <a:r>
              <a:rPr lang="en-US" altLang="ko-KR"/>
              <a:t>.  </a:t>
            </a:r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6980" y="1857366"/>
            <a:ext cx="5695950" cy="4676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2666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5" y="116540"/>
            <a:ext cx="10353163" cy="576263"/>
          </a:xfrm>
        </p:spPr>
        <p:txBody>
          <a:bodyPr/>
          <a:lstStyle/>
          <a:p>
            <a:r>
              <a:rPr lang="en-US" altLang="ko-KR" sz="3000" smtClean="0">
                <a:latin typeface="+mn-lt"/>
                <a:ea typeface="+mn-ea"/>
              </a:rPr>
              <a:t>3. Type Change (4/4)</a:t>
            </a:r>
            <a:endParaRPr lang="ko-KR" altLang="en-US" sz="3000" dirty="0">
              <a:latin typeface="+mn-lt"/>
              <a:ea typeface="+mn-ea"/>
            </a:endParaRPr>
          </a:p>
        </p:txBody>
      </p:sp>
      <p:sp>
        <p:nvSpPr>
          <p:cNvPr id="127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25" y="836640"/>
            <a:ext cx="10417298" cy="732508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/>
              <a:t>간단한 테스트 코드</a:t>
            </a:r>
          </a:p>
          <a:p>
            <a:pPr marL="1027113" lvl="2" indent="-342900">
              <a:buFont typeface="Wingdings" pitchFamily="2" charset="2"/>
              <a:buChar char="§"/>
            </a:pPr>
            <a:r>
              <a:rPr lang="ko-KR" altLang="en-US" sz="1800"/>
              <a:t>동일한 객체</a:t>
            </a:r>
            <a:r>
              <a:rPr lang="en-US" altLang="ko-KR" sz="1800"/>
              <a:t>(</a:t>
            </a:r>
            <a:r>
              <a:rPr lang="ko-KR" altLang="en-US" sz="1800"/>
              <a:t>테이프 </a:t>
            </a:r>
            <a:r>
              <a:rPr lang="en-US" altLang="ko-KR" sz="1800"/>
              <a:t>one)</a:t>
            </a:r>
            <a:r>
              <a:rPr lang="ko-KR" altLang="en-US" sz="1800"/>
              <a:t>의 타입</a:t>
            </a:r>
            <a:r>
              <a:rPr lang="en-US" altLang="ko-KR" sz="1800"/>
              <a:t>(</a:t>
            </a:r>
            <a:r>
              <a:rPr lang="ko-KR" altLang="en-US" sz="1800"/>
              <a:t>영화</a:t>
            </a:r>
            <a:r>
              <a:rPr lang="en-US" altLang="ko-KR" sz="1800"/>
              <a:t>)</a:t>
            </a:r>
            <a:r>
              <a:rPr lang="ko-KR" altLang="en-US" sz="1800"/>
              <a:t>이 변경되었음을 확인합니다</a:t>
            </a:r>
            <a:r>
              <a:rPr lang="en-US" altLang="ko-KR" sz="1400"/>
              <a:t>.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452534" y="2348850"/>
            <a:ext cx="8215370" cy="30804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3843" tIns="51922" rIns="103843" bIns="51922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lnSpc>
                <a:spcPts val="1600"/>
              </a:lnSpc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Movie secretSunshine = new Movie("</a:t>
            </a:r>
            <a:r>
              <a:rPr lang="ko-KR" altLang="en-US"/>
              <a:t>밀양</a:t>
            </a:r>
            <a:r>
              <a:rPr lang="en-US" altLang="ko-KR"/>
              <a:t>", "</a:t>
            </a:r>
            <a:r>
              <a:rPr lang="ko-KR" altLang="en-US"/>
              <a:t>이창동</a:t>
            </a:r>
            <a:r>
              <a:rPr lang="en-US" altLang="ko-KR"/>
              <a:t>", "</a:t>
            </a:r>
            <a:r>
              <a:rPr lang="ko-KR" altLang="en-US"/>
              <a:t>전도연</a:t>
            </a:r>
            <a:r>
              <a:rPr lang="en-US" altLang="ko-KR"/>
              <a:t>"); </a:t>
            </a:r>
          </a:p>
          <a:p>
            <a:endParaRPr lang="en-US" altLang="ko-KR"/>
          </a:p>
          <a:p>
            <a:r>
              <a:rPr lang="en-US" altLang="ko-KR"/>
              <a:t>VideoTape tapeOne = new VideoTape(secretSunshine, "T001", "2006-10-21");</a:t>
            </a:r>
          </a:p>
          <a:p>
            <a:r>
              <a:rPr lang="en-US" altLang="ko-KR"/>
              <a:t>VideoTape tapeTwo = new VideoTape(secretSunshine, "T002", "2006-10-22");</a:t>
            </a:r>
          </a:p>
          <a:p>
            <a:endParaRPr lang="en-US" altLang="ko-KR"/>
          </a:p>
          <a:p>
            <a:r>
              <a:rPr lang="en-US" altLang="ko-KR"/>
              <a:t>System.out.println("</a:t>
            </a:r>
            <a:r>
              <a:rPr lang="ko-KR" altLang="en-US"/>
              <a:t>테이프 </a:t>
            </a:r>
            <a:r>
              <a:rPr lang="en-US" altLang="ko-KR"/>
              <a:t>one </a:t>
            </a:r>
            <a:r>
              <a:rPr lang="ko-KR" altLang="en-US"/>
              <a:t>정보 </a:t>
            </a:r>
            <a:r>
              <a:rPr lang="en-US" altLang="ko-KR"/>
              <a:t>--&gt; " + tapeOne.toString()); </a:t>
            </a:r>
          </a:p>
          <a:p>
            <a:r>
              <a:rPr lang="en-US" altLang="ko-KR"/>
              <a:t>System.out.println("</a:t>
            </a:r>
            <a:r>
              <a:rPr lang="ko-KR" altLang="en-US"/>
              <a:t>테이프 </a:t>
            </a:r>
            <a:r>
              <a:rPr lang="en-US" altLang="ko-KR"/>
              <a:t>two </a:t>
            </a:r>
            <a:r>
              <a:rPr lang="ko-KR" altLang="en-US"/>
              <a:t>정보 </a:t>
            </a:r>
            <a:r>
              <a:rPr lang="en-US" altLang="ko-KR"/>
              <a:t>--&gt; " + tapeTwo.toString()); </a:t>
            </a:r>
          </a:p>
          <a:p>
            <a:endParaRPr lang="en-US" altLang="ko-KR"/>
          </a:p>
          <a:p>
            <a:r>
              <a:rPr lang="en-US" altLang="ko-KR"/>
              <a:t>Movie theWar = new Movie("</a:t>
            </a:r>
            <a:r>
              <a:rPr lang="ko-KR" altLang="en-US"/>
              <a:t>디워</a:t>
            </a:r>
            <a:r>
              <a:rPr lang="en-US" altLang="ko-KR"/>
              <a:t>", "</a:t>
            </a:r>
            <a:r>
              <a:rPr lang="ko-KR" altLang="en-US"/>
              <a:t>심형래</a:t>
            </a:r>
            <a:r>
              <a:rPr lang="en-US" altLang="ko-KR"/>
              <a:t>", "</a:t>
            </a:r>
            <a:r>
              <a:rPr lang="ko-KR" altLang="en-US"/>
              <a:t>이무기</a:t>
            </a:r>
            <a:r>
              <a:rPr lang="en-US" altLang="ko-KR"/>
              <a:t>"); </a:t>
            </a:r>
          </a:p>
          <a:p>
            <a:endParaRPr lang="en-US" altLang="ko-KR"/>
          </a:p>
          <a:p>
            <a:r>
              <a:rPr lang="en-US" altLang="ko-KR"/>
              <a:t>// </a:t>
            </a:r>
            <a:r>
              <a:rPr lang="ko-KR" altLang="en-US"/>
              <a:t>테이프 타입 변경 </a:t>
            </a:r>
          </a:p>
          <a:p>
            <a:r>
              <a:rPr lang="en-US" altLang="ko-KR"/>
              <a:t>tapeOne.setMovie(theWar);</a:t>
            </a:r>
          </a:p>
          <a:p>
            <a:r>
              <a:rPr lang="en-US" altLang="ko-KR"/>
              <a:t>tapeOne.setProductDate("2007-11-11"); </a:t>
            </a:r>
          </a:p>
          <a:p>
            <a:r>
              <a:rPr lang="en-US" altLang="ko-KR"/>
              <a:t>System.out.println("</a:t>
            </a:r>
            <a:r>
              <a:rPr lang="ko-KR" altLang="en-US"/>
              <a:t>테이프 </a:t>
            </a:r>
            <a:r>
              <a:rPr lang="en-US" altLang="ko-KR"/>
              <a:t>one </a:t>
            </a:r>
            <a:r>
              <a:rPr lang="ko-KR" altLang="en-US"/>
              <a:t>정보 </a:t>
            </a:r>
            <a:r>
              <a:rPr lang="en-US" altLang="ko-KR"/>
              <a:t>--&gt; " + tapeOne.toString());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452534" y="5572140"/>
            <a:ext cx="8215370" cy="785818"/>
          </a:xfrm>
          <a:prstGeom prst="rect">
            <a:avLst/>
          </a:prstGeom>
          <a:ln/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ko-KR" altLang="en-US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테이프 </a:t>
            </a:r>
            <a:r>
              <a:rPr lang="en-US" altLang="ko-KR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one </a:t>
            </a:r>
            <a:r>
              <a:rPr lang="ko-KR" altLang="en-US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정보 </a:t>
            </a:r>
            <a:r>
              <a:rPr lang="en-US" altLang="ko-KR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--&gt; [</a:t>
            </a:r>
            <a:r>
              <a:rPr lang="ko-KR" altLang="en-US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밀양</a:t>
            </a:r>
            <a:r>
              <a:rPr lang="en-US" altLang="ko-KR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[</a:t>
            </a:r>
            <a:r>
              <a:rPr lang="ko-KR" altLang="en-US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감독</a:t>
            </a:r>
            <a:r>
              <a:rPr lang="en-US" altLang="ko-KR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이창동</a:t>
            </a:r>
            <a:r>
              <a:rPr lang="en-US" altLang="ko-KR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[</a:t>
            </a:r>
            <a:r>
              <a:rPr lang="ko-KR" altLang="en-US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주연</a:t>
            </a:r>
            <a:r>
              <a:rPr lang="en-US" altLang="ko-KR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전도연</a:t>
            </a:r>
            <a:r>
              <a:rPr lang="en-US" altLang="ko-KR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[</a:t>
            </a:r>
            <a:r>
              <a:rPr lang="ko-KR" altLang="en-US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관리번호</a:t>
            </a:r>
            <a:r>
              <a:rPr lang="en-US" altLang="ko-KR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:T001] [</a:t>
            </a:r>
            <a:r>
              <a:rPr lang="ko-KR" altLang="en-US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대여여부</a:t>
            </a:r>
            <a:r>
              <a:rPr lang="en-US" altLang="ko-KR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:false] [</a:t>
            </a:r>
            <a:r>
              <a:rPr lang="ko-KR" altLang="en-US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제작일자</a:t>
            </a:r>
            <a:r>
              <a:rPr lang="en-US" altLang="ko-KR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:2006-10-21] </a:t>
            </a:r>
          </a:p>
          <a:p>
            <a:pPr algn="l"/>
            <a:r>
              <a:rPr lang="ko-KR" altLang="en-US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테이프 </a:t>
            </a:r>
            <a:r>
              <a:rPr lang="en-US" altLang="ko-KR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two </a:t>
            </a:r>
            <a:r>
              <a:rPr lang="ko-KR" altLang="en-US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정보 </a:t>
            </a:r>
            <a:r>
              <a:rPr lang="en-US" altLang="ko-KR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--&gt; [</a:t>
            </a:r>
            <a:r>
              <a:rPr lang="ko-KR" altLang="en-US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밀양</a:t>
            </a:r>
            <a:r>
              <a:rPr lang="en-US" altLang="ko-KR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[</a:t>
            </a:r>
            <a:r>
              <a:rPr lang="ko-KR" altLang="en-US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감독</a:t>
            </a:r>
            <a:r>
              <a:rPr lang="en-US" altLang="ko-KR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이창동</a:t>
            </a:r>
            <a:r>
              <a:rPr lang="en-US" altLang="ko-KR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[</a:t>
            </a:r>
            <a:r>
              <a:rPr lang="ko-KR" altLang="en-US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주연</a:t>
            </a:r>
            <a:r>
              <a:rPr lang="en-US" altLang="ko-KR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전도연</a:t>
            </a:r>
            <a:r>
              <a:rPr lang="en-US" altLang="ko-KR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[</a:t>
            </a:r>
            <a:r>
              <a:rPr lang="ko-KR" altLang="en-US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관리번호</a:t>
            </a:r>
            <a:r>
              <a:rPr lang="en-US" altLang="ko-KR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:T002] [</a:t>
            </a:r>
            <a:r>
              <a:rPr lang="ko-KR" altLang="en-US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대여여부</a:t>
            </a:r>
            <a:r>
              <a:rPr lang="en-US" altLang="ko-KR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:false] [</a:t>
            </a:r>
            <a:r>
              <a:rPr lang="ko-KR" altLang="en-US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제작일자</a:t>
            </a:r>
            <a:r>
              <a:rPr lang="en-US" altLang="ko-KR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:2006-10-22] </a:t>
            </a:r>
          </a:p>
          <a:p>
            <a:pPr algn="l"/>
            <a:r>
              <a:rPr lang="ko-KR" altLang="en-US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테이프 </a:t>
            </a:r>
            <a:r>
              <a:rPr lang="en-US" altLang="ko-KR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one </a:t>
            </a:r>
            <a:r>
              <a:rPr lang="ko-KR" altLang="en-US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정보 </a:t>
            </a:r>
            <a:r>
              <a:rPr lang="en-US" altLang="ko-KR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--&gt; [</a:t>
            </a:r>
            <a:r>
              <a:rPr lang="ko-KR" altLang="en-US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디워</a:t>
            </a:r>
            <a:r>
              <a:rPr lang="en-US" altLang="ko-KR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[</a:t>
            </a:r>
            <a:r>
              <a:rPr lang="ko-KR" altLang="en-US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감독</a:t>
            </a:r>
            <a:r>
              <a:rPr lang="en-US" altLang="ko-KR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심형래</a:t>
            </a:r>
            <a:r>
              <a:rPr lang="en-US" altLang="ko-KR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[</a:t>
            </a:r>
            <a:r>
              <a:rPr lang="ko-KR" altLang="en-US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주연</a:t>
            </a:r>
            <a:r>
              <a:rPr lang="en-US" altLang="ko-KR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이무기</a:t>
            </a:r>
            <a:r>
              <a:rPr lang="en-US" altLang="ko-KR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[</a:t>
            </a:r>
            <a:r>
              <a:rPr lang="ko-KR" altLang="en-US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관리번호</a:t>
            </a:r>
            <a:r>
              <a:rPr lang="en-US" altLang="ko-KR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:T001] [</a:t>
            </a:r>
            <a:r>
              <a:rPr lang="ko-KR" altLang="en-US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대여여부</a:t>
            </a:r>
            <a:r>
              <a:rPr lang="en-US" altLang="ko-KR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:false] [</a:t>
            </a:r>
            <a:r>
              <a:rPr lang="ko-KR" altLang="en-US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제작일자</a:t>
            </a:r>
            <a:r>
              <a:rPr lang="en-US" altLang="ko-KR" sz="1100" b="1" smtClean="0">
                <a:solidFill>
                  <a:schemeClr val="tx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:2007-11-11]</a:t>
            </a:r>
          </a:p>
        </p:txBody>
      </p:sp>
    </p:spTree>
    <p:extLst>
      <p:ext uri="{BB962C8B-B14F-4D97-AF65-F5344CB8AC3E}">
        <p14:creationId xmlns:p14="http://schemas.microsoft.com/office/powerpoint/2010/main" val="3408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www.easytourchina.com/china-photos/Huangshan/Yellow-Mountain/images/Cloud%20on%20Yellow%20Mountai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3800" y="1772770"/>
            <a:ext cx="10081400" cy="4536630"/>
          </a:xfrm>
          <a:prstGeom prst="roundRect">
            <a:avLst>
              <a:gd name="adj" fmla="val 2178"/>
            </a:avLst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80" y="116540"/>
            <a:ext cx="10353163" cy="576263"/>
          </a:xfrm>
        </p:spPr>
        <p:txBody>
          <a:bodyPr/>
          <a:lstStyle/>
          <a:p>
            <a:r>
              <a:rPr lang="en-US" altLang="ko-KR" sz="3000" smtClean="0">
                <a:latin typeface="+mn-ea"/>
                <a:ea typeface="+mn-ea"/>
              </a:rPr>
              <a:t>4. </a:t>
            </a:r>
            <a:r>
              <a:rPr lang="ko-KR" altLang="en-US" sz="3000" smtClean="0">
                <a:latin typeface="+mn-ea"/>
                <a:ea typeface="+mn-ea"/>
              </a:rPr>
              <a:t>질의 응답 및 토론</a:t>
            </a:r>
            <a:endParaRPr lang="ko-KR" altLang="en-US" sz="3000" dirty="0">
              <a:latin typeface="+mn-ea"/>
              <a:ea typeface="+mn-ea"/>
            </a:endParaRPr>
          </a:p>
        </p:txBody>
      </p:sp>
      <p:sp>
        <p:nvSpPr>
          <p:cNvPr id="132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80" y="836640"/>
            <a:ext cx="10160158" cy="1169551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smtClean="0">
                <a:latin typeface="+mn-lt"/>
              </a:rPr>
              <a:t>질의 응답</a:t>
            </a:r>
            <a:endParaRPr lang="en-US" altLang="ko-KR" smtClean="0">
              <a:latin typeface="+mn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mtClean="0">
                <a:latin typeface="+mn-lt"/>
              </a:rPr>
              <a:t>토론</a:t>
            </a:r>
            <a:endParaRPr lang="en-US" altLang="ko-KR" smtClean="0">
              <a:latin typeface="+mn-lt"/>
            </a:endParaRPr>
          </a:p>
          <a:p>
            <a:pPr marL="342900" indent="-342900"/>
            <a:endParaRPr lang="en-US" altLang="ko-KR">
              <a:latin typeface="+mn-lt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824941" y="1988800"/>
          <a:ext cx="7399118" cy="1636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클립" r:id="rId5" imgW="4082760" imgH="903960" progId="">
                  <p:embed/>
                </p:oleObj>
              </mc:Choice>
              <mc:Fallback>
                <p:oleObj name="클립" r:id="rId5" imgW="4082760" imgH="9039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941" y="1988800"/>
                        <a:ext cx="7399118" cy="16368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/>
        </p:nvSpPr>
        <p:spPr>
          <a:xfrm>
            <a:off x="2115059" y="2276840"/>
            <a:ext cx="36856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감사합니다</a:t>
            </a:r>
            <a:r>
              <a:rPr lang="en-US" altLang="ko-KR" sz="540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....</a:t>
            </a:r>
            <a:endParaRPr lang="en-US" altLang="ko-KR" sz="540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851990" y="3356990"/>
            <a:ext cx="43206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 defTabSz="708025" eaLnBrk="0" latinLnBrk="0" hangingPunct="0">
              <a:spcBef>
                <a:spcPts val="0"/>
              </a:spcBef>
              <a:buClr>
                <a:schemeClr val="folHlink"/>
              </a:buClr>
              <a:buFont typeface="Wingdings" pitchFamily="2" charset="2"/>
              <a:buChar char="v"/>
            </a:pPr>
            <a:r>
              <a:rPr lang="ko-KR" altLang="en-US" b="0" smtClean="0">
                <a:latin typeface="+mn-ea"/>
                <a:ea typeface="+mn-ea"/>
              </a:rPr>
              <a:t>넥스트리소프트</a:t>
            </a:r>
            <a:r>
              <a:rPr lang="en-US" altLang="ko-KR" b="0" smtClean="0">
                <a:latin typeface="+mn-ea"/>
                <a:ea typeface="+mn-ea"/>
              </a:rPr>
              <a:t>(</a:t>
            </a:r>
            <a:r>
              <a:rPr lang="ko-KR" altLang="en-US" b="0" smtClean="0">
                <a:latin typeface="+mn-ea"/>
                <a:ea typeface="+mn-ea"/>
              </a:rPr>
              <a:t>주</a:t>
            </a:r>
            <a:r>
              <a:rPr lang="en-US" altLang="ko-KR" b="0" smtClean="0">
                <a:latin typeface="+mn-ea"/>
                <a:ea typeface="+mn-ea"/>
              </a:rPr>
              <a:t>)</a:t>
            </a:r>
          </a:p>
          <a:p>
            <a:pPr algn="l" defTabSz="708025" eaLnBrk="0" latinLnBrk="0" hangingPunct="0">
              <a:spcBef>
                <a:spcPts val="0"/>
              </a:spcBef>
              <a:buClr>
                <a:schemeClr val="folHlink"/>
              </a:buClr>
              <a:buFont typeface="Wingdings" pitchFamily="2" charset="2"/>
              <a:buChar char="v"/>
            </a:pPr>
            <a:r>
              <a:rPr lang="ko-KR" altLang="en-US" b="0" smtClean="0">
                <a:latin typeface="+mn-ea"/>
                <a:ea typeface="+mn-ea"/>
              </a:rPr>
              <a:t>송태국 </a:t>
            </a:r>
            <a:r>
              <a:rPr lang="en-US" altLang="ko-KR" b="0" smtClean="0">
                <a:latin typeface="+mn-ea"/>
                <a:ea typeface="+mn-ea"/>
              </a:rPr>
              <a:t>(</a:t>
            </a:r>
            <a:r>
              <a:rPr lang="en-US" altLang="ko-KR" b="0" smtClean="0">
                <a:latin typeface="+mn-ea"/>
                <a:ea typeface="+mn-ea"/>
                <a:hlinkClick r:id="rId7"/>
              </a:rPr>
              <a:t>tsong@nextree.co.kr</a:t>
            </a:r>
            <a:r>
              <a:rPr lang="en-US" altLang="ko-KR" b="0" smtClean="0">
                <a:latin typeface="+mn-ea"/>
                <a:ea typeface="+mn-ea"/>
              </a:rPr>
              <a:t>)</a:t>
            </a:r>
          </a:p>
          <a:p>
            <a:pPr algn="l" defTabSz="708025" eaLnBrk="0" latinLnBrk="0" hangingPunct="0">
              <a:spcBef>
                <a:spcPts val="0"/>
              </a:spcBef>
              <a:buClr>
                <a:schemeClr val="folHlink"/>
              </a:buClr>
              <a:buFont typeface="Wingdings" pitchFamily="2" charset="2"/>
              <a:buChar char="v"/>
            </a:pPr>
            <a:r>
              <a:rPr lang="ko-KR" altLang="en-US" b="0" smtClean="0">
                <a:latin typeface="+mn-ea"/>
                <a:ea typeface="+mn-ea"/>
              </a:rPr>
              <a:t>부사장</a:t>
            </a:r>
            <a:r>
              <a:rPr lang="en-US" altLang="ko-KR" b="0" smtClean="0">
                <a:latin typeface="+mn-ea"/>
                <a:ea typeface="+mn-ea"/>
              </a:rPr>
              <a:t>/CTO</a:t>
            </a:r>
            <a:endParaRPr lang="ko-KR" altLang="en-US" b="0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8404900" y="2852920"/>
            <a:ext cx="201628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r" defTabSz="708025" eaLnBrk="0" latinLnBrk="0" hangingPunct="0">
              <a:spcBef>
                <a:spcPts val="0"/>
              </a:spcBef>
              <a:buClr>
                <a:schemeClr val="folHlink"/>
              </a:buClr>
            </a:pPr>
            <a:r>
              <a:rPr lang="ko-KR" altLang="en-US" smtClean="0">
                <a:solidFill>
                  <a:schemeClr val="bg1"/>
                </a:solidFill>
                <a:latin typeface="HY목판L" pitchFamily="18" charset="-127"/>
                <a:ea typeface="HY목판L" pitchFamily="18" charset="-127"/>
              </a:rPr>
              <a:t>구름위를 날다</a:t>
            </a:r>
            <a:r>
              <a:rPr lang="en-US" altLang="ko-KR" smtClean="0">
                <a:solidFill>
                  <a:schemeClr val="bg1"/>
                </a:solidFill>
                <a:latin typeface="HY목판L" pitchFamily="18" charset="-127"/>
                <a:ea typeface="HY목판L" pitchFamily="18" charset="-127"/>
              </a:rPr>
              <a:t>….</a:t>
            </a:r>
            <a:endParaRPr lang="ko-KR" altLang="en-US" dirty="0">
              <a:solidFill>
                <a:schemeClr val="bg1"/>
              </a:solidFill>
              <a:latin typeface="HY목판L" pitchFamily="18" charset="-127"/>
              <a:ea typeface="HY목판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99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1049000" cy="68580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 bwMode="auto">
          <a:xfrm>
            <a:off x="0" y="2643182"/>
            <a:ext cx="11049000" cy="42148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folHlink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2" name="직선 연결선 11"/>
          <p:cNvCxnSpPr/>
          <p:nvPr/>
        </p:nvCxnSpPr>
        <p:spPr bwMode="auto">
          <a:xfrm rot="5400000" flipH="1" flipV="1">
            <a:off x="4155283" y="5083971"/>
            <a:ext cx="2738437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pic>
        <p:nvPicPr>
          <p:cNvPr id="13" name="Picture 2" descr="http://c.ask.nate.com/imgs/qrsi.tsp/5548642/7690281/0/1/A/%EA%B5%AC%EB%A6%8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5524500" cy="293734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 bwMode="auto">
          <a:xfrm>
            <a:off x="339780" y="3276285"/>
            <a:ext cx="10513958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 defTabSz="708025" eaLnBrk="0" latinLnBrk="0" hangingPunct="0">
              <a:spcBef>
                <a:spcPts val="0"/>
              </a:spcBef>
              <a:buClr>
                <a:schemeClr val="folHlink"/>
              </a:buClr>
            </a:pPr>
            <a:r>
              <a:rPr lang="ko-KR" altLang="en-US" sz="3200" smtClean="0">
                <a:latin typeface="+mn-lt"/>
                <a:ea typeface="+mn-ea"/>
              </a:rPr>
              <a:t>목차</a:t>
            </a:r>
            <a:endParaRPr lang="ko-KR" altLang="en-US" sz="3200" dirty="0">
              <a:latin typeface="+mn-lt"/>
              <a:ea typeface="+mn-ea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5524500" y="3878536"/>
            <a:ext cx="4867275" cy="1453166"/>
          </a:xfrm>
          <a:prstGeom prst="roundRect">
            <a:avLst/>
          </a:prstGeom>
          <a:solidFill>
            <a:srgbClr val="FFFFD1">
              <a:alpha val="58000"/>
            </a:srgbClr>
          </a:solidFill>
          <a:ln w="12700" algn="ctr">
            <a:noFill/>
            <a:miter lim="800000"/>
            <a:headEnd/>
            <a:tailEnd/>
          </a:ln>
        </p:spPr>
        <p:txBody>
          <a:bodyPr lIns="98505" tIns="48388" rIns="98505" bIns="48388">
            <a:spAutoFit/>
          </a:bodyPr>
          <a:lstStyle/>
          <a:p>
            <a:pPr marL="514350" indent="-514350" eaLnBrk="0" latinLnBrk="0" hangingPunct="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IBA(Instance Based Attribute)</a:t>
            </a:r>
          </a:p>
          <a:p>
            <a:pPr marL="514350" indent="-514350" eaLnBrk="0" latinLnBrk="0" hangingPunct="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Square Model</a:t>
            </a:r>
          </a:p>
          <a:p>
            <a:pPr marL="514350" indent="-514350" eaLnBrk="0" latinLnBrk="0" hangingPunct="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altLang="ko-KR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Type Change</a:t>
            </a:r>
          </a:p>
          <a:p>
            <a:pPr marL="514350" indent="-514350" eaLnBrk="0" latinLnBrk="0" hangingPunct="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ko-KR" altLang="en-U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질의응답 및 토론 </a:t>
            </a:r>
            <a:endParaRPr lang="en-US" altLang="ko-KR" sz="160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1" name="직선 연결선 10"/>
          <p:cNvCxnSpPr/>
          <p:nvPr/>
        </p:nvCxnSpPr>
        <p:spPr bwMode="auto">
          <a:xfrm>
            <a:off x="339725" y="3857628"/>
            <a:ext cx="10514013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pic>
        <p:nvPicPr>
          <p:cNvPr id="17" name="Picture 2" descr="http://c.ask.nate.com/imgs/qrsi.tsp/5548642/7690281/0/1/A/%EA%B5%AC%EB%A6%84.jpg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5524500" y="0"/>
            <a:ext cx="5544770" cy="2937345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 bwMode="auto">
          <a:xfrm>
            <a:off x="0" y="6569960"/>
            <a:ext cx="1104900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folHlink"/>
              </a:buClr>
            </a:pPr>
            <a:r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Magneto" pitchFamily="82" charset="0"/>
              </a:rPr>
              <a:t>Sostware Architect,</a:t>
            </a:r>
            <a:r>
              <a:rPr lang="en-US" altLang="ko-KR" sz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Magneto" pitchFamily="82" charset="0"/>
              </a:rPr>
              <a:t> </a:t>
            </a:r>
            <a:r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Magneto" pitchFamily="82" charset="0"/>
              </a:rPr>
              <a:t>Taegook Song(tsong@nextree.co.kr), NEXTREESOFT</a:t>
            </a:r>
            <a:endParaRPr lang="ko-KR" altLang="en-US" sz="1200" smtClean="0">
              <a:solidFill>
                <a:schemeClr val="tx1">
                  <a:lumMod val="65000"/>
                  <a:lumOff val="35000"/>
                </a:schemeClr>
              </a:solidFill>
              <a:latin typeface="Magneto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80" y="116540"/>
            <a:ext cx="10353163" cy="576263"/>
          </a:xfrm>
        </p:spPr>
        <p:txBody>
          <a:bodyPr/>
          <a:lstStyle/>
          <a:p>
            <a:r>
              <a:rPr lang="en-US" altLang="ko-KR" sz="3000" smtClean="0">
                <a:latin typeface="+mn-lt"/>
                <a:ea typeface="+mn-ea"/>
              </a:rPr>
              <a:t>1. IBA (1/5)</a:t>
            </a:r>
            <a:endParaRPr lang="ko-KR" altLang="en-US" sz="3000" dirty="0">
              <a:latin typeface="+mn-lt"/>
              <a:ea typeface="+mn-ea"/>
            </a:endParaRPr>
          </a:p>
        </p:txBody>
      </p:sp>
      <p:sp>
        <p:nvSpPr>
          <p:cNvPr id="127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24" y="836640"/>
            <a:ext cx="10514013" cy="1397306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>
                <a:latin typeface="+mn-lt"/>
              </a:rPr>
              <a:t>클래스를 정의하고 인스턴스를 만든 경우</a:t>
            </a:r>
            <a:r>
              <a:rPr lang="en-US" altLang="ko-KR">
                <a:latin typeface="+mn-lt"/>
              </a:rPr>
              <a:t>, </a:t>
            </a:r>
          </a:p>
          <a:p>
            <a:pPr marL="1027113" lvl="2" indent="-342900">
              <a:buFont typeface="Wingdings" pitchFamily="2" charset="2"/>
              <a:buChar char="§"/>
            </a:pPr>
            <a:r>
              <a:rPr lang="ko-KR" altLang="en-US" sz="1800">
                <a:latin typeface="+mn-lt"/>
              </a:rPr>
              <a:t>특정 인스턴스에만 속성이 필요할 경우 있음</a:t>
            </a:r>
          </a:p>
          <a:p>
            <a:pPr marL="1027113" lvl="2" indent="-342900">
              <a:buFont typeface="Wingdings" pitchFamily="2" charset="2"/>
              <a:buChar char="§"/>
            </a:pPr>
            <a:r>
              <a:rPr lang="ko-KR" altLang="en-US" sz="1800">
                <a:latin typeface="+mn-lt"/>
              </a:rPr>
              <a:t>이 경우</a:t>
            </a:r>
            <a:r>
              <a:rPr lang="en-US" altLang="ko-KR" sz="1800">
                <a:latin typeface="+mn-lt"/>
              </a:rPr>
              <a:t>, </a:t>
            </a:r>
            <a:r>
              <a:rPr lang="ko-KR" altLang="en-US" sz="1800">
                <a:latin typeface="+mn-lt"/>
              </a:rPr>
              <a:t>클래스를 다시 정의하여 속성을 추가하면 다른 인스턴스에는 </a:t>
            </a:r>
            <a:r>
              <a:rPr lang="en-US" altLang="ko-KR" sz="1800">
                <a:latin typeface="+mn-lt"/>
              </a:rPr>
              <a:t>null </a:t>
            </a:r>
            <a:r>
              <a:rPr lang="ko-KR" altLang="en-US" sz="1800">
                <a:latin typeface="+mn-lt"/>
              </a:rPr>
              <a:t>값이 됨</a:t>
            </a:r>
          </a:p>
          <a:p>
            <a:pPr marL="1027113" lvl="2" indent="-342900">
              <a:buFont typeface="Wingdings" pitchFamily="2" charset="2"/>
              <a:buChar char="§"/>
            </a:pPr>
            <a:r>
              <a:rPr lang="ko-KR" altLang="en-US" sz="1800">
                <a:latin typeface="+mn-lt"/>
              </a:rPr>
              <a:t>따라서</a:t>
            </a:r>
            <a:r>
              <a:rPr lang="en-US" altLang="ko-KR" sz="1800">
                <a:latin typeface="+mn-lt"/>
              </a:rPr>
              <a:t>, </a:t>
            </a:r>
            <a:r>
              <a:rPr lang="ko-KR" altLang="en-US" sz="1800">
                <a:latin typeface="+mn-lt"/>
              </a:rPr>
              <a:t>특정 인스턴스에만 필요한 속성을 추가할 수 있는 방법이 필요함 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1452535" y="3286124"/>
            <a:ext cx="1500198" cy="42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R="0" algn="ctr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altLang="ko-KR" sz="12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MP3</a:t>
            </a:r>
            <a:endParaRPr kumimoji="1" lang="ko-KR" altLang="en-US" sz="1200" b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452535" y="3714762"/>
            <a:ext cx="1500198" cy="6429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L="360363" indent="-360363" algn="l" defTabSz="1038225"/>
            <a:r>
              <a:rPr lang="en-US" altLang="ko-KR" sz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-name : String</a:t>
            </a:r>
          </a:p>
          <a:p>
            <a:pPr marL="360363" indent="-360363" algn="l" defTabSz="1038225"/>
            <a:r>
              <a:rPr lang="en-US" altLang="ko-KR" sz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-builder : String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1452535" y="4357694"/>
            <a:ext cx="1500198" cy="21431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L="360363" indent="-360363" algn="l" defTabSz="1038225">
              <a:spcBef>
                <a:spcPts val="0"/>
              </a:spcBef>
            </a:pPr>
            <a:r>
              <a:rPr lang="en-US" altLang="ko-KR" sz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096136" y="3357562"/>
            <a:ext cx="2143140" cy="285752"/>
          </a:xfrm>
          <a:prstGeom prst="roundRect">
            <a:avLst/>
          </a:prstGeom>
          <a:solidFill>
            <a:schemeClr val="lt1"/>
          </a:solidFill>
          <a:ln w="19050"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US" altLang="ko-KR" sz="1200" b="1" smtClean="0">
                <a:solidFill>
                  <a:srgbClr val="7F0055"/>
                </a:solidFill>
                <a:latin typeface="Courier New"/>
              </a:rPr>
              <a:t>-</a:t>
            </a:r>
            <a:r>
              <a:rPr lang="ko-KR" altLang="en-US" sz="1200" b="1" smtClean="0">
                <a:solidFill>
                  <a:srgbClr val="7F0055"/>
                </a:solidFill>
                <a:latin typeface="Courier New"/>
              </a:rPr>
              <a:t>파우치사이즈</a:t>
            </a:r>
            <a:r>
              <a:rPr lang="en-US" altLang="ko-KR" sz="1200" b="1" smtClean="0">
                <a:solidFill>
                  <a:srgbClr val="7F0055"/>
                </a:solidFill>
                <a:latin typeface="Courier New"/>
              </a:rPr>
              <a:t>:int</a:t>
            </a:r>
            <a:endParaRPr lang="ko-KR" altLang="en-US" sz="12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810120" y="3071810"/>
            <a:ext cx="1500198" cy="8572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R="0" algn="ctr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altLang="ko-KR" sz="12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terryMP3::MP3</a:t>
            </a:r>
            <a:endParaRPr kumimoji="1" lang="ko-KR" altLang="en-US" sz="1200" b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810120" y="4286256"/>
            <a:ext cx="1500198" cy="8572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R="0" algn="ctr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altLang="ko-KR" sz="12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janeMP3::MP3</a:t>
            </a:r>
            <a:endParaRPr kumimoji="1" lang="ko-KR" altLang="en-US" sz="1200" b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화살표 연결선 9"/>
          <p:cNvCxnSpPr>
            <a:stCxn id="4" idx="3"/>
            <a:endCxn id="8" idx="1"/>
          </p:cNvCxnSpPr>
          <p:nvPr/>
        </p:nvCxnSpPr>
        <p:spPr bwMode="auto">
          <a:xfrm>
            <a:off x="2952732" y="3500444"/>
            <a:ext cx="1857388" cy="1588"/>
          </a:xfrm>
          <a:prstGeom prst="straightConnector1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190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직선 화살표 연결선 10"/>
          <p:cNvCxnSpPr>
            <a:stCxn id="4" idx="3"/>
            <a:endCxn id="9" idx="1"/>
          </p:cNvCxnSpPr>
          <p:nvPr/>
        </p:nvCxnSpPr>
        <p:spPr bwMode="auto">
          <a:xfrm>
            <a:off x="2952732" y="3500444"/>
            <a:ext cx="1857388" cy="1214446"/>
          </a:xfrm>
          <a:prstGeom prst="straightConnector1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직선 화살표 연결선 11"/>
          <p:cNvCxnSpPr>
            <a:stCxn id="8" idx="3"/>
            <a:endCxn id="7" idx="1"/>
          </p:cNvCxnSpPr>
          <p:nvPr/>
        </p:nvCxnSpPr>
        <p:spPr bwMode="auto">
          <a:xfrm flipV="1">
            <a:off x="6310319" y="3500438"/>
            <a:ext cx="785817" cy="6"/>
          </a:xfrm>
          <a:prstGeom prst="straightConnector1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19050" cap="flat" cmpd="sng" algn="ctr">
            <a:solidFill>
              <a:srgbClr val="969696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3" name="직선 화살표 연결선 23"/>
          <p:cNvCxnSpPr>
            <a:stCxn id="9" idx="3"/>
            <a:endCxn id="7" idx="2"/>
          </p:cNvCxnSpPr>
          <p:nvPr/>
        </p:nvCxnSpPr>
        <p:spPr bwMode="auto">
          <a:xfrm flipV="1">
            <a:off x="6310318" y="3643314"/>
            <a:ext cx="1857388" cy="1071576"/>
          </a:xfrm>
          <a:prstGeom prst="bentConnector2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19050" cap="flat" cmpd="sng" algn="ctr">
            <a:solidFill>
              <a:srgbClr val="969696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4" name="순서도: 가산 접합 13"/>
          <p:cNvSpPr/>
          <p:nvPr/>
        </p:nvSpPr>
        <p:spPr>
          <a:xfrm>
            <a:off x="6667509" y="4572008"/>
            <a:ext cx="285752" cy="285752"/>
          </a:xfrm>
          <a:prstGeom prst="flowChartSummingJunction">
            <a:avLst/>
          </a:prstGeom>
          <a:solidFill>
            <a:schemeClr val="lt1"/>
          </a:solidFill>
          <a:ln w="19050">
            <a:solidFill>
              <a:srgbClr val="C00000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lang="ko-KR" altLang="en-US" sz="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52996" y="2928934"/>
            <a:ext cx="1214446" cy="285752"/>
          </a:xfrm>
          <a:prstGeom prst="roundRect">
            <a:avLst/>
          </a:prstGeom>
          <a:solidFill>
            <a:schemeClr val="lt1"/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ko-KR" altLang="en-US" sz="1200" b="1" smtClean="0">
                <a:solidFill>
                  <a:schemeClr val="tx1">
                    <a:lumMod val="75000"/>
                  </a:schemeClr>
                </a:solidFill>
                <a:latin typeface="Courier New"/>
              </a:rPr>
              <a:t>인스턴스</a:t>
            </a:r>
            <a:endParaRPr lang="ko-KR" altLang="en-US" sz="1200" b="1" dirty="0" smtClean="0">
              <a:solidFill>
                <a:schemeClr val="tx1">
                  <a:lumMod val="75000"/>
                </a:schemeClr>
              </a:solidFill>
              <a:latin typeface="Courier New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952996" y="4143380"/>
            <a:ext cx="1214446" cy="285752"/>
          </a:xfrm>
          <a:prstGeom prst="roundRect">
            <a:avLst/>
          </a:prstGeom>
          <a:solidFill>
            <a:schemeClr val="lt1"/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ko-KR" altLang="en-US" sz="1200" b="1" smtClean="0">
                <a:solidFill>
                  <a:schemeClr val="tx1">
                    <a:lumMod val="75000"/>
                  </a:schemeClr>
                </a:solidFill>
                <a:latin typeface="Courier New"/>
              </a:rPr>
              <a:t>인스턴스</a:t>
            </a:r>
            <a:endParaRPr lang="ko-KR" altLang="en-US" sz="1200" b="1" dirty="0" smtClean="0">
              <a:solidFill>
                <a:schemeClr val="tx1">
                  <a:lumMod val="75000"/>
                </a:schemeClr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8527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80" y="116540"/>
            <a:ext cx="10353163" cy="576263"/>
          </a:xfrm>
        </p:spPr>
        <p:txBody>
          <a:bodyPr/>
          <a:lstStyle/>
          <a:p>
            <a:r>
              <a:rPr lang="en-US" altLang="ko-KR" sz="3000" smtClean="0">
                <a:latin typeface="+mn-lt"/>
                <a:ea typeface="+mn-ea"/>
              </a:rPr>
              <a:t>1. IBA (2/5)</a:t>
            </a:r>
            <a:endParaRPr lang="ko-KR" altLang="en-US" sz="3000" dirty="0">
              <a:latin typeface="+mn-lt"/>
              <a:ea typeface="+mn-ea"/>
            </a:endParaRPr>
          </a:p>
        </p:txBody>
      </p:sp>
      <p:sp>
        <p:nvSpPr>
          <p:cNvPr id="127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25" y="836640"/>
            <a:ext cx="10160158" cy="1397306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>
                <a:latin typeface="+mn-lt"/>
              </a:rPr>
              <a:t>속성 정의</a:t>
            </a:r>
          </a:p>
          <a:p>
            <a:pPr marL="1027113" lvl="2" indent="-342900">
              <a:buFont typeface="Wingdings" pitchFamily="2" charset="2"/>
              <a:buChar char="§"/>
            </a:pPr>
            <a:r>
              <a:rPr lang="ko-KR" altLang="en-US" sz="1800">
                <a:latin typeface="+mn-lt"/>
              </a:rPr>
              <a:t>속성은 속성타입</a:t>
            </a:r>
            <a:r>
              <a:rPr lang="en-US" altLang="ko-KR" sz="1800">
                <a:latin typeface="+mn-lt"/>
              </a:rPr>
              <a:t>(Attribute Type)</a:t>
            </a:r>
            <a:r>
              <a:rPr lang="ko-KR" altLang="en-US" sz="1800">
                <a:latin typeface="+mn-lt"/>
              </a:rPr>
              <a:t>과 속성 값으로 나눈다</a:t>
            </a:r>
            <a:r>
              <a:rPr lang="en-US" altLang="ko-KR" sz="1800">
                <a:latin typeface="+mn-lt"/>
              </a:rPr>
              <a:t>. </a:t>
            </a:r>
          </a:p>
          <a:p>
            <a:pPr marL="1027113" lvl="2" indent="-342900">
              <a:buFont typeface="Wingdings" pitchFamily="2" charset="2"/>
              <a:buChar char="§"/>
            </a:pPr>
            <a:r>
              <a:rPr lang="en-US" altLang="ko-KR" sz="1800">
                <a:latin typeface="+mn-lt"/>
              </a:rPr>
              <a:t>AttrType </a:t>
            </a:r>
            <a:r>
              <a:rPr lang="ko-KR" altLang="en-US" sz="1800">
                <a:latin typeface="+mn-lt"/>
              </a:rPr>
              <a:t>클래스</a:t>
            </a:r>
            <a:r>
              <a:rPr lang="en-US" altLang="ko-KR" sz="1800">
                <a:latin typeface="+mn-lt"/>
              </a:rPr>
              <a:t>: </a:t>
            </a:r>
            <a:r>
              <a:rPr lang="ko-KR" altLang="en-US" sz="1800">
                <a:latin typeface="+mn-lt"/>
              </a:rPr>
              <a:t>속성 정의</a:t>
            </a:r>
          </a:p>
          <a:p>
            <a:pPr marL="1027113" lvl="2" indent="-342900">
              <a:buFont typeface="Wingdings" pitchFamily="2" charset="2"/>
              <a:buChar char="§"/>
            </a:pPr>
            <a:r>
              <a:rPr lang="en-US" altLang="ko-KR" sz="1800">
                <a:latin typeface="+mn-lt"/>
              </a:rPr>
              <a:t>Attr </a:t>
            </a:r>
            <a:r>
              <a:rPr lang="ko-KR" altLang="en-US" sz="1800">
                <a:latin typeface="+mn-lt"/>
              </a:rPr>
              <a:t>클래스</a:t>
            </a:r>
            <a:r>
              <a:rPr lang="en-US" altLang="ko-KR" sz="1800">
                <a:latin typeface="+mn-lt"/>
              </a:rPr>
              <a:t>: </a:t>
            </a:r>
            <a:r>
              <a:rPr lang="ko-KR" altLang="en-US" sz="1800">
                <a:latin typeface="+mn-lt"/>
              </a:rPr>
              <a:t>속성값 정의</a:t>
            </a:r>
          </a:p>
        </p:txBody>
      </p:sp>
      <p:sp>
        <p:nvSpPr>
          <p:cNvPr id="17" name="직사각형 16"/>
          <p:cNvSpPr/>
          <p:nvPr/>
        </p:nvSpPr>
        <p:spPr bwMode="auto">
          <a:xfrm>
            <a:off x="2763836" y="3000362"/>
            <a:ext cx="1785951" cy="42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R="0" algn="ctr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1" lang="en-US" altLang="ko-KR" sz="1200" b="1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AttrType</a:t>
            </a:r>
            <a:endParaRPr kumimoji="1" lang="ko-KR" altLang="en-US" sz="1200" b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763836" y="3429000"/>
            <a:ext cx="1785951" cy="7858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t" anchorCtr="0" compatLnSpc="1">
            <a:prstTxWarp prst="textNoShape">
              <a:avLst/>
            </a:prstTxWarp>
          </a:bodyPr>
          <a:lstStyle/>
          <a:p>
            <a:pPr marL="360363" indent="-360363" algn="l" defTabSz="1038225"/>
            <a:r>
              <a:rPr lang="en-US" altLang="ko-KR" sz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-name : String</a:t>
            </a:r>
          </a:p>
          <a:p>
            <a:pPr marL="360363" indent="-360363" algn="l" defTabSz="1038225"/>
            <a:r>
              <a:rPr lang="en-US" altLang="ko-KR" sz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-type: String</a:t>
            </a:r>
          </a:p>
          <a:p>
            <a:pPr marL="360363" indent="-360363" algn="l" defTabSz="1038225"/>
            <a:r>
              <a:rPr lang="en-US" altLang="ko-KR" sz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-desc:String</a:t>
            </a:r>
          </a:p>
        </p:txBody>
      </p:sp>
      <p:sp>
        <p:nvSpPr>
          <p:cNvPr id="19" name="직사각형 18"/>
          <p:cNvSpPr/>
          <p:nvPr/>
        </p:nvSpPr>
        <p:spPr bwMode="auto">
          <a:xfrm>
            <a:off x="2763836" y="4214808"/>
            <a:ext cx="1785951" cy="3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L="360363" indent="-360363" algn="l" defTabSz="1038225">
              <a:spcBef>
                <a:spcPts val="0"/>
              </a:spcBef>
            </a:pPr>
            <a:r>
              <a:rPr lang="en-US" altLang="ko-KR" sz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6096004" y="3000362"/>
            <a:ext cx="1785951" cy="42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R="0" algn="ctr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1" lang="en-US" altLang="ko-KR" sz="1200" b="1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Attr</a:t>
            </a:r>
            <a:endParaRPr kumimoji="1" lang="ko-KR" altLang="en-US" sz="1200" b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6096004" y="3429000"/>
            <a:ext cx="1785951" cy="7858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t" anchorCtr="0" compatLnSpc="1">
            <a:prstTxWarp prst="textNoShape">
              <a:avLst/>
            </a:prstTxWarp>
          </a:bodyPr>
          <a:lstStyle/>
          <a:p>
            <a:pPr marL="360363" indent="-360363" algn="l" defTabSz="1038225"/>
            <a:r>
              <a:rPr lang="en-US" altLang="ko-KR" sz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-value : String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6096004" y="4214808"/>
            <a:ext cx="1785951" cy="3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L="360363" indent="-360363" algn="l" defTabSz="1038225">
              <a:spcBef>
                <a:spcPts val="0"/>
              </a:spcBef>
            </a:pPr>
            <a:r>
              <a:rPr lang="en-US" altLang="ko-KR" sz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" name="꺾인 연결선 22"/>
          <p:cNvCxnSpPr>
            <a:stCxn id="20" idx="1"/>
            <a:endCxn id="17" idx="3"/>
          </p:cNvCxnSpPr>
          <p:nvPr/>
        </p:nvCxnSpPr>
        <p:spPr bwMode="auto">
          <a:xfrm rot="10800000">
            <a:off x="4549786" y="3214682"/>
            <a:ext cx="1546218" cy="1588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190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2024039" y="4946647"/>
            <a:ext cx="6786610" cy="1125561"/>
          </a:xfrm>
          <a:prstGeom prst="rect">
            <a:avLst/>
          </a:prstGeom>
          <a:solidFill>
            <a:srgbClr val="F3FFF3"/>
          </a:solidFill>
          <a:ln w="9525">
            <a:solidFill>
              <a:srgbClr val="C0C0C0"/>
            </a:solidFill>
            <a:miter lim="800000"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103843" tIns="51922" rIns="103843" bIns="51922" numCol="1" anchor="t" anchorCtr="0" compatLnSpc="1">
            <a:prstTxWarp prst="textNoShape">
              <a:avLst/>
            </a:prstTxWarp>
            <a:noAutofit/>
          </a:bodyPr>
          <a:lstStyle/>
          <a:p>
            <a:pPr marL="388938" indent="-388938" algn="l" defTabSz="1038225" eaLnBrk="0" hangingPunct="0">
              <a:buSzPct val="90000"/>
              <a:defRPr/>
            </a:pPr>
            <a:r>
              <a:rPr lang="en-US" altLang="ko-KR" sz="1400" b="1" kern="0" smtClean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388938" indent="-388938" algn="l" defTabSz="1038225" eaLnBrk="0" hangingPunct="0">
              <a:buSzPct val="90000"/>
              <a:defRPr/>
            </a:pPr>
            <a:r>
              <a:rPr lang="en-US" altLang="ko-KR" sz="1400" b="1" kern="0" smtClean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b="1" kern="0" smtClean="0">
                <a:latin typeface="맑은 고딕" pitchFamily="50" charset="-127"/>
                <a:ea typeface="맑은 고딕" pitchFamily="50" charset="-127"/>
              </a:rPr>
              <a:t>속성 </a:t>
            </a:r>
            <a:r>
              <a:rPr lang="en-US" altLang="ko-KR" sz="1400" b="1" kern="0" smtClean="0">
                <a:latin typeface="맑은 고딕" pitchFamily="50" charset="-127"/>
                <a:ea typeface="맑은 고딕" pitchFamily="50" charset="-127"/>
              </a:rPr>
              <a:t>builder </a:t>
            </a:r>
            <a:r>
              <a:rPr lang="ko-KR" altLang="en-US" sz="1400" b="1" kern="0" smtClean="0">
                <a:latin typeface="맑은 고딕" pitchFamily="50" charset="-127"/>
                <a:ea typeface="맑은 고딕" pitchFamily="50" charset="-127"/>
              </a:rPr>
              <a:t>정의 </a:t>
            </a:r>
            <a:endParaRPr lang="en-US" altLang="ko-KR" sz="1400" b="1" kern="0" smtClean="0">
              <a:latin typeface="맑은 고딕" pitchFamily="50" charset="-127"/>
              <a:ea typeface="맑은 고딕" pitchFamily="50" charset="-127"/>
            </a:endParaRPr>
          </a:p>
          <a:p>
            <a:pPr marL="388938" indent="-388938" algn="l" defTabSz="1038225" eaLnBrk="0" hangingPunct="0">
              <a:buSzPct val="90000"/>
              <a:defRPr/>
            </a:pPr>
            <a:r>
              <a:rPr lang="en-US" altLang="ko-KR" sz="1400" b="1" kern="0" smtClean="0">
                <a:latin typeface="맑은 고딕" pitchFamily="50" charset="-127"/>
                <a:ea typeface="맑은 고딕" pitchFamily="50" charset="-127"/>
              </a:rPr>
              <a:t>AttrType builderAttrType = new AttrType(“</a:t>
            </a:r>
            <a:r>
              <a:rPr lang="ko-KR" altLang="en-US" sz="1400" b="1" kern="0" smtClean="0">
                <a:latin typeface="맑은 고딕" pitchFamily="50" charset="-127"/>
                <a:ea typeface="맑은 고딕" pitchFamily="50" charset="-127"/>
              </a:rPr>
              <a:t>생산자</a:t>
            </a:r>
            <a:r>
              <a:rPr lang="en-US" altLang="ko-KR" sz="1400" b="1" kern="0" smtClean="0">
                <a:latin typeface="맑은 고딕" pitchFamily="50" charset="-127"/>
                <a:ea typeface="맑은 고딕" pitchFamily="50" charset="-127"/>
              </a:rPr>
              <a:t>”, “String”, “</a:t>
            </a:r>
            <a:r>
              <a:rPr lang="ko-KR" altLang="en-US" sz="1400" b="1" kern="0" smtClean="0">
                <a:latin typeface="맑은 고딕" pitchFamily="50" charset="-127"/>
                <a:ea typeface="맑은 고딕" pitchFamily="50" charset="-127"/>
              </a:rPr>
              <a:t>생산자 이름</a:t>
            </a:r>
            <a:r>
              <a:rPr lang="en-US" altLang="ko-KR" sz="1400" b="1" kern="0" smtClean="0">
                <a:latin typeface="맑은 고딕" pitchFamily="50" charset="-127"/>
                <a:ea typeface="맑은 고딕" pitchFamily="50" charset="-127"/>
              </a:rPr>
              <a:t>”); </a:t>
            </a:r>
          </a:p>
          <a:p>
            <a:pPr marL="388938" indent="-388938" algn="l" defTabSz="1038225" eaLnBrk="0" hangingPunct="0">
              <a:buSzPct val="90000"/>
              <a:defRPr/>
            </a:pPr>
            <a:r>
              <a:rPr lang="en-US" altLang="ko-KR" sz="1400" b="1" kern="0" smtClean="0">
                <a:latin typeface="맑은 고딕" pitchFamily="50" charset="-127"/>
                <a:ea typeface="맑은 고딕" pitchFamily="50" charset="-127"/>
              </a:rPr>
              <a:t>Attr builderAttr = new Attr(builderAttrType, “</a:t>
            </a:r>
            <a:r>
              <a:rPr lang="ko-KR" altLang="en-US" sz="1400" b="1" kern="0" smtClean="0">
                <a:latin typeface="맑은 고딕" pitchFamily="50" charset="-127"/>
                <a:ea typeface="맑은 고딕" pitchFamily="50" charset="-127"/>
              </a:rPr>
              <a:t>삼선전자</a:t>
            </a:r>
            <a:r>
              <a:rPr lang="en-US" altLang="ko-KR" sz="1400" b="1" kern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kern="0" smtClean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1400" b="1" kern="0" smtClean="0">
                <a:latin typeface="맑은 고딕" pitchFamily="50" charset="-127"/>
                <a:ea typeface="맑은 고딕" pitchFamily="50" charset="-127"/>
              </a:rPr>
              <a:t>)”); </a:t>
            </a:r>
          </a:p>
        </p:txBody>
      </p:sp>
    </p:spTree>
    <p:extLst>
      <p:ext uri="{BB962C8B-B14F-4D97-AF65-F5344CB8AC3E}">
        <p14:creationId xmlns:p14="http://schemas.microsoft.com/office/powerpoint/2010/main" val="405766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80" y="116357"/>
            <a:ext cx="10353163" cy="576263"/>
          </a:xfrm>
        </p:spPr>
        <p:txBody>
          <a:bodyPr/>
          <a:lstStyle/>
          <a:p>
            <a:r>
              <a:rPr lang="en-US" altLang="ko-KR" sz="3000" smtClean="0">
                <a:latin typeface="+mn-lt"/>
                <a:ea typeface="+mn-ea"/>
              </a:rPr>
              <a:t>1. IBA (3/5)</a:t>
            </a:r>
            <a:endParaRPr lang="ko-KR" altLang="en-US" sz="3000" dirty="0">
              <a:latin typeface="+mn-lt"/>
              <a:ea typeface="+mn-ea"/>
            </a:endParaRPr>
          </a:p>
        </p:txBody>
      </p:sp>
      <p:sp>
        <p:nvSpPr>
          <p:cNvPr id="127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25" y="836640"/>
            <a:ext cx="10160158" cy="1064907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>
                <a:latin typeface="+mn-lt"/>
              </a:rPr>
              <a:t>속성 추가를 위한 설계</a:t>
            </a:r>
          </a:p>
          <a:p>
            <a:pPr marL="1027113" lvl="2" indent="-342900">
              <a:buFont typeface="Wingdings" pitchFamily="2" charset="2"/>
              <a:buChar char="§"/>
            </a:pPr>
            <a:r>
              <a:rPr lang="en-US" altLang="ko-KR" sz="1800">
                <a:latin typeface="+mn-lt"/>
              </a:rPr>
              <a:t>IBAttrSet </a:t>
            </a:r>
            <a:r>
              <a:rPr lang="ko-KR" altLang="en-US" sz="1800">
                <a:latin typeface="+mn-lt"/>
              </a:rPr>
              <a:t>클래스</a:t>
            </a:r>
            <a:r>
              <a:rPr lang="en-US" altLang="ko-KR" sz="1800">
                <a:latin typeface="+mn-lt"/>
              </a:rPr>
              <a:t>: </a:t>
            </a:r>
            <a:r>
              <a:rPr lang="ko-KR" altLang="en-US" sz="1800">
                <a:latin typeface="+mn-lt"/>
              </a:rPr>
              <a:t>여러 속성을 담아두는 클래스</a:t>
            </a:r>
          </a:p>
          <a:p>
            <a:pPr marL="1027113" lvl="2" indent="-342900">
              <a:buFont typeface="Wingdings" pitchFamily="2" charset="2"/>
              <a:buChar char="§"/>
            </a:pPr>
            <a:r>
              <a:rPr lang="en-US" altLang="ko-KR" sz="1800">
                <a:latin typeface="+mn-lt"/>
              </a:rPr>
              <a:t>AttrAddible: IB </a:t>
            </a:r>
            <a:r>
              <a:rPr lang="ko-KR" altLang="en-US" sz="1800">
                <a:latin typeface="+mn-lt"/>
              </a:rPr>
              <a:t>속성을 추가하고자 하는 객체가 구현해야 할 인터페이스 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7953392" y="4571996"/>
            <a:ext cx="2000264" cy="42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R="0" algn="ctr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1" lang="en-US" altLang="ko-KR" sz="1200" b="1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IBAttrSet</a:t>
            </a:r>
            <a:endParaRPr kumimoji="1" lang="ko-KR" altLang="en-US" sz="1200" b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7953392" y="5000634"/>
            <a:ext cx="2000264" cy="2143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t" anchorCtr="0" compatLnSpc="1">
            <a:prstTxWarp prst="textNoShape">
              <a:avLst/>
            </a:prstTxWarp>
          </a:bodyPr>
          <a:lstStyle/>
          <a:p>
            <a:pPr marL="360363" indent="-360363" algn="l" defTabSz="1038225"/>
            <a:endParaRPr lang="en-US" altLang="ko-KR" sz="1200" b="1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63639" y="4571998"/>
            <a:ext cx="1785951" cy="42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R="0" algn="ctr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1" lang="en-US" altLang="ko-KR" sz="1200" b="1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AttrType</a:t>
            </a:r>
            <a:endParaRPr kumimoji="1" lang="ko-KR" altLang="en-US" sz="1200" b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263639" y="5000636"/>
            <a:ext cx="1785951" cy="7858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t" anchorCtr="0" compatLnSpc="1">
            <a:prstTxWarp prst="textNoShape">
              <a:avLst/>
            </a:prstTxWarp>
          </a:bodyPr>
          <a:lstStyle/>
          <a:p>
            <a:pPr marL="360363" indent="-360363" algn="l" defTabSz="1038225"/>
            <a:r>
              <a:rPr lang="en-US" altLang="ko-KR" sz="12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-name : String</a:t>
            </a:r>
          </a:p>
          <a:p>
            <a:pPr marL="360363" indent="-360363" algn="l" defTabSz="1038225"/>
            <a:r>
              <a:rPr lang="en-US" altLang="ko-KR" sz="12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-type: String</a:t>
            </a:r>
          </a:p>
          <a:p>
            <a:pPr marL="360363" indent="-360363" algn="l" defTabSz="1038225"/>
            <a:r>
              <a:rPr lang="en-US" altLang="ko-KR" sz="12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-desc:String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1263639" y="5786444"/>
            <a:ext cx="1785951" cy="3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L="360363" indent="-360363" algn="l" defTabSz="1038225">
              <a:spcBef>
                <a:spcPts val="0"/>
              </a:spcBef>
            </a:pPr>
            <a:r>
              <a:rPr lang="en-US" altLang="ko-KR" sz="12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2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595807" y="4571998"/>
            <a:ext cx="1785951" cy="42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R="0" algn="ctr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1" lang="en-US" altLang="ko-KR" sz="1200" b="1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Attr</a:t>
            </a:r>
            <a:endParaRPr kumimoji="1" lang="ko-KR" altLang="en-US" sz="1200" b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4595807" y="5000636"/>
            <a:ext cx="1785951" cy="7858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t" anchorCtr="0" compatLnSpc="1">
            <a:prstTxWarp prst="textNoShape">
              <a:avLst/>
            </a:prstTxWarp>
          </a:bodyPr>
          <a:lstStyle/>
          <a:p>
            <a:pPr marL="360363" indent="-360363" algn="l" defTabSz="1038225"/>
            <a:r>
              <a:rPr lang="en-US" altLang="ko-KR" sz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-value : String</a:t>
            </a:r>
          </a:p>
        </p:txBody>
      </p:sp>
      <p:sp>
        <p:nvSpPr>
          <p:cNvPr id="27" name="직사각형 26"/>
          <p:cNvSpPr/>
          <p:nvPr/>
        </p:nvSpPr>
        <p:spPr bwMode="auto">
          <a:xfrm>
            <a:off x="4595807" y="5786444"/>
            <a:ext cx="1785951" cy="3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L="360363" indent="-360363" algn="l" defTabSz="1038225">
              <a:spcBef>
                <a:spcPts val="0"/>
              </a:spcBef>
            </a:pPr>
            <a:r>
              <a:rPr lang="en-US" altLang="ko-KR" sz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8" name="꺾인 연결선 27"/>
          <p:cNvCxnSpPr>
            <a:stCxn id="25" idx="1"/>
            <a:endCxn id="14" idx="3"/>
          </p:cNvCxnSpPr>
          <p:nvPr/>
        </p:nvCxnSpPr>
        <p:spPr bwMode="auto">
          <a:xfrm rot="10800000">
            <a:off x="3049588" y="4786318"/>
            <a:ext cx="1546218" cy="1588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190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꺾인 연결선 28"/>
          <p:cNvCxnSpPr>
            <a:stCxn id="12" idx="1"/>
            <a:endCxn id="25" idx="3"/>
          </p:cNvCxnSpPr>
          <p:nvPr/>
        </p:nvCxnSpPr>
        <p:spPr bwMode="auto">
          <a:xfrm rot="10800000" flipV="1">
            <a:off x="6381756" y="4786316"/>
            <a:ext cx="1571636" cy="2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190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직사각형 29"/>
          <p:cNvSpPr/>
          <p:nvPr/>
        </p:nvSpPr>
        <p:spPr bwMode="auto">
          <a:xfrm>
            <a:off x="7953393" y="2357420"/>
            <a:ext cx="2014539" cy="42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R="0" algn="ctr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altLang="ko-KR" sz="11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&lt;&lt;interface&gt;&gt;</a:t>
            </a:r>
          </a:p>
          <a:p>
            <a:pPr marR="0" algn="ctr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altLang="ko-KR" sz="12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AttrAddible</a:t>
            </a:r>
            <a:endParaRPr kumimoji="1" lang="ko-KR" altLang="en-US" sz="1200" b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7953393" y="2786058"/>
            <a:ext cx="2014539" cy="21431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t" anchorCtr="0" compatLnSpc="1">
            <a:prstTxWarp prst="textNoShape">
              <a:avLst/>
            </a:prstTxWarp>
          </a:bodyPr>
          <a:lstStyle/>
          <a:p>
            <a:pPr marL="360363" indent="-360363" algn="l" defTabSz="1038225"/>
            <a:endParaRPr lang="en-US" altLang="ko-KR" sz="1200" b="1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7953393" y="3000372"/>
            <a:ext cx="2014539" cy="10001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L="360363" indent="-360363" algn="l" defTabSz="1038225">
              <a:spcBef>
                <a:spcPts val="0"/>
              </a:spcBef>
            </a:pPr>
            <a:r>
              <a:rPr lang="en-US" altLang="ko-KR" sz="12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addAttr(Attr)</a:t>
            </a:r>
          </a:p>
          <a:p>
            <a:pPr marL="360363" indent="-360363" algn="l" defTabSz="1038225">
              <a:spcBef>
                <a:spcPts val="0"/>
              </a:spcBef>
            </a:pPr>
            <a:r>
              <a:rPr lang="en-US" altLang="ko-KR" sz="12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getAttrNames()</a:t>
            </a:r>
          </a:p>
          <a:p>
            <a:pPr marL="360363" indent="-360363" algn="l" defTabSz="1038225">
              <a:spcBef>
                <a:spcPts val="0"/>
              </a:spcBef>
            </a:pPr>
            <a:r>
              <a:rPr lang="en-US" altLang="ko-KR" sz="12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getValueOf(String)</a:t>
            </a:r>
          </a:p>
          <a:p>
            <a:pPr marL="360363" indent="-360363" algn="l" defTabSz="1038225">
              <a:spcBef>
                <a:spcPts val="0"/>
              </a:spcBef>
            </a:pPr>
            <a:r>
              <a:rPr lang="en-US" altLang="ko-KR" sz="12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removeAttr(String)</a:t>
            </a:r>
          </a:p>
          <a:p>
            <a:pPr marL="360363" indent="-360363" algn="l" defTabSz="1038225">
              <a:spcBef>
                <a:spcPts val="0"/>
              </a:spcBef>
            </a:pPr>
            <a:r>
              <a:rPr lang="en-US" altLang="ko-KR" sz="12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setValueOf(String, String)</a:t>
            </a:r>
            <a:endParaRPr lang="en-US" altLang="ko-KR" sz="12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>
            <a:off x="8882086" y="4000504"/>
            <a:ext cx="142876" cy="142876"/>
          </a:xfrm>
          <a:prstGeom prst="triangle">
            <a:avLst/>
          </a:prstGeom>
          <a:solidFill>
            <a:schemeClr val="lt1"/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lang="ko-KR" altLang="en-US" sz="800" b="1" dirty="0" smtClean="0">
              <a:solidFill>
                <a:srgbClr val="7F0055"/>
              </a:solidFill>
              <a:latin typeface="Courier New"/>
            </a:endParaRPr>
          </a:p>
        </p:txBody>
      </p:sp>
      <p:cxnSp>
        <p:nvCxnSpPr>
          <p:cNvPr id="34" name="꺾인 연결선 33"/>
          <p:cNvCxnSpPr>
            <a:stCxn id="12" idx="0"/>
            <a:endCxn id="33" idx="3"/>
          </p:cNvCxnSpPr>
          <p:nvPr/>
        </p:nvCxnSpPr>
        <p:spPr bwMode="auto">
          <a:xfrm rot="5400000" flipH="1" flipV="1">
            <a:off x="8739216" y="4357688"/>
            <a:ext cx="428616" cy="1588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19050" cap="flat" cmpd="sng" algn="ctr">
            <a:solidFill>
              <a:schemeClr val="tx1">
                <a:lumMod val="75000"/>
              </a:schemeClr>
            </a:solidFill>
            <a:prstDash val="sysDash"/>
            <a:round/>
            <a:headEnd type="none" w="med" len="med"/>
            <a:tailEnd type="non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6453194" y="4500572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*</a:t>
            </a:r>
            <a:endParaRPr lang="ko-KR" altLang="en-US" sz="1200"/>
          </a:p>
        </p:txBody>
      </p:sp>
      <p:sp>
        <p:nvSpPr>
          <p:cNvPr id="36" name="TextBox 35"/>
          <p:cNvSpPr txBox="1"/>
          <p:nvPr/>
        </p:nvSpPr>
        <p:spPr>
          <a:xfrm>
            <a:off x="6381757" y="4786324"/>
            <a:ext cx="1014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-ibAttrMap</a:t>
            </a:r>
            <a:endParaRPr lang="ko-KR" altLang="en-US" sz="1200"/>
          </a:p>
        </p:txBody>
      </p:sp>
      <p:sp>
        <p:nvSpPr>
          <p:cNvPr id="37" name="TextBox 36"/>
          <p:cNvSpPr txBox="1"/>
          <p:nvPr/>
        </p:nvSpPr>
        <p:spPr>
          <a:xfrm>
            <a:off x="3024171" y="4500572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38" name="직사각형 37"/>
          <p:cNvSpPr/>
          <p:nvPr/>
        </p:nvSpPr>
        <p:spPr bwMode="auto">
          <a:xfrm>
            <a:off x="7953393" y="5214950"/>
            <a:ext cx="2000264" cy="10001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L="360363" indent="-360363" algn="l" defTabSz="1038225">
              <a:spcBef>
                <a:spcPts val="0"/>
              </a:spcBef>
            </a:pPr>
            <a:r>
              <a:rPr lang="en-US" altLang="ko-KR" sz="12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addAttr(Attr)</a:t>
            </a:r>
          </a:p>
          <a:p>
            <a:pPr marL="360363" indent="-360363" algn="l" defTabSz="1038225">
              <a:spcBef>
                <a:spcPts val="0"/>
              </a:spcBef>
            </a:pPr>
            <a:r>
              <a:rPr lang="en-US" altLang="ko-KR" sz="12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getAttrNames()</a:t>
            </a:r>
          </a:p>
          <a:p>
            <a:pPr marL="360363" indent="-360363" algn="l" defTabSz="1038225">
              <a:spcBef>
                <a:spcPts val="0"/>
              </a:spcBef>
            </a:pPr>
            <a:r>
              <a:rPr lang="en-US" altLang="ko-KR" sz="12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getValueOf(String)</a:t>
            </a:r>
          </a:p>
          <a:p>
            <a:pPr marL="360363" indent="-360363" algn="l" defTabSz="1038225">
              <a:spcBef>
                <a:spcPts val="0"/>
              </a:spcBef>
            </a:pPr>
            <a:r>
              <a:rPr lang="en-US" altLang="ko-KR" sz="12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removeAttr(String)</a:t>
            </a:r>
          </a:p>
          <a:p>
            <a:pPr marL="360363" indent="-360363" algn="l" defTabSz="1038225">
              <a:spcBef>
                <a:spcPts val="0"/>
              </a:spcBef>
            </a:pPr>
            <a:r>
              <a:rPr lang="en-US" altLang="ko-KR" sz="12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setValueOf(String, String)</a:t>
            </a:r>
            <a:endParaRPr lang="en-US" altLang="ko-KR" sz="12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24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80" y="116540"/>
            <a:ext cx="10353163" cy="576263"/>
          </a:xfrm>
        </p:spPr>
        <p:txBody>
          <a:bodyPr/>
          <a:lstStyle/>
          <a:p>
            <a:r>
              <a:rPr lang="en-US" altLang="ko-KR" sz="3000" smtClean="0">
                <a:latin typeface="+mn-lt"/>
                <a:ea typeface="+mn-ea"/>
              </a:rPr>
              <a:t>1. IBA (4/5)</a:t>
            </a:r>
            <a:endParaRPr lang="ko-KR" altLang="en-US" sz="3000" dirty="0">
              <a:latin typeface="+mn-lt"/>
              <a:ea typeface="+mn-ea"/>
            </a:endParaRPr>
          </a:p>
        </p:txBody>
      </p:sp>
      <p:sp>
        <p:nvSpPr>
          <p:cNvPr id="127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80" y="836640"/>
            <a:ext cx="10160158" cy="1064907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ko-KR">
                <a:latin typeface="+mn-lt"/>
              </a:rPr>
              <a:t>IB </a:t>
            </a:r>
            <a:r>
              <a:rPr lang="ko-KR" altLang="en-US">
                <a:latin typeface="+mn-lt"/>
              </a:rPr>
              <a:t>속성이 필요한 클래스는 </a:t>
            </a:r>
            <a:r>
              <a:rPr lang="en-US" altLang="ko-KR">
                <a:latin typeface="+mn-lt"/>
              </a:rPr>
              <a:t>AttrAddible</a:t>
            </a:r>
            <a:r>
              <a:rPr lang="ko-KR" altLang="en-US">
                <a:latin typeface="+mn-lt"/>
              </a:rPr>
              <a:t>을 구현함 </a:t>
            </a:r>
          </a:p>
          <a:p>
            <a:pPr marL="1027113" lvl="2" indent="-342900">
              <a:buFont typeface="Wingdings" pitchFamily="2" charset="2"/>
              <a:buChar char="§"/>
            </a:pPr>
            <a:r>
              <a:rPr lang="ko-KR" altLang="en-US" sz="1800">
                <a:latin typeface="+mn-lt"/>
              </a:rPr>
              <a:t>구현은 모두 </a:t>
            </a:r>
            <a:r>
              <a:rPr lang="en-US" altLang="ko-KR" sz="1800">
                <a:latin typeface="+mn-lt"/>
              </a:rPr>
              <a:t>I</a:t>
            </a:r>
            <a:r>
              <a:rPr lang="en-US" altLang="ko-KR" sz="1800" smtClean="0">
                <a:latin typeface="+mn-lt"/>
              </a:rPr>
              <a:t>bAttrSet</a:t>
            </a:r>
            <a:r>
              <a:rPr lang="ko-KR" altLang="en-US" sz="1800">
                <a:latin typeface="+mn-lt"/>
              </a:rPr>
              <a:t>으로의 </a:t>
            </a:r>
            <a:r>
              <a:rPr lang="en-US" altLang="ko-KR" sz="1800">
                <a:latin typeface="+mn-lt"/>
              </a:rPr>
              <a:t>delegation</a:t>
            </a:r>
            <a:r>
              <a:rPr lang="ko-KR" altLang="en-US" sz="1800">
                <a:latin typeface="+mn-lt"/>
              </a:rPr>
              <a:t>임 </a:t>
            </a:r>
          </a:p>
          <a:p>
            <a:pPr marL="1027113" lvl="2" indent="-342900">
              <a:buFont typeface="Wingdings" pitchFamily="2" charset="2"/>
              <a:buChar char="§"/>
            </a:pPr>
            <a:r>
              <a:rPr lang="ko-KR" altLang="en-US" sz="1800">
                <a:latin typeface="+mn-lt"/>
              </a:rPr>
              <a:t>예</a:t>
            </a:r>
            <a:r>
              <a:rPr lang="en-US" altLang="ko-KR" sz="1800">
                <a:latin typeface="+mn-lt"/>
              </a:rPr>
              <a:t>, </a:t>
            </a:r>
            <a:r>
              <a:rPr lang="en-US" altLang="ko-KR" sz="1800" smtClean="0">
                <a:latin typeface="+mn-lt"/>
              </a:rPr>
              <a:t>IbAttrSet.addAttr(attr</a:t>
            </a:r>
            <a:r>
              <a:rPr lang="en-US" altLang="ko-KR" sz="1800">
                <a:latin typeface="+mn-lt"/>
              </a:rPr>
              <a:t>) </a:t>
            </a:r>
          </a:p>
        </p:txBody>
      </p:sp>
      <p:sp>
        <p:nvSpPr>
          <p:cNvPr id="23" name="직사각형 22"/>
          <p:cNvSpPr/>
          <p:nvPr/>
        </p:nvSpPr>
        <p:spPr bwMode="auto">
          <a:xfrm>
            <a:off x="7396163" y="4615701"/>
            <a:ext cx="2000264" cy="42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R="0" algn="ctr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1" lang="en-US" altLang="ko-KR" sz="1200" b="1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IBAttrSet</a:t>
            </a:r>
            <a:endParaRPr kumimoji="1" lang="ko-KR" altLang="en-US" sz="1200" b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7396163" y="5044339"/>
            <a:ext cx="2000264" cy="3571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t" anchorCtr="0" compatLnSpc="1">
            <a:prstTxWarp prst="textNoShape">
              <a:avLst/>
            </a:prstTxWarp>
          </a:bodyPr>
          <a:lstStyle/>
          <a:p>
            <a:pPr marL="360363" indent="-360363" algn="l" defTabSz="1038225"/>
            <a:r>
              <a:rPr lang="en-US" altLang="ko-KR" sz="12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-ibAttrMap:TreeMap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7396163" y="2401125"/>
            <a:ext cx="2014539" cy="42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R="0" algn="ctr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altLang="ko-KR" sz="11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&lt;&lt;interface&gt;&gt;</a:t>
            </a:r>
          </a:p>
          <a:p>
            <a:pPr marR="0" algn="ctr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altLang="ko-KR" sz="12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AttrAddible</a:t>
            </a:r>
            <a:endParaRPr kumimoji="1" lang="ko-KR" altLang="en-US" sz="1200" b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7396163" y="2829763"/>
            <a:ext cx="2014539" cy="21431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t" anchorCtr="0" compatLnSpc="1">
            <a:prstTxWarp prst="textNoShape">
              <a:avLst/>
            </a:prstTxWarp>
          </a:bodyPr>
          <a:lstStyle/>
          <a:p>
            <a:pPr marL="360363" indent="-360363" algn="l" defTabSz="1038225"/>
            <a:endParaRPr lang="en-US" altLang="ko-KR" sz="1200" b="1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7396163" y="3044077"/>
            <a:ext cx="2014539" cy="10001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L="360363" indent="-360363" algn="l" defTabSz="1038225">
              <a:spcBef>
                <a:spcPts val="0"/>
              </a:spcBef>
            </a:pPr>
            <a:r>
              <a:rPr lang="en-US" altLang="ko-KR" sz="12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addAttr(Attr)</a:t>
            </a:r>
          </a:p>
          <a:p>
            <a:pPr marL="360363" indent="-360363" algn="l" defTabSz="1038225">
              <a:spcBef>
                <a:spcPts val="0"/>
              </a:spcBef>
            </a:pPr>
            <a:r>
              <a:rPr lang="en-US" altLang="ko-KR" sz="12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getAttrNames()</a:t>
            </a:r>
          </a:p>
          <a:p>
            <a:pPr marL="360363" indent="-360363" algn="l" defTabSz="1038225">
              <a:spcBef>
                <a:spcPts val="0"/>
              </a:spcBef>
            </a:pPr>
            <a:r>
              <a:rPr lang="en-US" altLang="ko-KR" sz="12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getValueOf(String)</a:t>
            </a:r>
          </a:p>
          <a:p>
            <a:pPr marL="360363" indent="-360363" algn="l" defTabSz="1038225">
              <a:spcBef>
                <a:spcPts val="0"/>
              </a:spcBef>
            </a:pPr>
            <a:r>
              <a:rPr lang="en-US" altLang="ko-KR" sz="12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removeAttr(String)</a:t>
            </a:r>
          </a:p>
          <a:p>
            <a:pPr marL="360363" indent="-360363" algn="l" defTabSz="1038225">
              <a:spcBef>
                <a:spcPts val="0"/>
              </a:spcBef>
            </a:pPr>
            <a:r>
              <a:rPr lang="en-US" altLang="ko-KR" sz="12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setValueOf(String, String)</a:t>
            </a:r>
            <a:endParaRPr lang="en-US" altLang="ko-KR" sz="12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이등변 삼각형 41"/>
          <p:cNvSpPr/>
          <p:nvPr/>
        </p:nvSpPr>
        <p:spPr>
          <a:xfrm>
            <a:off x="8324857" y="4044209"/>
            <a:ext cx="142876" cy="142876"/>
          </a:xfrm>
          <a:prstGeom prst="triangle">
            <a:avLst/>
          </a:prstGeom>
          <a:solidFill>
            <a:schemeClr val="lt1"/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lang="ko-KR" altLang="en-US" sz="800" b="1" dirty="0" smtClean="0">
              <a:solidFill>
                <a:srgbClr val="7F0055"/>
              </a:solidFill>
              <a:latin typeface="Courier New"/>
            </a:endParaRPr>
          </a:p>
        </p:txBody>
      </p:sp>
      <p:cxnSp>
        <p:nvCxnSpPr>
          <p:cNvPr id="43" name="꺾인 연결선 42"/>
          <p:cNvCxnSpPr>
            <a:stCxn id="23" idx="0"/>
            <a:endCxn id="42" idx="3"/>
          </p:cNvCxnSpPr>
          <p:nvPr/>
        </p:nvCxnSpPr>
        <p:spPr bwMode="auto">
          <a:xfrm rot="5400000" flipH="1" flipV="1">
            <a:off x="8181987" y="4401393"/>
            <a:ext cx="428616" cy="1588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19050" cap="flat" cmpd="sng" algn="ctr">
            <a:solidFill>
              <a:schemeClr val="tx1">
                <a:lumMod val="75000"/>
              </a:schemeClr>
            </a:solidFill>
            <a:prstDash val="sysDash"/>
            <a:round/>
            <a:headEnd type="none" w="med" len="med"/>
            <a:tailEnd type="none"/>
          </a:ln>
          <a:effectLst/>
        </p:spPr>
      </p:cxnSp>
      <p:sp>
        <p:nvSpPr>
          <p:cNvPr id="44" name="직사각형 43"/>
          <p:cNvSpPr/>
          <p:nvPr/>
        </p:nvSpPr>
        <p:spPr bwMode="auto">
          <a:xfrm>
            <a:off x="7396164" y="5401519"/>
            <a:ext cx="2000264" cy="10001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L="360363" indent="-360363" algn="l" defTabSz="1038225">
              <a:spcBef>
                <a:spcPts val="0"/>
              </a:spcBef>
            </a:pPr>
            <a:r>
              <a:rPr lang="en-US" altLang="ko-KR" sz="12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addAttr(Attr)</a:t>
            </a:r>
          </a:p>
          <a:p>
            <a:pPr marL="360363" indent="-360363" algn="l" defTabSz="1038225">
              <a:spcBef>
                <a:spcPts val="0"/>
              </a:spcBef>
            </a:pPr>
            <a:r>
              <a:rPr lang="en-US" altLang="ko-KR" sz="12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getAttrNames()</a:t>
            </a:r>
          </a:p>
          <a:p>
            <a:pPr marL="360363" indent="-360363" algn="l" defTabSz="1038225">
              <a:spcBef>
                <a:spcPts val="0"/>
              </a:spcBef>
            </a:pPr>
            <a:r>
              <a:rPr lang="en-US" altLang="ko-KR" sz="12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getValueOf(String)</a:t>
            </a:r>
          </a:p>
          <a:p>
            <a:pPr marL="360363" indent="-360363" algn="l" defTabSz="1038225">
              <a:spcBef>
                <a:spcPts val="0"/>
              </a:spcBef>
            </a:pPr>
            <a:r>
              <a:rPr lang="en-US" altLang="ko-KR" sz="12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removeAttr(String)</a:t>
            </a:r>
          </a:p>
          <a:p>
            <a:pPr marL="360363" indent="-360363" algn="l" defTabSz="1038225">
              <a:spcBef>
                <a:spcPts val="0"/>
              </a:spcBef>
            </a:pPr>
            <a:r>
              <a:rPr lang="en-US" altLang="ko-KR" sz="12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setValueOf(String, String)</a:t>
            </a:r>
            <a:endParaRPr lang="en-US" altLang="ko-KR" sz="12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3738551" y="4615702"/>
            <a:ext cx="2000264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R="0" algn="ctr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altLang="ko-KR" sz="12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MP3</a:t>
            </a:r>
            <a:endParaRPr kumimoji="1" lang="ko-KR" altLang="en-US" sz="1200" b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3738551" y="5044329"/>
            <a:ext cx="2000264" cy="5000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L="360363" indent="-360363" algn="l" defTabSz="1038225"/>
            <a:r>
              <a:rPr lang="en-US" altLang="ko-KR" sz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-name : String</a:t>
            </a:r>
          </a:p>
          <a:p>
            <a:pPr marL="360363" indent="-360363" algn="l" defTabSz="1038225"/>
            <a:r>
              <a:rPr lang="en-US" altLang="ko-KR" sz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-builder : String</a:t>
            </a:r>
          </a:p>
        </p:txBody>
      </p:sp>
      <p:cxnSp>
        <p:nvCxnSpPr>
          <p:cNvPr id="47" name="꺾인 연결선 46"/>
          <p:cNvCxnSpPr>
            <a:stCxn id="45" idx="3"/>
            <a:endCxn id="23" idx="1"/>
          </p:cNvCxnSpPr>
          <p:nvPr/>
        </p:nvCxnSpPr>
        <p:spPr bwMode="auto">
          <a:xfrm>
            <a:off x="5738815" y="4830018"/>
            <a:ext cx="1657349" cy="5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190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6953260" y="4544265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49" name="TextBox 48"/>
          <p:cNvSpPr txBox="1"/>
          <p:nvPr/>
        </p:nvSpPr>
        <p:spPr>
          <a:xfrm>
            <a:off x="6453194" y="4830017"/>
            <a:ext cx="94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-ibAttrSet</a:t>
            </a:r>
            <a:endParaRPr lang="ko-KR" altLang="en-US" sz="1200"/>
          </a:p>
        </p:txBody>
      </p:sp>
      <p:cxnSp>
        <p:nvCxnSpPr>
          <p:cNvPr id="50" name="꺾인 연결선 49"/>
          <p:cNvCxnSpPr>
            <a:stCxn id="45" idx="0"/>
            <a:endCxn id="42" idx="3"/>
          </p:cNvCxnSpPr>
          <p:nvPr/>
        </p:nvCxnSpPr>
        <p:spPr bwMode="auto">
          <a:xfrm rot="5400000" flipH="1" flipV="1">
            <a:off x="6353181" y="2572590"/>
            <a:ext cx="428617" cy="3657613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19050" cap="flat" cmpd="sng" algn="ctr">
            <a:solidFill>
              <a:schemeClr val="tx1">
                <a:lumMod val="75000"/>
              </a:schemeClr>
            </a:solidFill>
            <a:prstDash val="sysDash"/>
            <a:round/>
            <a:headEnd type="none" w="med" len="med"/>
            <a:tailEnd type="none"/>
          </a:ln>
          <a:effectLst/>
        </p:spPr>
      </p:cxnSp>
      <p:sp>
        <p:nvSpPr>
          <p:cNvPr id="51" name="직사각형 50"/>
          <p:cNvSpPr/>
          <p:nvPr/>
        </p:nvSpPr>
        <p:spPr bwMode="auto">
          <a:xfrm>
            <a:off x="3738551" y="5544395"/>
            <a:ext cx="2000264" cy="10001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L="360363" indent="-360363" algn="l" defTabSz="1038225">
              <a:spcBef>
                <a:spcPts val="0"/>
              </a:spcBef>
            </a:pPr>
            <a:r>
              <a:rPr lang="en-US" altLang="ko-KR" sz="12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addAttr(Attr)</a:t>
            </a:r>
          </a:p>
          <a:p>
            <a:pPr marL="360363" indent="-360363" algn="l" defTabSz="1038225">
              <a:spcBef>
                <a:spcPts val="0"/>
              </a:spcBef>
            </a:pPr>
            <a:r>
              <a:rPr lang="en-US" altLang="ko-KR" sz="12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getAttrNames()</a:t>
            </a:r>
          </a:p>
          <a:p>
            <a:pPr marL="360363" indent="-360363" algn="l" defTabSz="1038225">
              <a:spcBef>
                <a:spcPts val="0"/>
              </a:spcBef>
            </a:pPr>
            <a:r>
              <a:rPr lang="en-US" altLang="ko-KR" sz="12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getValueOf(String)</a:t>
            </a:r>
          </a:p>
          <a:p>
            <a:pPr marL="360363" indent="-360363" algn="l" defTabSz="1038225">
              <a:spcBef>
                <a:spcPts val="0"/>
              </a:spcBef>
            </a:pPr>
            <a:r>
              <a:rPr lang="en-US" altLang="ko-KR" sz="12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removeAttr(String)</a:t>
            </a:r>
          </a:p>
          <a:p>
            <a:pPr marL="360363" indent="-360363" algn="l" defTabSz="1038225">
              <a:spcBef>
                <a:spcPts val="0"/>
              </a:spcBef>
            </a:pPr>
            <a:r>
              <a:rPr lang="en-US" altLang="ko-KR" sz="12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setValueOf(String, String)</a:t>
            </a:r>
            <a:endParaRPr lang="en-US" altLang="ko-KR" sz="12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 bwMode="auto">
          <a:xfrm>
            <a:off x="1666848" y="2276840"/>
            <a:ext cx="5357850" cy="2016280"/>
          </a:xfrm>
          <a:prstGeom prst="rect">
            <a:avLst/>
          </a:prstGeom>
          <a:solidFill>
            <a:srgbClr val="F3FFF3"/>
          </a:solidFill>
          <a:ln w="9525">
            <a:solidFill>
              <a:srgbClr val="C0C0C0"/>
            </a:solidFill>
            <a:miter lim="800000"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103843" tIns="51922" rIns="103843" bIns="51922" numCol="1" anchor="t" anchorCtr="0" compatLnSpc="1">
            <a:prstTxWarp prst="textNoShape">
              <a:avLst/>
            </a:prstTxWarp>
            <a:noAutofit/>
          </a:bodyPr>
          <a:lstStyle/>
          <a:p>
            <a:pPr marL="388938" indent="-388938" algn="l" defTabSz="1038225" eaLnBrk="0" hangingPunct="0">
              <a:buSzPct val="90000"/>
              <a:defRPr/>
            </a:pPr>
            <a:r>
              <a:rPr lang="en-US" altLang="ko-KR" sz="1100" b="1" kern="0" smtClean="0">
                <a:latin typeface="맑은 고딕" pitchFamily="50" charset="-127"/>
                <a:ea typeface="맑은 고딕" pitchFamily="50" charset="-127"/>
              </a:rPr>
              <a:t>public void addAttr(Attr attr) {</a:t>
            </a:r>
          </a:p>
          <a:p>
            <a:pPr marL="388938" indent="-388938" algn="l" defTabSz="1038225" eaLnBrk="0" hangingPunct="0">
              <a:buSzPct val="90000"/>
              <a:defRPr/>
            </a:pPr>
            <a:r>
              <a:rPr lang="en-US" altLang="ko-KR" sz="1100" b="1" kern="0" smtClean="0">
                <a:latin typeface="맑은 고딕" pitchFamily="50" charset="-127"/>
                <a:ea typeface="맑은 고딕" pitchFamily="50" charset="-127"/>
              </a:rPr>
              <a:t>	ibAttrSet.addAttr(attr);</a:t>
            </a:r>
          </a:p>
          <a:p>
            <a:pPr marL="388938" indent="-388938" algn="l" defTabSz="1038225" eaLnBrk="0" hangingPunct="0">
              <a:buSzPct val="90000"/>
              <a:defRPr/>
            </a:pPr>
            <a:r>
              <a:rPr lang="en-US" altLang="ko-KR" sz="1100" b="1" kern="0" smtClean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marL="388938" indent="-388938" algn="l" defTabSz="1038225" eaLnBrk="0" hangingPunct="0">
              <a:buSzPct val="90000"/>
              <a:defRPr/>
            </a:pPr>
            <a:endParaRPr lang="en-US" altLang="ko-KR" sz="1100" b="1" kern="0" smtClean="0">
              <a:latin typeface="맑은 고딕" pitchFamily="50" charset="-127"/>
              <a:ea typeface="맑은 고딕" pitchFamily="50" charset="-127"/>
            </a:endParaRPr>
          </a:p>
          <a:p>
            <a:pPr marL="388938" indent="-388938" algn="l" defTabSz="1038225" eaLnBrk="0" hangingPunct="0">
              <a:buSzPct val="90000"/>
              <a:defRPr/>
            </a:pPr>
            <a:r>
              <a:rPr lang="en-US" altLang="ko-KR" sz="1100" b="1" kern="0" smtClean="0">
                <a:latin typeface="맑은 고딕" pitchFamily="50" charset="-127"/>
                <a:ea typeface="맑은 고딕" pitchFamily="50" charset="-127"/>
              </a:rPr>
              <a:t>public Iterator&lt;String&gt; getAttrNames() {</a:t>
            </a:r>
          </a:p>
          <a:p>
            <a:pPr marL="388938" indent="-388938" algn="l" defTabSz="1038225" eaLnBrk="0" hangingPunct="0">
              <a:buSzPct val="90000"/>
              <a:defRPr/>
            </a:pPr>
            <a:r>
              <a:rPr lang="en-US" altLang="ko-KR" sz="1100" b="1" kern="0" smtClean="0">
                <a:latin typeface="맑은 고딕" pitchFamily="50" charset="-127"/>
                <a:ea typeface="맑은 고딕" pitchFamily="50" charset="-127"/>
              </a:rPr>
              <a:t>	return ibAttrSet.getAttrNames();</a:t>
            </a:r>
          </a:p>
          <a:p>
            <a:pPr marL="388938" indent="-388938" algn="l" defTabSz="1038225" eaLnBrk="0" hangingPunct="0">
              <a:buSzPct val="90000"/>
              <a:defRPr/>
            </a:pPr>
            <a:r>
              <a:rPr lang="en-US" altLang="ko-KR" sz="1100" b="1" kern="0" smtClean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marL="388938" indent="-388938" algn="l" defTabSz="1038225" eaLnBrk="0" hangingPunct="0">
              <a:buSzPct val="90000"/>
              <a:defRPr/>
            </a:pPr>
            <a:endParaRPr lang="en-US" altLang="ko-KR" sz="1100" b="1" kern="0" smtClean="0">
              <a:latin typeface="맑은 고딕" pitchFamily="50" charset="-127"/>
              <a:ea typeface="맑은 고딕" pitchFamily="50" charset="-127"/>
            </a:endParaRPr>
          </a:p>
          <a:p>
            <a:pPr marL="388938" indent="-388938" algn="l" defTabSz="1038225" eaLnBrk="0" hangingPunct="0">
              <a:buSzPct val="90000"/>
              <a:defRPr/>
            </a:pPr>
            <a:r>
              <a:rPr lang="en-US" altLang="ko-KR" sz="1100" b="1" kern="0" smtClean="0">
                <a:latin typeface="맑은 고딕" pitchFamily="50" charset="-127"/>
                <a:ea typeface="맑은 고딕" pitchFamily="50" charset="-127"/>
              </a:rPr>
              <a:t>public Object getValueOf(String attrName) {</a:t>
            </a:r>
          </a:p>
          <a:p>
            <a:pPr marL="388938" indent="-388938" algn="l" defTabSz="1038225" eaLnBrk="0" hangingPunct="0">
              <a:buSzPct val="90000"/>
              <a:defRPr/>
            </a:pPr>
            <a:r>
              <a:rPr lang="en-US" altLang="ko-KR" sz="1100" b="1" kern="0" smtClean="0">
                <a:latin typeface="맑은 고딕" pitchFamily="50" charset="-127"/>
                <a:ea typeface="맑은 고딕" pitchFamily="50" charset="-127"/>
              </a:rPr>
              <a:t>	return ibAttrSet.getValueOf(attrName);</a:t>
            </a:r>
          </a:p>
          <a:p>
            <a:pPr marL="388938" indent="-388938" algn="l" defTabSz="1038225" eaLnBrk="0" hangingPunct="0">
              <a:buSzPct val="90000"/>
              <a:defRPr/>
            </a:pPr>
            <a:r>
              <a:rPr lang="en-US" altLang="ko-KR" sz="1100" b="1" kern="0" smtClean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marL="388938" indent="-388938" algn="l" defTabSz="1038225" eaLnBrk="0" hangingPunct="0">
              <a:buSzPct val="90000"/>
              <a:defRPr/>
            </a:pPr>
            <a:endParaRPr lang="en-US" altLang="ko-KR" sz="1100" b="1" kern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374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80" y="116540"/>
            <a:ext cx="10353163" cy="576263"/>
          </a:xfrm>
        </p:spPr>
        <p:txBody>
          <a:bodyPr/>
          <a:lstStyle/>
          <a:p>
            <a:r>
              <a:rPr lang="en-US" altLang="ko-KR" sz="3000" smtClean="0">
                <a:latin typeface="+mn-lt"/>
                <a:ea typeface="+mn-ea"/>
              </a:rPr>
              <a:t>1. IBA (5/5)</a:t>
            </a:r>
            <a:endParaRPr lang="ko-KR" altLang="en-US" sz="3000" dirty="0">
              <a:latin typeface="+mn-lt"/>
              <a:ea typeface="+mn-ea"/>
            </a:endParaRPr>
          </a:p>
        </p:txBody>
      </p:sp>
      <p:sp>
        <p:nvSpPr>
          <p:cNvPr id="127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25" y="836640"/>
            <a:ext cx="10160158" cy="732508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>
                <a:latin typeface="+mn-lt"/>
              </a:rPr>
              <a:t>실습 </a:t>
            </a:r>
            <a:r>
              <a:rPr lang="en-US" altLang="ko-KR">
                <a:latin typeface="+mn-lt"/>
              </a:rPr>
              <a:t>– </a:t>
            </a:r>
            <a:r>
              <a:rPr lang="ko-KR" altLang="en-US">
                <a:latin typeface="+mn-lt"/>
              </a:rPr>
              <a:t>아래 모델을 구현하고 상품의 인스턴스에 속성을 추가합니다</a:t>
            </a:r>
            <a:r>
              <a:rPr lang="en-US" altLang="ko-KR">
                <a:latin typeface="+mn-lt"/>
              </a:rPr>
              <a:t>. </a:t>
            </a:r>
          </a:p>
          <a:p>
            <a:pPr marL="1027113" lvl="2" indent="-342900">
              <a:buFont typeface="Wingdings" pitchFamily="2" charset="2"/>
              <a:buChar char="§"/>
            </a:pPr>
            <a:r>
              <a:rPr lang="ko-KR" altLang="en-US" sz="1800">
                <a:latin typeface="+mn-lt"/>
              </a:rPr>
              <a:t>속성</a:t>
            </a:r>
            <a:r>
              <a:rPr lang="en-US" altLang="ko-KR" sz="1800">
                <a:latin typeface="+mn-lt"/>
              </a:rPr>
              <a:t>: </a:t>
            </a:r>
            <a:r>
              <a:rPr lang="ko-KR" altLang="en-US" sz="1800">
                <a:latin typeface="+mn-lt"/>
              </a:rPr>
              <a:t>타입</a:t>
            </a:r>
            <a:r>
              <a:rPr lang="en-US" altLang="ko-KR" sz="1800">
                <a:latin typeface="+mn-lt"/>
              </a:rPr>
              <a:t>=String, </a:t>
            </a:r>
            <a:r>
              <a:rPr lang="ko-KR" altLang="en-US" sz="1800">
                <a:latin typeface="+mn-lt"/>
              </a:rPr>
              <a:t>이름</a:t>
            </a:r>
            <a:r>
              <a:rPr lang="en-US" altLang="ko-KR" sz="1800">
                <a:latin typeface="+mn-lt"/>
              </a:rPr>
              <a:t>=model, </a:t>
            </a:r>
            <a:r>
              <a:rPr lang="ko-KR" altLang="en-US" sz="1800">
                <a:latin typeface="+mn-lt"/>
              </a:rPr>
              <a:t>값</a:t>
            </a:r>
            <a:r>
              <a:rPr lang="en-US" altLang="ko-KR" sz="1800">
                <a:latin typeface="+mn-lt"/>
              </a:rPr>
              <a:t>=“AJR100-2”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9989" y="1700760"/>
            <a:ext cx="8705850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996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80" y="116540"/>
            <a:ext cx="10353163" cy="576263"/>
          </a:xfrm>
        </p:spPr>
        <p:txBody>
          <a:bodyPr/>
          <a:lstStyle/>
          <a:p>
            <a:r>
              <a:rPr lang="en-US" altLang="ko-KR" sz="3000">
                <a:latin typeface="+mn-lt"/>
                <a:ea typeface="+mn-ea"/>
              </a:rPr>
              <a:t>2</a:t>
            </a:r>
            <a:r>
              <a:rPr lang="en-US" altLang="ko-KR" sz="3000" smtClean="0">
                <a:latin typeface="+mn-lt"/>
                <a:ea typeface="+mn-ea"/>
              </a:rPr>
              <a:t>. Square Model (1/7)</a:t>
            </a:r>
            <a:endParaRPr lang="ko-KR" altLang="en-US" sz="3000" dirty="0">
              <a:latin typeface="+mn-lt"/>
              <a:ea typeface="+mn-ea"/>
            </a:endParaRPr>
          </a:p>
        </p:txBody>
      </p:sp>
      <p:sp>
        <p:nvSpPr>
          <p:cNvPr id="127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25" y="836640"/>
            <a:ext cx="10160158" cy="242527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>
                <a:latin typeface="+mn-lt"/>
              </a:rPr>
              <a:t>속성정의</a:t>
            </a:r>
          </a:p>
          <a:p>
            <a:pPr marL="1027113" lvl="2" indent="-342900">
              <a:buFont typeface="Wingdings" pitchFamily="2" charset="2"/>
              <a:buChar char="§"/>
            </a:pPr>
            <a:r>
              <a:rPr lang="ko-KR" altLang="en-US" sz="1800">
                <a:latin typeface="+mn-lt"/>
              </a:rPr>
              <a:t>모든 속성을 런타임에 정의할 수 있음</a:t>
            </a:r>
          </a:p>
          <a:p>
            <a:pPr marL="1027113" lvl="2" indent="-342900">
              <a:buFont typeface="Wingdings" pitchFamily="2" charset="2"/>
              <a:buChar char="§"/>
            </a:pPr>
            <a:r>
              <a:rPr lang="ko-KR" altLang="en-US" sz="1800">
                <a:latin typeface="+mn-lt"/>
              </a:rPr>
              <a:t>이와 마찬가지로</a:t>
            </a:r>
            <a:r>
              <a:rPr lang="en-US" altLang="ko-KR" sz="1800">
                <a:latin typeface="+mn-lt"/>
              </a:rPr>
              <a:t>, </a:t>
            </a:r>
            <a:r>
              <a:rPr lang="ko-KR" altLang="en-US" sz="1800">
                <a:latin typeface="+mn-lt"/>
              </a:rPr>
              <a:t>타입도 런타임에 정의할 수 있음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>
                <a:latin typeface="+mn-lt"/>
              </a:rPr>
              <a:t>타입정의</a:t>
            </a:r>
            <a:r>
              <a:rPr lang="en-US" altLang="ko-KR">
                <a:latin typeface="+mn-lt"/>
              </a:rPr>
              <a:t>(TypeObject)</a:t>
            </a:r>
          </a:p>
          <a:p>
            <a:pPr marL="1027113" lvl="2" indent="-342900">
              <a:buFont typeface="Wingdings" pitchFamily="2" charset="2"/>
              <a:buChar char="§"/>
            </a:pPr>
            <a:r>
              <a:rPr lang="ko-KR" altLang="en-US" sz="1800">
                <a:latin typeface="+mn-lt"/>
              </a:rPr>
              <a:t>런타임에 생성할 수 있는 것은 객체임</a:t>
            </a:r>
          </a:p>
          <a:p>
            <a:pPr marL="1027113" lvl="2" indent="-342900">
              <a:buFont typeface="Wingdings" pitchFamily="2" charset="2"/>
              <a:buChar char="§"/>
            </a:pPr>
            <a:r>
              <a:rPr lang="ko-KR" altLang="en-US" sz="1800">
                <a:latin typeface="+mn-lt"/>
              </a:rPr>
              <a:t>따라서</a:t>
            </a:r>
            <a:r>
              <a:rPr lang="en-US" altLang="ko-KR" sz="1800">
                <a:latin typeface="+mn-lt"/>
              </a:rPr>
              <a:t>, </a:t>
            </a:r>
            <a:r>
              <a:rPr lang="ko-KR" altLang="en-US" sz="1800">
                <a:latin typeface="+mn-lt"/>
              </a:rPr>
              <a:t>타입을 정의하기 위해서는 </a:t>
            </a:r>
            <a:r>
              <a:rPr lang="en-US" altLang="ko-KR" sz="1800">
                <a:latin typeface="+mn-lt"/>
              </a:rPr>
              <a:t>Type</a:t>
            </a:r>
            <a:r>
              <a:rPr lang="ko-KR" altLang="en-US" sz="1800">
                <a:latin typeface="+mn-lt"/>
              </a:rPr>
              <a:t>정보를 가지고 있는 </a:t>
            </a:r>
            <a:r>
              <a:rPr lang="en-US" altLang="ko-KR" sz="1800">
                <a:latin typeface="+mn-lt"/>
              </a:rPr>
              <a:t>TypeObject</a:t>
            </a:r>
            <a:r>
              <a:rPr lang="ko-KR" altLang="en-US" sz="1800">
                <a:latin typeface="+mn-lt"/>
              </a:rPr>
              <a:t>를 정의</a:t>
            </a:r>
          </a:p>
          <a:p>
            <a:pPr marL="1027113" lvl="2" indent="-342900">
              <a:buFont typeface="Wingdings" pitchFamily="2" charset="2"/>
              <a:buChar char="§"/>
            </a:pPr>
            <a:r>
              <a:rPr lang="en-US" altLang="ko-KR" sz="1800">
                <a:latin typeface="+mn-lt"/>
              </a:rPr>
              <a:t>AttrType:Attr </a:t>
            </a:r>
            <a:r>
              <a:rPr lang="ko-KR" altLang="en-US" sz="1800">
                <a:latin typeface="+mn-lt"/>
              </a:rPr>
              <a:t>관계 </a:t>
            </a:r>
            <a:r>
              <a:rPr lang="en-US" altLang="ko-KR" sz="1800">
                <a:latin typeface="+mn-lt"/>
              </a:rPr>
              <a:t>= TypeObject:Object </a:t>
            </a:r>
            <a:r>
              <a:rPr lang="ko-KR" altLang="en-US" sz="1800">
                <a:latin typeface="+mn-lt"/>
              </a:rPr>
              <a:t>관계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978150" y="4035388"/>
            <a:ext cx="1785951" cy="5366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R="0" algn="ctr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1" lang="en-US" altLang="ko-KR" sz="1200" b="1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Type</a:t>
            </a:r>
            <a:r>
              <a:rPr lang="en-US" altLang="ko-KR" sz="12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Object</a:t>
            </a:r>
          </a:p>
          <a:p>
            <a:pPr marR="0" algn="ctr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1" lang="en-US" altLang="ko-KR" sz="1200" b="1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200" b="1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타입정보를 가진 객체</a:t>
            </a:r>
            <a:r>
              <a:rPr kumimoji="1" lang="en-US" altLang="ko-KR" sz="1200" b="1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200" b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6310318" y="4035388"/>
            <a:ext cx="1785951" cy="5366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R="0" algn="ctr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1" lang="en-US" altLang="ko-KR" sz="1200" b="1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Object</a:t>
            </a:r>
            <a:endParaRPr kumimoji="1" lang="ko-KR" altLang="en-US" sz="1200" b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꺾인 연결선 6"/>
          <p:cNvCxnSpPr>
            <a:stCxn id="6" idx="1"/>
            <a:endCxn id="5" idx="3"/>
          </p:cNvCxnSpPr>
          <p:nvPr/>
        </p:nvCxnSpPr>
        <p:spPr bwMode="auto">
          <a:xfrm rot="10800000">
            <a:off x="4764100" y="4303698"/>
            <a:ext cx="1546218" cy="1588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190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직사각형 7"/>
          <p:cNvSpPr/>
          <p:nvPr/>
        </p:nvSpPr>
        <p:spPr bwMode="auto">
          <a:xfrm>
            <a:off x="2952732" y="4964082"/>
            <a:ext cx="1785951" cy="5366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R="0" algn="ctr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1" lang="en-US" altLang="ko-KR" sz="1200" b="1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Type</a:t>
            </a:r>
            <a:r>
              <a:rPr lang="en-US" altLang="ko-KR" sz="12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Object</a:t>
            </a:r>
          </a:p>
          <a:p>
            <a:pPr marR="0" algn="ctr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1" lang="en-US" altLang="ko-KR" sz="1200" b="1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200" b="1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타입정보를 가진 객체</a:t>
            </a:r>
            <a:r>
              <a:rPr kumimoji="1" lang="en-US" altLang="ko-KR" sz="1200" b="1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200" b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꺾인 연결선 8"/>
          <p:cNvCxnSpPr>
            <a:stCxn id="6" idx="1"/>
            <a:endCxn id="8" idx="3"/>
          </p:cNvCxnSpPr>
          <p:nvPr/>
        </p:nvCxnSpPr>
        <p:spPr bwMode="auto">
          <a:xfrm rot="10800000" flipV="1">
            <a:off x="4738683" y="4303698"/>
            <a:ext cx="1571636" cy="928694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190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667244" y="4643448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타입변경</a:t>
            </a:r>
          </a:p>
        </p:txBody>
      </p:sp>
    </p:spTree>
    <p:extLst>
      <p:ext uri="{BB962C8B-B14F-4D97-AF65-F5344CB8AC3E}">
        <p14:creationId xmlns:p14="http://schemas.microsoft.com/office/powerpoint/2010/main" val="336268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80" y="116540"/>
            <a:ext cx="10353163" cy="576263"/>
          </a:xfrm>
        </p:spPr>
        <p:txBody>
          <a:bodyPr/>
          <a:lstStyle/>
          <a:p>
            <a:r>
              <a:rPr lang="en-US" altLang="ko-KR" sz="3000">
                <a:latin typeface="+mn-lt"/>
                <a:ea typeface="+mn-ea"/>
              </a:rPr>
              <a:t>2</a:t>
            </a:r>
            <a:r>
              <a:rPr lang="en-US" altLang="ko-KR" sz="3000" smtClean="0">
                <a:latin typeface="+mn-lt"/>
                <a:ea typeface="+mn-ea"/>
              </a:rPr>
              <a:t>. Square Model (2/7)</a:t>
            </a:r>
            <a:endParaRPr lang="ko-KR" altLang="en-US" sz="3000" dirty="0">
              <a:latin typeface="+mn-lt"/>
              <a:ea typeface="+mn-ea"/>
            </a:endParaRPr>
          </a:p>
        </p:txBody>
      </p:sp>
      <p:sp>
        <p:nvSpPr>
          <p:cNvPr id="127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25" y="836640"/>
            <a:ext cx="10160158" cy="2757678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>
                <a:latin typeface="+mn-lt"/>
              </a:rPr>
              <a:t>타입</a:t>
            </a:r>
            <a:r>
              <a:rPr lang="en-US" altLang="ko-KR">
                <a:latin typeface="+mn-lt"/>
              </a:rPr>
              <a:t>(</a:t>
            </a:r>
            <a:r>
              <a:rPr lang="ko-KR" altLang="en-US">
                <a:latin typeface="+mn-lt"/>
              </a:rPr>
              <a:t>클래스</a:t>
            </a:r>
            <a:r>
              <a:rPr lang="en-US" altLang="ko-KR">
                <a:latin typeface="+mn-lt"/>
              </a:rPr>
              <a:t>)</a:t>
            </a:r>
            <a:r>
              <a:rPr lang="ko-KR" altLang="en-US">
                <a:latin typeface="+mn-lt"/>
              </a:rPr>
              <a:t>을 구성하는 요소</a:t>
            </a:r>
          </a:p>
          <a:p>
            <a:pPr marL="1027113" lvl="2" indent="-342900">
              <a:buFont typeface="Wingdings" pitchFamily="2" charset="2"/>
              <a:buChar char="§"/>
            </a:pPr>
            <a:r>
              <a:rPr lang="ko-KR" altLang="en-US" sz="1800">
                <a:latin typeface="+mn-lt"/>
              </a:rPr>
              <a:t>타입정보</a:t>
            </a:r>
          </a:p>
          <a:p>
            <a:pPr marL="1027113" lvl="2" indent="-342900">
              <a:buFont typeface="Wingdings" pitchFamily="2" charset="2"/>
              <a:buChar char="§"/>
            </a:pPr>
            <a:r>
              <a:rPr lang="ko-KR" altLang="en-US" sz="1800">
                <a:latin typeface="+mn-lt"/>
              </a:rPr>
              <a:t>속성 타입들</a:t>
            </a:r>
          </a:p>
          <a:p>
            <a:pPr marL="1027113" lvl="2" indent="-342900">
              <a:buFont typeface="Wingdings" pitchFamily="2" charset="2"/>
              <a:buChar char="§"/>
            </a:pPr>
            <a:r>
              <a:rPr lang="ko-KR" altLang="en-US" sz="1800">
                <a:latin typeface="+mn-lt"/>
              </a:rPr>
              <a:t>속성 </a:t>
            </a:r>
            <a:r>
              <a:rPr lang="en-US" altLang="ko-KR" sz="1800">
                <a:latin typeface="+mn-lt"/>
              </a:rPr>
              <a:t>getter/setter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>
                <a:latin typeface="+mn-lt"/>
              </a:rPr>
              <a:t>속성</a:t>
            </a:r>
            <a:r>
              <a:rPr lang="en-US" altLang="ko-KR">
                <a:latin typeface="+mn-lt"/>
              </a:rPr>
              <a:t>:</a:t>
            </a:r>
            <a:r>
              <a:rPr lang="ko-KR" altLang="en-US">
                <a:latin typeface="+mn-lt"/>
              </a:rPr>
              <a:t>속성타입 </a:t>
            </a:r>
            <a:r>
              <a:rPr lang="en-US" altLang="ko-KR">
                <a:latin typeface="+mn-lt"/>
              </a:rPr>
              <a:t>= </a:t>
            </a:r>
            <a:r>
              <a:rPr lang="ko-KR" altLang="en-US">
                <a:latin typeface="+mn-lt"/>
              </a:rPr>
              <a:t>요소</a:t>
            </a:r>
            <a:r>
              <a:rPr lang="en-US" altLang="ko-KR">
                <a:latin typeface="+mn-lt"/>
              </a:rPr>
              <a:t>:</a:t>
            </a:r>
            <a:r>
              <a:rPr lang="ko-KR" altLang="en-US">
                <a:latin typeface="+mn-lt"/>
              </a:rPr>
              <a:t>요소 타입</a:t>
            </a:r>
          </a:p>
          <a:p>
            <a:pPr marL="969963" lvl="2" indent="-285750">
              <a:buFont typeface="Wingdings" pitchFamily="2" charset="2"/>
              <a:buChar char="§"/>
            </a:pPr>
            <a:r>
              <a:rPr lang="en-US" altLang="ko-KR" sz="1800">
                <a:latin typeface="+mn-lt"/>
              </a:rPr>
              <a:t>Attr:AttrType</a:t>
            </a:r>
            <a:r>
              <a:rPr lang="ko-KR" altLang="en-US" sz="1800">
                <a:latin typeface="+mn-lt"/>
              </a:rPr>
              <a:t>의 관계를 통해서 런타임에 새로운 타입을 생성했듯이</a:t>
            </a:r>
            <a:r>
              <a:rPr lang="en-US" altLang="ko-KR" sz="1800">
                <a:latin typeface="+mn-lt"/>
              </a:rPr>
              <a:t>, </a:t>
            </a:r>
          </a:p>
          <a:p>
            <a:pPr marL="969963" lvl="2" indent="-285750">
              <a:buFont typeface="Wingdings" pitchFamily="2" charset="2"/>
              <a:buChar char="§"/>
            </a:pPr>
            <a:r>
              <a:rPr lang="en-US" altLang="ko-KR" sz="1800">
                <a:latin typeface="+mn-lt"/>
              </a:rPr>
              <a:t>Element:ElementType</a:t>
            </a:r>
            <a:r>
              <a:rPr lang="ko-KR" altLang="en-US" sz="1800">
                <a:latin typeface="+mn-lt"/>
              </a:rPr>
              <a:t>의 관계를 통해서 런타임에 새로운 타입을 정의할 수 있음</a:t>
            </a:r>
          </a:p>
          <a:p>
            <a:pPr marL="969963" lvl="2" indent="-285750">
              <a:buFont typeface="Wingdings" pitchFamily="2" charset="2"/>
              <a:buChar char="§"/>
            </a:pPr>
            <a:r>
              <a:rPr lang="en-US" altLang="ko-KR" sz="1800">
                <a:latin typeface="+mn-lt"/>
              </a:rPr>
              <a:t>ElementType </a:t>
            </a:r>
            <a:r>
              <a:rPr lang="ko-KR" altLang="en-US" sz="1800">
                <a:latin typeface="+mn-lt"/>
              </a:rPr>
              <a:t>의 인스턴스가 </a:t>
            </a:r>
            <a:r>
              <a:rPr lang="en-US" altLang="ko-KR" sz="1800">
                <a:latin typeface="+mn-lt"/>
              </a:rPr>
              <a:t>Type Object </a:t>
            </a:r>
            <a:r>
              <a:rPr lang="ko-KR" altLang="en-US" sz="1800">
                <a:latin typeface="+mn-lt"/>
              </a:rPr>
              <a:t>가 됨 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3835406" y="4464016"/>
            <a:ext cx="1785951" cy="42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R="0" algn="ctr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1" lang="en-US" altLang="ko-KR" sz="1200" b="1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ElmentType</a:t>
            </a:r>
            <a:endParaRPr kumimoji="1" lang="ko-KR" altLang="en-US" sz="1200" b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3835406" y="4892656"/>
            <a:ext cx="1785951" cy="1254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t" anchorCtr="0" compatLnSpc="1">
            <a:prstTxWarp prst="textNoShape">
              <a:avLst/>
            </a:prstTxWarp>
          </a:bodyPr>
          <a:lstStyle/>
          <a:p>
            <a:pPr marL="360363" indent="-360363" algn="l" defTabSz="1038225"/>
            <a:endParaRPr lang="en-US" altLang="ko-KR" sz="1200" b="1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835406" y="5018085"/>
            <a:ext cx="1785951" cy="1254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L="360363" indent="-360363" algn="l" defTabSz="1038225">
              <a:spcBef>
                <a:spcPts val="0"/>
              </a:spcBef>
            </a:pPr>
            <a:r>
              <a:rPr lang="en-US" altLang="ko-KR" sz="12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2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7167575" y="4464016"/>
            <a:ext cx="1785951" cy="42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R="0" algn="ctr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1" lang="en-US" altLang="ko-KR" sz="1200" b="1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Element</a:t>
            </a:r>
            <a:endParaRPr kumimoji="1" lang="ko-KR" altLang="en-US" sz="1200" b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7167575" y="4892656"/>
            <a:ext cx="1785951" cy="1254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t" anchorCtr="0" compatLnSpc="1">
            <a:prstTxWarp prst="textNoShape">
              <a:avLst/>
            </a:prstTxWarp>
          </a:bodyPr>
          <a:lstStyle/>
          <a:p>
            <a:pPr marL="360363" indent="-360363" algn="l" defTabSz="1038225"/>
            <a:endParaRPr lang="en-US" altLang="ko-KR" sz="12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7167575" y="5018085"/>
            <a:ext cx="1785951" cy="1254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L="360363" indent="-360363" algn="l" defTabSz="1038225">
              <a:spcBef>
                <a:spcPts val="0"/>
              </a:spcBef>
            </a:pPr>
            <a:r>
              <a:rPr lang="en-US" altLang="ko-KR" sz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꺾인 연결선 16"/>
          <p:cNvCxnSpPr>
            <a:stCxn id="14" idx="1"/>
            <a:endCxn id="11" idx="3"/>
          </p:cNvCxnSpPr>
          <p:nvPr/>
        </p:nvCxnSpPr>
        <p:spPr bwMode="auto">
          <a:xfrm rot="10800000">
            <a:off x="5621356" y="4678336"/>
            <a:ext cx="1546218" cy="1588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190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595939" y="4392590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19" name="타원 18"/>
          <p:cNvSpPr/>
          <p:nvPr/>
        </p:nvSpPr>
        <p:spPr>
          <a:xfrm>
            <a:off x="1506545" y="4143380"/>
            <a:ext cx="1571636" cy="1071570"/>
          </a:xfrm>
          <a:prstGeom prst="ellipse">
            <a:avLst/>
          </a:prstGeom>
          <a:solidFill>
            <a:schemeClr val="lt1"/>
          </a:solidFill>
          <a:ln w="19050"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ko-KR" altLang="en-US" sz="1200" b="1" smtClean="0">
                <a:solidFill>
                  <a:schemeClr val="tx1">
                    <a:lumMod val="75000"/>
                  </a:schemeClr>
                </a:solidFill>
                <a:latin typeface="Courier New"/>
              </a:rPr>
              <a:t>요소 타입 정보</a:t>
            </a:r>
            <a:endParaRPr lang="en-US" altLang="ko-KR" sz="1200" b="1" smtClean="0">
              <a:solidFill>
                <a:schemeClr val="tx1">
                  <a:lumMod val="75000"/>
                </a:schemeClr>
              </a:solidFill>
              <a:latin typeface="Courier New"/>
            </a:endParaRPr>
          </a:p>
          <a:p>
            <a:pPr algn="l"/>
            <a:r>
              <a:rPr lang="ko-KR" altLang="en-US" sz="1200" b="1" smtClean="0">
                <a:solidFill>
                  <a:schemeClr val="tx1">
                    <a:lumMod val="75000"/>
                  </a:schemeClr>
                </a:solidFill>
                <a:latin typeface="Courier New"/>
              </a:rPr>
              <a:t>속성타입 정보</a:t>
            </a:r>
            <a:endParaRPr lang="ko-KR" altLang="en-US" sz="1200" b="1" dirty="0" smtClean="0">
              <a:solidFill>
                <a:schemeClr val="tx1">
                  <a:lumMod val="75000"/>
                </a:schemeClr>
              </a:solidFill>
              <a:latin typeface="Courier New"/>
            </a:endParaRPr>
          </a:p>
        </p:txBody>
      </p:sp>
      <p:cxnSp>
        <p:nvCxnSpPr>
          <p:cNvPr id="20" name="Shape 14"/>
          <p:cNvCxnSpPr>
            <a:stCxn id="19" idx="6"/>
            <a:endCxn id="11" idx="1"/>
          </p:cNvCxnSpPr>
          <p:nvPr/>
        </p:nvCxnSpPr>
        <p:spPr bwMode="auto">
          <a:xfrm flipV="1">
            <a:off x="3078180" y="4678338"/>
            <a:ext cx="757226" cy="829"/>
          </a:xfrm>
          <a:prstGeom prst="curvedConnector3">
            <a:avLst>
              <a:gd name="adj1" fmla="val 50000"/>
            </a:avLst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19050" cap="flat" cmpd="sng" algn="ctr">
            <a:solidFill>
              <a:schemeClr val="tx1">
                <a:lumMod val="7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7781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UBTITLE" val="2"/>
  <p:tag name="ROADMAP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heme/theme1.xml><?xml version="1.0" encoding="utf-8"?>
<a:theme xmlns:a="http://schemas.openxmlformats.org/drawingml/2006/main" name="Valtech Basic A4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C2E5"/>
      </a:accent1>
      <a:accent2>
        <a:srgbClr val="D6EBF6"/>
      </a:accent2>
      <a:accent3>
        <a:srgbClr val="FFFFFF"/>
      </a:accent3>
      <a:accent4>
        <a:srgbClr val="000000"/>
      </a:accent4>
      <a:accent5>
        <a:srgbClr val="C1DDF0"/>
      </a:accent5>
      <a:accent6>
        <a:srgbClr val="C2D5DF"/>
      </a:accent6>
      <a:hlink>
        <a:srgbClr val="288FC8"/>
      </a:hlink>
      <a:folHlink>
        <a:srgbClr val="006699"/>
      </a:folHlink>
    </a:clrScheme>
    <a:fontScheme name="1_QPT Handout Basic A4">
      <a:majorFont>
        <a:latin typeface="Optima"/>
        <a:ea typeface="가는각진제목체"/>
        <a:cs typeface=""/>
      </a:majorFont>
      <a:minorFont>
        <a:latin typeface="Optima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tx1">
              <a:lumMod val="75000"/>
              <a:lumOff val="25000"/>
            </a:schemeClr>
          </a:solidFill>
          <a:round/>
          <a:headEnd/>
          <a:tailEnd/>
        </a:ln>
        <a:effectLst/>
      </a:spPr>
      <a:bodyPr wrap="square" rtlCol="0" anchor="ctr">
        <a:noAutofit/>
      </a:bodyPr>
      <a:lstStyle>
        <a:defPPr algn="ctr" eaLnBrk="0" latinLnBrk="0" hangingPunct="0">
          <a:spcBef>
            <a:spcPct val="50000"/>
          </a:spcBef>
          <a:buClr>
            <a:schemeClr val="folHlink"/>
          </a:buClr>
          <a:defRPr smtClean="0">
            <a:latin typeface="Optima" pitchFamily="2" charset="2"/>
          </a:defRPr>
        </a:defPPr>
      </a:lstStyle>
    </a:spDef>
    <a:lnDef>
      <a:spPr bwMode="auto">
        <a:noFill/>
        <a:ln w="12700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 bwMode="auto">
        <a:noFill/>
        <a:ln w="12700">
          <a:noFill/>
          <a:miter lim="800000"/>
          <a:headEnd/>
          <a:tailEnd/>
        </a:ln>
        <a:effectLst/>
      </a:spPr>
      <a:bodyPr>
        <a:spAutoFit/>
      </a:bodyPr>
      <a:lstStyle>
        <a:defPPr algn="l" defTabSz="708025" eaLnBrk="0" latinLnBrk="0" hangingPunct="0">
          <a:spcBef>
            <a:spcPts val="0"/>
          </a:spcBef>
          <a:buClr>
            <a:schemeClr val="folHlink"/>
          </a:buClr>
          <a:buFontTx/>
          <a:buChar char="-"/>
          <a:defRPr dirty="0">
            <a:latin typeface="+mj-lt"/>
            <a:ea typeface="+mj-ea"/>
          </a:defRPr>
        </a:defPPr>
      </a:lstStyle>
    </a:txDef>
  </a:objectDefaults>
  <a:extraClrSchemeLst>
    <a:extraClrScheme>
      <a:clrScheme name="1_QPT Handout Basic A4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3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CC"/>
        </a:accent1>
        <a:accent2>
          <a:srgbClr val="00CC66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00B95C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4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0066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95001D"/>
        </a:accent6>
        <a:hlink>
          <a:srgbClr val="006600"/>
        </a:hlink>
        <a:folHlink>
          <a:srgbClr val="AF9C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5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AF9C53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6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3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5C00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7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B900"/>
        </a:accent6>
        <a:hlink>
          <a:srgbClr val="33CC33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8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807C0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C0BFAA"/>
        </a:accent5>
        <a:accent6>
          <a:srgbClr val="002D5C"/>
        </a:accent6>
        <a:hlink>
          <a:srgbClr val="9933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9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699FF"/>
        </a:accent1>
        <a:accent2>
          <a:srgbClr val="993366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8A2D5C"/>
        </a:accent6>
        <a:hlink>
          <a:srgbClr val="FF9400"/>
        </a:hlink>
        <a:folHlink>
          <a:srgbClr val="807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0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6694FF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5C86E7"/>
        </a:accent6>
        <a:hlink>
          <a:srgbClr val="0043D8"/>
        </a:hlink>
        <a:folHlink>
          <a:srgbClr val="3D70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4A8BEA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2674E6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50836</TotalTime>
  <Words>1241</Words>
  <Application>Microsoft Office PowerPoint</Application>
  <PresentationFormat>사용자 지정</PresentationFormat>
  <Paragraphs>293</Paragraphs>
  <Slides>19</Slides>
  <Notes>19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2" baseType="lpstr">
      <vt:lpstr>굴림</vt:lpstr>
      <vt:lpstr>Arial</vt:lpstr>
      <vt:lpstr>Wingdings</vt:lpstr>
      <vt:lpstr>Magneto</vt:lpstr>
      <vt:lpstr>맑은 고딕</vt:lpstr>
      <vt:lpstr>HY헤드라인M</vt:lpstr>
      <vt:lpstr>가는각진제목체</vt:lpstr>
      <vt:lpstr>Optima</vt:lpstr>
      <vt:lpstr>(한)매직체</vt:lpstr>
      <vt:lpstr>Courier New</vt:lpstr>
      <vt:lpstr>HY목판L</vt:lpstr>
      <vt:lpstr>Valtech Basic A4</vt:lpstr>
      <vt:lpstr>클립</vt:lpstr>
      <vt:lpstr>PowerPoint 프레젠테이션</vt:lpstr>
      <vt:lpstr>PowerPoint 프레젠테이션</vt:lpstr>
      <vt:lpstr>1. IBA (1/5)</vt:lpstr>
      <vt:lpstr>1. IBA (2/5)</vt:lpstr>
      <vt:lpstr>1. IBA (3/5)</vt:lpstr>
      <vt:lpstr>1. IBA (4/5)</vt:lpstr>
      <vt:lpstr>1. IBA (5/5)</vt:lpstr>
      <vt:lpstr>2. Square Model (1/7)</vt:lpstr>
      <vt:lpstr>2. Square Model (2/7)</vt:lpstr>
      <vt:lpstr>2. Square Model (3/7)</vt:lpstr>
      <vt:lpstr>2. Square Model (4/7)</vt:lpstr>
      <vt:lpstr>2. Square Model (5/7)</vt:lpstr>
      <vt:lpstr>2. Square Model (6/7)</vt:lpstr>
      <vt:lpstr>2. Square Model (7/7)</vt:lpstr>
      <vt:lpstr>3. Type Change (1/4)</vt:lpstr>
      <vt:lpstr>3. Type Change (2/4)</vt:lpstr>
      <vt:lpstr>3. Type Change (3/4)</vt:lpstr>
      <vt:lpstr>3. Type Change (4/4)</vt:lpstr>
      <vt:lpstr>4. 질의 응답 및 토론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tsong</dc:creator>
  <cp:lastModifiedBy>tsong</cp:lastModifiedBy>
  <cp:revision>2758</cp:revision>
  <dcterms:created xsi:type="dcterms:W3CDTF">2002-03-21T10:45:59Z</dcterms:created>
  <dcterms:modified xsi:type="dcterms:W3CDTF">2011-04-25T13:12:10Z</dcterms:modified>
</cp:coreProperties>
</file>