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3"/>
  </p:notesMasterIdLst>
  <p:handoutMasterIdLst>
    <p:handoutMasterId r:id="rId14"/>
  </p:handoutMasterIdLst>
  <p:sldIdLst>
    <p:sldId id="1485" r:id="rId5"/>
    <p:sldId id="1519" r:id="rId6"/>
    <p:sldId id="1549" r:id="rId7"/>
    <p:sldId id="1557" r:id="rId8"/>
    <p:sldId id="1556" r:id="rId9"/>
    <p:sldId id="1554" r:id="rId10"/>
    <p:sldId id="1555" r:id="rId11"/>
    <p:sldId id="1532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I Immersion Workshop Template" id="{A073DAE3-B461-442F-A3D3-6642BD875E45}">
          <p14:sldIdLst>
            <p14:sldId id="1485"/>
            <p14:sldId id="1519"/>
            <p14:sldId id="1549"/>
            <p14:sldId id="1557"/>
            <p14:sldId id="1556"/>
            <p14:sldId id="1554"/>
            <p14:sldId id="1555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0000"/>
    <a:srgbClr val="FF8C00"/>
    <a:srgbClr val="D83B01"/>
    <a:srgbClr val="FFB900"/>
    <a:srgbClr val="107C10"/>
    <a:srgbClr val="353535"/>
    <a:srgbClr val="FF505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2136" autoAdjust="0"/>
  </p:normalViewPr>
  <p:slideViewPr>
    <p:cSldViewPr>
      <p:cViewPr varScale="1">
        <p:scale>
          <a:sx n="104" d="100"/>
          <a:sy n="104" d="100"/>
        </p:scale>
        <p:origin x="377" y="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notesViewPr>
    <p:cSldViewPr showGuides="1">
      <p:cViewPr varScale="1">
        <p:scale>
          <a:sx n="81" d="100"/>
          <a:sy n="81" d="100"/>
        </p:scale>
        <p:origin x="282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AI Immersion Workshop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5/9/2017 9:05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AI Immersion Workshop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5/9/2017 8:58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8B44C4B-E218-4158-810E-47EF8FD635FD}" type="datetime8">
              <a:rPr lang="en-US" smtClean="0"/>
              <a:t>5/9/2017 8:58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7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683C9CD-37C6-4B53-B210-CC8F66F90493}" type="datetime8">
              <a:rPr lang="en-US" smtClean="0"/>
              <a:t>5/9/2017 8:58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3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5/9/2017 8:58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</p:spTree>
    <p:extLst>
      <p:ext uri="{BB962C8B-B14F-4D97-AF65-F5344CB8AC3E}">
        <p14:creationId xmlns:p14="http://schemas.microsoft.com/office/powerpoint/2010/main" val="427467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5/9/2017 8:58 AM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775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5/9/2017 8:58 AM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016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AI Immersion Workshop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5/9/2017 8:58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46861" y="1654778"/>
            <a:ext cx="11089614" cy="398976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 bwMode="auto">
          <a:xfrm>
            <a:off x="1112837" y="1654778"/>
            <a:ext cx="7162800" cy="4038600"/>
          </a:xfrm>
          <a:prstGeom prst="rect">
            <a:avLst/>
          </a:prstGeom>
          <a:gradFill>
            <a:gsLst>
              <a:gs pos="44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68308" y="479425"/>
            <a:ext cx="1448129" cy="310896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Box 10"/>
          <p:cNvSpPr txBox="1"/>
          <p:nvPr userDrawn="1"/>
        </p:nvSpPr>
        <p:spPr bwMode="black">
          <a:xfrm>
            <a:off x="294215" y="2659062"/>
            <a:ext cx="11887200" cy="1126462"/>
          </a:xfrm>
          <a:prstGeom prst="rect">
            <a:avLst/>
          </a:prstGeom>
          <a:noFill/>
        </p:spPr>
        <p:txBody>
          <a:bodyPr wrap="square" lIns="137160" tIns="146304" rIns="13716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AI Immersion Workshop</a:t>
            </a:r>
          </a:p>
        </p:txBody>
      </p:sp>
      <p:sp>
        <p:nvSpPr>
          <p:cNvPr id="12" name="TextBox 11"/>
          <p:cNvSpPr txBox="1"/>
          <p:nvPr userDrawn="1"/>
        </p:nvSpPr>
        <p:spPr bwMode="black">
          <a:xfrm>
            <a:off x="294215" y="3649662"/>
            <a:ext cx="10195024" cy="738664"/>
          </a:xfrm>
          <a:prstGeom prst="rect">
            <a:avLst/>
          </a:prstGeom>
          <a:noFill/>
        </p:spPr>
        <p:txBody>
          <a:bodyPr wrap="square" lIns="137160" tIns="146304" rIns="13716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May 9, 2017</a:t>
            </a:r>
            <a:r>
              <a:rPr lang="en-US" sz="3200" baseline="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 </a:t>
            </a:r>
            <a:r>
              <a:rPr lang="en-US" sz="32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| W Seattle Hotel, Seattle, WA</a:t>
            </a:r>
          </a:p>
        </p:txBody>
      </p: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228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73151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68308" y="479425"/>
            <a:ext cx="1448129" cy="310896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2125677"/>
            <a:ext cx="7315199" cy="1828786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60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4872215"/>
            <a:ext cx="73151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73151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475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odlefrenzy/CognitiveServicesTutoria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icrosoft/AI-Immersion-Worksho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odlefrenzy/CognitiveServicesTutorial/blob/master/LabManual.md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42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Apps</a:t>
            </a:r>
            <a:br>
              <a:rPr lang="en-US" dirty="0"/>
            </a:br>
            <a:r>
              <a:rPr lang="en-US" dirty="0"/>
              <a:t>Using Cognitive 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Michael Lanzetta</a:t>
            </a:r>
          </a:p>
          <a:p>
            <a:r>
              <a:rPr lang="en-US" dirty="0"/>
              <a:t>Principal SDE</a:t>
            </a:r>
          </a:p>
        </p:txBody>
      </p:sp>
    </p:spTree>
    <p:extLst>
      <p:ext uri="{BB962C8B-B14F-4D97-AF65-F5344CB8AC3E}">
        <p14:creationId xmlns:p14="http://schemas.microsoft.com/office/powerpoint/2010/main" val="10057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Goals</a:t>
            </a:r>
            <a:br>
              <a:rPr lang="en-US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135063"/>
            <a:ext cx="11888787" cy="5410200"/>
          </a:xfrm>
        </p:spPr>
        <p:txBody>
          <a:bodyPr/>
          <a:lstStyle/>
          <a:p>
            <a:r>
              <a:rPr lang="en-US" dirty="0"/>
              <a:t>Cognitive Services</a:t>
            </a:r>
          </a:p>
          <a:p>
            <a:pPr lvl="1"/>
            <a:r>
              <a:rPr lang="en-US" dirty="0"/>
              <a:t>Overview of Microsoft Cognitive Services Suite</a:t>
            </a:r>
          </a:p>
          <a:p>
            <a:pPr lvl="1"/>
            <a:r>
              <a:rPr lang="en-US" dirty="0"/>
              <a:t>Focus on Vision and LUIS</a:t>
            </a:r>
          </a:p>
          <a:p>
            <a:r>
              <a:rPr lang="en-US" dirty="0"/>
              <a:t>Azure Services</a:t>
            </a:r>
          </a:p>
          <a:p>
            <a:pPr lvl="1"/>
            <a:r>
              <a:rPr lang="en-US" dirty="0"/>
              <a:t>DocumentDB – a Great NoSQL PaaS Store</a:t>
            </a:r>
          </a:p>
          <a:p>
            <a:pPr lvl="1"/>
            <a:r>
              <a:rPr lang="en-US" dirty="0"/>
              <a:t>Azure Search – Intelligent PaaS Search on your own data</a:t>
            </a:r>
          </a:p>
          <a:p>
            <a:r>
              <a:rPr lang="en-US" dirty="0"/>
              <a:t>Bot Framework</a:t>
            </a:r>
          </a:p>
          <a:p>
            <a:pPr lvl="1"/>
            <a:r>
              <a:rPr lang="en-US" dirty="0"/>
              <a:t>Integrating Azure Search and LUIS</a:t>
            </a:r>
          </a:p>
          <a:p>
            <a:r>
              <a:rPr lang="en-US" dirty="0"/>
              <a:t>Working Code!</a:t>
            </a:r>
          </a:p>
          <a:p>
            <a:pPr lvl="1"/>
            <a:r>
              <a:rPr lang="en-US" dirty="0"/>
              <a:t>Finish the day with working code you can build upon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1409" y="1439862"/>
            <a:ext cx="4876735" cy="4727448"/>
          </a:xfrm>
        </p:spPr>
        <p:txBody>
          <a:bodyPr/>
          <a:lstStyle/>
          <a:p>
            <a:r>
              <a:rPr lang="en-US" dirty="0"/>
              <a:t>Intelligence from Images</a:t>
            </a:r>
          </a:p>
          <a:p>
            <a:r>
              <a:rPr lang="en-US" dirty="0"/>
              <a:t>Vision Services</a:t>
            </a:r>
          </a:p>
          <a:p>
            <a:r>
              <a:rPr lang="en-US" dirty="0"/>
              <a:t>Cloud Storage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Conversation and Language Understanding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237" y="1212849"/>
            <a:ext cx="6172200" cy="525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019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702" y="1058862"/>
            <a:ext cx="11888787" cy="5964710"/>
          </a:xfrm>
        </p:spPr>
        <p:txBody>
          <a:bodyPr/>
          <a:lstStyle/>
          <a:p>
            <a:r>
              <a:rPr lang="en-US" dirty="0"/>
              <a:t>Overview and Scenario</a:t>
            </a:r>
          </a:p>
          <a:p>
            <a:r>
              <a:rPr lang="en-US" dirty="0"/>
              <a:t>Phase 1 – 11:00 – 1:45</a:t>
            </a:r>
          </a:p>
          <a:p>
            <a:pPr lvl="1"/>
            <a:r>
              <a:rPr lang="en-US" dirty="0"/>
              <a:t>Tour of the Cognitive Services and DocumentDB</a:t>
            </a:r>
          </a:p>
          <a:p>
            <a:pPr lvl="1"/>
            <a:r>
              <a:rPr lang="en-US" dirty="0"/>
              <a:t>Hands-on – Calling Vision Services, Writing to DocumentDB</a:t>
            </a:r>
          </a:p>
          <a:p>
            <a:r>
              <a:rPr lang="en-US" dirty="0"/>
              <a:t>Phase 2 – 1:45 – 3:00</a:t>
            </a:r>
          </a:p>
          <a:p>
            <a:pPr lvl="1"/>
            <a:r>
              <a:rPr lang="en-US" dirty="0"/>
              <a:t>Tour of Azure Search</a:t>
            </a:r>
          </a:p>
          <a:p>
            <a:pPr lvl="1"/>
            <a:r>
              <a:rPr lang="en-US" dirty="0"/>
              <a:t>Hands-on –Building and Querying an Index</a:t>
            </a:r>
          </a:p>
          <a:p>
            <a:r>
              <a:rPr lang="en-US" dirty="0"/>
              <a:t>Phase 3 </a:t>
            </a:r>
            <a:r>
              <a:rPr lang="en-US"/>
              <a:t>– 3:00 </a:t>
            </a:r>
            <a:r>
              <a:rPr lang="en-US" dirty="0"/>
              <a:t>– 5:00</a:t>
            </a:r>
          </a:p>
          <a:p>
            <a:pPr lvl="1"/>
            <a:r>
              <a:rPr lang="en-US" dirty="0"/>
              <a:t>Tour of the Bot Framework</a:t>
            </a:r>
          </a:p>
          <a:p>
            <a:pPr lvl="1"/>
            <a:r>
              <a:rPr lang="en-US" dirty="0"/>
              <a:t>Hands-on – Building a Query Bot</a:t>
            </a:r>
          </a:p>
          <a:p>
            <a:r>
              <a:rPr lang="en-US" dirty="0"/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385932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702" y="1058862"/>
            <a:ext cx="11888787" cy="5860066"/>
          </a:xfrm>
        </p:spPr>
        <p:txBody>
          <a:bodyPr/>
          <a:lstStyle/>
          <a:p>
            <a:r>
              <a:rPr lang="en-US" dirty="0"/>
              <a:t>Azure Pass</a:t>
            </a:r>
          </a:p>
          <a:p>
            <a:pPr lvl="1"/>
            <a:r>
              <a:rPr lang="en-US" dirty="0"/>
              <a:t>Take a look at your Azure Pass guide</a:t>
            </a:r>
          </a:p>
          <a:p>
            <a:pPr lvl="1"/>
            <a:r>
              <a:rPr lang="en-US" dirty="0"/>
              <a:t>Log into Portal</a:t>
            </a:r>
          </a:p>
          <a:p>
            <a:pPr lvl="1"/>
            <a:r>
              <a:rPr lang="en-US" dirty="0"/>
              <a:t>Visual Studio: Don’t have it? Deploy a VM!</a:t>
            </a:r>
          </a:p>
          <a:p>
            <a:r>
              <a:rPr lang="en-US" dirty="0"/>
              <a:t>Code</a:t>
            </a:r>
          </a:p>
          <a:p>
            <a:pPr lvl="1"/>
            <a:r>
              <a:rPr lang="en-US" dirty="0"/>
              <a:t>Go to our GitHub Repo: </a:t>
            </a:r>
            <a:r>
              <a:rPr lang="en-US" dirty="0">
                <a:hlinkClick r:id="rId3"/>
              </a:rPr>
              <a:t>https://github.com/noodlefrenzy/CognitiveServicesTutorial</a:t>
            </a:r>
            <a:endParaRPr lang="en-US" dirty="0"/>
          </a:p>
          <a:p>
            <a:pPr lvl="1"/>
            <a:r>
              <a:rPr lang="en-US" dirty="0"/>
              <a:t>Clone Locally</a:t>
            </a:r>
          </a:p>
          <a:p>
            <a:pPr lvl="1"/>
            <a:r>
              <a:rPr lang="en-US" dirty="0"/>
              <a:t>Load up LabManual.md</a:t>
            </a:r>
          </a:p>
          <a:p>
            <a:pPr lvl="1"/>
            <a:r>
              <a:rPr lang="en-US" dirty="0"/>
              <a:t>Code for all tracks is available at: </a:t>
            </a:r>
            <a:r>
              <a:rPr lang="en-US" dirty="0">
                <a:hlinkClick r:id="rId4"/>
              </a:rPr>
              <a:t>https://github.com/Microsoft/AI-Immersion-Workshop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3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Repository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016758"/>
          </a:xfrm>
        </p:spPr>
        <p:txBody>
          <a:bodyPr/>
          <a:lstStyle/>
          <a:p>
            <a:r>
              <a:rPr lang="en-US" dirty="0">
                <a:hlinkClick r:id="rId2"/>
              </a:rPr>
              <a:t>LabManual.md</a:t>
            </a:r>
            <a:r>
              <a:rPr lang="en-US" dirty="0"/>
              <a:t> has all directions</a:t>
            </a:r>
          </a:p>
          <a:p>
            <a:r>
              <a:rPr lang="en-US" dirty="0"/>
              <a:t>“Starting” directory has “boilerplate” code</a:t>
            </a:r>
          </a:p>
          <a:p>
            <a:pPr lvl="1"/>
            <a:r>
              <a:rPr lang="en-US" dirty="0"/>
              <a:t>Too much to do in one day, so we’ve done the annoying bits</a:t>
            </a:r>
          </a:p>
          <a:p>
            <a:pPr lvl="1"/>
            <a:r>
              <a:rPr lang="en-US" dirty="0"/>
              <a:t>Once you’re home, feel free to start from scratch – we accept PRs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“Finished” directory has completed code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Useful to correct your direction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Feel free to pull from this if you start running behind</a:t>
            </a:r>
          </a:p>
          <a:p>
            <a:r>
              <a:rPr lang="en-US" dirty="0">
                <a:sym typeface="Wingdings" panose="05000000000000000000" pitchFamily="2" charset="2"/>
              </a:rPr>
              <a:t>“sample_images.zip” contains some samples for use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Feel free to use your 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8764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29_AI_Immersion_Workshop_Template">
  <a:themeElements>
    <a:clrScheme name="AI Immersion Workshop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0000"/>
      </a:accent2>
      <a:accent3>
        <a:srgbClr val="505050"/>
      </a:accent3>
      <a:accent4>
        <a:srgbClr val="737373"/>
      </a:accent4>
      <a:accent5>
        <a:srgbClr val="00BCF2"/>
      </a:accent5>
      <a:accent6>
        <a:srgbClr val="002050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I_Immersion_Template_16x9.potx" id="{1411D15E-2C6A-4931-B0C2-619D387D68BB}" vid="{D0D55ECE-B2EF-4CFB-90C5-2A41005C43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630a2e83-186a-4a0f-ab27-bee8a8096abc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AI_Immersion_Template_16x9</Template>
  <TotalTime>1414</TotalTime>
  <Words>495</Words>
  <Application>Microsoft Office PowerPoint</Application>
  <PresentationFormat>Custom</PresentationFormat>
  <Paragraphs>83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Consolas</vt:lpstr>
      <vt:lpstr>Segoe UI</vt:lpstr>
      <vt:lpstr>Segoe UI Light</vt:lpstr>
      <vt:lpstr>Segoe UI Semilight</vt:lpstr>
      <vt:lpstr>Wingdings</vt:lpstr>
      <vt:lpstr>5-50129_AI_Immersion_Workshop_Template</vt:lpstr>
      <vt:lpstr>PowerPoint Presentation</vt:lpstr>
      <vt:lpstr>Intelligent Apps Using Cognitive Services</vt:lpstr>
      <vt:lpstr>Session Goals </vt:lpstr>
      <vt:lpstr>Scenario</vt:lpstr>
      <vt:lpstr>Agenda</vt:lpstr>
      <vt:lpstr>Setup</vt:lpstr>
      <vt:lpstr>Code Repository Structure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Michael Lanzetta</dc:creator>
  <cp:keywords>AI Immersion Workshop</cp:keywords>
  <dc:description>Template: Mitchell Derrey, Silver Fox Productions_x000d_
Formatting: _x000d_
Audience Type:</dc:description>
  <cp:lastModifiedBy>Michael Lanzetta</cp:lastModifiedBy>
  <cp:revision>12</cp:revision>
  <dcterms:created xsi:type="dcterms:W3CDTF">2017-04-28T15:20:38Z</dcterms:created>
  <dcterms:modified xsi:type="dcterms:W3CDTF">2017-05-09T16:06:37Z</dcterms:modified>
  <cp:category>AI Immersion Workshop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