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27"/>
  </p:notesMasterIdLst>
  <p:handoutMasterIdLst>
    <p:handoutMasterId r:id="rId28"/>
  </p:handoutMasterIdLst>
  <p:sldIdLst>
    <p:sldId id="1485" r:id="rId5"/>
    <p:sldId id="1519" r:id="rId6"/>
    <p:sldId id="1553" r:id="rId7"/>
    <p:sldId id="1554" r:id="rId8"/>
    <p:sldId id="1555" r:id="rId9"/>
    <p:sldId id="1556" r:id="rId10"/>
    <p:sldId id="1557" r:id="rId11"/>
    <p:sldId id="1558" r:id="rId12"/>
    <p:sldId id="1559" r:id="rId13"/>
    <p:sldId id="1560" r:id="rId14"/>
    <p:sldId id="1575" r:id="rId15"/>
    <p:sldId id="1562" r:id="rId16"/>
    <p:sldId id="1563" r:id="rId17"/>
    <p:sldId id="1564" r:id="rId18"/>
    <p:sldId id="1574" r:id="rId19"/>
    <p:sldId id="1566" r:id="rId20"/>
    <p:sldId id="1567" r:id="rId21"/>
    <p:sldId id="1568" r:id="rId22"/>
    <p:sldId id="1573" r:id="rId23"/>
    <p:sldId id="1571" r:id="rId24"/>
    <p:sldId id="1572" r:id="rId25"/>
    <p:sldId id="1532" r:id="rId2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I Immersion Workshop Template" id="{A073DAE3-B461-442F-A3D3-6642BD875E45}">
          <p14:sldIdLst>
            <p14:sldId id="1485"/>
            <p14:sldId id="1519"/>
            <p14:sldId id="1553"/>
            <p14:sldId id="1554"/>
            <p14:sldId id="1555"/>
            <p14:sldId id="1556"/>
            <p14:sldId id="1557"/>
            <p14:sldId id="1558"/>
            <p14:sldId id="1559"/>
            <p14:sldId id="1560"/>
            <p14:sldId id="1575"/>
            <p14:sldId id="1562"/>
            <p14:sldId id="1563"/>
            <p14:sldId id="1564"/>
            <p14:sldId id="1574"/>
            <p14:sldId id="1566"/>
            <p14:sldId id="1567"/>
            <p14:sldId id="1568"/>
            <p14:sldId id="1573"/>
            <p14:sldId id="1571"/>
            <p14:sldId id="1572"/>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8D7"/>
    <a:srgbClr val="000000"/>
    <a:srgbClr val="FF8C00"/>
    <a:srgbClr val="D83B01"/>
    <a:srgbClr val="FFB900"/>
    <a:srgbClr val="107C10"/>
    <a:srgbClr val="353535"/>
    <a:srgbClr val="FF505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390" autoAdjust="0"/>
    <p:restoredTop sz="92136" autoAdjust="0"/>
  </p:normalViewPr>
  <p:slideViewPr>
    <p:cSldViewPr>
      <p:cViewPr varScale="1">
        <p:scale>
          <a:sx n="78" d="100"/>
          <a:sy n="78" d="100"/>
        </p:scale>
        <p:origin x="546" y="84"/>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2102"/>
    </p:cViewPr>
  </p:sorterViewPr>
  <p:notesViewPr>
    <p:cSldViewPr showGuides="1">
      <p:cViewPr varScale="1">
        <p:scale>
          <a:sx n="81" d="100"/>
          <a:sy n="81" d="100"/>
        </p:scale>
        <p:origin x="2826" y="8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AI Immersion Workshop</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5/7/2017 9:42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AI Immersion Workshop</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5/7/2017 9:42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AI Immersion Workshop</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8B44C4B-E218-4158-810E-47EF8FD635FD}" type="datetime8">
              <a:rPr lang="en-US" smtClean="0"/>
              <a:t>5/7/2017 9:42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148379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AI Immersion Workshop</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5/7/2017 9:42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82443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AI Immersion Workshop</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27F603A-779F-4101-9B83-C34650C566A7}" type="datetime8">
              <a:rPr lang="en-US" smtClean="0"/>
              <a:t>5/7/2017 9:42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384732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AI Immersion Workshop</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5/7/2017 9:42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637423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AI Immersion Workshop</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5/7/2017 9:42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818605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AI Immersion Workshop</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5/7/2017 9:42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9392928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AI Immersion Workshop</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27F603A-779F-4101-9B83-C34650C566A7}" type="datetime8">
              <a:rPr lang="en-US" smtClean="0"/>
              <a:t>5/7/2017 9:42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257162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AI Immersion Workshop</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5/7/2017 9:42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9551300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5/7/2017 9:42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847706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AI Immersion Workshop</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5/7/2017 9:42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0495998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AI Immersion Workshop</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27F603A-779F-4101-9B83-C34650C566A7}" type="datetime8">
              <a:rPr lang="en-US" smtClean="0"/>
              <a:t>5/7/2017 9:42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304952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AI Immersion Workshop</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683C9CD-37C6-4B53-B210-CC8F66F90493}" type="datetime8">
              <a:rPr lang="en-US" smtClean="0"/>
              <a:t>5/7/2017 9:42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9587731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https://www.internetretailer.com/commentary/2016/03/11/5-strategies-beat-amazon</a:t>
            </a:r>
          </a:p>
        </p:txBody>
      </p:sp>
      <p:sp>
        <p:nvSpPr>
          <p:cNvPr id="4" name="Slide Number Placeholder 3"/>
          <p:cNvSpPr>
            <a:spLocks noGrp="1"/>
          </p:cNvSpPr>
          <p:nvPr>
            <p:ph type="sldNum" sz="quarter" idx="10"/>
          </p:nvPr>
        </p:nvSpPr>
        <p:spPr/>
        <p:txBody>
          <a:bodyPr/>
          <a:lstStyle/>
          <a:p>
            <a:fld id="{347139AD-5AFE-407F-A4AC-FDE8ECBB5A0F}" type="slidenum">
              <a:rPr lang="en-US" smtClean="0"/>
              <a:t>20</a:t>
            </a:fld>
            <a:endParaRPr lang="en-US"/>
          </a:p>
        </p:txBody>
      </p:sp>
    </p:spTree>
    <p:extLst>
      <p:ext uri="{BB962C8B-B14F-4D97-AF65-F5344CB8AC3E}">
        <p14:creationId xmlns:p14="http://schemas.microsoft.com/office/powerpoint/2010/main" val="19584816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endParaRPr lang="en-US" sz="900" kern="1200" dirty="0">
              <a:solidFill>
                <a:schemeClr val="tx1"/>
              </a:solidFill>
              <a:latin typeface="Segoe UI" pitchFamily="34" charset="0"/>
              <a:ea typeface="+mn-ea"/>
              <a:cs typeface="+mn-cs"/>
            </a:endParaRPr>
          </a:p>
        </p:txBody>
      </p:sp>
      <p:sp>
        <p:nvSpPr>
          <p:cNvPr id="5" name="Date Placeholder 4"/>
          <p:cNvSpPr>
            <a:spLocks noGrp="1"/>
          </p:cNvSpPr>
          <p:nvPr>
            <p:ph type="dt" idx="10"/>
          </p:nvPr>
        </p:nvSpPr>
        <p:spPr/>
        <p:txBody>
          <a:bodyPr/>
          <a:lstStyle/>
          <a:p>
            <a:fld id="{F22B3E36-5CE0-4CB7-82DE-38A88C71BFA8}" type="datetime1">
              <a:rPr lang="en-US" smtClean="0"/>
              <a:pPr/>
              <a:t>5/7/2017</a:t>
            </a:fld>
            <a:endParaRPr lang="en-US" dirty="0"/>
          </a:p>
        </p:txBody>
      </p:sp>
      <p:sp>
        <p:nvSpPr>
          <p:cNvPr id="6" name="Footer Placeholder 5"/>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fld id="{8B263312-38AA-4E1E-B2B5-0F8F122B24FE}" type="slidenum">
              <a:rPr lang="en-US" smtClean="0"/>
              <a:pPr/>
              <a:t>21</a:t>
            </a:fld>
            <a:endParaRPr lang="en-US" dirty="0"/>
          </a:p>
        </p:txBody>
      </p:sp>
      <p:sp>
        <p:nvSpPr>
          <p:cNvPr id="8" name="Header Placeholder 7"/>
          <p:cNvSpPr>
            <a:spLocks noGrp="1"/>
          </p:cNvSpPr>
          <p:nvPr>
            <p:ph type="hdr" sz="quarter" idx="13"/>
          </p:nvPr>
        </p:nvSpPr>
        <p:spPr/>
        <p:txBody>
          <a:bodyPr/>
          <a:lstStyle/>
          <a:p>
            <a:r>
              <a:rPr lang="en-US" dirty="0"/>
              <a:t>Tech Ready 15</a:t>
            </a:r>
          </a:p>
        </p:txBody>
      </p:sp>
    </p:spTree>
    <p:extLst>
      <p:ext uri="{BB962C8B-B14F-4D97-AF65-F5344CB8AC3E}">
        <p14:creationId xmlns:p14="http://schemas.microsoft.com/office/powerpoint/2010/main" val="38982337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r>
              <a:rPr lang="en-US" dirty="0">
                <a:solidFill>
                  <a:prstClr val="black"/>
                </a:solidFill>
              </a:rPr>
              <a:t>AI Immersion Workshop</a:t>
            </a:r>
          </a:p>
        </p:txBody>
      </p:sp>
      <p:sp>
        <p:nvSpPr>
          <p:cNvPr id="5" name="Date Placeholder 4"/>
          <p:cNvSpPr>
            <a:spLocks noGrp="1"/>
          </p:cNvSpPr>
          <p:nvPr>
            <p:ph type="dt" idx="11"/>
          </p:nvPr>
        </p:nvSpPr>
        <p:spPr/>
        <p:txBody>
          <a:bodyPr/>
          <a:lstStyle/>
          <a:p>
            <a:fld id="{E2F5416D-752F-4A27-A7A5-0CB5FC0CFE2E}" type="datetime8">
              <a:rPr lang="en-US" smtClean="0">
                <a:solidFill>
                  <a:prstClr val="black"/>
                </a:solidFill>
              </a:rPr>
              <a:t>5/7/2017 9:42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22</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AI Immersion Workshop</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5/7/2017 9:42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82054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AI Immersion Workshop</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5/7/2017 9:42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630209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AI Immersion Workshop</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5/7/2017 9:42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262135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AI Immersion Workshop</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5/7/2017 9:42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088839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AI Immersion Workshop</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5/7/2017 9:42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670579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AI Immersion Workshop</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5/7/2017 9:42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565525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772EAE-EF09-4CFC-9513-4CA89B040EC9}"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9394980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stretch>
            <a:fillRect/>
          </a:stretch>
        </p:blipFill>
        <p:spPr>
          <a:xfrm>
            <a:off x="1346861" y="1654778"/>
            <a:ext cx="11089614" cy="3989767"/>
          </a:xfrm>
          <a:prstGeom prst="rect">
            <a:avLst/>
          </a:prstGeom>
        </p:spPr>
      </p:pic>
      <p:sp>
        <p:nvSpPr>
          <p:cNvPr id="15" name="Rectangle 14"/>
          <p:cNvSpPr/>
          <p:nvPr userDrawn="1"/>
        </p:nvSpPr>
        <p:spPr bwMode="auto">
          <a:xfrm>
            <a:off x="1112837" y="1654778"/>
            <a:ext cx="7162800" cy="4038600"/>
          </a:xfrm>
          <a:prstGeom prst="rect">
            <a:avLst/>
          </a:prstGeom>
          <a:gradFill>
            <a:gsLst>
              <a:gs pos="44000">
                <a:srgbClr val="FFFFFF"/>
              </a:gs>
              <a:gs pos="100000">
                <a:srgbClr val="FFFFFF">
                  <a:alpha val="0"/>
                </a:srgbClr>
              </a:gs>
            </a:gsLst>
            <a:lin ang="0" scaled="1"/>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7" name="Group 6"/>
          <p:cNvGrpSpPr>
            <a:grpSpLocks noChangeAspect="1"/>
          </p:cNvGrpSpPr>
          <p:nvPr userDrawn="1"/>
        </p:nvGrpSpPr>
        <p:grpSpPr bwMode="black">
          <a:xfrm>
            <a:off x="468308" y="479425"/>
            <a:ext cx="1448129" cy="310896"/>
            <a:chOff x="457200" y="1643393"/>
            <a:chExt cx="4492753" cy="964540"/>
          </a:xfrm>
        </p:grpSpPr>
        <p:pic>
          <p:nvPicPr>
            <p:cNvPr id="8" name="Picture 7"/>
            <p:cNvPicPr>
              <a:picLocks noChangeAspect="1"/>
            </p:cNvPicPr>
            <p:nvPr/>
          </p:nvPicPr>
          <p:blipFill>
            <a:blip r:embed="rId3"/>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1" name="TextBox 10"/>
          <p:cNvSpPr txBox="1"/>
          <p:nvPr userDrawn="1"/>
        </p:nvSpPr>
        <p:spPr bwMode="black">
          <a:xfrm>
            <a:off x="294215" y="2659062"/>
            <a:ext cx="11887200" cy="1126462"/>
          </a:xfrm>
          <a:prstGeom prst="rect">
            <a:avLst/>
          </a:prstGeom>
          <a:noFill/>
        </p:spPr>
        <p:txBody>
          <a:bodyPr wrap="square" lIns="137160" tIns="146304" rIns="137160" bIns="146304" rtlCol="0">
            <a:spAutoFit/>
          </a:bodyPr>
          <a:lstStyle/>
          <a:p>
            <a:pPr>
              <a:lnSpc>
                <a:spcPct val="90000"/>
              </a:lnSpc>
              <a:spcAft>
                <a:spcPts val="600"/>
              </a:spcAft>
            </a:pPr>
            <a:r>
              <a:rPr lang="en-US" sz="6000" dirty="0">
                <a:gradFill>
                  <a:gsLst>
                    <a:gs pos="5435">
                      <a:schemeClr val="tx1"/>
                    </a:gs>
                    <a:gs pos="15000">
                      <a:schemeClr val="tx1"/>
                    </a:gs>
                  </a:gsLst>
                  <a:lin ang="5400000" scaled="0"/>
                </a:gradFill>
                <a:latin typeface="Segoe UI Light"/>
              </a:rPr>
              <a:t>AI Immersion Workshop</a:t>
            </a:r>
          </a:p>
        </p:txBody>
      </p:sp>
      <p:sp>
        <p:nvSpPr>
          <p:cNvPr id="12" name="TextBox 11"/>
          <p:cNvSpPr txBox="1"/>
          <p:nvPr userDrawn="1"/>
        </p:nvSpPr>
        <p:spPr bwMode="black">
          <a:xfrm>
            <a:off x="294215" y="3649662"/>
            <a:ext cx="10195024" cy="738664"/>
          </a:xfrm>
          <a:prstGeom prst="rect">
            <a:avLst/>
          </a:prstGeom>
          <a:noFill/>
        </p:spPr>
        <p:txBody>
          <a:bodyPr wrap="square" lIns="137160" tIns="146304" rIns="137160" bIns="146304" rtlCol="0">
            <a:spAutoFit/>
          </a:bodyPr>
          <a:lstStyle/>
          <a:p>
            <a:pPr>
              <a:lnSpc>
                <a:spcPct val="90000"/>
              </a:lnSpc>
              <a:spcAft>
                <a:spcPts val="600"/>
              </a:spcAft>
            </a:pPr>
            <a:r>
              <a:rPr lang="en-US" sz="3200" dirty="0">
                <a:gradFill>
                  <a:gsLst>
                    <a:gs pos="5435">
                      <a:schemeClr val="tx1"/>
                    </a:gs>
                    <a:gs pos="15000">
                      <a:schemeClr val="tx1"/>
                    </a:gs>
                  </a:gsLst>
                  <a:lin ang="5400000" scaled="0"/>
                </a:gradFill>
                <a:latin typeface="Segoe UI Light"/>
              </a:rPr>
              <a:t>May 9, 2017</a:t>
            </a:r>
            <a:r>
              <a:rPr lang="en-US" sz="3200" baseline="0" dirty="0">
                <a:gradFill>
                  <a:gsLst>
                    <a:gs pos="5435">
                      <a:schemeClr val="tx1"/>
                    </a:gs>
                    <a:gs pos="15000">
                      <a:schemeClr val="tx1"/>
                    </a:gs>
                  </a:gsLst>
                  <a:lin ang="5400000" scaled="0"/>
                </a:gradFill>
                <a:latin typeface="Segoe UI Light"/>
              </a:rPr>
              <a:t> </a:t>
            </a:r>
            <a:r>
              <a:rPr lang="en-US" sz="3200" dirty="0">
                <a:gradFill>
                  <a:gsLst>
                    <a:gs pos="5435">
                      <a:schemeClr val="tx1"/>
                    </a:gs>
                    <a:gs pos="15000">
                      <a:schemeClr val="tx1"/>
                    </a:gs>
                  </a:gsLst>
                  <a:lin ang="5400000" scaled="0"/>
                </a:gradFill>
                <a:latin typeface="Segoe UI Light"/>
              </a:rPr>
              <a:t>| W Seattle Hotel, Seattle, WA</a:t>
            </a:r>
          </a:p>
        </p:txBody>
      </p:sp>
    </p:spTree>
    <p:extLst>
      <p:ext uri="{BB962C8B-B14F-4D97-AF65-F5344CB8AC3E}">
        <p14:creationId xmlns:p14="http://schemas.microsoft.com/office/powerpoint/2010/main" val="25882318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4722805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216358242"/>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1" y="264964"/>
            <a:ext cx="9143999" cy="1097302"/>
          </a:xfrm>
        </p:spPr>
        <p:txBody>
          <a:bodyPr lIns="146304" tIns="91440" rIns="146304" bIns="91440"/>
          <a:lstStyle>
            <a:lvl1pPr>
              <a:lnSpc>
                <a:spcPts val="6298"/>
              </a:lnSpc>
              <a:defRPr sz="5798" baseline="0">
                <a:solidFill>
                  <a:schemeClr val="accent1"/>
                </a:solidFill>
              </a:defRPr>
            </a:lvl1pPr>
          </a:lstStyle>
          <a:p>
            <a:r>
              <a:rPr lang="en-US"/>
              <a:t>Lorem ipsum dolor sit.</a:t>
            </a:r>
          </a:p>
        </p:txBody>
      </p:sp>
      <p:sp>
        <p:nvSpPr>
          <p:cNvPr id="3" name="Footer Placeholder 2"/>
          <p:cNvSpPr>
            <a:spLocks noGrp="1"/>
          </p:cNvSpPr>
          <p:nvPr>
            <p:ph type="ftr" sz="quarter" idx="10"/>
          </p:nvPr>
        </p:nvSpPr>
        <p:spPr/>
        <p:txBody>
          <a:bodyPr/>
          <a:lstStyle/>
          <a:p>
            <a:r>
              <a:rPr>
                <a:solidFill>
                  <a:srgbClr val="505050"/>
                </a:solidFill>
              </a:rPr>
              <a:t>Microsoft Confidential</a:t>
            </a:r>
          </a:p>
        </p:txBody>
      </p:sp>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a:solidFill>
                <a:srgbClr val="505050"/>
              </a:solidFill>
            </a:endParaRPr>
          </a:p>
        </p:txBody>
      </p:sp>
    </p:spTree>
    <p:extLst>
      <p:ext uri="{BB962C8B-B14F-4D97-AF65-F5344CB8AC3E}">
        <p14:creationId xmlns:p14="http://schemas.microsoft.com/office/powerpoint/2010/main" val="230643192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stretch>
            <a:fillRect/>
          </a:stretch>
        </p:blipFill>
        <p:spPr>
          <a:xfrm>
            <a:off x="6316266" y="0"/>
            <a:ext cx="6120209" cy="6994524"/>
          </a:xfrm>
          <a:prstGeom prst="rect">
            <a:avLst/>
          </a:prstGeom>
        </p:spPr>
      </p:pic>
      <p:sp>
        <p:nvSpPr>
          <p:cNvPr id="9" name="Title 1"/>
          <p:cNvSpPr>
            <a:spLocks noGrp="1"/>
          </p:cNvSpPr>
          <p:nvPr>
            <p:ph type="title" hasCustomPrompt="1"/>
          </p:nvPr>
        </p:nvSpPr>
        <p:spPr>
          <a:xfrm>
            <a:off x="274702" y="2125678"/>
            <a:ext cx="73151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grpSp>
        <p:nvGrpSpPr>
          <p:cNvPr id="7" name="Group 6"/>
          <p:cNvGrpSpPr>
            <a:grpSpLocks noChangeAspect="1"/>
          </p:cNvGrpSpPr>
          <p:nvPr userDrawn="1"/>
        </p:nvGrpSpPr>
        <p:grpSpPr bwMode="black">
          <a:xfrm>
            <a:off x="468308" y="479425"/>
            <a:ext cx="1448129" cy="310896"/>
            <a:chOff x="457200" y="1643393"/>
            <a:chExt cx="4492753" cy="964540"/>
          </a:xfrm>
        </p:grpSpPr>
        <p:pic>
          <p:nvPicPr>
            <p:cNvPr id="8" name="Picture 7"/>
            <p:cNvPicPr>
              <a:picLocks noChangeAspect="1"/>
            </p:cNvPicPr>
            <p:nvPr/>
          </p:nvPicPr>
          <p:blipFill>
            <a:blip r:embed="rId3"/>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518501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59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3991"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68678668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274702" y="1211287"/>
            <a:ext cx="11888787" cy="548481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dirty="0"/>
              <a:t>Click to edit Master text styles</a:t>
            </a:r>
          </a:p>
          <a:p>
            <a:pPr marL="712788" marR="0" lvl="1" indent="-457200" algn="l" defTabSz="932742" rtl="0" eaLnBrk="1" fontAlgn="auto" latinLnBrk="0" hangingPunct="1">
              <a:lnSpc>
                <a:spcPct val="90000"/>
              </a:lnSpc>
              <a:spcBef>
                <a:spcPct val="20000"/>
              </a:spcBef>
              <a:spcAft>
                <a:spcPts val="0"/>
              </a:spcAft>
              <a:buClrTx/>
              <a:buSzPct val="90000"/>
              <a:tabLst/>
            </a:pPr>
            <a:r>
              <a:rPr lang="en-US" dirty="0"/>
              <a:t>Second level</a:t>
            </a:r>
          </a:p>
          <a:p>
            <a:pPr marL="908050" marR="0" lvl="2" indent="-457200" algn="l" defTabSz="932742" rtl="0" eaLnBrk="1" fontAlgn="auto" latinLnBrk="0" hangingPunct="1">
              <a:lnSpc>
                <a:spcPct val="90000"/>
              </a:lnSpc>
              <a:spcBef>
                <a:spcPct val="20000"/>
              </a:spcBef>
              <a:spcAft>
                <a:spcPts val="0"/>
              </a:spcAft>
              <a:buClrTx/>
              <a:buSzPct val="90000"/>
              <a:tabLst/>
            </a:pPr>
            <a:r>
              <a:rPr lang="en-US" dirty="0"/>
              <a:t>Third level</a:t>
            </a:r>
          </a:p>
          <a:p>
            <a:pPr marL="1109662" marR="0" lvl="3" indent="-457200" algn="l" defTabSz="932742" rtl="0" eaLnBrk="1" fontAlgn="auto" latinLnBrk="0" hangingPunct="1">
              <a:lnSpc>
                <a:spcPct val="90000"/>
              </a:lnSpc>
              <a:spcBef>
                <a:spcPct val="20000"/>
              </a:spcBef>
              <a:spcAft>
                <a:spcPts val="0"/>
              </a:spcAft>
              <a:buClrTx/>
              <a:buSzPct val="90000"/>
              <a:tabLst/>
            </a:pPr>
            <a:r>
              <a:rPr lang="en-US" dirty="0"/>
              <a:t>Fourth level</a:t>
            </a:r>
          </a:p>
          <a:p>
            <a:pPr marL="1311275" marR="0" lvl="4" indent="-457200" algn="l" defTabSz="932742" rtl="0" eaLnBrk="1" fontAlgn="auto" latinLnBrk="0" hangingPunct="1">
              <a:lnSpc>
                <a:spcPct val="90000"/>
              </a:lnSpc>
              <a:spcBef>
                <a:spcPct val="20000"/>
              </a:spcBef>
              <a:spcAft>
                <a:spcPts val="0"/>
              </a:spcAft>
              <a:buClrTx/>
              <a:buSzPct val="90000"/>
              <a:tabLst/>
            </a:pPr>
            <a:r>
              <a:rPr lang="en-US" dirty="0"/>
              <a:t>Fifth level</a:t>
            </a:r>
          </a:p>
        </p:txBody>
      </p:sp>
    </p:spTree>
    <p:extLst>
      <p:ext uri="{BB962C8B-B14F-4D97-AF65-F5344CB8AC3E}">
        <p14:creationId xmlns:p14="http://schemas.microsoft.com/office/powerpoint/2010/main" val="219201898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dirty="0"/>
              <a:t>Click to edit Master text styles</a:t>
            </a:r>
          </a:p>
          <a:p>
            <a:pPr marL="427038" marR="0" lvl="1" indent="-17145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Second level</a:t>
            </a:r>
          </a:p>
          <a:p>
            <a:pPr marL="639763" marR="0" lvl="2" indent="-1889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Third level</a:t>
            </a:r>
          </a:p>
          <a:p>
            <a:pPr marL="828675" marR="0" lvl="3" indent="-1762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Fourth level</a:t>
            </a:r>
          </a:p>
          <a:p>
            <a:pPr marL="1023938" marR="0" lvl="4" indent="-16986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6316266" y="0"/>
            <a:ext cx="6120209" cy="6994524"/>
          </a:xfrm>
          <a:prstGeom prst="rect">
            <a:avLst/>
          </a:prstGeom>
        </p:spPr>
      </p:pic>
      <p:sp>
        <p:nvSpPr>
          <p:cNvPr id="2" name="Title 1"/>
          <p:cNvSpPr>
            <a:spLocks noGrp="1"/>
          </p:cNvSpPr>
          <p:nvPr>
            <p:ph type="title" hasCustomPrompt="1"/>
          </p:nvPr>
        </p:nvSpPr>
        <p:spPr>
          <a:xfrm>
            <a:off x="274637" y="2125677"/>
            <a:ext cx="7315199" cy="1828786"/>
          </a:xfrm>
          <a:noFill/>
        </p:spPr>
        <p:txBody>
          <a:bodyPr wrap="square" tIns="91440" bIns="91440" anchor="t" anchorCtr="0">
            <a:noAutofit/>
          </a:bodyPr>
          <a:lstStyle>
            <a:lvl1pPr>
              <a:defRPr sz="60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4872215"/>
            <a:ext cx="7315199" cy="738664"/>
          </a:xfrm>
          <a:noFill/>
        </p:spPr>
        <p:txBody>
          <a:bodyPr wrap="square"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6316266" y="0"/>
            <a:ext cx="6120209" cy="6994524"/>
          </a:xfrm>
          <a:prstGeom prst="rect">
            <a:avLst/>
          </a:prstGeom>
        </p:spPr>
      </p:pic>
      <p:sp>
        <p:nvSpPr>
          <p:cNvPr id="2" name="Title 1"/>
          <p:cNvSpPr>
            <a:spLocks noGrp="1"/>
          </p:cNvSpPr>
          <p:nvPr>
            <p:ph type="title" hasCustomPrompt="1"/>
          </p:nvPr>
        </p:nvSpPr>
        <p:spPr>
          <a:xfrm>
            <a:off x="274639" y="2125677"/>
            <a:ext cx="7315199" cy="1181862"/>
          </a:xfrm>
          <a:noFill/>
        </p:spPr>
        <p:txBody>
          <a:bodyPr wrap="square"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2"/>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36" r:id="rId1"/>
    <p:sldLayoutId id="2147484467" r:id="rId2"/>
    <p:sldLayoutId id="2147484240" r:id="rId3"/>
    <p:sldLayoutId id="2147484241" r:id="rId4"/>
    <p:sldLayoutId id="2147484474" r:id="rId5"/>
    <p:sldLayoutId id="2147484245" r:id="rId6"/>
    <p:sldLayoutId id="2147484247" r:id="rId7"/>
    <p:sldLayoutId id="2147484249" r:id="rId8"/>
    <p:sldLayoutId id="2147484250" r:id="rId9"/>
    <p:sldLayoutId id="2147484264" r:id="rId10"/>
    <p:sldLayoutId id="2147484251" r:id="rId11"/>
    <p:sldLayoutId id="2147484475" r:id="rId12"/>
    <p:sldLayoutId id="2147484463" r:id="rId13"/>
    <p:sldLayoutId id="2147484256" r:id="rId14"/>
    <p:sldLayoutId id="2147484257" r:id="rId15"/>
    <p:sldLayoutId id="2147484260" r:id="rId16"/>
    <p:sldLayoutId id="2147484299" r:id="rId17"/>
    <p:sldLayoutId id="2147484263" r:id="rId18"/>
    <p:sldLayoutId id="2147484476" r:id="rId19"/>
    <p:sldLayoutId id="2147484477"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8421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427859" y="1173492"/>
            <a:ext cx="2895190" cy="4647541"/>
            <a:chOff x="4846637" y="1058862"/>
            <a:chExt cx="2895600" cy="4648200"/>
          </a:xfrm>
          <a:solidFill>
            <a:schemeClr val="accent1"/>
          </a:solidFill>
        </p:grpSpPr>
        <p:sp>
          <p:nvSpPr>
            <p:cNvPr id="19" name="Rectangle 18"/>
            <p:cNvSpPr/>
            <p:nvPr/>
          </p:nvSpPr>
          <p:spPr bwMode="auto">
            <a:xfrm>
              <a:off x="4846637" y="1058862"/>
              <a:ext cx="2895600" cy="9906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Provision service</a:t>
              </a:r>
            </a:p>
          </p:txBody>
        </p:sp>
        <p:sp>
          <p:nvSpPr>
            <p:cNvPr id="20" name="Rectangle 19"/>
            <p:cNvSpPr/>
            <p:nvPr/>
          </p:nvSpPr>
          <p:spPr bwMode="auto">
            <a:xfrm>
              <a:off x="4846637" y="22780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Create index</a:t>
              </a:r>
            </a:p>
          </p:txBody>
        </p:sp>
        <p:sp>
          <p:nvSpPr>
            <p:cNvPr id="21" name="Rectangle 20"/>
            <p:cNvSpPr/>
            <p:nvPr/>
          </p:nvSpPr>
          <p:spPr bwMode="auto">
            <a:xfrm>
              <a:off x="4846637" y="34972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Index data</a:t>
              </a:r>
            </a:p>
          </p:txBody>
        </p:sp>
        <p:sp>
          <p:nvSpPr>
            <p:cNvPr id="23" name="Rectangle 22"/>
            <p:cNvSpPr/>
            <p:nvPr/>
          </p:nvSpPr>
          <p:spPr bwMode="auto">
            <a:xfrm>
              <a:off x="4846637" y="47164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Search</a:t>
              </a:r>
            </a:p>
          </p:txBody>
        </p:sp>
        <p:sp>
          <p:nvSpPr>
            <p:cNvPr id="24" name="Isosceles Triangle 23"/>
            <p:cNvSpPr/>
            <p:nvPr/>
          </p:nvSpPr>
          <p:spPr bwMode="auto">
            <a:xfrm flipV="1">
              <a:off x="6073457" y="19732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5" name="Isosceles Triangle 24"/>
            <p:cNvSpPr/>
            <p:nvPr/>
          </p:nvSpPr>
          <p:spPr bwMode="auto">
            <a:xfrm flipV="1">
              <a:off x="6073457" y="31924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6" name="Isosceles Triangle 25"/>
            <p:cNvSpPr/>
            <p:nvPr/>
          </p:nvSpPr>
          <p:spPr bwMode="auto">
            <a:xfrm flipV="1">
              <a:off x="6073457" y="44116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0" name="Text Placeholder 1"/>
          <p:cNvSpPr txBox="1">
            <a:spLocks/>
          </p:cNvSpPr>
          <p:nvPr/>
        </p:nvSpPr>
        <p:spPr>
          <a:xfrm>
            <a:off x="4846833" y="525886"/>
            <a:ext cx="7466540" cy="5942755"/>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99" dirty="0">
                <a:latin typeface="Segoe UI Light" panose="020B0502040204020203" pitchFamily="34" charset="0"/>
                <a:cs typeface="Segoe UI Light" panose="020B0502040204020203" pitchFamily="34" charset="0"/>
              </a:rPr>
              <a:t>“Search service”</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Scope for capacity</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Bound to a region</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Has keys, indexes, indexers, data sources</a:t>
            </a:r>
          </a:p>
          <a:p>
            <a:pPr marL="812644" lvl="1" indent="-571390">
              <a:buFont typeface="Wingdings" panose="05000000000000000000" pitchFamily="2" charset="2"/>
              <a:buChar char="§"/>
            </a:pPr>
            <a:endParaRPr lang="en-US" dirty="0">
              <a:latin typeface="Segoe UI Light" panose="020B0502040204020203" pitchFamily="34" charset="0"/>
              <a:cs typeface="Segoe UI Light" panose="020B0502040204020203" pitchFamily="34" charset="0"/>
            </a:endParaRPr>
          </a:p>
          <a:p>
            <a:pPr marL="0" indent="0">
              <a:buNone/>
            </a:pPr>
            <a:r>
              <a:rPr lang="en-US" sz="3999" dirty="0">
                <a:latin typeface="Segoe UI Light" panose="020B0502040204020203" pitchFamily="34" charset="0"/>
                <a:cs typeface="Segoe UI Light" panose="020B0502040204020203" pitchFamily="34" charset="0"/>
              </a:rPr>
              <a:t>Provisioning</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Azure Portal</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Azure resource management API</a:t>
            </a:r>
          </a:p>
          <a:p>
            <a:pPr marL="812644" lvl="1" indent="-571390">
              <a:buFont typeface="Wingdings" panose="05000000000000000000" pitchFamily="2" charset="2"/>
              <a:buChar char="§"/>
            </a:pPr>
            <a:endParaRPr lang="en-US" dirty="0">
              <a:latin typeface="Segoe UI Light" panose="020B0502040204020203" pitchFamily="34" charset="0"/>
              <a:cs typeface="Segoe UI Light" panose="020B0502040204020203" pitchFamily="34" charset="0"/>
            </a:endParaRPr>
          </a:p>
          <a:p>
            <a:pPr marL="0" indent="0">
              <a:buNone/>
            </a:pPr>
            <a:r>
              <a:rPr lang="en-US" sz="3999" dirty="0">
                <a:latin typeface="Segoe UI Light" panose="020B0502040204020203" pitchFamily="34" charset="0"/>
                <a:cs typeface="Segoe UI Light" panose="020B0502040204020203" pitchFamily="34" charset="0"/>
              </a:rPr>
              <a:t>Elastic scale</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Capacity can be changed dynamically</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Replicas ~ more QPS, HA</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Partitions ~ more documents, write throughput</a:t>
            </a:r>
          </a:p>
        </p:txBody>
      </p:sp>
    </p:spTree>
    <p:extLst>
      <p:ext uri="{BB962C8B-B14F-4D97-AF65-F5344CB8AC3E}">
        <p14:creationId xmlns:p14="http://schemas.microsoft.com/office/powerpoint/2010/main" val="440620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Liam Cavanagh</a:t>
            </a:r>
          </a:p>
        </p:txBody>
      </p:sp>
    </p:spTree>
    <p:extLst>
      <p:ext uri="{BB962C8B-B14F-4D97-AF65-F5344CB8AC3E}">
        <p14:creationId xmlns:p14="http://schemas.microsoft.com/office/powerpoint/2010/main" val="28959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427859" y="1173492"/>
            <a:ext cx="2895190" cy="4647541"/>
            <a:chOff x="4846637" y="1058862"/>
            <a:chExt cx="2895600" cy="4648200"/>
          </a:xfrm>
          <a:solidFill>
            <a:schemeClr val="accent1"/>
          </a:solidFill>
        </p:grpSpPr>
        <p:sp>
          <p:nvSpPr>
            <p:cNvPr id="19" name="Rectangle 18"/>
            <p:cNvSpPr/>
            <p:nvPr/>
          </p:nvSpPr>
          <p:spPr bwMode="auto">
            <a:xfrm>
              <a:off x="4846637" y="10588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Provision service</a:t>
              </a:r>
            </a:p>
          </p:txBody>
        </p:sp>
        <p:sp>
          <p:nvSpPr>
            <p:cNvPr id="20" name="Rectangle 19"/>
            <p:cNvSpPr/>
            <p:nvPr/>
          </p:nvSpPr>
          <p:spPr bwMode="auto">
            <a:xfrm>
              <a:off x="4846637" y="2278062"/>
              <a:ext cx="2895600" cy="9906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Create index</a:t>
              </a:r>
            </a:p>
          </p:txBody>
        </p:sp>
        <p:sp>
          <p:nvSpPr>
            <p:cNvPr id="21" name="Rectangle 20"/>
            <p:cNvSpPr/>
            <p:nvPr/>
          </p:nvSpPr>
          <p:spPr bwMode="auto">
            <a:xfrm>
              <a:off x="4846637" y="34972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Index data</a:t>
              </a:r>
            </a:p>
          </p:txBody>
        </p:sp>
        <p:sp>
          <p:nvSpPr>
            <p:cNvPr id="23" name="Rectangle 22"/>
            <p:cNvSpPr/>
            <p:nvPr/>
          </p:nvSpPr>
          <p:spPr bwMode="auto">
            <a:xfrm>
              <a:off x="4846637" y="47164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Search</a:t>
              </a:r>
            </a:p>
          </p:txBody>
        </p:sp>
        <p:sp>
          <p:nvSpPr>
            <p:cNvPr id="24" name="Isosceles Triangle 23"/>
            <p:cNvSpPr/>
            <p:nvPr/>
          </p:nvSpPr>
          <p:spPr bwMode="auto">
            <a:xfrm flipV="1">
              <a:off x="6073457" y="19732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5" name="Isosceles Triangle 24"/>
            <p:cNvSpPr/>
            <p:nvPr/>
          </p:nvSpPr>
          <p:spPr bwMode="auto">
            <a:xfrm flipV="1">
              <a:off x="6073457" y="31924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6" name="Isosceles Triangle 25"/>
            <p:cNvSpPr/>
            <p:nvPr/>
          </p:nvSpPr>
          <p:spPr bwMode="auto">
            <a:xfrm flipV="1">
              <a:off x="6073457" y="44116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0" name="Text Placeholder 1"/>
          <p:cNvSpPr txBox="1">
            <a:spLocks/>
          </p:cNvSpPr>
          <p:nvPr/>
        </p:nvSpPr>
        <p:spPr>
          <a:xfrm>
            <a:off x="4846833" y="525886"/>
            <a:ext cx="7314165" cy="5942755"/>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99" dirty="0">
                <a:latin typeface="Segoe UI Light" panose="020B0502040204020203" pitchFamily="34" charset="0"/>
                <a:cs typeface="Segoe UI Light" panose="020B0502040204020203" pitchFamily="34" charset="0"/>
              </a:rPr>
              <a:t>“Index”</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Container for data, think “table”</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Has schema, CORS options, search options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Create in portal or during app initialization</a:t>
            </a:r>
          </a:p>
          <a:p>
            <a:pPr marL="812644" lvl="1" indent="-571390">
              <a:buFont typeface="Wingdings" panose="05000000000000000000" pitchFamily="2" charset="2"/>
              <a:buChar char="§"/>
            </a:pPr>
            <a:endParaRPr lang="en-US" dirty="0">
              <a:latin typeface="Segoe UI Light" panose="020B0502040204020203" pitchFamily="34" charset="0"/>
              <a:cs typeface="Segoe UI Light" panose="020B0502040204020203" pitchFamily="34" charset="0"/>
            </a:endParaRPr>
          </a:p>
          <a:p>
            <a:pPr marL="0" indent="0">
              <a:buNone/>
            </a:pPr>
            <a:r>
              <a:rPr lang="en-US" sz="3999" dirty="0">
                <a:latin typeface="Segoe UI Light" panose="020B0502040204020203" pitchFamily="34" charset="0"/>
                <a:cs typeface="Segoe UI Light" panose="020B0502040204020203" pitchFamily="34" charset="0"/>
              </a:rPr>
              <a:t>Typical schema</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Fields definition: name, type, key</a:t>
            </a:r>
          </a:p>
          <a:p>
            <a:pPr marL="812644" lvl="1" indent="-571390">
              <a:buFont typeface="Wingdings" panose="05000000000000000000" pitchFamily="2" charset="2"/>
              <a:buChar char="§"/>
            </a:pPr>
            <a:endParaRPr lang="en-US" dirty="0">
              <a:latin typeface="Segoe UI Light" panose="020B0502040204020203" pitchFamily="34" charset="0"/>
              <a:cs typeface="Segoe UI Light" panose="020B0502040204020203" pitchFamily="34" charset="0"/>
            </a:endParaRPr>
          </a:p>
          <a:p>
            <a:pPr marL="0" indent="0">
              <a:buNone/>
            </a:pPr>
            <a:r>
              <a:rPr lang="en-US" sz="3999" dirty="0">
                <a:latin typeface="Segoe UI Light" panose="020B0502040204020203" pitchFamily="34" charset="0"/>
                <a:cs typeface="Segoe UI Light" panose="020B0502040204020203" pitchFamily="34" charset="0"/>
              </a:rPr>
              <a:t>Search specifics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Field attributes – searchable, </a:t>
            </a:r>
            <a:r>
              <a:rPr lang="en-US" dirty="0" err="1">
                <a:latin typeface="Segoe UI Light" panose="020B0502040204020203" pitchFamily="34" charset="0"/>
                <a:cs typeface="Segoe UI Light" panose="020B0502040204020203" pitchFamily="34" charset="0"/>
              </a:rPr>
              <a:t>facetable</a:t>
            </a:r>
            <a:r>
              <a:rPr lang="en-US" dirty="0">
                <a:latin typeface="Segoe UI Light" panose="020B0502040204020203" pitchFamily="34" charset="0"/>
                <a:cs typeface="Segoe UI Light" panose="020B0502040204020203" pitchFamily="34" charset="0"/>
              </a:rPr>
              <a:t>, etc.</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Linguistics and analysis</a:t>
            </a:r>
          </a:p>
          <a:p>
            <a:pPr lvl="1">
              <a:buFont typeface="Wingdings" panose="05000000000000000000" pitchFamily="2" charset="2"/>
              <a:buChar char="§"/>
            </a:pPr>
            <a:r>
              <a:rPr lang="en-US" dirty="0" err="1">
                <a:latin typeface="Segoe UI Light" panose="020B0502040204020203" pitchFamily="34" charset="0"/>
                <a:cs typeface="Segoe UI Light" panose="020B0502040204020203" pitchFamily="34" charset="0"/>
              </a:rPr>
              <a:t>Suggesters</a:t>
            </a:r>
            <a:r>
              <a:rPr lang="en-US" dirty="0">
                <a:latin typeface="Segoe UI Light" panose="020B0502040204020203" pitchFamily="34" charset="0"/>
                <a:cs typeface="Segoe UI Light" panose="020B0502040204020203" pitchFamily="34" charset="0"/>
              </a:rPr>
              <a:t> for auto-complete</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Scoring profiles for ranking tuning</a:t>
            </a:r>
          </a:p>
          <a:p>
            <a:pPr marL="241253" lvl="1" indent="0">
              <a:buNone/>
            </a:pP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6564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solidFill>
            <a:schemeClr val="accent1"/>
          </a:solidFill>
        </p:spPr>
        <p:txBody>
          <a:bodyPr/>
          <a:lstStyle/>
          <a:p>
            <a:r>
              <a:rPr lang="en-US" dirty="0">
                <a:latin typeface="Segoe UI Light" panose="020B0502040204020203" pitchFamily="34" charset="0"/>
                <a:cs typeface="Segoe UI Light" panose="020B0502040204020203" pitchFamily="34" charset="0"/>
              </a:rPr>
              <a:t>Linguistics</a:t>
            </a:r>
          </a:p>
        </p:txBody>
      </p:sp>
      <p:sp>
        <p:nvSpPr>
          <p:cNvPr id="5" name="Text Placeholder 1"/>
          <p:cNvSpPr txBox="1">
            <a:spLocks/>
          </p:cNvSpPr>
          <p:nvPr/>
        </p:nvSpPr>
        <p:spPr>
          <a:xfrm>
            <a:off x="4846833" y="525886"/>
            <a:ext cx="7314165" cy="5942755"/>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99" dirty="0">
                <a:latin typeface="Segoe UI Light" panose="020B0502040204020203" pitchFamily="34" charset="0"/>
                <a:cs typeface="Segoe UI Light" panose="020B0502040204020203" pitchFamily="34" charset="0"/>
              </a:rPr>
              <a:t>Linguistics are key in search</a:t>
            </a:r>
          </a:p>
          <a:p>
            <a:pPr marL="0" indent="0">
              <a:buNone/>
            </a:pPr>
            <a:endParaRPr lang="en-US" sz="3999" dirty="0">
              <a:latin typeface="Segoe UI Light" panose="020B0502040204020203" pitchFamily="34" charset="0"/>
              <a:cs typeface="Segoe UI Light" panose="020B0502040204020203" pitchFamily="34" charset="0"/>
            </a:endParaRPr>
          </a:p>
          <a:p>
            <a:pPr marL="0" indent="0">
              <a:buNone/>
            </a:pPr>
            <a:r>
              <a:rPr lang="en-US" sz="3999" dirty="0">
                <a:latin typeface="Segoe UI Light" panose="020B0502040204020203" pitchFamily="34" charset="0"/>
                <a:cs typeface="Segoe UI Light" panose="020B0502040204020203" pitchFamily="34" charset="0"/>
              </a:rPr>
              <a:t>Support for 56 languages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Word breaking, stop words, inflections</a:t>
            </a:r>
          </a:p>
          <a:p>
            <a:pPr lvl="1">
              <a:buFont typeface="Wingdings" panose="05000000000000000000" pitchFamily="2" charset="2"/>
              <a:buChar char="§"/>
            </a:pPr>
            <a:endParaRPr lang="en-US" dirty="0">
              <a:latin typeface="Segoe UI Light" panose="020B0502040204020203" pitchFamily="34" charset="0"/>
              <a:cs typeface="Segoe UI Light" panose="020B0502040204020203" pitchFamily="34" charset="0"/>
            </a:endParaRPr>
          </a:p>
          <a:p>
            <a:pPr marL="0" indent="0">
              <a:buNone/>
            </a:pPr>
            <a:r>
              <a:rPr lang="en-US" sz="3999" dirty="0" err="1">
                <a:latin typeface="Segoe UI Light" panose="020B0502040204020203" pitchFamily="34" charset="0"/>
                <a:cs typeface="Segoe UI Light" panose="020B0502040204020203" pitchFamily="34" charset="0"/>
              </a:rPr>
              <a:t>Lucene</a:t>
            </a:r>
            <a:r>
              <a:rPr lang="en-US" sz="3999" dirty="0">
                <a:latin typeface="Segoe UI Light" panose="020B0502040204020203" pitchFamily="34" charset="0"/>
                <a:cs typeface="Segoe UI Light" panose="020B0502040204020203" pitchFamily="34" charset="0"/>
              </a:rPr>
              <a:t> analyzers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Well-known analyzer stack</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Stemming</a:t>
            </a:r>
          </a:p>
          <a:p>
            <a:pPr lvl="1">
              <a:buFont typeface="Wingdings" panose="05000000000000000000" pitchFamily="2" charset="2"/>
              <a:buChar char="§"/>
            </a:pPr>
            <a:endParaRPr lang="en-US" dirty="0">
              <a:latin typeface="Segoe UI Light" panose="020B0502040204020203" pitchFamily="34" charset="0"/>
              <a:cs typeface="Segoe UI Light" panose="020B0502040204020203" pitchFamily="34" charset="0"/>
            </a:endParaRPr>
          </a:p>
          <a:p>
            <a:pPr marL="0" indent="0">
              <a:buNone/>
            </a:pPr>
            <a:r>
              <a:rPr lang="en-US" sz="3999" dirty="0">
                <a:latin typeface="Segoe UI Light" panose="020B0502040204020203" pitchFamily="34" charset="0"/>
                <a:cs typeface="Segoe UI Light" panose="020B0502040204020203" pitchFamily="34" charset="0"/>
              </a:rPr>
              <a:t>Microsoft analyzers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Same NLP stack used by parts of Office, Bing</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Deep understanding of languages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Lemmatization in many languages</a:t>
            </a:r>
          </a:p>
        </p:txBody>
      </p:sp>
    </p:spTree>
    <p:extLst>
      <p:ext uri="{BB962C8B-B14F-4D97-AF65-F5344CB8AC3E}">
        <p14:creationId xmlns:p14="http://schemas.microsoft.com/office/powerpoint/2010/main" val="339273702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427859" y="1173492"/>
            <a:ext cx="2895190" cy="4647541"/>
            <a:chOff x="4846637" y="1058862"/>
            <a:chExt cx="2895600" cy="4648200"/>
          </a:xfrm>
          <a:solidFill>
            <a:schemeClr val="accent1"/>
          </a:solidFill>
        </p:grpSpPr>
        <p:sp>
          <p:nvSpPr>
            <p:cNvPr id="19" name="Rectangle 18"/>
            <p:cNvSpPr/>
            <p:nvPr/>
          </p:nvSpPr>
          <p:spPr bwMode="auto">
            <a:xfrm>
              <a:off x="4846637" y="10588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Provision service</a:t>
              </a:r>
            </a:p>
          </p:txBody>
        </p:sp>
        <p:sp>
          <p:nvSpPr>
            <p:cNvPr id="20" name="Rectangle 19"/>
            <p:cNvSpPr/>
            <p:nvPr/>
          </p:nvSpPr>
          <p:spPr bwMode="auto">
            <a:xfrm>
              <a:off x="4846637" y="22780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Create index</a:t>
              </a:r>
            </a:p>
          </p:txBody>
        </p:sp>
        <p:sp>
          <p:nvSpPr>
            <p:cNvPr id="21" name="Rectangle 20"/>
            <p:cNvSpPr/>
            <p:nvPr/>
          </p:nvSpPr>
          <p:spPr bwMode="auto">
            <a:xfrm>
              <a:off x="4846637" y="3497262"/>
              <a:ext cx="2895600" cy="9906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Index data</a:t>
              </a:r>
            </a:p>
          </p:txBody>
        </p:sp>
        <p:sp>
          <p:nvSpPr>
            <p:cNvPr id="23" name="Rectangle 22"/>
            <p:cNvSpPr/>
            <p:nvPr/>
          </p:nvSpPr>
          <p:spPr bwMode="auto">
            <a:xfrm>
              <a:off x="4846637" y="47164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Search</a:t>
              </a:r>
            </a:p>
          </p:txBody>
        </p:sp>
        <p:sp>
          <p:nvSpPr>
            <p:cNvPr id="24" name="Isosceles Triangle 23"/>
            <p:cNvSpPr/>
            <p:nvPr/>
          </p:nvSpPr>
          <p:spPr bwMode="auto">
            <a:xfrm flipV="1">
              <a:off x="6073457" y="19732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5" name="Isosceles Triangle 24"/>
            <p:cNvSpPr/>
            <p:nvPr/>
          </p:nvSpPr>
          <p:spPr bwMode="auto">
            <a:xfrm flipV="1">
              <a:off x="6073457" y="31924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6" name="Isosceles Triangle 25"/>
            <p:cNvSpPr/>
            <p:nvPr/>
          </p:nvSpPr>
          <p:spPr bwMode="auto">
            <a:xfrm flipV="1">
              <a:off x="6073457" y="44116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0" name="Text Placeholder 1"/>
          <p:cNvSpPr txBox="1">
            <a:spLocks/>
          </p:cNvSpPr>
          <p:nvPr/>
        </p:nvSpPr>
        <p:spPr>
          <a:xfrm>
            <a:off x="4846833" y="525886"/>
            <a:ext cx="7314165" cy="5942755"/>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99" dirty="0">
                <a:latin typeface="Segoe UI Light" panose="020B0502040204020203" pitchFamily="34" charset="0"/>
                <a:cs typeface="Segoe UI Light" panose="020B0502040204020203" pitchFamily="34" charset="0"/>
              </a:rPr>
              <a:t>Push - using indexing API</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POST to /indexes/&lt;name&gt;/docs/index</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Up to 1000 actions per batch</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Actions can be upload, merge, delete, etc.</a:t>
            </a:r>
          </a:p>
          <a:p>
            <a:pPr marL="812644" lvl="1" indent="-571390">
              <a:buFont typeface="Wingdings" panose="05000000000000000000" pitchFamily="2" charset="2"/>
              <a:buChar char="§"/>
            </a:pPr>
            <a:endParaRPr lang="en-US" dirty="0">
              <a:latin typeface="Segoe UI Light" panose="020B0502040204020203" pitchFamily="34" charset="0"/>
              <a:cs typeface="Segoe UI Light" panose="020B0502040204020203" pitchFamily="34" charset="0"/>
            </a:endParaRPr>
          </a:p>
          <a:p>
            <a:pPr marL="0" indent="0">
              <a:buNone/>
            </a:pPr>
            <a:r>
              <a:rPr lang="en-US" sz="3999" dirty="0">
                <a:latin typeface="Segoe UI Light" panose="020B0502040204020203" pitchFamily="34" charset="0"/>
                <a:cs typeface="Segoe UI Light" panose="020B0502040204020203" pitchFamily="34" charset="0"/>
              </a:rPr>
              <a:t>Pull - using indexers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Azure SQL DB, </a:t>
            </a:r>
            <a:r>
              <a:rPr lang="en-US" dirty="0" err="1">
                <a:latin typeface="Segoe UI Light" panose="020B0502040204020203" pitchFamily="34" charset="0"/>
                <a:cs typeface="Segoe UI Light" panose="020B0502040204020203" pitchFamily="34" charset="0"/>
              </a:rPr>
              <a:t>DocumentDB</a:t>
            </a:r>
            <a:r>
              <a:rPr lang="en-US" dirty="0">
                <a:latin typeface="Segoe UI Light" panose="020B0502040204020203" pitchFamily="34" charset="0"/>
                <a:cs typeface="Segoe UI Light" panose="020B0502040204020203" pitchFamily="34" charset="0"/>
              </a:rPr>
              <a:t>, Blob and Tables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Change detection, deletion markers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Point it at the data source, define policy, done</a:t>
            </a:r>
          </a:p>
        </p:txBody>
      </p:sp>
    </p:spTree>
    <p:extLst>
      <p:ext uri="{BB962C8B-B14F-4D97-AF65-F5344CB8AC3E}">
        <p14:creationId xmlns:p14="http://schemas.microsoft.com/office/powerpoint/2010/main" val="736880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Liam Cavanagh</a:t>
            </a:r>
          </a:p>
        </p:txBody>
      </p:sp>
    </p:spTree>
    <p:extLst>
      <p:ext uri="{BB962C8B-B14F-4D97-AF65-F5344CB8AC3E}">
        <p14:creationId xmlns:p14="http://schemas.microsoft.com/office/powerpoint/2010/main" val="2760011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427859" y="1173492"/>
            <a:ext cx="2895190" cy="4647541"/>
            <a:chOff x="4846637" y="1058862"/>
            <a:chExt cx="2895600" cy="4648200"/>
          </a:xfrm>
          <a:solidFill>
            <a:schemeClr val="accent1"/>
          </a:solidFill>
        </p:grpSpPr>
        <p:sp>
          <p:nvSpPr>
            <p:cNvPr id="19" name="Rectangle 18"/>
            <p:cNvSpPr/>
            <p:nvPr/>
          </p:nvSpPr>
          <p:spPr bwMode="auto">
            <a:xfrm>
              <a:off x="4846637" y="10588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Provision service</a:t>
              </a:r>
            </a:p>
          </p:txBody>
        </p:sp>
        <p:sp>
          <p:nvSpPr>
            <p:cNvPr id="20" name="Rectangle 19"/>
            <p:cNvSpPr/>
            <p:nvPr/>
          </p:nvSpPr>
          <p:spPr bwMode="auto">
            <a:xfrm>
              <a:off x="4846637" y="22780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Create index</a:t>
              </a:r>
            </a:p>
          </p:txBody>
        </p:sp>
        <p:sp>
          <p:nvSpPr>
            <p:cNvPr id="21" name="Rectangle 20"/>
            <p:cNvSpPr/>
            <p:nvPr/>
          </p:nvSpPr>
          <p:spPr bwMode="auto">
            <a:xfrm>
              <a:off x="4846637" y="34972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Index data</a:t>
              </a:r>
            </a:p>
          </p:txBody>
        </p:sp>
        <p:sp>
          <p:nvSpPr>
            <p:cNvPr id="23" name="Rectangle 22"/>
            <p:cNvSpPr/>
            <p:nvPr/>
          </p:nvSpPr>
          <p:spPr bwMode="auto">
            <a:xfrm>
              <a:off x="4846637" y="4716462"/>
              <a:ext cx="2895600" cy="9906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Search</a:t>
              </a:r>
            </a:p>
          </p:txBody>
        </p:sp>
        <p:sp>
          <p:nvSpPr>
            <p:cNvPr id="24" name="Isosceles Triangle 23"/>
            <p:cNvSpPr/>
            <p:nvPr/>
          </p:nvSpPr>
          <p:spPr bwMode="auto">
            <a:xfrm flipV="1">
              <a:off x="6073457" y="19732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5" name="Isosceles Triangle 24"/>
            <p:cNvSpPr/>
            <p:nvPr/>
          </p:nvSpPr>
          <p:spPr bwMode="auto">
            <a:xfrm flipV="1">
              <a:off x="6073457" y="31924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6" name="Isosceles Triangle 25"/>
            <p:cNvSpPr/>
            <p:nvPr/>
          </p:nvSpPr>
          <p:spPr bwMode="auto">
            <a:xfrm flipV="1">
              <a:off x="6073457" y="44116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3" name="Text Placeholder 1"/>
          <p:cNvSpPr txBox="1">
            <a:spLocks/>
          </p:cNvSpPr>
          <p:nvPr/>
        </p:nvSpPr>
        <p:spPr>
          <a:xfrm>
            <a:off x="4846833" y="525886"/>
            <a:ext cx="7314165" cy="5942755"/>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99" dirty="0">
                <a:latin typeface="Segoe UI Light" panose="020B0502040204020203" pitchFamily="34" charset="0"/>
                <a:cs typeface="Segoe UI Light" panose="020B0502040204020203" pitchFamily="34" charset="0"/>
              </a:rPr>
              <a:t>Search + typical data operations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Simple search options, + - * () “”</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Filter, sort, project, page over results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Spelling mistakes, phonetic and </a:t>
            </a:r>
            <a:r>
              <a:rPr lang="en-US" dirty="0" err="1">
                <a:latin typeface="Segoe UI Light" panose="020B0502040204020203" pitchFamily="34" charset="0"/>
                <a:cs typeface="Segoe UI Light" panose="020B0502040204020203" pitchFamily="34" charset="0"/>
              </a:rPr>
              <a:t>RegEx</a:t>
            </a:r>
            <a:endParaRPr lang="en-US" dirty="0">
              <a:latin typeface="Segoe UI Light" panose="020B0502040204020203" pitchFamily="34" charset="0"/>
              <a:cs typeface="Segoe UI Light" panose="020B0502040204020203" pitchFamily="34" charset="0"/>
            </a:endParaRP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Options work with search and suggest</a:t>
            </a:r>
          </a:p>
          <a:p>
            <a:pPr marL="241253" lvl="1" indent="0">
              <a:buNone/>
            </a:pPr>
            <a:endParaRPr lang="en-US" dirty="0">
              <a:latin typeface="Segoe UI Light" panose="020B0502040204020203" pitchFamily="34" charset="0"/>
              <a:cs typeface="Segoe UI Light" panose="020B0502040204020203" pitchFamily="34" charset="0"/>
            </a:endParaRPr>
          </a:p>
          <a:p>
            <a:pPr marL="0" indent="0">
              <a:buNone/>
            </a:pPr>
            <a:r>
              <a:rPr lang="en-US" sz="3999" dirty="0">
                <a:latin typeface="Segoe UI Light" panose="020B0502040204020203" pitchFamily="34" charset="0"/>
                <a:cs typeface="Segoe UI Light" panose="020B0502040204020203" pitchFamily="34" charset="0"/>
              </a:rPr>
              <a:t>Search from client or server</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Use query keys when searching from clients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CORS allows direct calls from browsers</a:t>
            </a:r>
          </a:p>
          <a:p>
            <a:pPr marL="812644" lvl="1" indent="-571390">
              <a:buFont typeface="Wingdings" panose="05000000000000000000" pitchFamily="2" charset="2"/>
              <a:buChar char="§"/>
            </a:pPr>
            <a:endParaRPr lang="en-US" dirty="0">
              <a:latin typeface="Segoe UI Light" panose="020B0502040204020203" pitchFamily="34" charset="0"/>
              <a:cs typeface="Segoe UI Light" panose="020B0502040204020203" pitchFamily="34" charset="0"/>
            </a:endParaRPr>
          </a:p>
          <a:p>
            <a:pPr marL="0" indent="0">
              <a:buNone/>
            </a:pPr>
            <a:r>
              <a:rPr lang="en-US" sz="3999" dirty="0">
                <a:latin typeface="Segoe UI Light" panose="020B0502040204020203" pitchFamily="34" charset="0"/>
                <a:cs typeface="Segoe UI Light" panose="020B0502040204020203" pitchFamily="34" charset="0"/>
              </a:rPr>
              <a:t>Render from search results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Include necessary non-searchable data</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E.g. URLs for pictures, keys to main content</a:t>
            </a:r>
          </a:p>
        </p:txBody>
      </p:sp>
    </p:spTree>
    <p:extLst>
      <p:ext uri="{BB962C8B-B14F-4D97-AF65-F5344CB8AC3E}">
        <p14:creationId xmlns:p14="http://schemas.microsoft.com/office/powerpoint/2010/main" val="3509251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solidFill>
            <a:schemeClr val="accent1"/>
          </a:solidFill>
        </p:spPr>
        <p:txBody>
          <a:bodyPr/>
          <a:lstStyle/>
          <a:p>
            <a:r>
              <a:rPr lang="en-US" dirty="0">
                <a:latin typeface="Segoe UI Light" panose="020B0502040204020203" pitchFamily="34" charset="0"/>
                <a:cs typeface="Segoe UI Light" panose="020B0502040204020203" pitchFamily="34" charset="0"/>
              </a:rPr>
              <a:t>Custom relevance</a:t>
            </a:r>
          </a:p>
        </p:txBody>
      </p:sp>
      <p:sp>
        <p:nvSpPr>
          <p:cNvPr id="5" name="Text Placeholder 1"/>
          <p:cNvSpPr txBox="1">
            <a:spLocks/>
          </p:cNvSpPr>
          <p:nvPr/>
        </p:nvSpPr>
        <p:spPr>
          <a:xfrm>
            <a:off x="4846833" y="525886"/>
            <a:ext cx="7314165" cy="5942755"/>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99" dirty="0">
                <a:latin typeface="Segoe UI Light" panose="020B0502040204020203" pitchFamily="34" charset="0"/>
                <a:cs typeface="Segoe UI Light" panose="020B0502040204020203" pitchFamily="34" charset="0"/>
              </a:rPr>
              <a:t>Scoring profiles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Field weights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Scoring functions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magnitude, freshness, distance, tags</a:t>
            </a:r>
          </a:p>
          <a:p>
            <a:pPr lvl="1"/>
            <a:endParaRPr lang="en-US" dirty="0">
              <a:latin typeface="Segoe UI Light" panose="020B0502040204020203" pitchFamily="34" charset="0"/>
              <a:cs typeface="Segoe UI Light" panose="020B0502040204020203" pitchFamily="34" charset="0"/>
            </a:endParaRPr>
          </a:p>
          <a:p>
            <a:pPr marL="0" indent="0">
              <a:buNone/>
            </a:pPr>
            <a:r>
              <a:rPr lang="en-US" sz="3999" dirty="0">
                <a:latin typeface="Segoe UI Light" panose="020B0502040204020203" pitchFamily="34" charset="0"/>
                <a:cs typeface="Segoe UI Light" panose="020B0502040204020203" pitchFamily="34" charset="0"/>
              </a:rPr>
              <a:t>3 main patterns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Known data directly available in the index</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Personalization using tag boosting</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Analytics, compute externally and push to the index</a:t>
            </a:r>
          </a:p>
        </p:txBody>
      </p:sp>
    </p:spTree>
    <p:extLst>
      <p:ext uri="{BB962C8B-B14F-4D97-AF65-F5344CB8AC3E}">
        <p14:creationId xmlns:p14="http://schemas.microsoft.com/office/powerpoint/2010/main" val="383767273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484" y="264963"/>
            <a:ext cx="8584670" cy="1097302"/>
          </a:xfrm>
        </p:spPr>
        <p:txBody>
          <a:bodyPr vert="horz" wrap="square" lIns="149217" tIns="93260" rIns="149217" bIns="93260" rtlCol="0" anchor="ctr">
            <a:noAutofit/>
          </a:bodyPr>
          <a:lstStyle/>
          <a:p>
            <a:r>
              <a:rPr lang="en-US" sz="4488" dirty="0">
                <a:latin typeface="Segoe UI Light" panose="020B0502040204020203" pitchFamily="34" charset="0"/>
                <a:cs typeface="Segoe UI Light" panose="020B0502040204020203" pitchFamily="34" charset="0"/>
              </a:rPr>
              <a:t>Synonyms (Preview)</a:t>
            </a:r>
          </a:p>
        </p:txBody>
      </p:sp>
      <p:sp>
        <p:nvSpPr>
          <p:cNvPr id="3" name="Text Placeholder 2"/>
          <p:cNvSpPr>
            <a:spLocks noGrp="1"/>
          </p:cNvSpPr>
          <p:nvPr>
            <p:ph type="body" sz="quarter" idx="4294967295"/>
          </p:nvPr>
        </p:nvSpPr>
        <p:spPr>
          <a:xfrm>
            <a:off x="276327" y="1779450"/>
            <a:ext cx="8036495" cy="4708732"/>
          </a:xfrm>
        </p:spPr>
        <p:txBody>
          <a:bodyPr>
            <a:normAutofit fontScale="77500" lnSpcReduction="20000"/>
          </a:bodyPr>
          <a:lstStyle/>
          <a:p>
            <a:r>
              <a:rPr lang="en-US" dirty="0"/>
              <a:t>Associate equivalent terms that implicitly expand the scope of a query, without user having to actually provide terms.  For example:</a:t>
            </a:r>
          </a:p>
          <a:p>
            <a:pPr lvl="1"/>
            <a:r>
              <a:rPr lang="en-US" dirty="0"/>
              <a:t>"dog" can be associated with “canine” &amp; “puppy”</a:t>
            </a:r>
          </a:p>
          <a:p>
            <a:r>
              <a:rPr lang="en-US" dirty="0"/>
              <a:t>Synonyms are currently in preview, exclusive to the Service REST API (</a:t>
            </a:r>
            <a:r>
              <a:rPr lang="en-US" dirty="0" err="1"/>
              <a:t>api</a:t>
            </a:r>
            <a:r>
              <a:rPr lang="en-US" dirty="0"/>
              <a:t>-version=2015-20-28-preview)</a:t>
            </a:r>
          </a:p>
          <a:p>
            <a:r>
              <a:rPr lang="en-US" dirty="0"/>
              <a:t>Word mappings is defined in a “</a:t>
            </a:r>
            <a:r>
              <a:rPr lang="en-US" b="1" dirty="0"/>
              <a:t>synonym map</a:t>
            </a:r>
            <a:r>
              <a:rPr lang="en-US" dirty="0"/>
              <a:t>” and is linked to one or more Index fields using </a:t>
            </a:r>
            <a:r>
              <a:rPr lang="en-US" b="1" dirty="0" err="1"/>
              <a:t>synonymMaps</a:t>
            </a:r>
            <a:r>
              <a:rPr lang="en-US" dirty="0"/>
              <a:t> in the field definition</a:t>
            </a:r>
          </a:p>
          <a:p>
            <a:r>
              <a:rPr lang="en-US" dirty="0"/>
              <a:t>Synonyms can be updated as needed</a:t>
            </a:r>
          </a:p>
          <a:p>
            <a:r>
              <a:rPr lang="en-US" dirty="0"/>
              <a:t>Ties in well with Search Traffic Analytics (Searches with 0 Results)</a:t>
            </a:r>
          </a:p>
          <a:p>
            <a:pPr marL="0" indent="0">
              <a:buNone/>
            </a:pPr>
            <a:endParaRPr lang="en-US" sz="4080" dirty="0">
              <a:latin typeface="Segoe UI Light" panose="020B0502040204020203" pitchFamily="34" charset="0"/>
              <a:cs typeface="Segoe UI Light" panose="020B0502040204020203" pitchFamily="34" charset="0"/>
            </a:endParaRPr>
          </a:p>
          <a:p>
            <a:pPr marL="0" indent="0">
              <a:buNone/>
            </a:pPr>
            <a:endParaRPr lang="en-US" sz="4080"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9200" y="1779450"/>
            <a:ext cx="3886390" cy="2914792"/>
          </a:xfrm>
          <a:prstGeom prst="rect">
            <a:avLst/>
          </a:prstGeom>
        </p:spPr>
      </p:pic>
    </p:spTree>
    <p:extLst>
      <p:ext uri="{BB962C8B-B14F-4D97-AF65-F5344CB8AC3E}">
        <p14:creationId xmlns:p14="http://schemas.microsoft.com/office/powerpoint/2010/main" val="426205202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Liam Cavanagh</a:t>
            </a:r>
          </a:p>
        </p:txBody>
      </p:sp>
    </p:spTree>
    <p:extLst>
      <p:ext uri="{BB962C8B-B14F-4D97-AF65-F5344CB8AC3E}">
        <p14:creationId xmlns:p14="http://schemas.microsoft.com/office/powerpoint/2010/main" val="1537232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Search</a:t>
            </a:r>
          </a:p>
        </p:txBody>
      </p:sp>
      <p:sp>
        <p:nvSpPr>
          <p:cNvPr id="5" name="Text Placeholder 4"/>
          <p:cNvSpPr>
            <a:spLocks noGrp="1"/>
          </p:cNvSpPr>
          <p:nvPr>
            <p:ph type="body" sz="quarter" idx="12"/>
          </p:nvPr>
        </p:nvSpPr>
        <p:spPr/>
        <p:txBody>
          <a:bodyPr/>
          <a:lstStyle/>
          <a:p>
            <a:r>
              <a:rPr lang="en-US" dirty="0"/>
              <a:t>Liam Cavanagh (@</a:t>
            </a:r>
            <a:r>
              <a:rPr lang="en-US" dirty="0" err="1"/>
              <a:t>liamca</a:t>
            </a:r>
            <a:r>
              <a:rPr lang="en-US" dirty="0"/>
              <a:t>)</a:t>
            </a:r>
          </a:p>
          <a:p>
            <a:r>
              <a:rPr lang="en-US" dirty="0"/>
              <a:t>Principal Program Manager</a:t>
            </a:r>
          </a:p>
        </p:txBody>
      </p:sp>
    </p:spTree>
    <p:extLst>
      <p:ext uri="{BB962C8B-B14F-4D97-AF65-F5344CB8AC3E}">
        <p14:creationId xmlns:p14="http://schemas.microsoft.com/office/powerpoint/2010/main" val="1005736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484" y="264963"/>
            <a:ext cx="8584670" cy="1097302"/>
          </a:xfrm>
        </p:spPr>
        <p:txBody>
          <a:bodyPr vert="horz" wrap="square" lIns="149217" tIns="93260" rIns="149217" bIns="93260" rtlCol="0" anchor="ctr">
            <a:noAutofit/>
          </a:bodyPr>
          <a:lstStyle/>
          <a:p>
            <a:r>
              <a:rPr lang="en-US" sz="4488" dirty="0">
                <a:latin typeface="Segoe UI Light" panose="020B0502040204020203" pitchFamily="34" charset="0"/>
                <a:cs typeface="Segoe UI Light" panose="020B0502040204020203" pitchFamily="34" charset="0"/>
              </a:rPr>
              <a:t>Cater to the Long Tail Search</a:t>
            </a:r>
          </a:p>
        </p:txBody>
      </p:sp>
      <p:sp>
        <p:nvSpPr>
          <p:cNvPr id="3" name="Text Placeholder 2"/>
          <p:cNvSpPr>
            <a:spLocks noGrp="1"/>
          </p:cNvSpPr>
          <p:nvPr>
            <p:ph type="body" sz="quarter" idx="4294967295"/>
          </p:nvPr>
        </p:nvSpPr>
        <p:spPr>
          <a:xfrm>
            <a:off x="276327" y="1779450"/>
            <a:ext cx="3122661" cy="4708732"/>
          </a:xfrm>
        </p:spPr>
        <p:txBody>
          <a:bodyPr>
            <a:normAutofit/>
          </a:bodyPr>
          <a:lstStyle/>
          <a:p>
            <a:pPr marL="0" indent="0">
              <a:buNone/>
            </a:pPr>
            <a:r>
              <a:rPr lang="en-US" sz="4080" i="1" dirty="0">
                <a:latin typeface="Segoe UI Light" panose="020B0502040204020203" pitchFamily="34" charset="0"/>
                <a:cs typeface="Segoe UI Light" panose="020B0502040204020203" pitchFamily="34" charset="0"/>
              </a:rPr>
              <a:t>“70% of searches are unexpected”</a:t>
            </a:r>
            <a:r>
              <a:rPr lang="en-US" sz="4080" baseline="30000" dirty="0">
                <a:latin typeface="Segoe UI Light" panose="020B0502040204020203" pitchFamily="34" charset="0"/>
                <a:cs typeface="Segoe UI Light" panose="020B0502040204020203" pitchFamily="34" charset="0"/>
              </a:rPr>
              <a:t>1</a:t>
            </a:r>
          </a:p>
        </p:txBody>
      </p:sp>
      <p:pic>
        <p:nvPicPr>
          <p:cNvPr id="5" name="Picture 4"/>
          <p:cNvPicPr>
            <a:picLocks noChangeAspect="1"/>
          </p:cNvPicPr>
          <p:nvPr/>
        </p:nvPicPr>
        <p:blipFill>
          <a:blip r:embed="rId3"/>
          <a:stretch>
            <a:fillRect/>
          </a:stretch>
        </p:blipFill>
        <p:spPr>
          <a:xfrm>
            <a:off x="3399737" y="1456419"/>
            <a:ext cx="9035855" cy="5538105"/>
          </a:xfrm>
          <a:prstGeom prst="rect">
            <a:avLst/>
          </a:prstGeom>
        </p:spPr>
      </p:pic>
    </p:spTree>
    <p:extLst>
      <p:ext uri="{BB962C8B-B14F-4D97-AF65-F5344CB8AC3E}">
        <p14:creationId xmlns:p14="http://schemas.microsoft.com/office/powerpoint/2010/main" val="302639545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964314" y="93606"/>
            <a:ext cx="10537926" cy="6242100"/>
          </a:xfrm>
          <a:prstGeom prst="rect">
            <a:avLst/>
          </a:prstGeom>
        </p:spPr>
      </p:pic>
      <p:sp>
        <p:nvSpPr>
          <p:cNvPr id="3" name="Left Arrow 2"/>
          <p:cNvSpPr/>
          <p:nvPr/>
        </p:nvSpPr>
        <p:spPr>
          <a:xfrm rot="19898974">
            <a:off x="5770590" y="3378994"/>
            <a:ext cx="4368822" cy="966375"/>
          </a:xfrm>
          <a:prstGeom prst="lef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448" dirty="0"/>
              <a:t>Recommendations</a:t>
            </a:r>
          </a:p>
        </p:txBody>
      </p:sp>
    </p:spTree>
    <p:extLst>
      <p:ext uri="{BB962C8B-B14F-4D97-AF65-F5344CB8AC3E}">
        <p14:creationId xmlns:p14="http://schemas.microsoft.com/office/powerpoint/2010/main" val="3461814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55768" y="1724345"/>
            <a:ext cx="7354123" cy="4507141"/>
          </a:xfrm>
          <a:prstGeom prst="rect">
            <a:avLst/>
          </a:prstGeom>
        </p:spPr>
        <p:txBody>
          <a:bodyPr vert="horz" wrap="square" lIns="109712" tIns="68570" rIns="109712" bIns="68570" rtlCol="0">
            <a:no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692" i="1" dirty="0">
                <a:latin typeface="Segoe UI Light" panose="020B0502040204020203" pitchFamily="34" charset="0"/>
                <a:cs typeface="Segoe UI Light" panose="020B0502040204020203" pitchFamily="34" charset="0"/>
              </a:rPr>
              <a:t>A </a:t>
            </a:r>
            <a:r>
              <a:rPr lang="en-US" sz="4692" b="1" i="1" dirty="0">
                <a:solidFill>
                  <a:srgbClr val="78ADDC"/>
                </a:solidFill>
                <a:latin typeface="Segoe UI Light" panose="020B0502040204020203" pitchFamily="34" charset="0"/>
                <a:cs typeface="Segoe UI Light" panose="020B0502040204020203" pitchFamily="34" charset="0"/>
              </a:rPr>
              <a:t>search-as-a-service </a:t>
            </a:r>
            <a:r>
              <a:rPr lang="en-US" sz="4692" i="1" dirty="0">
                <a:latin typeface="Segoe UI Light" panose="020B0502040204020203" pitchFamily="34" charset="0"/>
                <a:cs typeface="Segoe UI Light" panose="020B0502040204020203" pitchFamily="34" charset="0"/>
              </a:rPr>
              <a:t>solution allowing </a:t>
            </a:r>
            <a:r>
              <a:rPr lang="en-US" sz="4692" b="1" i="1" dirty="0">
                <a:solidFill>
                  <a:srgbClr val="78ADDC"/>
                </a:solidFill>
                <a:latin typeface="Segoe UI Light" panose="020B0502040204020203" pitchFamily="34" charset="0"/>
                <a:cs typeface="Segoe UI Light" panose="020B0502040204020203" pitchFamily="34" charset="0"/>
              </a:rPr>
              <a:t>developers</a:t>
            </a:r>
            <a:r>
              <a:rPr lang="en-US" sz="4692" i="1" dirty="0">
                <a:solidFill>
                  <a:srgbClr val="68217A"/>
                </a:solidFill>
                <a:latin typeface="Segoe UI Light" panose="020B0502040204020203" pitchFamily="34" charset="0"/>
                <a:cs typeface="Segoe UI Light" panose="020B0502040204020203" pitchFamily="34" charset="0"/>
              </a:rPr>
              <a:t> </a:t>
            </a:r>
            <a:r>
              <a:rPr lang="en-US" sz="4692" i="1" dirty="0">
                <a:latin typeface="Segoe UI Light" panose="020B0502040204020203" pitchFamily="34" charset="0"/>
                <a:cs typeface="Segoe UI Light" panose="020B0502040204020203" pitchFamily="34" charset="0"/>
              </a:rPr>
              <a:t>to incorporate </a:t>
            </a:r>
            <a:r>
              <a:rPr lang="en-US" sz="4692" b="1" i="1" dirty="0">
                <a:solidFill>
                  <a:srgbClr val="78ADDC"/>
                </a:solidFill>
                <a:latin typeface="Segoe UI Light" panose="020B0502040204020203" pitchFamily="34" charset="0"/>
                <a:cs typeface="Segoe UI Light" panose="020B0502040204020203" pitchFamily="34" charset="0"/>
              </a:rPr>
              <a:t>great search experiences </a:t>
            </a:r>
            <a:r>
              <a:rPr lang="en-US" sz="4692" i="1" dirty="0">
                <a:latin typeface="Segoe UI Light" panose="020B0502040204020203" pitchFamily="34" charset="0"/>
                <a:cs typeface="Segoe UI Light" panose="020B0502040204020203" pitchFamily="34" charset="0"/>
              </a:rPr>
              <a:t>into </a:t>
            </a:r>
            <a:r>
              <a:rPr lang="en-US" sz="4692" b="1" i="1" dirty="0">
                <a:solidFill>
                  <a:srgbClr val="78ADDC"/>
                </a:solidFill>
                <a:latin typeface="Segoe UI Light" panose="020B0502040204020203" pitchFamily="34" charset="0"/>
                <a:cs typeface="Segoe UI Light" panose="020B0502040204020203" pitchFamily="34" charset="0"/>
              </a:rPr>
              <a:t>applications </a:t>
            </a:r>
            <a:r>
              <a:rPr lang="en-US" sz="4692" i="1" dirty="0">
                <a:latin typeface="Segoe UI Light" panose="020B0502040204020203" pitchFamily="34" charset="0"/>
                <a:cs typeface="Segoe UI Light" panose="020B0502040204020203" pitchFamily="34" charset="0"/>
              </a:rPr>
              <a:t>without managing infrastructure or needing to become search experts.</a:t>
            </a:r>
          </a:p>
        </p:txBody>
      </p:sp>
      <p:grpSp>
        <p:nvGrpSpPr>
          <p:cNvPr id="4" name="Group 3"/>
          <p:cNvGrpSpPr/>
          <p:nvPr/>
        </p:nvGrpSpPr>
        <p:grpSpPr>
          <a:xfrm>
            <a:off x="8252592" y="1724345"/>
            <a:ext cx="3370815" cy="3904806"/>
            <a:chOff x="5869751" y="1025435"/>
            <a:chExt cx="3305021" cy="3828589"/>
          </a:xfrm>
        </p:grpSpPr>
        <p:pic>
          <p:nvPicPr>
            <p:cNvPr id="5" name="Picture 4"/>
            <p:cNvPicPr>
              <a:picLocks noChangeAspect="1"/>
            </p:cNvPicPr>
            <p:nvPr/>
          </p:nvPicPr>
          <p:blipFill>
            <a:blip r:embed="rId3"/>
            <a:stretch>
              <a:fillRect/>
            </a:stretch>
          </p:blipFill>
          <p:spPr>
            <a:xfrm>
              <a:off x="5869751" y="1025435"/>
              <a:ext cx="3305021" cy="3828589"/>
            </a:xfrm>
            <a:prstGeom prst="rect">
              <a:avLst/>
            </a:prstGeom>
          </p:spPr>
        </p:pic>
        <p:sp>
          <p:nvSpPr>
            <p:cNvPr id="6" name="Title 2"/>
            <p:cNvSpPr txBox="1">
              <a:spLocks/>
            </p:cNvSpPr>
            <p:nvPr/>
          </p:nvSpPr>
          <p:spPr>
            <a:xfrm>
              <a:off x="6532930" y="2179564"/>
              <a:ext cx="2129009" cy="1568743"/>
            </a:xfrm>
            <a:prstGeom prst="rect">
              <a:avLst/>
            </a:prstGeom>
          </p:spPr>
          <p:txBody>
            <a:bodyPr vert="horz" wrap="square" lIns="109712" tIns="68570" rIns="109712" bIns="68570"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299" dirty="0">
                  <a:latin typeface="Segoe UI Light" panose="020B0502040204020203" pitchFamily="34" charset="0"/>
                  <a:cs typeface="Segoe UI Light" panose="020B0502040204020203" pitchFamily="34" charset="0"/>
                </a:rPr>
                <a:t>“Simplify the Search Experience”</a:t>
              </a:r>
            </a:p>
          </p:txBody>
        </p:sp>
      </p:grpSp>
      <p:sp>
        <p:nvSpPr>
          <p:cNvPr id="8" name="Title 1"/>
          <p:cNvSpPr txBox="1">
            <a:spLocks/>
          </p:cNvSpPr>
          <p:nvPr/>
        </p:nvSpPr>
        <p:spPr>
          <a:xfrm>
            <a:off x="855768" y="372393"/>
            <a:ext cx="10724938" cy="135195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798" dirty="0">
                <a:solidFill>
                  <a:schemeClr val="accent1"/>
                </a:solidFill>
                <a:latin typeface="Segoe UI Light" panose="020B0502040204020203" pitchFamily="34" charset="0"/>
                <a:cs typeface="Segoe UI Light" panose="020B0502040204020203" pitchFamily="34" charset="0"/>
              </a:rPr>
              <a:t>What is Azure Search?</a:t>
            </a:r>
          </a:p>
        </p:txBody>
      </p:sp>
    </p:spTree>
    <p:extLst>
      <p:ext uri="{BB962C8B-B14F-4D97-AF65-F5344CB8AC3E}">
        <p14:creationId xmlns:p14="http://schemas.microsoft.com/office/powerpoint/2010/main" val="2440677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55768" y="1724345"/>
            <a:ext cx="10848809" cy="4507141"/>
          </a:xfrm>
          <a:prstGeom prst="rect">
            <a:avLst/>
          </a:prstGeom>
        </p:spPr>
        <p:txBody>
          <a:bodyPr vert="horz" wrap="square" lIns="109712" tIns="68570" rIns="109712" bIns="68570" rtlCol="0">
            <a:no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64" dirty="0">
                <a:latin typeface="Segoe UI Light" panose="020B0502040204020203" pitchFamily="34" charset="0"/>
                <a:cs typeface="Segoe UI Light" panose="020B0502040204020203" pitchFamily="34" charset="0"/>
              </a:rPr>
              <a:t>Developers look for PaaS services in Azure to achieve better results faster in their apps</a:t>
            </a:r>
          </a:p>
          <a:p>
            <a:endParaRPr lang="en-US" sz="3264" dirty="0">
              <a:latin typeface="Segoe UI Light" panose="020B0502040204020203" pitchFamily="34" charset="0"/>
              <a:cs typeface="Segoe UI Light" panose="020B0502040204020203" pitchFamily="34" charset="0"/>
            </a:endParaRPr>
          </a:p>
          <a:p>
            <a:pPr marL="0" indent="0">
              <a:buNone/>
            </a:pPr>
            <a:r>
              <a:rPr lang="en-US" sz="3264" dirty="0">
                <a:latin typeface="Segoe UI Light" panose="020B0502040204020203" pitchFamily="34" charset="0"/>
                <a:cs typeface="Segoe UI Light" panose="020B0502040204020203" pitchFamily="34" charset="0"/>
              </a:rPr>
              <a:t>Search is key to many categories of applications</a:t>
            </a:r>
          </a:p>
          <a:p>
            <a:pPr lvl="1"/>
            <a:r>
              <a:rPr lang="en-US" sz="2856" dirty="0">
                <a:latin typeface="Segoe UI Light" panose="020B0502040204020203" pitchFamily="34" charset="0"/>
                <a:cs typeface="Segoe UI Light" panose="020B0502040204020203" pitchFamily="34" charset="0"/>
              </a:rPr>
              <a:t>Web search engines have set the bar high for search</a:t>
            </a:r>
          </a:p>
          <a:p>
            <a:pPr lvl="2"/>
            <a:r>
              <a:rPr lang="en-US" sz="2448" dirty="0">
                <a:latin typeface="Segoe UI Light" panose="020B0502040204020203" pitchFamily="34" charset="0"/>
                <a:cs typeface="Segoe UI Light" panose="020B0502040204020203" pitchFamily="34" charset="0"/>
              </a:rPr>
              <a:t>Instant results, auto-complete, hit highlighting, great ranking, linguistics</a:t>
            </a:r>
          </a:p>
          <a:p>
            <a:pPr lvl="1"/>
            <a:r>
              <a:rPr lang="en-US" sz="2856" dirty="0">
                <a:latin typeface="Segoe UI Light" panose="020B0502040204020203" pitchFamily="34" charset="0"/>
                <a:cs typeface="Segoe UI Light" panose="020B0502040204020203" pitchFamily="34" charset="0"/>
              </a:rPr>
              <a:t>Search is hard and rarely a core expertise area</a:t>
            </a:r>
          </a:p>
          <a:p>
            <a:pPr lvl="2"/>
            <a:r>
              <a:rPr lang="en-US" sz="2448" dirty="0">
                <a:latin typeface="Segoe UI Light" panose="020B0502040204020203" pitchFamily="34" charset="0"/>
                <a:cs typeface="Segoe UI Light" panose="020B0502040204020203" pitchFamily="34" charset="0"/>
              </a:rPr>
              <a:t>Infrastructure standpoint: availability, durability, scale, operations</a:t>
            </a:r>
          </a:p>
          <a:p>
            <a:pPr lvl="2"/>
            <a:r>
              <a:rPr lang="en-US" sz="2448" dirty="0">
                <a:latin typeface="Segoe UI Light" panose="020B0502040204020203" pitchFamily="34" charset="0"/>
                <a:cs typeface="Segoe UI Light" panose="020B0502040204020203" pitchFamily="34" charset="0"/>
              </a:rPr>
              <a:t>Functionality standpoint: ranking, language support, geo-spatial</a:t>
            </a:r>
          </a:p>
        </p:txBody>
      </p:sp>
      <p:sp>
        <p:nvSpPr>
          <p:cNvPr id="8" name="Title 1"/>
          <p:cNvSpPr txBox="1">
            <a:spLocks/>
          </p:cNvSpPr>
          <p:nvPr/>
        </p:nvSpPr>
        <p:spPr>
          <a:xfrm>
            <a:off x="855768" y="372393"/>
            <a:ext cx="10724938" cy="135195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798" dirty="0">
                <a:solidFill>
                  <a:schemeClr val="accent1"/>
                </a:solidFill>
                <a:latin typeface="Segoe UI Light" panose="020B0502040204020203" pitchFamily="34" charset="0"/>
                <a:cs typeface="Segoe UI Light" panose="020B0502040204020203" pitchFamily="34" charset="0"/>
              </a:rPr>
              <a:t>Why?</a:t>
            </a:r>
          </a:p>
        </p:txBody>
      </p:sp>
    </p:spTree>
    <p:extLst>
      <p:ext uri="{BB962C8B-B14F-4D97-AF65-F5344CB8AC3E}">
        <p14:creationId xmlns:p14="http://schemas.microsoft.com/office/powerpoint/2010/main" val="1468832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257487" y="295849"/>
            <a:ext cx="11921500" cy="6402827"/>
          </a:xfrm>
          <a:prstGeom prst="rect">
            <a:avLst/>
          </a:prstGeom>
        </p:spPr>
      </p:pic>
      <p:sp>
        <p:nvSpPr>
          <p:cNvPr id="3" name="Rectangular Callout 2"/>
          <p:cNvSpPr/>
          <p:nvPr/>
        </p:nvSpPr>
        <p:spPr bwMode="auto">
          <a:xfrm>
            <a:off x="118797" y="5670809"/>
            <a:ext cx="1426885" cy="593805"/>
          </a:xfrm>
          <a:prstGeom prst="wedgeRectCallout">
            <a:avLst>
              <a:gd name="adj1" fmla="val 60507"/>
              <a:gd name="adj2" fmla="val -4068"/>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defTabSz="950846" fontAlgn="base">
              <a:lnSpc>
                <a:spcPct val="90000"/>
              </a:lnSpc>
              <a:spcBef>
                <a:spcPct val="0"/>
              </a:spcBef>
              <a:spcAft>
                <a:spcPct val="0"/>
              </a:spcAft>
            </a:pPr>
            <a:r>
              <a:rPr lang="en-US" sz="244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Facets</a:t>
            </a:r>
          </a:p>
        </p:txBody>
      </p:sp>
      <p:sp>
        <p:nvSpPr>
          <p:cNvPr id="5" name="Rectangular Callout 4"/>
          <p:cNvSpPr/>
          <p:nvPr/>
        </p:nvSpPr>
        <p:spPr bwMode="auto">
          <a:xfrm>
            <a:off x="3010582" y="1633939"/>
            <a:ext cx="1544801" cy="593805"/>
          </a:xfrm>
          <a:prstGeom prst="wedgeRectCallout">
            <a:avLst>
              <a:gd name="adj1" fmla="val -28504"/>
              <a:gd name="adj2" fmla="val -72876"/>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defTabSz="950846" fontAlgn="base">
              <a:lnSpc>
                <a:spcPct val="90000"/>
              </a:lnSpc>
              <a:spcBef>
                <a:spcPct val="0"/>
              </a:spcBef>
              <a:spcAft>
                <a:spcPct val="0"/>
              </a:spcAft>
            </a:pPr>
            <a:r>
              <a:rPr lang="en-US" sz="244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Sorting</a:t>
            </a:r>
          </a:p>
        </p:txBody>
      </p:sp>
      <p:sp>
        <p:nvSpPr>
          <p:cNvPr id="6" name="Rectangular Callout 5"/>
          <p:cNvSpPr/>
          <p:nvPr/>
        </p:nvSpPr>
        <p:spPr bwMode="auto">
          <a:xfrm>
            <a:off x="8768958" y="2798470"/>
            <a:ext cx="1544801" cy="593805"/>
          </a:xfrm>
          <a:prstGeom prst="wedgeRectCallout">
            <a:avLst>
              <a:gd name="adj1" fmla="val -70833"/>
              <a:gd name="adj2" fmla="val -2594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defTabSz="950846" fontAlgn="base">
              <a:lnSpc>
                <a:spcPct val="90000"/>
              </a:lnSpc>
              <a:spcBef>
                <a:spcPct val="0"/>
              </a:spcBef>
              <a:spcAft>
                <a:spcPct val="0"/>
              </a:spcAft>
            </a:pPr>
            <a:r>
              <a:rPr lang="en-US" sz="244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Ranking</a:t>
            </a:r>
          </a:p>
        </p:txBody>
      </p:sp>
    </p:spTree>
    <p:extLst>
      <p:ext uri="{BB962C8B-B14F-4D97-AF65-F5344CB8AC3E}">
        <p14:creationId xmlns:p14="http://schemas.microsoft.com/office/powerpoint/2010/main" val="3129689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467126" y="1145997"/>
            <a:ext cx="9502222" cy="4702531"/>
          </a:xfrm>
          <a:prstGeom prst="rect">
            <a:avLst/>
          </a:prstGeom>
        </p:spPr>
      </p:pic>
      <p:sp>
        <p:nvSpPr>
          <p:cNvPr id="5" name="Rectangular Callout 2"/>
          <p:cNvSpPr/>
          <p:nvPr/>
        </p:nvSpPr>
        <p:spPr bwMode="auto">
          <a:xfrm>
            <a:off x="5116825" y="3200358"/>
            <a:ext cx="5369053" cy="593805"/>
          </a:xfrm>
          <a:prstGeom prst="wedgeRectCallout">
            <a:avLst>
              <a:gd name="adj1" fmla="val -57040"/>
              <a:gd name="adj2" fmla="val -129102"/>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defTabSz="950846" fontAlgn="base">
              <a:lnSpc>
                <a:spcPct val="90000"/>
              </a:lnSpc>
              <a:spcBef>
                <a:spcPct val="0"/>
              </a:spcBef>
              <a:spcAft>
                <a:spcPct val="0"/>
              </a:spcAft>
            </a:pPr>
            <a:r>
              <a:rPr lang="en-US" sz="244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Type Ahead and Search Suggestions</a:t>
            </a:r>
          </a:p>
        </p:txBody>
      </p:sp>
    </p:spTree>
    <p:extLst>
      <p:ext uri="{BB962C8B-B14F-4D97-AF65-F5344CB8AC3E}">
        <p14:creationId xmlns:p14="http://schemas.microsoft.com/office/powerpoint/2010/main" val="157934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485812" y="-1"/>
            <a:ext cx="9464851" cy="6994525"/>
          </a:xfrm>
          <a:prstGeom prst="rect">
            <a:avLst/>
          </a:prstGeom>
        </p:spPr>
      </p:pic>
      <p:sp>
        <p:nvSpPr>
          <p:cNvPr id="5" name="Rectangular Callout 2"/>
          <p:cNvSpPr/>
          <p:nvPr/>
        </p:nvSpPr>
        <p:spPr bwMode="auto">
          <a:xfrm>
            <a:off x="5587655" y="2411225"/>
            <a:ext cx="1426885" cy="593805"/>
          </a:xfrm>
          <a:prstGeom prst="wedgeRectCallout">
            <a:avLst>
              <a:gd name="adj1" fmla="val -49906"/>
              <a:gd name="adj2" fmla="val -74209"/>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defTabSz="950846" fontAlgn="base">
              <a:lnSpc>
                <a:spcPct val="90000"/>
              </a:lnSpc>
              <a:spcBef>
                <a:spcPct val="0"/>
              </a:spcBef>
              <a:spcAft>
                <a:spcPct val="0"/>
              </a:spcAft>
            </a:pPr>
            <a:r>
              <a:rPr lang="en-US" sz="244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Facets</a:t>
            </a:r>
          </a:p>
        </p:txBody>
      </p:sp>
      <p:sp>
        <p:nvSpPr>
          <p:cNvPr id="6" name="Rectangular Callout 5"/>
          <p:cNvSpPr/>
          <p:nvPr/>
        </p:nvSpPr>
        <p:spPr bwMode="auto">
          <a:xfrm>
            <a:off x="8026497" y="5668715"/>
            <a:ext cx="1390962" cy="593805"/>
          </a:xfrm>
          <a:prstGeom prst="wedgeRectCallout">
            <a:avLst>
              <a:gd name="adj1" fmla="val -73764"/>
              <a:gd name="adj2" fmla="val -85408"/>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defTabSz="950846" fontAlgn="base">
              <a:lnSpc>
                <a:spcPct val="90000"/>
              </a:lnSpc>
              <a:spcBef>
                <a:spcPct val="0"/>
              </a:spcBef>
              <a:spcAft>
                <a:spcPct val="0"/>
              </a:spcAft>
            </a:pPr>
            <a:r>
              <a:rPr lang="en-US" sz="244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Tuning</a:t>
            </a:r>
          </a:p>
        </p:txBody>
      </p:sp>
      <p:sp>
        <p:nvSpPr>
          <p:cNvPr id="7" name="Rectangular Callout 5"/>
          <p:cNvSpPr/>
          <p:nvPr/>
        </p:nvSpPr>
        <p:spPr bwMode="auto">
          <a:xfrm>
            <a:off x="8053660" y="6331620"/>
            <a:ext cx="2830611" cy="593805"/>
          </a:xfrm>
          <a:prstGeom prst="wedgeRectCallout">
            <a:avLst>
              <a:gd name="adj1" fmla="val -70509"/>
              <a:gd name="adj2" fmla="val -21366"/>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defTabSz="950846" fontAlgn="base">
              <a:lnSpc>
                <a:spcPct val="90000"/>
              </a:lnSpc>
              <a:spcBef>
                <a:spcPct val="0"/>
              </a:spcBef>
              <a:spcAft>
                <a:spcPct val="0"/>
              </a:spcAft>
            </a:pPr>
            <a:r>
              <a:rPr lang="en-US" sz="244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Recommendations</a:t>
            </a:r>
          </a:p>
        </p:txBody>
      </p:sp>
    </p:spTree>
    <p:extLst>
      <p:ext uri="{BB962C8B-B14F-4D97-AF65-F5344CB8AC3E}">
        <p14:creationId xmlns:p14="http://schemas.microsoft.com/office/powerpoint/2010/main" val="1957798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437978" y="290991"/>
            <a:ext cx="9560518" cy="6412542"/>
          </a:xfrm>
          <a:prstGeom prst="rect">
            <a:avLst/>
          </a:prstGeom>
        </p:spPr>
      </p:pic>
      <p:sp>
        <p:nvSpPr>
          <p:cNvPr id="5" name="Rectangular Callout 2"/>
          <p:cNvSpPr/>
          <p:nvPr/>
        </p:nvSpPr>
        <p:spPr bwMode="auto">
          <a:xfrm>
            <a:off x="5587654" y="2411225"/>
            <a:ext cx="2589352" cy="593805"/>
          </a:xfrm>
          <a:prstGeom prst="wedgeRectCallout">
            <a:avLst>
              <a:gd name="adj1" fmla="val -116740"/>
              <a:gd name="adj2" fmla="val -123003"/>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defTabSz="950846" fontAlgn="base">
              <a:lnSpc>
                <a:spcPct val="90000"/>
              </a:lnSpc>
              <a:spcBef>
                <a:spcPct val="0"/>
              </a:spcBef>
              <a:spcAft>
                <a:spcPct val="0"/>
              </a:spcAft>
            </a:pPr>
            <a:r>
              <a:rPr lang="en-US" sz="244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Spelling Mistakes</a:t>
            </a:r>
          </a:p>
        </p:txBody>
      </p:sp>
    </p:spTree>
    <p:extLst>
      <p:ext uri="{BB962C8B-B14F-4D97-AF65-F5344CB8AC3E}">
        <p14:creationId xmlns:p14="http://schemas.microsoft.com/office/powerpoint/2010/main" val="2005777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Typical Workflow</a:t>
            </a:r>
          </a:p>
        </p:txBody>
      </p:sp>
      <p:sp>
        <p:nvSpPr>
          <p:cNvPr id="4" name="Rectangle 3"/>
          <p:cNvSpPr/>
          <p:nvPr/>
        </p:nvSpPr>
        <p:spPr bwMode="auto">
          <a:xfrm>
            <a:off x="276327" y="2742407"/>
            <a:ext cx="2697506" cy="153191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defTabSz="950846" fontAlgn="base">
              <a:lnSpc>
                <a:spcPct val="90000"/>
              </a:lnSpc>
              <a:spcBef>
                <a:spcPct val="0"/>
              </a:spcBef>
              <a:spcAft>
                <a:spcPct val="0"/>
              </a:spcAft>
            </a:pPr>
            <a:r>
              <a:rPr lang="en-US" sz="244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Provision service</a:t>
            </a:r>
          </a:p>
        </p:txBody>
      </p:sp>
      <p:sp>
        <p:nvSpPr>
          <p:cNvPr id="5" name="Rectangle 4"/>
          <p:cNvSpPr/>
          <p:nvPr/>
        </p:nvSpPr>
        <p:spPr bwMode="auto">
          <a:xfrm>
            <a:off x="3206950" y="2742407"/>
            <a:ext cx="2697506" cy="153191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defTabSz="950846" fontAlgn="base">
              <a:lnSpc>
                <a:spcPct val="90000"/>
              </a:lnSpc>
              <a:spcBef>
                <a:spcPct val="0"/>
              </a:spcBef>
              <a:spcAft>
                <a:spcPct val="0"/>
              </a:spcAft>
            </a:pPr>
            <a:r>
              <a:rPr lang="en-US" sz="244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Create index</a:t>
            </a:r>
          </a:p>
        </p:txBody>
      </p:sp>
      <p:sp>
        <p:nvSpPr>
          <p:cNvPr id="6" name="Rectangle 5"/>
          <p:cNvSpPr/>
          <p:nvPr/>
        </p:nvSpPr>
        <p:spPr bwMode="auto">
          <a:xfrm>
            <a:off x="6137574" y="2742407"/>
            <a:ext cx="2697506" cy="153191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defTabSz="950846" fontAlgn="base">
              <a:lnSpc>
                <a:spcPct val="90000"/>
              </a:lnSpc>
              <a:spcBef>
                <a:spcPct val="0"/>
              </a:spcBef>
              <a:spcAft>
                <a:spcPct val="0"/>
              </a:spcAft>
            </a:pPr>
            <a:r>
              <a:rPr lang="en-US" sz="244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Index data</a:t>
            </a:r>
          </a:p>
        </p:txBody>
      </p:sp>
      <p:sp>
        <p:nvSpPr>
          <p:cNvPr id="7" name="Rectangle 6"/>
          <p:cNvSpPr/>
          <p:nvPr/>
        </p:nvSpPr>
        <p:spPr bwMode="auto">
          <a:xfrm>
            <a:off x="9068197" y="2742407"/>
            <a:ext cx="2697506" cy="153191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defTabSz="950846" fontAlgn="base">
              <a:lnSpc>
                <a:spcPct val="90000"/>
              </a:lnSpc>
              <a:spcBef>
                <a:spcPct val="0"/>
              </a:spcBef>
              <a:spcAft>
                <a:spcPct val="0"/>
              </a:spcAft>
            </a:pPr>
            <a:r>
              <a:rPr lang="en-US" sz="244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Search</a:t>
            </a:r>
          </a:p>
        </p:txBody>
      </p:sp>
      <p:sp>
        <p:nvSpPr>
          <p:cNvPr id="11" name="Right Arrow 10"/>
          <p:cNvSpPr/>
          <p:nvPr/>
        </p:nvSpPr>
        <p:spPr bwMode="auto">
          <a:xfrm>
            <a:off x="2890577" y="3175340"/>
            <a:ext cx="399629" cy="666050"/>
          </a:xfrm>
          <a:prstGeom prst="rightArrow">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2" name="Right Arrow 11"/>
          <p:cNvSpPr/>
          <p:nvPr/>
        </p:nvSpPr>
        <p:spPr bwMode="auto">
          <a:xfrm>
            <a:off x="5812692" y="3175340"/>
            <a:ext cx="399629" cy="666050"/>
          </a:xfrm>
          <a:prstGeom prst="rightArrow">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3" name="Right Arrow 12"/>
          <p:cNvSpPr/>
          <p:nvPr/>
        </p:nvSpPr>
        <p:spPr bwMode="auto">
          <a:xfrm>
            <a:off x="8782169" y="3175340"/>
            <a:ext cx="399629" cy="666050"/>
          </a:xfrm>
          <a:prstGeom prst="rightArrow">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Tree>
    <p:extLst>
      <p:ext uri="{BB962C8B-B14F-4D97-AF65-F5344CB8AC3E}">
        <p14:creationId xmlns:p14="http://schemas.microsoft.com/office/powerpoint/2010/main" val="1545152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5-50129_AI_Immersion_Workshop_Template">
  <a:themeElements>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I_Immersion_Template_16x9.potx" id="{1411D15E-2C6A-4931-B0C2-619D387D68BB}" vid="{D0D55ECE-B2EF-4CFB-90C5-2A41005C43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630a2e83-186a-4a0f-ab27-bee8a8096abc"/>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20358</TotalTime>
  <Words>1325</Words>
  <Application>Microsoft Office PowerPoint</Application>
  <PresentationFormat>Custom</PresentationFormat>
  <Paragraphs>216</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ＭＳ Ｐゴシック</vt:lpstr>
      <vt:lpstr>Arial</vt:lpstr>
      <vt:lpstr>Consolas</vt:lpstr>
      <vt:lpstr>Segoe UI</vt:lpstr>
      <vt:lpstr>Segoe UI Light</vt:lpstr>
      <vt:lpstr>Segoe UI Semilight</vt:lpstr>
      <vt:lpstr>Wingdings</vt:lpstr>
      <vt:lpstr>5-50129_AI_Immersion_Workshop_Template</vt:lpstr>
      <vt:lpstr>PowerPoint Presentation</vt:lpstr>
      <vt:lpstr>Azure Search</vt:lpstr>
      <vt:lpstr>PowerPoint Presentation</vt:lpstr>
      <vt:lpstr>PowerPoint Presentation</vt:lpstr>
      <vt:lpstr>PowerPoint Presentation</vt:lpstr>
      <vt:lpstr>PowerPoint Presentation</vt:lpstr>
      <vt:lpstr>PowerPoint Presentation</vt:lpstr>
      <vt:lpstr>PowerPoint Presentation</vt:lpstr>
      <vt:lpstr>Typical Workflow</vt:lpstr>
      <vt:lpstr>PowerPoint Presentation</vt:lpstr>
      <vt:lpstr>Demo</vt:lpstr>
      <vt:lpstr>PowerPoint Presentation</vt:lpstr>
      <vt:lpstr>Linguistics</vt:lpstr>
      <vt:lpstr>PowerPoint Presentation</vt:lpstr>
      <vt:lpstr>Demo</vt:lpstr>
      <vt:lpstr>PowerPoint Presentation</vt:lpstr>
      <vt:lpstr>Custom relevance</vt:lpstr>
      <vt:lpstr>Synonyms (Preview)</vt:lpstr>
      <vt:lpstr>Demo</vt:lpstr>
      <vt:lpstr>Cater to the Long Tail Search</vt:lpstr>
      <vt:lpstr>PowerPoint Presentation</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Search</dc:title>
  <dc:subject>&lt;Speech title here&gt;</dc:subject>
  <dc:creator>Liam Cavanagh</dc:creator>
  <cp:keywords>AI Immersion Workshop</cp:keywords>
  <dc:description>Template: Mitchell Derrey, Silver Fox Productions_x000d_
Formatting: _x000d_
Audience Type:</dc:description>
  <cp:lastModifiedBy>Liam Cavanagh</cp:lastModifiedBy>
  <cp:revision>512</cp:revision>
  <dcterms:created xsi:type="dcterms:W3CDTF">2014-06-10T19:28:25Z</dcterms:created>
  <dcterms:modified xsi:type="dcterms:W3CDTF">2017-05-07T16:42:33Z</dcterms:modified>
  <cp:category>AI Immersion Workshop</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By">
    <vt:lpwstr>liamca@microsoft.com</vt:lpwstr>
  </property>
  <property fmtid="{D5CDD505-2E9C-101B-9397-08002B2CF9AE}" pid="15" name="MSIP_Label_f42aa342-8706-4288-bd11-ebb85995028c_SetDate">
    <vt:lpwstr>2017-04-28T09:50:51.5851054-07:00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