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393" r:id="rId5"/>
    <p:sldId id="342" r:id="rId6"/>
    <p:sldId id="359" r:id="rId7"/>
    <p:sldId id="374" r:id="rId8"/>
    <p:sldId id="375" r:id="rId9"/>
    <p:sldId id="376" r:id="rId10"/>
    <p:sldId id="377" r:id="rId11"/>
    <p:sldId id="382" r:id="rId12"/>
    <p:sldId id="378" r:id="rId13"/>
    <p:sldId id="383" r:id="rId14"/>
    <p:sldId id="379" r:id="rId15"/>
    <p:sldId id="386" r:id="rId16"/>
    <p:sldId id="387" r:id="rId17"/>
    <p:sldId id="388" r:id="rId18"/>
    <p:sldId id="389" r:id="rId19"/>
    <p:sldId id="390" r:id="rId20"/>
    <p:sldId id="391" r:id="rId21"/>
    <p:sldId id="384" r:id="rId22"/>
    <p:sldId id="392" r:id="rId23"/>
    <p:sldId id="380" r:id="rId24"/>
    <p:sldId id="37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02DEA-61AE-793B-F3AD-123DE182B0AB}" v="331" dt="2025-04-27T23:32:28.273"/>
    <p1510:client id="{3F253631-18EE-7F89-68C0-169FB989A223}" v="512" dt="2025-04-28T00:08:15.976"/>
    <p1510:client id="{F9B55F38-EE35-430D-8F46-9F2663D042CB}" v="241" dt="2025-04-28T15:29:46.924"/>
    <p1510:client id="{FC2ACE8D-FD97-8E3E-CE04-A030B8D76380}" v="87" dt="2025-04-28T16:45:05.571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8EBD0-2FF2-A8D6-DDE6-9B9CE71E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9" name="Picture 8" descr="A poster with text and graphics&#10;&#10;AI-generated content may be incorrect.">
            <a:extLst>
              <a:ext uri="{FF2B5EF4-FFF2-40B4-BE49-F238E27FC236}">
                <a16:creationId xmlns:a16="http://schemas.microsoft.com/office/drawing/2014/main" id="{E8D9744A-1157-BEAE-C7C1-5FBCCC66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781" y="0"/>
            <a:ext cx="953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630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E54593AD-B1DF-68EC-3DFD-A4028D68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>
                <a:cs typeface="Biome"/>
              </a:rPr>
              <a:t>Conservation Status Across report Groups Continued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FD5578-2726-8695-0B7E-6E2370C86264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Marine mammals, microalgae and lichens are the most data deficient report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Marine invertebrates, seabirds, and frogs are at the highest risk of becoming threatened in the future based on their population trend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A3C9F6EA-3E67-1D17-66B6-431E9C83A113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894691" y="2465539"/>
            <a:ext cx="4380886" cy="3723753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E598C-46EB-0492-A983-DE5A7D4CB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4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/>
              <a:t>Top species at risk of extinction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35370" y="2837180"/>
            <a:ext cx="3108193" cy="3047997"/>
          </a:xfrm>
        </p:spPr>
        <p:txBody>
          <a:bodyPr/>
          <a:lstStyle/>
          <a:p>
            <a:r>
              <a:rPr lang="en-US" sz="1700"/>
              <a:t>These are the top 5 species that are at highest risk of facing an extinction threat in the future.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The top 5 species are all terrestrial due to sheer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/>
              <a:t>The species have a decreasing trend with high confidence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3059486050"/>
              </p:ext>
            </p:extLst>
          </p:nvPr>
        </p:nvGraphicFramePr>
        <p:xfrm>
          <a:off x="4902200" y="377826"/>
          <a:ext cx="7010401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4620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6683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225578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344054">
                  <a:extLst>
                    <a:ext uri="{9D8B030D-6E8A-4147-A177-3AD203B41FA5}">
                      <a16:colId xmlns:a16="http://schemas.microsoft.com/office/drawing/2014/main" val="397482074"/>
                    </a:ext>
                  </a:extLst>
                </a:gridCol>
                <a:gridCol w="132772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b="0">
                          <a:latin typeface="+mn-lt"/>
                        </a:rPr>
                        <a:t>Common Name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b="0">
                          <a:latin typeface="+mn-lt"/>
                        </a:rPr>
                        <a:t>Species Name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b="0">
                          <a:latin typeface="+mn-lt"/>
                        </a:rPr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>
                          <a:latin typeface="+mn-lt"/>
                        </a:rPr>
                        <a:t>Population Trend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b="0">
                          <a:latin typeface="+mn-lt"/>
                        </a:rPr>
                        <a:t>Risk Category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Looper Moth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err="1">
                          <a:latin typeface="+mn-lt"/>
                        </a:rPr>
                        <a:t>Hydriomena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Decreasing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At risk of becoming threatened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Yellow Mistletoe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err="1">
                          <a:latin typeface="+mn-lt"/>
                        </a:rPr>
                        <a:t>Alepis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Decreasing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Tenorite "/>
                          <a:ea typeface="+mn-ea"/>
                          <a:cs typeface="+mn-cs"/>
                        </a:rPr>
                        <a:t>At risk of becoming threatened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North Island Brown Kimi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Apteryx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Decreasing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Tenorite "/>
                          <a:ea typeface="+mn-ea"/>
                          <a:cs typeface="+mn-cs"/>
                        </a:rPr>
                        <a:t>At risk of becoming threatened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Looper Moth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err="1">
                          <a:latin typeface="+mn-lt"/>
                        </a:rPr>
                        <a:t>Austrocidaria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Decreasing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Tenorite "/>
                          <a:ea typeface="+mn-ea"/>
                          <a:cs typeface="+mn-cs"/>
                        </a:rPr>
                        <a:t>At risk of becoming threatened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Berggren’s Sedge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err="1">
                          <a:latin typeface="+mn-lt"/>
                        </a:rPr>
                        <a:t>Carex</a:t>
                      </a:r>
                      <a:endParaRPr lang="en-US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>
                          <a:latin typeface="+mn-lt"/>
                        </a:rPr>
                        <a:t>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+mn-lt"/>
                        </a:rPr>
                        <a:t>Decreasing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Tenorite "/>
                          <a:ea typeface="+mn-ea"/>
                          <a:cs typeface="+mn-cs"/>
                        </a:rPr>
                        <a:t>At risk of becoming threatened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9893-05EB-F6F9-1A1A-28F3DF41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/>
              <a:t>Extinction risk has grown over time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A7BAF52-38C4-0D0A-A8BD-BE1937C2CF4B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The number of threatened species has increased over time with a high spike at around 2016-2017, until a strict decrease from 2017-2020.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The number of species at risk lowers dramatically from 2014-2016, until there is a spike from 2016-2017. The number of species at risk decreased again after 2017.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8AC28C-5415-E85C-04FB-06D0DDCFA98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4927600" y="2780223"/>
            <a:ext cx="6315069" cy="3094384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D613E-C602-54AC-8B1B-D6D020A4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6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66A1B2F-6AB1-95E2-CD66-3C6CE7C70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>
                <a:cs typeface="Biome"/>
              </a:rPr>
              <a:t>Extinction risk has grown over time Continued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BCB0B3-DFE0-02D5-FBF2-1DEBCA5A9A6E}"/>
              </a:ext>
            </a:extLst>
          </p:cNvPr>
          <p:cNvPicPr>
            <a:picLocks noGrp="1" noChangeAspect="1"/>
          </p:cNvPicPr>
          <p:nvPr>
            <p:ph sz="quarter" idx="31"/>
          </p:nvPr>
        </p:nvPicPr>
        <p:blipFill>
          <a:blip r:embed="rId2"/>
          <a:stretch>
            <a:fillRect/>
          </a:stretch>
        </p:blipFill>
        <p:spPr>
          <a:xfrm>
            <a:off x="3305669" y="2471822"/>
            <a:ext cx="7420819" cy="3673304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86166-9BD7-9C2F-8BC8-396B24DEE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4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F8C1-7BB7-1782-C316-59FD8F5B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DATa</a:t>
            </a:r>
            <a:r>
              <a:rPr lang="en-US"/>
              <a:t> quality challenges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EBD6B33-0DB3-6595-3DB8-E0EAED139C6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/>
          <a:srcRect l="3039" r="3039"/>
          <a:stretch>
            <a:fillRect/>
          </a:stretch>
        </p:blipFill>
        <p:spPr/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E69C2-78B1-B112-5B23-41BD1E5ED28D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30.1% of the species are labelled data deficient, which means we lack enough data about population of threat status for 30.1% of the species assessed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2685C-E003-3FE2-FB6C-070ACFB69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6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E59F2DE-A6FE-CB2D-B545-F3B647CF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 err="1">
                <a:cs typeface="Biome"/>
              </a:rPr>
              <a:t>DATa</a:t>
            </a:r>
            <a:r>
              <a:rPr lang="en-US">
                <a:cs typeface="Biome"/>
              </a:rPr>
              <a:t> quality challenges Continued</a:t>
            </a:r>
          </a:p>
        </p:txBody>
      </p:sp>
      <p:pic>
        <p:nvPicPr>
          <p:cNvPr id="7" name="Picture Placeholder 6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EC51ACBD-FB52-0092-C504-FAC880C2B8C4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/>
        </p:blipFill>
        <p:spPr>
          <a:xfrm>
            <a:off x="2165893" y="2465535"/>
            <a:ext cx="4600356" cy="3427265"/>
          </a:xfrm>
          <a:noFill/>
        </p:spPr>
      </p:pic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FB21171B-BB5A-0C7A-F5C1-B6A61B3864BC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Low trend confidence is especially common in species labeled “Threatened” or “At Risk”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These gaps reduce model accuracy and make conservation planning more difficult.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F4081-AD49-0049-F712-4CE4B0DA2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42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1C9C-0EC0-B54B-43BF-79B926C1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/>
              <a:t>What Drives Extinction Risk?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D70B70A-9669-59E0-5CA1-6B4CC0C745D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Population size is the strongest predictor — species with small or declining populations are at highest 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Population trend (declining vs. stable/increasing) also plays a major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Taxonomic order and trend confidence help refine predictions, but with less influence.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D8FADC-EE13-06EE-B5FB-60F241B1F262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5032877" y="2465539"/>
            <a:ext cx="6104514" cy="3723753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8CE0D2-C181-B917-72F4-DF452EF3D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2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A4F17-C57A-B2B7-7A32-9DC75B3C4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anchor="b">
            <a:normAutofit/>
          </a:bodyPr>
          <a:lstStyle/>
          <a:p>
            <a:r>
              <a:rPr lang="en-US">
                <a:cs typeface="Biome"/>
              </a:rPr>
              <a:t>What Drives Extinction Risk? Continued</a:t>
            </a:r>
          </a:p>
        </p:txBody>
      </p:sp>
      <p:pic>
        <p:nvPicPr>
          <p:cNvPr id="7" name="Content Placeholder 6" descr="A diagram of a person's data&#10;&#10;AI-generated content may be incorrect.">
            <a:extLst>
              <a:ext uri="{FF2B5EF4-FFF2-40B4-BE49-F238E27FC236}">
                <a16:creationId xmlns:a16="http://schemas.microsoft.com/office/drawing/2014/main" id="{E2A6DC78-821F-F560-7FA6-D5F382368FA2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2"/>
          <a:stretch>
            <a:fillRect/>
          </a:stretch>
        </p:blipFill>
        <p:spPr>
          <a:xfrm>
            <a:off x="1021584" y="2465535"/>
            <a:ext cx="6888973" cy="3427265"/>
          </a:xfrm>
          <a:noFill/>
        </p:spPr>
      </p:pic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5EB08F04-CC81-4EAE-9306-D4CA64198FF7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Species with declining population trends and small population sizes are most likely classified as threatened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Even a stable trend can still lead to high risk if the population size is critically 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9C3A1B-CFF4-0BEB-6DFE-54E9ECAE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806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40E6B-627C-0A50-FC00-5489131A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Biome"/>
              </a:rPr>
              <a:t>Deep Learning using </a:t>
            </a:r>
            <a:r>
              <a:rPr lang="en-US" err="1">
                <a:cs typeface="Biome"/>
              </a:rPr>
              <a:t>tensorflow</a:t>
            </a:r>
            <a:r>
              <a:rPr lang="en-US">
                <a:cs typeface="Biome"/>
              </a:rPr>
              <a:t> neural networks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9016-2D64-38DF-851C-DA57FD90ADC8}"/>
              </a:ext>
            </a:extLst>
          </p:cNvPr>
          <p:cNvSpPr>
            <a:spLocks noGrp="1"/>
          </p:cNvSpPr>
          <p:nvPr>
            <p:ph sz="quarter" idx="3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By leveraging a parameter grid to accomplish hyperparameter tuning, we arrived at the model configuration with an accuracy of 0.79 (4 layers, applying '</a:t>
            </a:r>
            <a:r>
              <a:rPr lang="en-US" err="1">
                <a:latin typeface="Calibri"/>
                <a:ea typeface="Calibri"/>
                <a:cs typeface="Calibri"/>
              </a:rPr>
              <a:t>relu</a:t>
            </a:r>
            <a:r>
              <a:rPr lang="en-US">
                <a:latin typeface="Calibri"/>
                <a:ea typeface="Calibri"/>
                <a:cs typeface="Calibri"/>
              </a:rPr>
              <a:t>' and '</a:t>
            </a:r>
            <a:r>
              <a:rPr lang="en-US" err="1">
                <a:latin typeface="Calibri"/>
                <a:ea typeface="Calibri"/>
                <a:cs typeface="Calibri"/>
              </a:rPr>
              <a:t>softmax</a:t>
            </a:r>
            <a:r>
              <a:rPr lang="en-US">
                <a:latin typeface="Calibri"/>
                <a:ea typeface="Calibri"/>
                <a:cs typeface="Calibri"/>
              </a:rPr>
              <a:t>' activations)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We created a </a:t>
            </a:r>
            <a:r>
              <a:rPr lang="en-US" err="1">
                <a:latin typeface="Calibri"/>
                <a:ea typeface="Calibri"/>
                <a:cs typeface="Calibri"/>
              </a:rPr>
              <a:t>build_model</a:t>
            </a:r>
            <a:r>
              <a:rPr lang="en-US">
                <a:latin typeface="Calibri"/>
                <a:ea typeface="Calibri"/>
                <a:cs typeface="Calibri"/>
              </a:rPr>
              <a:t> function to automate the parameter grid testing of dozens of other setups in addition to manually testing 14 distinct Neural Networks using different hyperparameter configurations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Given the project is multi class (3) classification, the output layer of the Neural Network used '</a:t>
            </a:r>
            <a:r>
              <a:rPr lang="en-US" err="1">
                <a:latin typeface="Calibri"/>
                <a:ea typeface="Calibri"/>
                <a:cs typeface="Calibri"/>
              </a:rPr>
              <a:t>softmax</a:t>
            </a:r>
            <a:r>
              <a:rPr lang="en-US">
                <a:latin typeface="Calibri"/>
                <a:ea typeface="Calibri"/>
                <a:cs typeface="Calibri"/>
              </a:rPr>
              <a:t>' activation with 3 nodes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The loss function employed was </a:t>
            </a:r>
            <a:r>
              <a:rPr lang="en-US" err="1">
                <a:latin typeface="Calibri"/>
                <a:ea typeface="Calibri"/>
                <a:cs typeface="Calibri"/>
              </a:rPr>
              <a:t>sparse_categorical_crossentropy</a:t>
            </a:r>
            <a:r>
              <a:rPr lang="en-US">
                <a:latin typeface="Calibri"/>
                <a:ea typeface="Calibri"/>
                <a:cs typeface="Calibri"/>
              </a:rPr>
              <a:t> by nature of the target variable being integer-encoded rather than one-hot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E5246-80C1-7DE2-E249-EF51E940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4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9316-BB91-BF3F-EDD0-A7DA8F74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Support Vector Machine (SVM) Model: Training, Evaluation, and Insights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C193-FF37-8F7A-9905-C76A00ACBAB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7086586" y="2309801"/>
            <a:ext cx="4152805" cy="22331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r">
              <a:buNone/>
            </a:pPr>
            <a:r>
              <a:rPr lang="en-US" sz="1200" b="1">
                <a:ea typeface="+mn-lt"/>
                <a:cs typeface="+mn-lt"/>
              </a:rPr>
              <a:t>Goal:</a:t>
            </a:r>
            <a:r>
              <a:rPr lang="en-US" sz="1200">
                <a:ea typeface="+mn-lt"/>
                <a:cs typeface="+mn-lt"/>
              </a:rPr>
              <a:t> Classify species into conservation status categories</a:t>
            </a:r>
            <a:endParaRPr lang="en-US" sz="1200"/>
          </a:p>
          <a:p>
            <a:pPr marL="0" indent="0" algn="r">
              <a:buClr>
                <a:srgbClr val="1CDFF5"/>
              </a:buClr>
              <a:buNone/>
            </a:pPr>
            <a:r>
              <a:rPr lang="en-US" sz="1200">
                <a:cs typeface="Biome"/>
              </a:rPr>
              <a:t>Training Accuracy: </a:t>
            </a:r>
            <a:r>
              <a:rPr lang="en-US" sz="1200" b="1">
                <a:cs typeface="Biome"/>
              </a:rPr>
              <a:t>87.71%</a:t>
            </a:r>
            <a:endParaRPr lang="en-US" sz="1200"/>
          </a:p>
          <a:p>
            <a:pPr marL="0" indent="0" algn="r">
              <a:buClr>
                <a:srgbClr val="1CDFF5"/>
              </a:buClr>
              <a:buNone/>
            </a:pPr>
            <a:r>
              <a:rPr lang="en-US" sz="1200">
                <a:cs typeface="Biome"/>
              </a:rPr>
              <a:t>Testing Accuracy: </a:t>
            </a:r>
            <a:r>
              <a:rPr lang="en-US" sz="1200" b="1">
                <a:cs typeface="Biome"/>
              </a:rPr>
              <a:t>82.17%</a:t>
            </a:r>
            <a:endParaRPr lang="en-US" sz="1200"/>
          </a:p>
          <a:p>
            <a:pPr marL="0" indent="0" algn="r">
              <a:buClr>
                <a:srgbClr val="1CDFF5"/>
              </a:buClr>
              <a:buNone/>
            </a:pPr>
            <a:r>
              <a:rPr lang="en-US" sz="1200">
                <a:cs typeface="Biome"/>
              </a:rPr>
              <a:t>Precision: 82%</a:t>
            </a:r>
          </a:p>
          <a:p>
            <a:pPr marL="0" indent="0" algn="r">
              <a:buClr>
                <a:srgbClr val="1CDFF5"/>
              </a:buClr>
              <a:buNone/>
            </a:pPr>
            <a:r>
              <a:rPr lang="en-US" sz="1200">
                <a:cs typeface="Biome"/>
              </a:rPr>
              <a:t>Recall: 82%</a:t>
            </a:r>
          </a:p>
          <a:p>
            <a:pPr marL="0" indent="0" algn="r">
              <a:buClr>
                <a:srgbClr val="1CDFF5"/>
              </a:buClr>
              <a:buNone/>
            </a:pPr>
            <a:r>
              <a:rPr lang="en-US" sz="1200">
                <a:cs typeface="Biome"/>
              </a:rPr>
              <a:t>F1 Score: 82%</a:t>
            </a:r>
          </a:p>
          <a:p>
            <a:pPr algn="r">
              <a:buClr>
                <a:srgbClr val="1CDFF5"/>
              </a:buClr>
              <a:buFont typeface="Arial"/>
              <a:buChar char="•"/>
            </a:pPr>
            <a:endParaRPr lang="en-US" sz="150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D5709379-6AD1-9FF2-9218-4AB75AC7224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739380" y="2198561"/>
            <a:ext cx="4145873" cy="37237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>
                <a:cs typeface="Biome"/>
              </a:rPr>
              <a:t>We developed a Support Vector Machine (SVM) classifier, tuning model hyperparameters through </a:t>
            </a:r>
            <a:r>
              <a:rPr lang="en-US" sz="1200" b="1">
                <a:cs typeface="Biome"/>
              </a:rPr>
              <a:t>5-fold cross-validation</a:t>
            </a:r>
            <a:r>
              <a:rPr lang="en-US" sz="1200">
                <a:cs typeface="Biome"/>
              </a:rPr>
              <a:t> and achieving a </a:t>
            </a:r>
            <a:r>
              <a:rPr lang="en-US" sz="1200" b="1">
                <a:cs typeface="Biome"/>
              </a:rPr>
              <a:t>training accuracy of 87.71%</a:t>
            </a:r>
            <a:r>
              <a:rPr lang="en-US" sz="1200">
                <a:cs typeface="Biome"/>
              </a:rPr>
              <a:t> and </a:t>
            </a:r>
            <a:r>
              <a:rPr lang="en-US" sz="1200" b="1">
                <a:cs typeface="Biome"/>
              </a:rPr>
              <a:t>test accuracy of 82.17%</a:t>
            </a:r>
            <a:r>
              <a:rPr lang="en-US" sz="1200">
                <a:cs typeface="Biome"/>
              </a:rPr>
              <a:t>.</a:t>
            </a:r>
            <a:endParaRPr lang="en-US" sz="1200">
              <a:solidFill>
                <a:srgbClr val="000000"/>
              </a:solidFill>
              <a:cs typeface="Biome"/>
            </a:endParaRPr>
          </a:p>
          <a:p>
            <a:r>
              <a:rPr lang="en-US" sz="1200">
                <a:ea typeface="+mn-lt"/>
                <a:cs typeface="+mn-lt"/>
              </a:rPr>
              <a:t>Feature selection prioritized only the columns that influenced the target variable. We excluded target-related attributes to prevent data leakage and dropped columns that had &gt;50% null values.</a:t>
            </a:r>
            <a:endParaRPr lang="en-US" sz="1200"/>
          </a:p>
          <a:p>
            <a:r>
              <a:rPr lang="en-US" sz="1200">
                <a:cs typeface="Biome"/>
              </a:rPr>
              <a:t>Model training involved </a:t>
            </a:r>
            <a:r>
              <a:rPr lang="en-US" sz="1200" b="1">
                <a:cs typeface="Biome"/>
              </a:rPr>
              <a:t>encoding categorical variables</a:t>
            </a:r>
            <a:r>
              <a:rPr lang="en-US" sz="1200">
                <a:cs typeface="Biome"/>
              </a:rPr>
              <a:t>, </a:t>
            </a:r>
            <a:r>
              <a:rPr lang="en-US" sz="1200" b="1">
                <a:cs typeface="Biome"/>
              </a:rPr>
              <a:t>scaling features</a:t>
            </a:r>
            <a:r>
              <a:rPr lang="en-US" sz="1200">
                <a:cs typeface="Biome"/>
              </a:rPr>
              <a:t> for SVM sensitivity, and optimizing across multiple kernels (</a:t>
            </a:r>
            <a:r>
              <a:rPr lang="en-US" sz="1200">
                <a:latin typeface="Consolas"/>
                <a:cs typeface="Biome"/>
              </a:rPr>
              <a:t>linear</a:t>
            </a:r>
            <a:r>
              <a:rPr lang="en-US" sz="1200">
                <a:cs typeface="Biome"/>
              </a:rPr>
              <a:t>, </a:t>
            </a:r>
            <a:r>
              <a:rPr lang="en-US" sz="1200" err="1">
                <a:latin typeface="Consolas"/>
                <a:cs typeface="Biome"/>
              </a:rPr>
              <a:t>rbf</a:t>
            </a:r>
            <a:r>
              <a:rPr lang="en-US" sz="1200">
                <a:cs typeface="Biome"/>
              </a:rPr>
              <a:t>, </a:t>
            </a:r>
            <a:r>
              <a:rPr lang="en-US" sz="1200">
                <a:latin typeface="Consolas"/>
                <a:cs typeface="Biome"/>
              </a:rPr>
              <a:t>poly</a:t>
            </a:r>
            <a:r>
              <a:rPr lang="en-US" sz="1200">
                <a:cs typeface="Biome"/>
              </a:rPr>
              <a:t>) using </a:t>
            </a:r>
            <a:r>
              <a:rPr lang="en-US" sz="1200" b="1" err="1">
                <a:cs typeface="Biome"/>
              </a:rPr>
              <a:t>GridSearchCV</a:t>
            </a:r>
            <a:r>
              <a:rPr lang="en-US" sz="1200">
                <a:cs typeface="Biome"/>
              </a:rPr>
              <a:t>.</a:t>
            </a:r>
            <a:endParaRPr lang="en-US" sz="1200">
              <a:solidFill>
                <a:srgbClr val="000000"/>
              </a:solidFill>
              <a:cs typeface="Biome"/>
            </a:endParaRPr>
          </a:p>
          <a:p>
            <a:r>
              <a:rPr lang="en-US" sz="1200">
                <a:ea typeface="+mn-lt"/>
                <a:cs typeface="+mn-lt"/>
              </a:rPr>
              <a:t>Performance was evaluated using </a:t>
            </a:r>
            <a:r>
              <a:rPr lang="en-US" sz="1200" b="1">
                <a:ea typeface="+mn-lt"/>
                <a:cs typeface="+mn-lt"/>
              </a:rPr>
              <a:t>accuracy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b="1">
                <a:ea typeface="+mn-lt"/>
                <a:cs typeface="+mn-lt"/>
              </a:rPr>
              <a:t>precision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b="1">
                <a:ea typeface="+mn-lt"/>
                <a:cs typeface="+mn-lt"/>
              </a:rPr>
              <a:t>recall</a:t>
            </a:r>
            <a:r>
              <a:rPr lang="en-US" sz="1200">
                <a:ea typeface="+mn-lt"/>
                <a:cs typeface="+mn-lt"/>
              </a:rPr>
              <a:t>, and </a:t>
            </a:r>
            <a:r>
              <a:rPr lang="en-US" sz="1200" b="1">
                <a:ea typeface="+mn-lt"/>
                <a:cs typeface="+mn-lt"/>
              </a:rPr>
              <a:t>F1-score</a:t>
            </a:r>
            <a:r>
              <a:rPr lang="en-US" sz="1200">
                <a:ea typeface="+mn-lt"/>
                <a:cs typeface="+mn-lt"/>
              </a:rPr>
              <a:t>, with </a:t>
            </a:r>
            <a:r>
              <a:rPr lang="en-US" sz="1200" b="1">
                <a:ea typeface="+mn-lt"/>
                <a:cs typeface="+mn-lt"/>
              </a:rPr>
              <a:t>confusion matrix analysis.</a:t>
            </a:r>
            <a:endParaRPr lang="en-US" sz="1200"/>
          </a:p>
          <a:p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93AE9A-1CCD-56A2-C777-3D02C4641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07" y="2858892"/>
            <a:ext cx="3439351" cy="282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8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3200">
                <a:solidFill>
                  <a:schemeClr val="accent3"/>
                </a:solidFill>
                <a:cs typeface="Helvetica"/>
              </a:rPr>
              <a:t>Prediction of Species' Extinction Risk Using</a:t>
            </a:r>
            <a:endParaRPr lang="en-US" sz="3200">
              <a:solidFill>
                <a:schemeClr val="accent3"/>
              </a:solidFill>
            </a:endParaRP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dirty="0">
                <a:solidFill>
                  <a:srgbClr val="FFFFFF"/>
                </a:solidFill>
                <a:cs typeface="Helvetica"/>
              </a:rPr>
              <a:t>Deep Learning, Support Vector Machine &amp; Neural Networks</a:t>
            </a:r>
            <a:endParaRPr lang="en-US" sz="1800" dirty="0">
              <a:solidFill>
                <a:srgbClr val="FFFFFF"/>
              </a:solidFill>
            </a:endParaRPr>
          </a:p>
          <a:p>
            <a:endParaRPr lang="en-US" sz="1800" dirty="0">
              <a:solidFill>
                <a:srgbClr val="FFFFFF"/>
              </a:solidFill>
              <a:cs typeface="Helvetica"/>
            </a:endParaRPr>
          </a:p>
          <a:p>
            <a:endParaRPr lang="en-US" sz="1600" dirty="0">
              <a:solidFill>
                <a:srgbClr val="FFFFFF"/>
              </a:solidFill>
              <a:latin typeface="Helvetica"/>
              <a:cs typeface="Helvetica"/>
            </a:endParaRPr>
          </a:p>
          <a:p>
            <a:endParaRPr lang="en-US" sz="1800" dirty="0">
              <a:solidFill>
                <a:srgbClr val="FFFFFF"/>
              </a:solidFill>
              <a:cs typeface="Helvetica"/>
            </a:endParaRP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5D237-3421-A99C-FBBE-64291859B34B}"/>
              </a:ext>
            </a:extLst>
          </p:cNvPr>
          <p:cNvSpPr txBox="1"/>
          <p:nvPr/>
        </p:nvSpPr>
        <p:spPr>
          <a:xfrm>
            <a:off x="2146127" y="4515633"/>
            <a:ext cx="789974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cap="all" dirty="0">
                <a:solidFill>
                  <a:srgbClr val="FFFFFF"/>
                </a:solidFill>
                <a:latin typeface="Biome"/>
                <a:cs typeface="Biome"/>
              </a:rPr>
              <a:t>DYLAN BERENS, KATHIANA RODRIGUEZ, SHRUTI YENAMAGANDLA, CARL AGUINALDO, DOMINIC MCDONALD</a:t>
            </a:r>
            <a:endParaRPr lang="en-US" sz="1600">
              <a:latin typeface="Biome"/>
              <a:cs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/>
              <a:t>FINAL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Extinction risk is growing: The number of threatened species has increased steadily over the last decade.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Population size and trend are critical predictors: Small, declining populations are most at risk of extinction.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Freshwater ecosystems are especially vulnerable: Freshwater species show the highest relative threat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Targeted action is needed: Improving population monitoring and focusing on high-risk taxonomic groups can better allocate conservation resources.</a:t>
            </a:r>
          </a:p>
          <a:p>
            <a:endParaRPr lang="en-US"/>
          </a:p>
          <a:p>
            <a:endParaRPr lang="en-US"/>
          </a:p>
        </p:txBody>
      </p:sp>
      <p:pic>
        <p:nvPicPr>
          <p:cNvPr id="6" name="Picture 5" descr="A blue and black pixelated image&#10;&#10;AI-generated content may be incorrect.">
            <a:extLst>
              <a:ext uri="{FF2B5EF4-FFF2-40B4-BE49-F238E27FC236}">
                <a16:creationId xmlns:a16="http://schemas.microsoft.com/office/drawing/2014/main" id="{95946E05-3833-6E9F-3D76-225E6C2A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847" y="2465539"/>
            <a:ext cx="4728574" cy="3723753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Biome"/>
              </a:rPr>
              <a:t>Kathiana Rodriguez, Dylan Berens, Shruthi </a:t>
            </a:r>
            <a:r>
              <a:rPr lang="en-US" err="1">
                <a:cs typeface="Biome"/>
              </a:rPr>
              <a:t>Yenamagandla</a:t>
            </a:r>
            <a:r>
              <a:rPr lang="en-US">
                <a:cs typeface="Biome"/>
              </a:rPr>
              <a:t>, Dominic McDonald, Carl Aguinaldo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sz="1500">
                <a:cs typeface="Biome"/>
              </a:rPr>
              <a:t>Insight Overview</a:t>
            </a:r>
          </a:p>
          <a:p>
            <a:r>
              <a:rPr lang="en-US" sz="1500">
                <a:cs typeface="Biome"/>
              </a:rPr>
              <a:t>Dataset Overview</a:t>
            </a:r>
          </a:p>
          <a:p>
            <a:r>
              <a:rPr lang="en-US" sz="1500">
                <a:cs typeface="Biome"/>
              </a:rPr>
              <a:t>Data Visualization</a:t>
            </a:r>
          </a:p>
          <a:p>
            <a:r>
              <a:rPr lang="en-US" sz="1500">
                <a:cs typeface="Biome"/>
              </a:rPr>
              <a:t>Neural Networks</a:t>
            </a:r>
            <a:endParaRPr lang="en-US" sz="1500"/>
          </a:p>
          <a:p>
            <a:r>
              <a:rPr lang="en-US" sz="1500">
                <a:cs typeface="Biome"/>
              </a:rPr>
              <a:t>SVM</a:t>
            </a:r>
          </a:p>
          <a:p>
            <a:r>
              <a:rPr lang="en-US" sz="1500">
                <a:cs typeface="Biome"/>
              </a:rPr>
              <a:t>Final Takeaways and a Call to Action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/>
              <a:t>Key Insight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/>
              <a:t>Key Insights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159475"/>
            <a:ext cx="7420819" cy="3676649"/>
          </a:xfrm>
        </p:spPr>
        <p:txBody>
          <a:bodyPr/>
          <a:lstStyle/>
          <a:p>
            <a:r>
              <a:rPr lang="en-US"/>
              <a:t>Certain taxonomic families are at extreme risk of extinction</a:t>
            </a:r>
          </a:p>
          <a:p>
            <a:r>
              <a:rPr lang="en-US"/>
              <a:t>Threat levels have increased over time</a:t>
            </a:r>
          </a:p>
          <a:p>
            <a:r>
              <a:rPr lang="en-US"/>
              <a:t> Freshwater species are at most risk of extinction </a:t>
            </a:r>
          </a:p>
          <a:p>
            <a:r>
              <a:rPr lang="en-US"/>
              <a:t> Terrestrial species dominate numerically, making it seem that more terrestrial species are threatened than freshwater species</a:t>
            </a:r>
          </a:p>
          <a:p>
            <a:r>
              <a:rPr lang="en-US"/>
              <a:t> 30% of species are data deficient</a:t>
            </a:r>
          </a:p>
          <a:p>
            <a:r>
              <a:rPr lang="en-US"/>
              <a:t> Population size and trend are key predictors of extinction risk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99620" y="1779464"/>
            <a:ext cx="4015098" cy="3528397"/>
          </a:xfrm>
        </p:spPr>
        <p:txBody>
          <a:bodyPr/>
          <a:lstStyle/>
          <a:p>
            <a:endParaRPr lang="en-US"/>
          </a:p>
          <a:p>
            <a:pPr lvl="1"/>
            <a:r>
              <a:rPr lang="en-US"/>
              <a:t> 11,861 entries</a:t>
            </a:r>
          </a:p>
          <a:p>
            <a:pPr lvl="1"/>
            <a:r>
              <a:rPr lang="en-US"/>
              <a:t>35 features</a:t>
            </a:r>
          </a:p>
          <a:p>
            <a:pPr lvl="1"/>
            <a:r>
              <a:rPr lang="en-US"/>
              <a:t>11,861 unique species</a:t>
            </a:r>
          </a:p>
          <a:p>
            <a:pPr lvl="1"/>
            <a:r>
              <a:rPr lang="en-US"/>
              <a:t>90,971 missing values</a:t>
            </a:r>
          </a:p>
          <a:p>
            <a:pPr lvl="1"/>
            <a:r>
              <a:rPr lang="en-US"/>
              <a:t>4 Conservation Categories: Not Threatened (4,301), Data Deficient (3,573), At Risk (3,079), and Threatened (908)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41036" y="1841275"/>
            <a:ext cx="4227332" cy="3528397"/>
          </a:xfrm>
        </p:spPr>
        <p:txBody>
          <a:bodyPr/>
          <a:lstStyle/>
          <a:p>
            <a:endParaRPr lang="en-US"/>
          </a:p>
          <a:p>
            <a:pPr lvl="1"/>
            <a:r>
              <a:rPr lang="en-US"/>
              <a:t>3 Domains: Land (9,571), Marine (1,569), Freshwater (721)</a:t>
            </a:r>
          </a:p>
          <a:p>
            <a:pPr lvl="1"/>
            <a:r>
              <a:rPr lang="en-US"/>
              <a:t>17 Taxonomic categories (Report Groups)</a:t>
            </a:r>
          </a:p>
          <a:p>
            <a:pPr lvl="1"/>
            <a:r>
              <a:rPr lang="en-US"/>
              <a:t>Assessment timeline spans across 2010-2020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/>
              <a:t>Species Risk Levels by Environmental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>
            <a:normAutofit/>
          </a:bodyPr>
          <a:lstStyle/>
          <a:p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Land species dominate the assessments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Most threatened species are found on land due to volume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Freshwater species have the highest relative risk of extinction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Marine species are the least threatened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9" name="Content Placeholder 8" descr="A graph with different colored squares">
            <a:extLst>
              <a:ext uri="{FF2B5EF4-FFF2-40B4-BE49-F238E27FC236}">
                <a16:creationId xmlns:a16="http://schemas.microsoft.com/office/drawing/2014/main" id="{1779685E-CB08-A939-E122-55FC5EDDE52E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/>
        </p:blipFill>
        <p:spPr>
          <a:xfrm>
            <a:off x="4927600" y="2480258"/>
            <a:ext cx="6315069" cy="3694315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DE678E83-1F9B-A445-A190-8E4F24E7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>
                <a:cs typeface="Biome"/>
              </a:rPr>
              <a:t>Species Risk Levels by Environmental Domain Continued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14AD5-E6DF-38AC-EAFA-0BBC4612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Content Placeholder 5" descr="A graph of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7AC7B9E7-1D62-B108-2F4F-492ED10663B7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2373313" y="3079735"/>
            <a:ext cx="4014787" cy="2319368"/>
          </a:xfrm>
        </p:spPr>
      </p:pic>
      <p:pic>
        <p:nvPicPr>
          <p:cNvPr id="12" name="Content Placeholder 11" descr="A graph with red rectangular bars&#10;&#10;AI-generated content may be incorrect.">
            <a:extLst>
              <a:ext uri="{FF2B5EF4-FFF2-40B4-BE49-F238E27FC236}">
                <a16:creationId xmlns:a16="http://schemas.microsoft.com/office/drawing/2014/main" id="{BEA3E79E-3006-E81F-191D-C51AAED77002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6994525" y="2984802"/>
            <a:ext cx="4227513" cy="2509233"/>
          </a:xfrm>
        </p:spPr>
      </p:pic>
    </p:spTree>
    <p:extLst>
      <p:ext uri="{BB962C8B-B14F-4D97-AF65-F5344CB8AC3E}">
        <p14:creationId xmlns:p14="http://schemas.microsoft.com/office/powerpoint/2010/main" val="144748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anchor="b">
            <a:normAutofit/>
          </a:bodyPr>
          <a:lstStyle/>
          <a:p>
            <a:pPr lvl="0"/>
            <a:r>
              <a:rPr lang="en-US"/>
              <a:t>Conservation Status Across report Groups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/>
              <a:t>The two groups with the most observations are vascular plants and terrestrial invertebrates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/>
              <a:t>Terrestrial invertebrates makes up most of the threatened species due to sheer volume, even though they do not high proportions of threatened species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/>
              <a:t>Shorebirds, freshwater fish, bats, and reptiles have the highest proportion of threatened species relative to their group size — indicating severe vulnerability despite smaller total counts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3817FB-94E7-B1BC-CC12-944937C7484C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rcRect t="40" r="-3" b="-3"/>
          <a:stretch/>
        </p:blipFill>
        <p:spPr>
          <a:xfrm>
            <a:off x="6995159" y="2474811"/>
            <a:ext cx="4227332" cy="3528397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{36784A53-881D-4CC1-B243-BAB03976E660}tf11936837_win32</Template>
  <Application>Microsoft Office PowerPoint</Application>
  <PresentationFormat>Widescreen</PresentationFormat>
  <Slides>21</Slides>
  <Notes>10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Custom</vt:lpstr>
      <vt:lpstr>PowerPoint Presentation</vt:lpstr>
      <vt:lpstr>Prediction of Species' Extinction Risk Using</vt:lpstr>
      <vt:lpstr>Agenda</vt:lpstr>
      <vt:lpstr>Key Insight </vt:lpstr>
      <vt:lpstr>Key Insights</vt:lpstr>
      <vt:lpstr>Dataset overview</vt:lpstr>
      <vt:lpstr>Species Risk Levels by Environmental Domain</vt:lpstr>
      <vt:lpstr>Species Risk Levels by Environmental Domain Continued</vt:lpstr>
      <vt:lpstr>Conservation Status Across report Groups</vt:lpstr>
      <vt:lpstr>Conservation Status Across report Groups Continued</vt:lpstr>
      <vt:lpstr>Top species at risk of extinction</vt:lpstr>
      <vt:lpstr>Extinction risk has grown over time</vt:lpstr>
      <vt:lpstr>Extinction risk has grown over time Continued</vt:lpstr>
      <vt:lpstr>DATa quality challenges</vt:lpstr>
      <vt:lpstr>DATa quality challenges Continued</vt:lpstr>
      <vt:lpstr>What Drives Extinction Risk?</vt:lpstr>
      <vt:lpstr>What Drives Extinction Risk? Continued</vt:lpstr>
      <vt:lpstr>Deep Learning using tensorflow neural networks</vt:lpstr>
      <vt:lpstr>Support Vector Machine (SVM) Model: Training, Evaluation, and Insights</vt:lpstr>
      <vt:lpstr>FINAL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Kathiana Rodriguez</dc:creator>
  <cp:revision>45</cp:revision>
  <dcterms:created xsi:type="dcterms:W3CDTF">2025-04-26T00:58:31Z</dcterms:created>
  <dcterms:modified xsi:type="dcterms:W3CDTF">2025-04-28T16:45:37Z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