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9" autoAdjust="0"/>
    <p:restoredTop sz="94660"/>
  </p:normalViewPr>
  <p:slideViewPr>
    <p:cSldViewPr snapToGrid="0">
      <p:cViewPr varScale="1">
        <p:scale>
          <a:sx n="114" d="100"/>
          <a:sy n="114" d="100"/>
        </p:scale>
        <p:origin x="36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148F3B-C8A6-4795-B810-D84C619C43F8}" type="datetimeFigureOut">
              <a:rPr lang="en-US" smtClean="0"/>
              <a:t>8/9/2018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E06907-DB74-4411-9B13-861257187F3D}" type="slidenum">
              <a:rPr lang="en-US" smtClean="0"/>
              <a:t>‹#›</a:t>
            </a:fld>
            <a:endParaRPr lang="en-US" dirty="0"/>
          </a:p>
        </p:txBody>
      </p:sp>
    </p:spTree>
    <p:extLst>
      <p:ext uri="{BB962C8B-B14F-4D97-AF65-F5344CB8AC3E}">
        <p14:creationId xmlns:p14="http://schemas.microsoft.com/office/powerpoint/2010/main" val="134580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F148F3B-C8A6-4795-B810-D84C619C43F8}" type="datetimeFigureOut">
              <a:rPr lang="en-US" smtClean="0"/>
              <a:t>8/9/2018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1E06907-DB74-4411-9B13-861257187F3D}" type="slidenum">
              <a:rPr lang="en-US" smtClean="0"/>
              <a:t>‹#›</a:t>
            </a:fld>
            <a:endParaRPr lang="en-US" dirty="0"/>
          </a:p>
        </p:txBody>
      </p:sp>
    </p:spTree>
    <p:extLst>
      <p:ext uri="{BB962C8B-B14F-4D97-AF65-F5344CB8AC3E}">
        <p14:creationId xmlns:p14="http://schemas.microsoft.com/office/powerpoint/2010/main" val="2613066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F148F3B-C8A6-4795-B810-D84C619C43F8}" type="datetimeFigureOut">
              <a:rPr lang="en-US" smtClean="0"/>
              <a:t>8/9/2018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1E06907-DB74-4411-9B13-861257187F3D}" type="slidenum">
              <a:rPr lang="en-US" smtClean="0"/>
              <a:t>‹#›</a:t>
            </a:fld>
            <a:endParaRPr lang="en-US" dirty="0"/>
          </a:p>
        </p:txBody>
      </p:sp>
    </p:spTree>
    <p:extLst>
      <p:ext uri="{BB962C8B-B14F-4D97-AF65-F5344CB8AC3E}">
        <p14:creationId xmlns:p14="http://schemas.microsoft.com/office/powerpoint/2010/main" val="197649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F148F3B-C8A6-4795-B810-D84C619C43F8}" type="datetimeFigureOut">
              <a:rPr lang="en-US" smtClean="0"/>
              <a:t>8/9/2018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1E06907-DB74-4411-9B13-861257187F3D}" type="slidenum">
              <a:rPr lang="en-US" smtClean="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16470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F148F3B-C8A6-4795-B810-D84C619C43F8}" type="datetimeFigureOut">
              <a:rPr lang="en-US" smtClean="0"/>
              <a:t>8/9/2018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1E06907-DB74-4411-9B13-861257187F3D}" type="slidenum">
              <a:rPr lang="en-US" smtClean="0"/>
              <a:t>‹#›</a:t>
            </a:fld>
            <a:endParaRPr lang="en-US" dirty="0"/>
          </a:p>
        </p:txBody>
      </p:sp>
    </p:spTree>
    <p:extLst>
      <p:ext uri="{BB962C8B-B14F-4D97-AF65-F5344CB8AC3E}">
        <p14:creationId xmlns:p14="http://schemas.microsoft.com/office/powerpoint/2010/main" val="1126430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F148F3B-C8A6-4795-B810-D84C619C43F8}" type="datetimeFigureOut">
              <a:rPr lang="en-US" smtClean="0"/>
              <a:t>8/9/2018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1E06907-DB74-4411-9B13-861257187F3D}" type="slidenum">
              <a:rPr lang="en-US" smtClean="0"/>
              <a:t>‹#›</a:t>
            </a:fld>
            <a:endParaRPr lang="en-US" dirty="0"/>
          </a:p>
        </p:txBody>
      </p:sp>
    </p:spTree>
    <p:extLst>
      <p:ext uri="{BB962C8B-B14F-4D97-AF65-F5344CB8AC3E}">
        <p14:creationId xmlns:p14="http://schemas.microsoft.com/office/powerpoint/2010/main" val="1120104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F148F3B-C8A6-4795-B810-D84C619C43F8}" type="datetimeFigureOut">
              <a:rPr lang="en-US" smtClean="0"/>
              <a:t>8/9/2018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1E06907-DB74-4411-9B13-861257187F3D}" type="slidenum">
              <a:rPr lang="en-US" smtClean="0"/>
              <a:t>‹#›</a:t>
            </a:fld>
            <a:endParaRPr lang="en-US" dirty="0"/>
          </a:p>
        </p:txBody>
      </p:sp>
    </p:spTree>
    <p:extLst>
      <p:ext uri="{BB962C8B-B14F-4D97-AF65-F5344CB8AC3E}">
        <p14:creationId xmlns:p14="http://schemas.microsoft.com/office/powerpoint/2010/main" val="1813278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148F3B-C8A6-4795-B810-D84C619C43F8}" type="datetimeFigureOut">
              <a:rPr lang="en-US" smtClean="0"/>
              <a:t>8/9/2018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E06907-DB74-4411-9B13-861257187F3D}" type="slidenum">
              <a:rPr lang="en-US" smtClean="0"/>
              <a:t>‹#›</a:t>
            </a:fld>
            <a:endParaRPr lang="en-US" dirty="0"/>
          </a:p>
        </p:txBody>
      </p:sp>
    </p:spTree>
    <p:extLst>
      <p:ext uri="{BB962C8B-B14F-4D97-AF65-F5344CB8AC3E}">
        <p14:creationId xmlns:p14="http://schemas.microsoft.com/office/powerpoint/2010/main" val="3963599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148F3B-C8A6-4795-B810-D84C619C43F8}" type="datetimeFigureOut">
              <a:rPr lang="en-US" smtClean="0"/>
              <a:t>8/9/2018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E06907-DB74-4411-9B13-861257187F3D}" type="slidenum">
              <a:rPr lang="en-US" smtClean="0"/>
              <a:t>‹#›</a:t>
            </a:fld>
            <a:endParaRPr lang="en-US" dirty="0"/>
          </a:p>
        </p:txBody>
      </p:sp>
    </p:spTree>
    <p:extLst>
      <p:ext uri="{BB962C8B-B14F-4D97-AF65-F5344CB8AC3E}">
        <p14:creationId xmlns:p14="http://schemas.microsoft.com/office/powerpoint/2010/main" val="133730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148F3B-C8A6-4795-B810-D84C619C43F8}" type="datetimeFigureOut">
              <a:rPr lang="en-US" smtClean="0"/>
              <a:t>8/9/2018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E06907-DB74-4411-9B13-861257187F3D}" type="slidenum">
              <a:rPr lang="en-US" smtClean="0"/>
              <a:t>‹#›</a:t>
            </a:fld>
            <a:endParaRPr lang="en-US" dirty="0"/>
          </a:p>
        </p:txBody>
      </p:sp>
    </p:spTree>
    <p:extLst>
      <p:ext uri="{BB962C8B-B14F-4D97-AF65-F5344CB8AC3E}">
        <p14:creationId xmlns:p14="http://schemas.microsoft.com/office/powerpoint/2010/main" val="946991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148F3B-C8A6-4795-B810-D84C619C43F8}" type="datetimeFigureOut">
              <a:rPr lang="en-US" smtClean="0"/>
              <a:t>8/9/2018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E06907-DB74-4411-9B13-861257187F3D}" type="slidenum">
              <a:rPr lang="en-US" smtClean="0"/>
              <a:t>‹#›</a:t>
            </a:fld>
            <a:endParaRPr lang="en-US" dirty="0"/>
          </a:p>
        </p:txBody>
      </p:sp>
    </p:spTree>
    <p:extLst>
      <p:ext uri="{BB962C8B-B14F-4D97-AF65-F5344CB8AC3E}">
        <p14:creationId xmlns:p14="http://schemas.microsoft.com/office/powerpoint/2010/main" val="334443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148F3B-C8A6-4795-B810-D84C619C43F8}" type="datetimeFigureOut">
              <a:rPr lang="en-US" smtClean="0"/>
              <a:t>8/9/2018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1E06907-DB74-4411-9B13-861257187F3D}" type="slidenum">
              <a:rPr lang="en-US" smtClean="0"/>
              <a:t>‹#›</a:t>
            </a:fld>
            <a:endParaRPr lang="en-US" dirty="0"/>
          </a:p>
        </p:txBody>
      </p:sp>
    </p:spTree>
    <p:extLst>
      <p:ext uri="{BB962C8B-B14F-4D97-AF65-F5344CB8AC3E}">
        <p14:creationId xmlns:p14="http://schemas.microsoft.com/office/powerpoint/2010/main" val="521669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148F3B-C8A6-4795-B810-D84C619C43F8}" type="datetimeFigureOut">
              <a:rPr lang="en-US" smtClean="0"/>
              <a:t>8/9/2018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1E06907-DB74-4411-9B13-861257187F3D}" type="slidenum">
              <a:rPr lang="en-US" smtClean="0"/>
              <a:t>‹#›</a:t>
            </a:fld>
            <a:endParaRPr lang="en-US" dirty="0"/>
          </a:p>
        </p:txBody>
      </p:sp>
    </p:spTree>
    <p:extLst>
      <p:ext uri="{BB962C8B-B14F-4D97-AF65-F5344CB8AC3E}">
        <p14:creationId xmlns:p14="http://schemas.microsoft.com/office/powerpoint/2010/main" val="272781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148F3B-C8A6-4795-B810-D84C619C43F8}" type="datetimeFigureOut">
              <a:rPr lang="en-US" smtClean="0"/>
              <a:t>8/9/2018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1E06907-DB74-4411-9B13-861257187F3D}" type="slidenum">
              <a:rPr lang="en-US" smtClean="0"/>
              <a:t>‹#›</a:t>
            </a:fld>
            <a:endParaRPr lang="en-US" dirty="0"/>
          </a:p>
        </p:txBody>
      </p:sp>
    </p:spTree>
    <p:extLst>
      <p:ext uri="{BB962C8B-B14F-4D97-AF65-F5344CB8AC3E}">
        <p14:creationId xmlns:p14="http://schemas.microsoft.com/office/powerpoint/2010/main" val="2641867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148F3B-C8A6-4795-B810-D84C619C43F8}" type="datetimeFigureOut">
              <a:rPr lang="en-US" smtClean="0"/>
              <a:t>8/9/2018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1E06907-DB74-4411-9B13-861257187F3D}" type="slidenum">
              <a:rPr lang="en-US" smtClean="0"/>
              <a:t>‹#›</a:t>
            </a:fld>
            <a:endParaRPr lang="en-US" dirty="0"/>
          </a:p>
        </p:txBody>
      </p:sp>
    </p:spTree>
    <p:extLst>
      <p:ext uri="{BB962C8B-B14F-4D97-AF65-F5344CB8AC3E}">
        <p14:creationId xmlns:p14="http://schemas.microsoft.com/office/powerpoint/2010/main" val="2371465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F148F3B-C8A6-4795-B810-D84C619C43F8}" type="datetimeFigureOut">
              <a:rPr lang="en-US" smtClean="0"/>
              <a:t>8/9/2018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1E06907-DB74-4411-9B13-861257187F3D}" type="slidenum">
              <a:rPr lang="en-US" smtClean="0"/>
              <a:t>‹#›</a:t>
            </a:fld>
            <a:endParaRPr lang="en-US" dirty="0"/>
          </a:p>
        </p:txBody>
      </p:sp>
    </p:spTree>
    <p:extLst>
      <p:ext uri="{BB962C8B-B14F-4D97-AF65-F5344CB8AC3E}">
        <p14:creationId xmlns:p14="http://schemas.microsoft.com/office/powerpoint/2010/main" val="3420665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F148F3B-C8A6-4795-B810-D84C619C43F8}" type="datetimeFigureOut">
              <a:rPr lang="en-US" smtClean="0"/>
              <a:t>8/9/2018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1E06907-DB74-4411-9B13-861257187F3D}" type="slidenum">
              <a:rPr lang="en-US" smtClean="0"/>
              <a:t>‹#›</a:t>
            </a:fld>
            <a:endParaRPr lang="en-US" dirty="0"/>
          </a:p>
        </p:txBody>
      </p:sp>
    </p:spTree>
    <p:extLst>
      <p:ext uri="{BB962C8B-B14F-4D97-AF65-F5344CB8AC3E}">
        <p14:creationId xmlns:p14="http://schemas.microsoft.com/office/powerpoint/2010/main" val="384539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F148F3B-C8A6-4795-B810-D84C619C43F8}" type="datetimeFigureOut">
              <a:rPr lang="en-US" smtClean="0"/>
              <a:t>8/9/2018</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1E06907-DB74-4411-9B13-861257187F3D}" type="slidenum">
              <a:rPr lang="en-US" smtClean="0"/>
              <a:t>‹#›</a:t>
            </a:fld>
            <a:endParaRPr lang="en-US" dirty="0"/>
          </a:p>
        </p:txBody>
      </p:sp>
    </p:spTree>
    <p:extLst>
      <p:ext uri="{BB962C8B-B14F-4D97-AF65-F5344CB8AC3E}">
        <p14:creationId xmlns:p14="http://schemas.microsoft.com/office/powerpoint/2010/main" val="1902024200"/>
      </p:ext>
    </p:extLst>
  </p:cSld>
  <p:clrMap bg1="dk1" tx1="lt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746AD-6C9A-4B25-92D7-669C54DAA47A}"/>
              </a:ext>
            </a:extLst>
          </p:cNvPr>
          <p:cNvSpPr>
            <a:spLocks noGrp="1"/>
          </p:cNvSpPr>
          <p:nvPr>
            <p:ph type="ctrTitle"/>
          </p:nvPr>
        </p:nvSpPr>
        <p:spPr/>
        <p:txBody>
          <a:bodyPr/>
          <a:lstStyle/>
          <a:p>
            <a:r>
              <a:rPr lang="en-US" dirty="0"/>
              <a:t>NYC Taxis</a:t>
            </a:r>
          </a:p>
        </p:txBody>
      </p:sp>
      <p:sp>
        <p:nvSpPr>
          <p:cNvPr id="3" name="Subtitle 2">
            <a:extLst>
              <a:ext uri="{FF2B5EF4-FFF2-40B4-BE49-F238E27FC236}">
                <a16:creationId xmlns:a16="http://schemas.microsoft.com/office/drawing/2014/main" id="{91C0A21A-4CEF-4E48-82E2-13D103A2A5AE}"/>
              </a:ext>
            </a:extLst>
          </p:cNvPr>
          <p:cNvSpPr>
            <a:spLocks noGrp="1"/>
          </p:cNvSpPr>
          <p:nvPr>
            <p:ph type="subTitle" idx="1"/>
          </p:nvPr>
        </p:nvSpPr>
        <p:spPr/>
        <p:txBody>
          <a:bodyPr/>
          <a:lstStyle/>
          <a:p>
            <a:r>
              <a:rPr lang="en-US" dirty="0"/>
              <a:t>Denver Lybarger</a:t>
            </a:r>
          </a:p>
        </p:txBody>
      </p:sp>
    </p:spTree>
    <p:extLst>
      <p:ext uri="{BB962C8B-B14F-4D97-AF65-F5344CB8AC3E}">
        <p14:creationId xmlns:p14="http://schemas.microsoft.com/office/powerpoint/2010/main" val="2599805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D6CDF-2118-44E9-AC3E-4DB011CEA079}"/>
              </a:ext>
            </a:extLst>
          </p:cNvPr>
          <p:cNvSpPr>
            <a:spLocks noGrp="1"/>
          </p:cNvSpPr>
          <p:nvPr>
            <p:ph type="title"/>
          </p:nvPr>
        </p:nvSpPr>
        <p:spPr/>
        <p:txBody>
          <a:bodyPr/>
          <a:lstStyle/>
          <a:p>
            <a:r>
              <a:rPr lang="en-US" dirty="0"/>
              <a:t>What the What</a:t>
            </a:r>
          </a:p>
        </p:txBody>
      </p:sp>
      <p:sp>
        <p:nvSpPr>
          <p:cNvPr id="3" name="Content Placeholder 2">
            <a:extLst>
              <a:ext uri="{FF2B5EF4-FFF2-40B4-BE49-F238E27FC236}">
                <a16:creationId xmlns:a16="http://schemas.microsoft.com/office/drawing/2014/main" id="{33C23EC8-15A2-411A-970B-09BF908199F3}"/>
              </a:ext>
            </a:extLst>
          </p:cNvPr>
          <p:cNvSpPr>
            <a:spLocks noGrp="1"/>
          </p:cNvSpPr>
          <p:nvPr>
            <p:ph idx="1"/>
          </p:nvPr>
        </p:nvSpPr>
        <p:spPr/>
        <p:txBody>
          <a:bodyPr/>
          <a:lstStyle/>
          <a:p>
            <a:r>
              <a:rPr lang="en-US" dirty="0"/>
              <a:t>Questions</a:t>
            </a:r>
          </a:p>
          <a:p>
            <a:pPr lvl="1"/>
            <a:r>
              <a:rPr lang="en-US" dirty="0"/>
              <a:t>Is Ride Sharing (RS) impacting NYC Taxis?</a:t>
            </a:r>
          </a:p>
          <a:p>
            <a:pPr lvl="1"/>
            <a:r>
              <a:rPr lang="en-US" dirty="0"/>
              <a:t>If so, how is RS affecting NYC yellow and green taxis?</a:t>
            </a:r>
          </a:p>
          <a:p>
            <a:r>
              <a:rPr lang="en-US" dirty="0"/>
              <a:t>Data </a:t>
            </a:r>
          </a:p>
          <a:p>
            <a:pPr lvl="1"/>
            <a:r>
              <a:rPr lang="en-US" dirty="0"/>
              <a:t>Examined Over 820 Million Rides between 2015-2017 (&gt;100GB) </a:t>
            </a:r>
          </a:p>
          <a:p>
            <a:r>
              <a:rPr lang="en-US" dirty="0"/>
              <a:t>Basics</a:t>
            </a:r>
          </a:p>
          <a:p>
            <a:pPr lvl="1"/>
            <a:r>
              <a:rPr lang="en-US" dirty="0"/>
              <a:t>What Happened Between 2015-2017</a:t>
            </a:r>
          </a:p>
          <a:p>
            <a:r>
              <a:rPr lang="en-US" dirty="0"/>
              <a:t>Model Forecasts</a:t>
            </a:r>
          </a:p>
          <a:p>
            <a:r>
              <a:rPr lang="en-US" dirty="0"/>
              <a:t>Conclusions &amp; Policy Implications </a:t>
            </a:r>
          </a:p>
          <a:p>
            <a:endParaRPr lang="en-US" dirty="0"/>
          </a:p>
        </p:txBody>
      </p:sp>
    </p:spTree>
    <p:extLst>
      <p:ext uri="{BB962C8B-B14F-4D97-AF65-F5344CB8AC3E}">
        <p14:creationId xmlns:p14="http://schemas.microsoft.com/office/powerpoint/2010/main" val="2684062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FAECE85-5946-4ACF-B840-5BC98E5C1D61}"/>
              </a:ext>
            </a:extLst>
          </p:cNvPr>
          <p:cNvSpPr>
            <a:spLocks noGrp="1"/>
          </p:cNvSpPr>
          <p:nvPr>
            <p:ph type="title"/>
          </p:nvPr>
        </p:nvSpPr>
        <p:spPr/>
        <p:txBody>
          <a:bodyPr/>
          <a:lstStyle/>
          <a:p>
            <a:r>
              <a:rPr lang="en-US" dirty="0"/>
              <a:t>Basic Ride Metrics</a:t>
            </a:r>
          </a:p>
        </p:txBody>
      </p:sp>
      <p:sp>
        <p:nvSpPr>
          <p:cNvPr id="9" name="Content Placeholder 8">
            <a:extLst>
              <a:ext uri="{FF2B5EF4-FFF2-40B4-BE49-F238E27FC236}">
                <a16:creationId xmlns:a16="http://schemas.microsoft.com/office/drawing/2014/main" id="{1205E880-8C82-4D95-B70E-90B61B8842FA}"/>
              </a:ext>
            </a:extLst>
          </p:cNvPr>
          <p:cNvSpPr>
            <a:spLocks noGrp="1"/>
          </p:cNvSpPr>
          <p:nvPr>
            <p:ph sz="half" idx="1"/>
          </p:nvPr>
        </p:nvSpPr>
        <p:spPr>
          <a:xfrm>
            <a:off x="1" y="1580050"/>
            <a:ext cx="4808668" cy="5277950"/>
          </a:xfrm>
        </p:spPr>
        <p:txBody>
          <a:bodyPr/>
          <a:lstStyle/>
          <a:p>
            <a:endParaRPr lang="en-US" dirty="0"/>
          </a:p>
          <a:p>
            <a:r>
              <a:rPr lang="en-US" sz="1600" dirty="0"/>
              <a:t>2017 Average Weekly # of Rides : 6,083,043</a:t>
            </a:r>
          </a:p>
          <a:p>
            <a:endParaRPr lang="en-US" sz="1600" dirty="0"/>
          </a:p>
          <a:p>
            <a:r>
              <a:rPr lang="en-US" sz="1600" dirty="0"/>
              <a:t>2017 Median Weekly # of Rides : 6,040,377</a:t>
            </a:r>
          </a:p>
          <a:p>
            <a:endParaRPr lang="en-US" sz="1600" dirty="0"/>
          </a:p>
          <a:p>
            <a:r>
              <a:rPr lang="en-US" sz="1600" dirty="0"/>
              <a:t>2017 Min Weekly # of Rides:  5,074,513</a:t>
            </a:r>
          </a:p>
          <a:p>
            <a:endParaRPr lang="en-US" sz="1600" dirty="0"/>
          </a:p>
          <a:p>
            <a:r>
              <a:rPr lang="en-US" sz="1600" dirty="0"/>
              <a:t>2017 Max Weekly # of Rides:  7,407,657</a:t>
            </a:r>
          </a:p>
          <a:p>
            <a:endParaRPr lang="en-US" sz="1600" dirty="0"/>
          </a:p>
          <a:p>
            <a:r>
              <a:rPr lang="en-US" sz="1600" dirty="0"/>
              <a:t>2017 Weekly Standard Deviation of Rides:  466,920</a:t>
            </a:r>
          </a:p>
          <a:p>
            <a:endParaRPr lang="en-US" sz="1600" dirty="0"/>
          </a:p>
          <a:p>
            <a:endParaRPr lang="en-US" sz="1600" dirty="0"/>
          </a:p>
          <a:p>
            <a:endParaRPr lang="en-US" dirty="0"/>
          </a:p>
        </p:txBody>
      </p:sp>
      <p:pic>
        <p:nvPicPr>
          <p:cNvPr id="14" name="Picture 13">
            <a:extLst>
              <a:ext uri="{FF2B5EF4-FFF2-40B4-BE49-F238E27FC236}">
                <a16:creationId xmlns:a16="http://schemas.microsoft.com/office/drawing/2014/main" id="{085164A2-4634-42D1-8235-BD62AF2E45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8669" y="1580050"/>
            <a:ext cx="7372682" cy="5277950"/>
          </a:xfrm>
          <a:prstGeom prst="rect">
            <a:avLst/>
          </a:prstGeom>
        </p:spPr>
      </p:pic>
    </p:spTree>
    <p:extLst>
      <p:ext uri="{BB962C8B-B14F-4D97-AF65-F5344CB8AC3E}">
        <p14:creationId xmlns:p14="http://schemas.microsoft.com/office/powerpoint/2010/main" val="3185356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EAC1821-63EB-40B9-AD8C-786182CA1C36}"/>
              </a:ext>
            </a:extLst>
          </p:cNvPr>
          <p:cNvSpPr>
            <a:spLocks noGrp="1"/>
          </p:cNvSpPr>
          <p:nvPr>
            <p:ph type="title"/>
          </p:nvPr>
        </p:nvSpPr>
        <p:spPr/>
        <p:txBody>
          <a:bodyPr/>
          <a:lstStyle/>
          <a:p>
            <a:r>
              <a:rPr lang="en-US" dirty="0"/>
              <a:t>Ride Metrics By Service Type</a:t>
            </a:r>
          </a:p>
        </p:txBody>
      </p:sp>
      <p:pic>
        <p:nvPicPr>
          <p:cNvPr id="7" name="Picture 6">
            <a:extLst>
              <a:ext uri="{FF2B5EF4-FFF2-40B4-BE49-F238E27FC236}">
                <a16:creationId xmlns:a16="http://schemas.microsoft.com/office/drawing/2014/main" id="{787FF0E1-9EE8-4EF8-90A3-D6B92E9985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80050"/>
            <a:ext cx="12192000" cy="5277950"/>
          </a:xfrm>
          <a:prstGeom prst="rect">
            <a:avLst/>
          </a:prstGeom>
        </p:spPr>
      </p:pic>
    </p:spTree>
    <p:extLst>
      <p:ext uri="{BB962C8B-B14F-4D97-AF65-F5344CB8AC3E}">
        <p14:creationId xmlns:p14="http://schemas.microsoft.com/office/powerpoint/2010/main" val="1281948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631E1-F208-47BC-A0B5-FDBBDC3280AE}"/>
              </a:ext>
            </a:extLst>
          </p:cNvPr>
          <p:cNvSpPr>
            <a:spLocks noGrp="1"/>
          </p:cNvSpPr>
          <p:nvPr>
            <p:ph type="title"/>
          </p:nvPr>
        </p:nvSpPr>
        <p:spPr>
          <a:xfrm>
            <a:off x="-1" y="0"/>
            <a:ext cx="12274475" cy="970450"/>
          </a:xfrm>
        </p:spPr>
        <p:txBody>
          <a:bodyPr/>
          <a:lstStyle/>
          <a:p>
            <a:r>
              <a:rPr lang="en-US" dirty="0"/>
              <a:t>Model Forecasts</a:t>
            </a:r>
          </a:p>
        </p:txBody>
      </p:sp>
      <p:pic>
        <p:nvPicPr>
          <p:cNvPr id="8" name="Picture 7">
            <a:extLst>
              <a:ext uri="{FF2B5EF4-FFF2-40B4-BE49-F238E27FC236}">
                <a16:creationId xmlns:a16="http://schemas.microsoft.com/office/drawing/2014/main" id="{AB44C79A-FB22-4B46-9562-B49BE65610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92" y="970450"/>
            <a:ext cx="4865615" cy="2888486"/>
          </a:xfrm>
          <a:prstGeom prst="rect">
            <a:avLst/>
          </a:prstGeom>
        </p:spPr>
      </p:pic>
      <p:pic>
        <p:nvPicPr>
          <p:cNvPr id="12" name="Picture 11">
            <a:extLst>
              <a:ext uri="{FF2B5EF4-FFF2-40B4-BE49-F238E27FC236}">
                <a16:creationId xmlns:a16="http://schemas.microsoft.com/office/drawing/2014/main" id="{991A6682-440A-43AA-98C7-43DC28DD98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1195" y="1025739"/>
            <a:ext cx="4865615" cy="2888486"/>
          </a:xfrm>
          <a:prstGeom prst="rect">
            <a:avLst/>
          </a:prstGeom>
        </p:spPr>
      </p:pic>
      <p:pic>
        <p:nvPicPr>
          <p:cNvPr id="14" name="Picture 13">
            <a:extLst>
              <a:ext uri="{FF2B5EF4-FFF2-40B4-BE49-F238E27FC236}">
                <a16:creationId xmlns:a16="http://schemas.microsoft.com/office/drawing/2014/main" id="{4F004A3C-2F70-4E47-8B7D-C91B739294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1673" y="3963983"/>
            <a:ext cx="4865615" cy="2888486"/>
          </a:xfrm>
          <a:prstGeom prst="rect">
            <a:avLst/>
          </a:prstGeom>
        </p:spPr>
      </p:pic>
    </p:spTree>
    <p:extLst>
      <p:ext uri="{BB962C8B-B14F-4D97-AF65-F5344CB8AC3E}">
        <p14:creationId xmlns:p14="http://schemas.microsoft.com/office/powerpoint/2010/main" val="4165920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3159D-5339-460A-9142-5EE293F62640}"/>
              </a:ext>
            </a:extLst>
          </p:cNvPr>
          <p:cNvSpPr>
            <a:spLocks noGrp="1"/>
          </p:cNvSpPr>
          <p:nvPr>
            <p:ph type="title"/>
          </p:nvPr>
        </p:nvSpPr>
        <p:spPr/>
        <p:txBody>
          <a:bodyPr/>
          <a:lstStyle/>
          <a:p>
            <a:r>
              <a:rPr lang="en-US" dirty="0"/>
              <a:t>Conclusions &amp; Policy Implications</a:t>
            </a:r>
          </a:p>
        </p:txBody>
      </p:sp>
      <p:sp>
        <p:nvSpPr>
          <p:cNvPr id="3" name="Content Placeholder 2">
            <a:extLst>
              <a:ext uri="{FF2B5EF4-FFF2-40B4-BE49-F238E27FC236}">
                <a16:creationId xmlns:a16="http://schemas.microsoft.com/office/drawing/2014/main" id="{D0CAD07A-8C3E-4CE7-A1CB-BC591F1D53E8}"/>
              </a:ext>
            </a:extLst>
          </p:cNvPr>
          <p:cNvSpPr>
            <a:spLocks noGrp="1"/>
          </p:cNvSpPr>
          <p:nvPr>
            <p:ph idx="1"/>
          </p:nvPr>
        </p:nvSpPr>
        <p:spPr/>
        <p:txBody>
          <a:bodyPr/>
          <a:lstStyle/>
          <a:p>
            <a:r>
              <a:rPr lang="en-US"/>
              <a:t>The first half of 2018 should be a relatively modest increase for all three services.</a:t>
            </a:r>
          </a:p>
          <a:p>
            <a:r>
              <a:rPr lang="en-US"/>
              <a:t>Ridesharing </a:t>
            </a:r>
            <a:r>
              <a:rPr lang="en-US" dirty="0"/>
              <a:t>is consuming some market share from both Yellow and Green Cabs, but ridesharing appears to be growing the market more than taking from either cabs.</a:t>
            </a:r>
          </a:p>
          <a:p>
            <a:r>
              <a:rPr lang="en-US" dirty="0"/>
              <a:t>Further studies will need to determine if the growth of ridesharing is leading to more congestion on NYC streets, and to understand if ridesharing is replacing public transportation utilization in the marketplace.</a:t>
            </a:r>
          </a:p>
          <a:p>
            <a:r>
              <a:rPr lang="en-US" dirty="0"/>
              <a:t>Better ridesharing data capture should be implemented as this data is available and data files should be compressed where appropriate.</a:t>
            </a:r>
          </a:p>
        </p:txBody>
      </p:sp>
    </p:spTree>
    <p:extLst>
      <p:ext uri="{BB962C8B-B14F-4D97-AF65-F5344CB8AC3E}">
        <p14:creationId xmlns:p14="http://schemas.microsoft.com/office/powerpoint/2010/main" val="19274551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TM03457515[[fn=View]]</Template>
  <TotalTime>273</TotalTime>
  <Words>206</Words>
  <Application>Microsoft Office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Calisto MT</vt:lpstr>
      <vt:lpstr>Trebuchet MS</vt:lpstr>
      <vt:lpstr>Wingdings 2</vt:lpstr>
      <vt:lpstr>Slate</vt:lpstr>
      <vt:lpstr>NYC Taxis</vt:lpstr>
      <vt:lpstr>What the What</vt:lpstr>
      <vt:lpstr>Basic Ride Metrics</vt:lpstr>
      <vt:lpstr>Ride Metrics By Service Type</vt:lpstr>
      <vt:lpstr>Model Forecasts</vt:lpstr>
      <vt:lpstr>Conclusions &amp; Policy Implications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NYC Taxis</dc:title>
  <dc:creator>D. Lybarger</dc:creator>
  <cp:lastModifiedBy>D. Lybarger</cp:lastModifiedBy>
  <cp:revision>14</cp:revision>
  <dcterms:created xsi:type="dcterms:W3CDTF">2018-08-09T01:51:54Z</dcterms:created>
  <dcterms:modified xsi:type="dcterms:W3CDTF">2018-08-10T03:11:18Z</dcterms:modified>
</cp:coreProperties>
</file>