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387" r:id="rId4"/>
    <p:sldId id="354" r:id="rId5"/>
    <p:sldId id="376" r:id="rId6"/>
    <p:sldId id="379" r:id="rId7"/>
    <p:sldId id="399" r:id="rId8"/>
    <p:sldId id="400" r:id="rId9"/>
    <p:sldId id="401" r:id="rId10"/>
    <p:sldId id="402" r:id="rId11"/>
    <p:sldId id="397" r:id="rId12"/>
    <p:sldId id="396" r:id="rId13"/>
    <p:sldId id="403" r:id="rId14"/>
    <p:sldId id="405" r:id="rId15"/>
    <p:sldId id="411" r:id="rId16"/>
    <p:sldId id="404" r:id="rId17"/>
    <p:sldId id="406" r:id="rId18"/>
    <p:sldId id="395" r:id="rId19"/>
    <p:sldId id="392" r:id="rId20"/>
    <p:sldId id="393" r:id="rId21"/>
    <p:sldId id="412" r:id="rId22"/>
    <p:sldId id="413" r:id="rId23"/>
    <p:sldId id="415" r:id="rId24"/>
    <p:sldId id="280" r:id="rId25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27"/>
      <p:bold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Times New Roman Uni" panose="02020603050405020304" pitchFamily="18" charset="-122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微软雅黑 Light" panose="020B0502040204020203" pitchFamily="34" charset="-122"/>
      <p:regular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3" autoAdjust="0"/>
    <p:restoredTop sz="85405" autoAdjust="0"/>
  </p:normalViewPr>
  <p:slideViewPr>
    <p:cSldViewPr>
      <p:cViewPr varScale="1">
        <p:scale>
          <a:sx n="63" d="100"/>
          <a:sy n="63" d="100"/>
        </p:scale>
        <p:origin x="1452" y="72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Sheet4!$F$23</c:f>
              <c:strCache>
                <c:ptCount val="1"/>
                <c:pt idx="0">
                  <c:v>Firms that pay dividends/All firms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Sheet4!$B$24:$B$37</c:f>
              <c:numCache>
                <c:formatCode>General</c:formatCode>
                <c:ptCount val="14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</c:numCache>
            </c:numRef>
          </c:cat>
          <c:val>
            <c:numRef>
              <c:f>Sheet4!$F$24:$F$37</c:f>
              <c:numCache>
                <c:formatCode>General</c:formatCode>
                <c:ptCount val="14"/>
                <c:pt idx="0">
                  <c:v>0.48618784530386738</c:v>
                </c:pt>
                <c:pt idx="1">
                  <c:v>0.54351032448377579</c:v>
                </c:pt>
                <c:pt idx="2">
                  <c:v>0.47041420118343197</c:v>
                </c:pt>
                <c:pt idx="3">
                  <c:v>0.49825783972125437</c:v>
                </c:pt>
                <c:pt idx="4">
                  <c:v>0.52033570045190447</c:v>
                </c:pt>
                <c:pt idx="5">
                  <c:v>0.53025577043044292</c:v>
                </c:pt>
                <c:pt idx="6">
                  <c:v>0.57077625570776258</c:v>
                </c:pt>
                <c:pt idx="7">
                  <c:v>0.62411010915994303</c:v>
                </c:pt>
                <c:pt idx="8">
                  <c:v>0.68902178556172577</c:v>
                </c:pt>
                <c:pt idx="9">
                  <c:v>0.73117408906882586</c:v>
                </c:pt>
                <c:pt idx="10">
                  <c:v>0.74433399602385686</c:v>
                </c:pt>
                <c:pt idx="11">
                  <c:v>0.73936170212765961</c:v>
                </c:pt>
                <c:pt idx="12">
                  <c:v>0.70988310308182789</c:v>
                </c:pt>
                <c:pt idx="13">
                  <c:v>0.77549711353431683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Sheet4!$G$23</c:f>
              <c:strCache>
                <c:ptCount val="1"/>
                <c:pt idx="0">
                  <c:v>Firms that pay dividends/Firms with positive profits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Sheet4!$B$24:$B$37</c:f>
              <c:numCache>
                <c:formatCode>General</c:formatCode>
                <c:ptCount val="14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</c:numCache>
            </c:numRef>
          </c:cat>
          <c:val>
            <c:numRef>
              <c:f>Sheet4!$G$24:$G$37</c:f>
              <c:numCache>
                <c:formatCode>General</c:formatCode>
                <c:ptCount val="14"/>
                <c:pt idx="0">
                  <c:v>0.55847688123300088</c:v>
                </c:pt>
                <c:pt idx="1">
                  <c:v>0.63261802575107295</c:v>
                </c:pt>
                <c:pt idx="2">
                  <c:v>0.58888888888888891</c:v>
                </c:pt>
                <c:pt idx="3">
                  <c:v>0.57017543859649122</c:v>
                </c:pt>
                <c:pt idx="4">
                  <c:v>0.56403079076277118</c:v>
                </c:pt>
                <c:pt idx="5">
                  <c:v>0.63432835820895528</c:v>
                </c:pt>
                <c:pt idx="6">
                  <c:v>0.64599483204134367</c:v>
                </c:pt>
                <c:pt idx="7">
                  <c:v>0.6634712411705348</c:v>
                </c:pt>
                <c:pt idx="8">
                  <c:v>0.74400369003690037</c:v>
                </c:pt>
                <c:pt idx="9">
                  <c:v>0.80913978494623651</c:v>
                </c:pt>
                <c:pt idx="10">
                  <c:v>0.8217734855136084</c:v>
                </c:pt>
                <c:pt idx="11">
                  <c:v>0.82283298097251589</c:v>
                </c:pt>
                <c:pt idx="12">
                  <c:v>0.81430312880942701</c:v>
                </c:pt>
                <c:pt idx="13">
                  <c:v>0.84075104311543813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0589904"/>
        <c:axId val="1100602416"/>
      </c:lineChart>
      <c:catAx>
        <c:axId val="110058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0602416"/>
        <c:crosses val="autoZero"/>
        <c:auto val="1"/>
        <c:lblAlgn val="ctr"/>
        <c:lblOffset val="100"/>
        <c:noMultiLvlLbl val="0"/>
      </c:catAx>
      <c:valAx>
        <c:axId val="110060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058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Sheet1!$B$2:$B$16</c:f>
              <c:numCache>
                <c:formatCode>General</c:formatCode>
                <c:ptCount val="1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</c:numCache>
            </c:num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55.52</c:v>
                </c:pt>
                <c:pt idx="1">
                  <c:v>55.49</c:v>
                </c:pt>
                <c:pt idx="2">
                  <c:v>54.75</c:v>
                </c:pt>
                <c:pt idx="3">
                  <c:v>49.84</c:v>
                </c:pt>
                <c:pt idx="4">
                  <c:v>48.8</c:v>
                </c:pt>
                <c:pt idx="5">
                  <c:v>48.66</c:v>
                </c:pt>
                <c:pt idx="6">
                  <c:v>48.76</c:v>
                </c:pt>
                <c:pt idx="7">
                  <c:v>49.65</c:v>
                </c:pt>
                <c:pt idx="8">
                  <c:v>50.02</c:v>
                </c:pt>
                <c:pt idx="9">
                  <c:v>50.26</c:v>
                </c:pt>
                <c:pt idx="10">
                  <c:v>49.9</c:v>
                </c:pt>
                <c:pt idx="11">
                  <c:v>49.25</c:v>
                </c:pt>
                <c:pt idx="12">
                  <c:v>48.37</c:v>
                </c:pt>
                <c:pt idx="13">
                  <c:v>48.7</c:v>
                </c:pt>
                <c:pt idx="14">
                  <c:v>48.98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Sheet1!$B$2:$B$16</c:f>
              <c:numCache>
                <c:formatCode>General</c:formatCode>
                <c:ptCount val="1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</c:numCache>
            </c:num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56.78</c:v>
                </c:pt>
                <c:pt idx="1">
                  <c:v>56.61</c:v>
                </c:pt>
                <c:pt idx="2">
                  <c:v>55.69</c:v>
                </c:pt>
                <c:pt idx="3">
                  <c:v>50.18</c:v>
                </c:pt>
                <c:pt idx="4">
                  <c:v>48.81</c:v>
                </c:pt>
                <c:pt idx="5">
                  <c:v>48.62</c:v>
                </c:pt>
                <c:pt idx="6">
                  <c:v>48.69</c:v>
                </c:pt>
                <c:pt idx="7">
                  <c:v>49.8</c:v>
                </c:pt>
                <c:pt idx="8">
                  <c:v>50.5</c:v>
                </c:pt>
                <c:pt idx="9">
                  <c:v>50.61</c:v>
                </c:pt>
                <c:pt idx="10">
                  <c:v>50.04</c:v>
                </c:pt>
                <c:pt idx="11">
                  <c:v>48.96</c:v>
                </c:pt>
                <c:pt idx="12">
                  <c:v>48.21</c:v>
                </c:pt>
                <c:pt idx="13">
                  <c:v>48.59</c:v>
                </c:pt>
                <c:pt idx="14">
                  <c:v>48.74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0590448"/>
        <c:axId val="1100599696"/>
      </c:lineChart>
      <c:catAx>
        <c:axId val="110059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0599696"/>
        <c:crosses val="autoZero"/>
        <c:auto val="1"/>
        <c:lblAlgn val="ctr"/>
        <c:lblOffset val="100"/>
        <c:noMultiLvlLbl val="0"/>
      </c:catAx>
      <c:valAx>
        <c:axId val="110059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059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CA4F1-4DC4-46A8-A301-015972509CCA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7EFA1-2753-4924-9F41-02CFD75F6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9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03F68-B2A7-4FFB-BD56-3AE1DBEE44C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74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shall bear the duty of loyalty and diligence to the company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directors should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responsible for resolutions made by the board of directors and be liable to the compensation.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participate in adoption of such a resolution may be liable for compensation to the company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21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Should not take advantage of their affiliated relations and should be liable for compensation if any loss is caused.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40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Last but not least, investors </a:t>
            </a:r>
          </a:p>
          <a:p>
            <a:r>
              <a:rPr lang="en-GB" dirty="0" smtClean="0"/>
              <a:t>infringed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46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80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91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37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Shareholders were given some basic and general rights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right to exercise voting rights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275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seems to be a strong protection for minority shareholders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actually it lacks any specific means of being applied.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not</a:t>
            </a:r>
            <a:r>
              <a:rPr lang="en-GB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any procedures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8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9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1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Shareholders were given some basic and general rights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9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Shareholders were given some basic and general rights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6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Shareholders were given some basic and general rights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Investors would have a louder voice in the election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directors and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suprevisors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EFA1-2753-4924-9F41-02CFD75F68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1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3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2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43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b="6740"/>
          <a:stretch/>
        </p:blipFill>
        <p:spPr>
          <a:xfrm>
            <a:off x="183486" y="6162558"/>
            <a:ext cx="576000" cy="443442"/>
          </a:xfrm>
          <a:prstGeom prst="rect">
            <a:avLst/>
          </a:prstGeom>
        </p:spPr>
      </p:pic>
      <p:sp>
        <p:nvSpPr>
          <p:cNvPr id="8" name="平行四边形 7"/>
          <p:cNvSpPr/>
          <p:nvPr userDrawn="1"/>
        </p:nvSpPr>
        <p:spPr>
          <a:xfrm rot="16200000" flipH="1">
            <a:off x="2554941" y="-1143001"/>
            <a:ext cx="4034119" cy="9144001"/>
          </a:xfrm>
          <a:prstGeom prst="parallelogram">
            <a:avLst>
              <a:gd name="adj" fmla="val 159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52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0"/>
            <a:ext cx="9144000" cy="1137600"/>
          </a:xfrm>
          <a:custGeom>
            <a:avLst/>
            <a:gdLst>
              <a:gd name="connsiteX0" fmla="*/ 0 w 9144000"/>
              <a:gd name="connsiteY0" fmla="*/ 0 h 1137600"/>
              <a:gd name="connsiteX1" fmla="*/ 9144000 w 9144000"/>
              <a:gd name="connsiteY1" fmla="*/ 0 h 1137600"/>
              <a:gd name="connsiteX2" fmla="*/ 9144000 w 9144000"/>
              <a:gd name="connsiteY2" fmla="*/ 1137600 h 1137600"/>
              <a:gd name="connsiteX3" fmla="*/ 0 w 9144000"/>
              <a:gd name="connsiteY3" fmla="*/ 1137600 h 1137600"/>
              <a:gd name="connsiteX4" fmla="*/ 0 w 9144000"/>
              <a:gd name="connsiteY4" fmla="*/ 1137599 h 1137600"/>
              <a:gd name="connsiteX5" fmla="*/ 9143999 w 9144000"/>
              <a:gd name="connsiteY5" fmla="*/ 1137599 h 1137600"/>
              <a:gd name="connsiteX6" fmla="*/ 9143999 w 9144000"/>
              <a:gd name="connsiteY6" fmla="*/ 927846 h 1137600"/>
              <a:gd name="connsiteX7" fmla="*/ 0 w 9144000"/>
              <a:gd name="connsiteY7" fmla="*/ 1137599 h 113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137600">
                <a:moveTo>
                  <a:pt x="0" y="0"/>
                </a:moveTo>
                <a:lnTo>
                  <a:pt x="9144000" y="0"/>
                </a:lnTo>
                <a:lnTo>
                  <a:pt x="9144000" y="1137600"/>
                </a:lnTo>
                <a:lnTo>
                  <a:pt x="0" y="1137600"/>
                </a:lnTo>
                <a:lnTo>
                  <a:pt x="0" y="1137599"/>
                </a:lnTo>
                <a:lnTo>
                  <a:pt x="9143999" y="1137599"/>
                </a:lnTo>
                <a:lnTo>
                  <a:pt x="9143999" y="927846"/>
                </a:lnTo>
                <a:lnTo>
                  <a:pt x="0" y="113759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248552" y="245178"/>
            <a:ext cx="8316000" cy="612000"/>
          </a:xfrm>
        </p:spPr>
        <p:txBody>
          <a:bodyPr>
            <a:noAutofit/>
          </a:bodyPr>
          <a:lstStyle>
            <a:lvl1pPr marL="0" indent="0" algn="l">
              <a:buNone/>
              <a:defRPr sz="4200" b="0" spc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999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A99C-5E04-43D9-8A7D-A509EC589BB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2018/4/28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AB4A-14D1-4AB1-9EAD-AC03C793C96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6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7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5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42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9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821A-0835-45A8-B0F8-9458E332FFB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3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A821A-0835-45A8-B0F8-9458E332FFBB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B733-D73B-4780-A7B0-F4E8FC0F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A99C-5E04-43D9-8A7D-A509EC589BB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2018/4/28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AB4A-14D1-4AB1-9EAD-AC03C793C96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0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1586" y="2313454"/>
            <a:ext cx="89208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-70" dirty="0" smtClean="0">
                <a:ln w="6350">
                  <a:noFill/>
                  <a:prstDash val="dash"/>
                </a:ln>
                <a:solidFill>
                  <a:srgbClr val="FFFFFF"/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Investor Protection</a:t>
            </a:r>
          </a:p>
          <a:p>
            <a:pPr algn="ctr"/>
            <a:r>
              <a:rPr lang="en-US" altLang="zh-CN" sz="4400" spc="-70" dirty="0" smtClean="0">
                <a:ln w="6350">
                  <a:noFill/>
                  <a:prstDash val="dash"/>
                </a:ln>
                <a:solidFill>
                  <a:srgbClr val="FFFFFF"/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altLang="zh-CN" sz="4400" spc="-70" dirty="0" smtClean="0">
                <a:ln w="6350">
                  <a:noFill/>
                  <a:prstDash val="dash"/>
                </a:ln>
                <a:solidFill>
                  <a:srgbClr val="FFFFFF"/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Company Law</a:t>
            </a:r>
            <a:endParaRPr lang="zh-CN" altLang="en-US" sz="4400" spc="-70" dirty="0">
              <a:ln w="6350">
                <a:noFill/>
                <a:prstDash val="dash"/>
              </a:ln>
              <a:solidFill>
                <a:srgbClr val="FFFFFF"/>
              </a:solidFill>
              <a:latin typeface="+mj-lt"/>
              <a:ea typeface="Times New Roman Uni" panose="02020603050405020304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5977" y="5744446"/>
            <a:ext cx="47654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Central University of Finance and </a:t>
            </a:r>
            <a:r>
              <a:rPr lang="en-US" altLang="zh-CN" sz="1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Economics (CUFE)</a:t>
            </a:r>
            <a:endParaRPr lang="en-US" altLang="zh-CN" sz="1400" b="1" dirty="0">
              <a:solidFill>
                <a:srgbClr val="000000">
                  <a:lumMod val="50000"/>
                  <a:lumOff val="50000"/>
                </a:srgbClr>
              </a:solidFill>
              <a:latin typeface="+mj-lt"/>
              <a:ea typeface="Times New Roman Uni" panose="020206030504050203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DONG LIYE</a:t>
            </a:r>
            <a:endParaRPr lang="zh-CN" altLang="en-US" sz="1400" b="1" dirty="0">
              <a:solidFill>
                <a:srgbClr val="000000">
                  <a:lumMod val="50000"/>
                  <a:lumOff val="50000"/>
                </a:srgbClr>
              </a:solidFill>
              <a:latin typeface="+mj-lt"/>
              <a:ea typeface="Times New Roman Uni" panose="020206030504050203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2018-04</a:t>
            </a:r>
            <a:endParaRPr lang="zh-CN" altLang="en-US" sz="1400" b="1" dirty="0">
              <a:solidFill>
                <a:srgbClr val="000000">
                  <a:lumMod val="50000"/>
                  <a:lumOff val="50000"/>
                </a:srgbClr>
              </a:solidFill>
              <a:latin typeface="+mj-lt"/>
              <a:ea typeface="Times New Roman Uni" panose="02020603050405020304" pitchFamily="18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783063"/>
            <a:ext cx="991856" cy="1002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+mj-lt"/>
              <a:ea typeface="Times New Roman Uni" panose="02020603050405020304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152704"/>
            <a:ext cx="8316000" cy="612000"/>
          </a:xfrm>
        </p:spPr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Company </a:t>
            </a:r>
            <a:r>
              <a:rPr lang="en-US" altLang="zh-CN" sz="4000" dirty="0" smtClean="0">
                <a:cs typeface="Times New Roman" panose="02020603050405020304" pitchFamily="18" charset="0"/>
              </a:rPr>
              <a:t>Law (</a:t>
            </a:r>
            <a:r>
              <a:rPr lang="en-US" altLang="zh-CN" sz="4000" dirty="0">
                <a:cs typeface="Times New Roman" panose="02020603050405020304" pitchFamily="18" charset="0"/>
              </a:rPr>
              <a:t>1993)</a:t>
            </a:r>
          </a:p>
          <a:p>
            <a:endParaRPr lang="en-US" altLang="zh-CN" sz="4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556792"/>
            <a:ext cx="862588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La Porta et al. (1996) developed a method to measure the </a:t>
            </a:r>
            <a:r>
              <a:rPr lang="en-US" altLang="zh-CN" sz="2400" b="1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index for shareholders rights 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granted by the company law, based 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Voting rights attached to shares,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Anti-director rights,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2400" dirty="0" smtClean="0"/>
              <a:t>Remedial rights</a:t>
            </a:r>
          </a:p>
          <a:p>
            <a:endParaRPr lang="en-GB" altLang="zh-CN" sz="2400" dirty="0" smtClean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en-GB" altLang="zh-CN" sz="2400" dirty="0" err="1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MacNeil</a:t>
            </a:r>
            <a:r>
              <a:rPr lang="en-GB" altLang="zh-CN" sz="24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 (2002) modified the index above and examined the legal protection for investor in Chinese Company Law (1993)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, while he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found out that the </a:t>
            </a:r>
            <a:r>
              <a:rPr lang="en-US" altLang="zh-CN" sz="2400" b="1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total score for China was 2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with a world average of sample countries there of 3 and an average of common law jurisdictions of 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4.</a:t>
            </a:r>
          </a:p>
          <a:p>
            <a:endParaRPr lang="en-US" altLang="zh-CN" sz="2000" dirty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152704"/>
            <a:ext cx="8316000" cy="612000"/>
          </a:xfrm>
        </p:spPr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Company </a:t>
            </a:r>
            <a:r>
              <a:rPr lang="en-US" altLang="zh-CN" sz="4000" dirty="0" smtClean="0">
                <a:cs typeface="Times New Roman" panose="02020603050405020304" pitchFamily="18" charset="0"/>
              </a:rPr>
              <a:t>Law (</a:t>
            </a:r>
            <a:r>
              <a:rPr lang="en-US" altLang="zh-CN" sz="4000" dirty="0">
                <a:cs typeface="Times New Roman" panose="02020603050405020304" pitchFamily="18" charset="0"/>
              </a:rPr>
              <a:t>1993)</a:t>
            </a:r>
          </a:p>
          <a:p>
            <a:endParaRPr lang="en-US" altLang="zh-CN" sz="40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05412"/>
              </p:ext>
            </p:extLst>
          </p:nvPr>
        </p:nvGraphicFramePr>
        <p:xfrm>
          <a:off x="859431" y="1268760"/>
          <a:ext cx="7425138" cy="507544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410424"/>
                <a:gridCol w="1014714"/>
              </a:tblGrid>
              <a:tr h="280626">
                <a:tc>
                  <a:txBody>
                    <a:bodyPr/>
                    <a:lstStyle/>
                    <a:p>
                      <a:pPr algn="l"/>
                      <a:endParaRPr lang="en-GB" sz="2000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</a:rPr>
                        <a:t>Score</a:t>
                      </a:r>
                    </a:p>
                  </a:txBody>
                  <a:tcPr marL="0" marR="0" marT="0" marB="0"/>
                </a:tc>
              </a:tr>
              <a:tr h="56125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Shareholders can mail their vote to the company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0</a:t>
                      </a:r>
                      <a:endParaRPr lang="zh-CN" altLang="en-US" sz="2000">
                        <a:effectLst/>
                      </a:endParaRPr>
                    </a:p>
                  </a:txBody>
                  <a:tcPr marL="0" marR="0" marT="0" marB="0"/>
                </a:tc>
              </a:tr>
              <a:tr h="84187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Shareholders are not required to deposit their share prior to the Annual Shareholders’ General Meeting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1</a:t>
                      </a:r>
                      <a:endParaRPr lang="zh-CN" altLang="en-US" sz="2000">
                        <a:effectLst/>
                      </a:endParaRPr>
                    </a:p>
                  </a:txBody>
                  <a:tcPr marL="0" marR="0" marT="0" marB="0"/>
                </a:tc>
              </a:tr>
              <a:tr h="84187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Cumulative voting or proportional representation of minorities in the board of directors is allowed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0</a:t>
                      </a:r>
                      <a:endParaRPr lang="zh-CN" altLang="en-US" sz="2000">
                        <a:effectLst/>
                      </a:endParaRPr>
                    </a:p>
                  </a:txBody>
                  <a:tcPr marL="0" marR="0" marT="0" marB="0"/>
                </a:tc>
              </a:tr>
              <a:tr h="561252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An oppressed minorities mechanism is in place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0</a:t>
                      </a:r>
                      <a:endParaRPr lang="zh-CN" altLang="en-US" sz="2000">
                        <a:effectLst/>
                      </a:endParaRPr>
                    </a:p>
                  </a:txBody>
                  <a:tcPr marL="0" marR="0" marT="0" marB="0"/>
                </a:tc>
              </a:tr>
              <a:tr h="1122504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The minimum percentage of capital that is necessary for shareholders to call an extraordinary shareholders’ meeting is less than or equal to 10%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effectLst/>
                        </a:rPr>
                        <a:t>1</a:t>
                      </a:r>
                      <a:endParaRPr lang="zh-CN" altLang="en-US" sz="2000">
                        <a:effectLst/>
                      </a:endParaRPr>
                    </a:p>
                  </a:txBody>
                  <a:tcPr marL="0" marR="0" marT="0" marB="0"/>
                </a:tc>
              </a:tr>
              <a:tr h="84187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Shareholders have pre-emptive rights that can only be waived by a shareholder’s vote.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0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298376" y="6474822"/>
            <a:ext cx="2810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Reference: </a:t>
            </a:r>
            <a:r>
              <a:rPr lang="en-US" sz="1600" b="1" dirty="0" err="1" smtClean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MacNeil</a:t>
            </a:r>
            <a:r>
              <a:rPr lang="en-US" sz="16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, 2002</a:t>
            </a:r>
            <a:endParaRPr lang="en-GB" sz="1600" b="1" dirty="0">
              <a:solidFill>
                <a:srgbClr val="000000">
                  <a:lumMod val="50000"/>
                  <a:lumOff val="50000"/>
                </a:srgbClr>
              </a:solidFill>
              <a:latin typeface="+mj-lt"/>
              <a:ea typeface="Times New Roman Uni" panose="02020603050405020304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152704"/>
            <a:ext cx="8316000" cy="612000"/>
          </a:xfrm>
        </p:spPr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Company </a:t>
            </a:r>
            <a:r>
              <a:rPr lang="en-US" altLang="zh-CN" sz="4000" dirty="0" smtClean="0">
                <a:cs typeface="Times New Roman" panose="02020603050405020304" pitchFamily="18" charset="0"/>
              </a:rPr>
              <a:t>Law (Current)</a:t>
            </a:r>
            <a:endParaRPr lang="en-US" altLang="zh-CN" sz="4000" dirty="0">
              <a:cs typeface="Times New Roman" panose="02020603050405020304" pitchFamily="18" charset="0"/>
            </a:endParaRPr>
          </a:p>
          <a:p>
            <a:endParaRPr lang="en-US" altLang="zh-CN" sz="4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524" y="1340768"/>
            <a:ext cx="856895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Rights to participate in the management of  company,</a:t>
            </a:r>
          </a:p>
          <a:p>
            <a:endParaRPr lang="en-US" altLang="zh-CN" sz="2800" dirty="0" smtClean="0"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Inspection rights,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Examine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and view corporate documents such as the stubs of corporate bonds and the minutes of shareholders’ general meetings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. (Art. 33, Art. 97)</a:t>
            </a:r>
          </a:p>
          <a:p>
            <a:endParaRPr lang="en-US" altLang="zh-CN" sz="2400" dirty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Inquiry rights,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Rights to inquiry directors and senior managers during shareholders’ meeting. (Art. 150)</a:t>
            </a:r>
          </a:p>
          <a:p>
            <a:endParaRPr lang="en-US" altLang="zh-CN" sz="2400" dirty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Cumulative voting,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Both firms limited by liability or share may adopt cumulative voting system. (Art. 42, Art. 105)</a:t>
            </a:r>
          </a:p>
        </p:txBody>
      </p:sp>
    </p:spTree>
    <p:extLst>
      <p:ext uri="{BB962C8B-B14F-4D97-AF65-F5344CB8AC3E}">
        <p14:creationId xmlns:p14="http://schemas.microsoft.com/office/powerpoint/2010/main" val="20123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152704"/>
            <a:ext cx="8316000" cy="612000"/>
          </a:xfrm>
        </p:spPr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Company </a:t>
            </a:r>
            <a:r>
              <a:rPr lang="en-US" altLang="zh-CN" sz="4000" dirty="0" smtClean="0">
                <a:cs typeface="Times New Roman" panose="02020603050405020304" pitchFamily="18" charset="0"/>
              </a:rPr>
              <a:t>Law (Current)</a:t>
            </a:r>
            <a:endParaRPr lang="en-US" altLang="zh-CN" sz="4000" dirty="0">
              <a:cs typeface="Times New Roman" panose="02020603050405020304" pitchFamily="18" charset="0"/>
            </a:endParaRPr>
          </a:p>
          <a:p>
            <a:endParaRPr lang="en-US" altLang="zh-CN" sz="4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340768"/>
            <a:ext cx="8625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b="1" dirty="0" smtClean="0"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Responsibilities </a:t>
            </a:r>
            <a:r>
              <a:rPr lang="en-GB" altLang="zh-CN" sz="2400" b="1" dirty="0"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for directors, supervisors  </a:t>
            </a:r>
            <a:r>
              <a:rPr lang="en-GB" altLang="zh-CN" sz="2400" b="1" dirty="0" smtClean="0"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and senior managers,</a:t>
            </a:r>
            <a:endParaRPr lang="en-GB" altLang="zh-CN" sz="2400" b="1" dirty="0"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Duties </a:t>
            </a:r>
            <a:r>
              <a:rPr lang="en-US" altLang="zh-CN" sz="2400" dirty="0"/>
              <a:t>of loyalty and diligence are </a:t>
            </a:r>
            <a:r>
              <a:rPr lang="en-US" altLang="zh-CN" sz="2400" dirty="0" smtClean="0"/>
              <a:t>imposed (Art. 147)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Directors 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are liable for resolutions of the board of </a:t>
            </a:r>
            <a:r>
              <a:rPr lang="en-US" altLang="zh-CN" sz="24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directors (Art. 112)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2400" dirty="0" smtClean="0"/>
              <a:t>Several activities, </a:t>
            </a:r>
            <a:r>
              <a:rPr lang="en-US" altLang="zh-CN" sz="2400" dirty="0"/>
              <a:t>such as misappropriating the company’s </a:t>
            </a:r>
            <a:r>
              <a:rPr lang="en-US" altLang="zh-CN" sz="2400" dirty="0" smtClean="0"/>
              <a:t>funds, </a:t>
            </a:r>
            <a:r>
              <a:rPr lang="en-GB" altLang="zh-CN" sz="2400" dirty="0" smtClean="0"/>
              <a:t>are forbidden (Art. 148)</a:t>
            </a:r>
            <a:endParaRPr lang="en-US" altLang="zh-CN" sz="24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152704"/>
            <a:ext cx="8316000" cy="612000"/>
          </a:xfrm>
        </p:spPr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Company Law (Current</a:t>
            </a:r>
            <a:r>
              <a:rPr lang="en-US" altLang="zh-CN" sz="4000" dirty="0" smtClean="0">
                <a:cs typeface="Times New Roman" panose="02020603050405020304" pitchFamily="18" charset="0"/>
              </a:rPr>
              <a:t>)</a:t>
            </a:r>
            <a:endParaRPr lang="en-US" altLang="zh-CN" sz="4000" dirty="0">
              <a:cs typeface="Times New Roman" panose="02020603050405020304" pitchFamily="18" charset="0"/>
            </a:endParaRPr>
          </a:p>
          <a:p>
            <a:endParaRPr lang="en-US" altLang="zh-CN" sz="4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340768"/>
            <a:ext cx="8625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Duties imposed on </a:t>
            </a:r>
            <a:r>
              <a:rPr lang="en-US" altLang="zh-CN" sz="2400" b="1" dirty="0"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controlling shareholders and de facto </a:t>
            </a:r>
            <a:r>
              <a:rPr lang="en-US" altLang="zh-CN" sz="2400" b="1" dirty="0" smtClean="0"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controllers,</a:t>
            </a:r>
            <a:endParaRPr lang="en-US" altLang="zh-CN" sz="2400" dirty="0" smtClean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Prohibition against abuse of shareholder’s rights and liability for compensation if any loss is </a:t>
            </a:r>
            <a:r>
              <a:rPr lang="en-US" altLang="zh-CN" sz="24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caused (Article 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4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Prohibition </a:t>
            </a:r>
            <a:r>
              <a:rPr lang="en-US" altLang="zh-CN" sz="24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against taking 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advantage of their affiliated relations and </a:t>
            </a:r>
            <a:r>
              <a:rPr lang="en-US" altLang="zh-CN" sz="24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liability for 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compensation if any loss is </a:t>
            </a:r>
            <a:r>
              <a:rPr lang="en-US" altLang="zh-CN" sz="24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caused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(Art. 21)</a:t>
            </a:r>
            <a:endParaRPr lang="en-US" altLang="zh-CN" sz="24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152704"/>
            <a:ext cx="8316000" cy="612000"/>
          </a:xfrm>
        </p:spPr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Company </a:t>
            </a:r>
            <a:r>
              <a:rPr lang="en-US" altLang="zh-CN" sz="4000" dirty="0" smtClean="0">
                <a:cs typeface="Times New Roman" panose="02020603050405020304" pitchFamily="18" charset="0"/>
              </a:rPr>
              <a:t>Law (Current)</a:t>
            </a:r>
            <a:endParaRPr lang="en-US" altLang="zh-CN" sz="4000" dirty="0">
              <a:cs typeface="Times New Roman" panose="02020603050405020304" pitchFamily="18" charset="0"/>
            </a:endParaRPr>
          </a:p>
          <a:p>
            <a:endParaRPr lang="en-US" altLang="zh-CN" sz="4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340768"/>
            <a:ext cx="82410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b="1" dirty="0" smtClean="0"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Rights to take remedial actions,</a:t>
            </a:r>
            <a:endParaRPr lang="en-GB" altLang="zh-CN" sz="2400" b="1" dirty="0"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Bring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direct or derivative </a:t>
            </a:r>
            <a:r>
              <a:rPr lang="en-US" altLang="zh-CN" sz="2400" dirty="0"/>
              <a:t>action against the wrongdoers for compensatory </a:t>
            </a:r>
            <a:r>
              <a:rPr lang="en-US" altLang="zh-CN" sz="2400" dirty="0" smtClean="0"/>
              <a:t>damages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(</a:t>
            </a:r>
            <a:r>
              <a:rPr lang="en-US" altLang="zh-CN" sz="2400" dirty="0"/>
              <a:t>Art. </a:t>
            </a:r>
            <a:r>
              <a:rPr lang="en-US" altLang="zh-CN" sz="2400" dirty="0" smtClean="0"/>
              <a:t>151, Art. 152</a:t>
            </a:r>
            <a:r>
              <a:rPr lang="en-US" altLang="zh-CN" sz="2400" dirty="0"/>
              <a:t>)</a:t>
            </a:r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Request </a:t>
            </a:r>
            <a:r>
              <a:rPr lang="en-US" altLang="zh-CN" sz="2400" dirty="0"/>
              <a:t>firms to buy his shares (Art. 74)</a:t>
            </a:r>
            <a:endParaRPr lang="en-GB" altLang="zh-CN" sz="2400" dirty="0"/>
          </a:p>
          <a:p>
            <a:endParaRPr lang="en-US" altLang="zh-CN" sz="2400" dirty="0" smtClean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right to file a case to dissolve the company if continued existence may cause grievous </a:t>
            </a:r>
            <a:r>
              <a:rPr lang="en-US" altLang="zh-CN" sz="24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losses</a:t>
            </a:r>
          </a:p>
          <a:p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   (Art</a:t>
            </a:r>
            <a:r>
              <a:rPr lang="en-US" altLang="zh-CN" sz="24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. 183)</a:t>
            </a:r>
          </a:p>
          <a:p>
            <a:endParaRPr lang="en-US" altLang="zh-CN" sz="24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Three Elements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8120" y="1916832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The rights to participate in the management</a:t>
            </a:r>
            <a:endParaRPr lang="en-US" altLang="zh-CN" sz="3200" dirty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200" dirty="0" smtClean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Accountability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indent="-3600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sz="32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ease of </a:t>
            </a:r>
            <a:r>
              <a:rPr lang="en-US" altLang="zh-CN" sz="32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investor </a:t>
            </a:r>
            <a:r>
              <a:rPr lang="en-US" altLang="zh-CN" sz="32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suits</a:t>
            </a:r>
            <a:endParaRPr lang="en-US" altLang="zh-CN" sz="3200" dirty="0" smtClean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296720"/>
            <a:ext cx="8316000" cy="612000"/>
          </a:xfrm>
        </p:spPr>
        <p:txBody>
          <a:bodyPr/>
          <a:lstStyle/>
          <a:p>
            <a:r>
              <a:rPr lang="en-US" altLang="zh-CN" sz="4000" dirty="0" smtClean="0">
                <a:cs typeface="Times New Roman" panose="02020603050405020304" pitchFamily="18" charset="0"/>
              </a:rPr>
              <a:t>Cash Dividends</a:t>
            </a:r>
            <a:endParaRPr lang="en-US" altLang="zh-CN" sz="4000" dirty="0"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722288"/>
            <a:ext cx="86258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In a world of significant </a:t>
            </a:r>
            <a:r>
              <a:rPr lang="en-US" altLang="zh-CN" sz="2400" b="1" dirty="0"/>
              <a:t>agency problems </a:t>
            </a:r>
            <a:r>
              <a:rPr lang="en-US" altLang="zh-CN" sz="2400" dirty="0"/>
              <a:t>between corporate insiders and outsiders, dividends can play a useful role. By paying dividends, insiders return corporate earnings to investors and hence are no longer capable of using these earnings to benefit themselves. </a:t>
            </a:r>
            <a:endParaRPr lang="en-US" altLang="zh-CN" sz="2400" dirty="0" smtClean="0"/>
          </a:p>
          <a:p>
            <a:r>
              <a:rPr lang="en-US" altLang="zh-CN" sz="2400" dirty="0"/>
              <a:t>(Myers (1998), Gomes (2000), and </a:t>
            </a:r>
            <a:r>
              <a:rPr lang="en-US" altLang="zh-CN" sz="2400" dirty="0" err="1"/>
              <a:t>Zwiebel</a:t>
            </a:r>
            <a:r>
              <a:rPr lang="en-US" altLang="zh-CN" sz="2400" dirty="0"/>
              <a:t> (1996</a:t>
            </a:r>
            <a:r>
              <a:rPr lang="en-US" altLang="zh-CN" sz="2400" dirty="0" smtClean="0"/>
              <a:t>), 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So, </a:t>
            </a:r>
            <a:r>
              <a:rPr lang="en-US" altLang="zh-CN" sz="2400" b="1" dirty="0" smtClean="0"/>
              <a:t>stronger shareholder </a:t>
            </a:r>
            <a:r>
              <a:rPr lang="en-US" altLang="zh-CN" sz="2400" b="1" dirty="0"/>
              <a:t>rights </a:t>
            </a:r>
            <a:r>
              <a:rPr lang="en-US" altLang="zh-CN" sz="2400" dirty="0"/>
              <a:t>should be associated with </a:t>
            </a:r>
            <a:r>
              <a:rPr lang="en-US" altLang="zh-CN" sz="2400" b="1" dirty="0"/>
              <a:t>higher dividend </a:t>
            </a:r>
            <a:r>
              <a:rPr lang="en-US" altLang="zh-CN" sz="2400" b="1" dirty="0" smtClean="0"/>
              <a:t>payouts.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522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296720"/>
            <a:ext cx="8316000" cy="612000"/>
          </a:xfrm>
        </p:spPr>
        <p:txBody>
          <a:bodyPr/>
          <a:lstStyle/>
          <a:p>
            <a:r>
              <a:rPr lang="en-US" altLang="zh-CN" sz="4000" dirty="0" smtClean="0">
                <a:cs typeface="Times New Roman" panose="02020603050405020304" pitchFamily="18" charset="0"/>
              </a:rPr>
              <a:t>Cash Dividends</a:t>
            </a:r>
            <a:endParaRPr lang="en-US" altLang="zh-CN" sz="4000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26972"/>
              </p:ext>
            </p:extLst>
          </p:nvPr>
        </p:nvGraphicFramePr>
        <p:xfrm>
          <a:off x="611560" y="1340768"/>
          <a:ext cx="8015313" cy="494233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52129"/>
                <a:gridCol w="1224136"/>
                <a:gridCol w="1224136"/>
                <a:gridCol w="1512168"/>
                <a:gridCol w="1440160"/>
                <a:gridCol w="1462584"/>
              </a:tblGrid>
              <a:tr h="13952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Year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Firms that pay dividends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Number of firms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Ratio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kern="1200" dirty="0">
                          <a:effectLst/>
                        </a:rPr>
                        <a:t>Firms with positive profits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Ratio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616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1267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0.486188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kern="1200">
                          <a:effectLst/>
                        </a:rPr>
                        <a:t>1103</a:t>
                      </a:r>
                      <a:endParaRPr lang="en-US" altLang="zh-CN" sz="1600" b="0" i="0" u="none" strike="noStrike" kern="12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0.558477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8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737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1356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0.54351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kern="1200">
                          <a:effectLst/>
                        </a:rPr>
                        <a:t>1165</a:t>
                      </a:r>
                      <a:endParaRPr lang="en-US" altLang="zh-CN" sz="1600" b="0" i="0" u="none" strike="noStrike" kern="12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0.632618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8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636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1352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0.470414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kern="1200" dirty="0">
                          <a:effectLst/>
                        </a:rPr>
                        <a:t>1080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0.588889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8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715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1435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0.498258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kern="1200" dirty="0">
                          <a:effectLst/>
                        </a:rPr>
                        <a:t>1254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0.570175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8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806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1549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0.520336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kern="1200" dirty="0">
                          <a:effectLst/>
                        </a:rPr>
                        <a:t>1429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0.564031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8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850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1603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0.530256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kern="1200" dirty="0">
                          <a:effectLst/>
                        </a:rPr>
                        <a:t>1340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0.634328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8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1752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0.570776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kern="1200" dirty="0">
                          <a:effectLst/>
                        </a:rPr>
                        <a:t>1548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0.645995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8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2010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1315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2107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0.62411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kern="1200" dirty="0">
                          <a:effectLst/>
                        </a:rPr>
                        <a:t>1982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0.663471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8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1613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2341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0.689022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kern="1200" dirty="0">
                          <a:effectLst/>
                        </a:rPr>
                        <a:t>2168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0.744004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8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1806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2470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0.731174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kern="1200" dirty="0">
                          <a:effectLst/>
                        </a:rPr>
                        <a:t>2232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0.80914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8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1872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2515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0.744334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kern="1200" dirty="0">
                          <a:effectLst/>
                        </a:rPr>
                        <a:t>2278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0.821773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8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1946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2632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0.739362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kern="1200" dirty="0">
                          <a:effectLst/>
                        </a:rPr>
                        <a:t>2365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0.822833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8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2823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0.709883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kern="1200" dirty="0">
                          <a:effectLst/>
                        </a:rPr>
                        <a:t>2461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0.814303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0894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2418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3118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0.775497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kern="1200" dirty="0">
                          <a:effectLst/>
                        </a:rPr>
                        <a:t>2876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0.840751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60" y="6283103"/>
            <a:ext cx="2381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0000">
                    <a:lumMod val="50000"/>
                    <a:lumOff val="50000"/>
                  </a:srgbClr>
                </a:solidFill>
                <a:ea typeface="Times New Roman Uni" panose="02020603050405020304" pitchFamily="18" charset="-122"/>
                <a:cs typeface="Times New Roman" panose="02020603050405020304" pitchFamily="18" charset="0"/>
              </a:rPr>
              <a:t>Data Source: CSMAR.</a:t>
            </a:r>
            <a:endParaRPr lang="en-GB" altLang="zh-CN" sz="1600" b="1" dirty="0">
              <a:solidFill>
                <a:srgbClr val="000000">
                  <a:lumMod val="50000"/>
                  <a:lumOff val="50000"/>
                </a:srgbClr>
              </a:solidFill>
              <a:ea typeface="Times New Roman Uni" panose="02020603050405020304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296720"/>
            <a:ext cx="8316000" cy="612000"/>
          </a:xfrm>
        </p:spPr>
        <p:txBody>
          <a:bodyPr/>
          <a:lstStyle/>
          <a:p>
            <a:r>
              <a:rPr lang="en-US" altLang="zh-CN" sz="4000" dirty="0" smtClean="0">
                <a:cs typeface="Times New Roman" panose="02020603050405020304" pitchFamily="18" charset="0"/>
              </a:rPr>
              <a:t>Cash Dividends</a:t>
            </a:r>
            <a:endParaRPr lang="en-US" altLang="zh-CN" sz="4000" dirty="0">
              <a:cs typeface="Times New Roman" panose="02020603050405020304" pitchFamily="18" charset="0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3632932"/>
              </p:ext>
            </p:extLst>
          </p:nvPr>
        </p:nvGraphicFramePr>
        <p:xfrm>
          <a:off x="719572" y="1628800"/>
          <a:ext cx="7704856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6252" y="6093296"/>
            <a:ext cx="8132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Note: This figure depicts the time trend for the ratio of firms that pay dividends.</a:t>
            </a:r>
            <a:endParaRPr lang="en-GB" sz="1400" b="1" dirty="0">
              <a:solidFill>
                <a:srgbClr val="000000">
                  <a:lumMod val="50000"/>
                  <a:lumOff val="50000"/>
                </a:srgbClr>
              </a:solidFill>
              <a:latin typeface="+mj-lt"/>
              <a:ea typeface="Times New Roman Uni" panose="02020603050405020304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48552" y="296720"/>
            <a:ext cx="8316000" cy="612000"/>
          </a:xfrm>
        </p:spPr>
        <p:txBody>
          <a:bodyPr/>
          <a:lstStyle/>
          <a:p>
            <a:r>
              <a:rPr lang="en-GB" sz="3600" dirty="0" smtClean="0">
                <a:latin typeface="+mj-lt"/>
              </a:rPr>
              <a:t>HKEX unveils new Listing Rules</a:t>
            </a:r>
            <a:endParaRPr lang="en-GB" sz="3600" dirty="0"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324959"/>
            <a:ext cx="3960440" cy="5198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89" y="6351442"/>
            <a:ext cx="2629312" cy="5065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4431" y="6474822"/>
            <a:ext cx="2934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Sourc</a:t>
            </a:r>
            <a:r>
              <a:rPr lang="en-US" altLang="zh-CN" sz="1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e: </a:t>
            </a:r>
            <a:r>
              <a:rPr lang="en-US" altLang="zh-CN" sz="1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Hong Kong Exchanges</a:t>
            </a:r>
            <a:endParaRPr lang="en-GB" sz="1400" b="1" dirty="0">
              <a:solidFill>
                <a:srgbClr val="000000">
                  <a:lumMod val="50000"/>
                  <a:lumOff val="50000"/>
                </a:srgbClr>
              </a:solidFill>
              <a:latin typeface="+mj-lt"/>
              <a:ea typeface="Times New Roman Uni" panose="02020603050405020304" pitchFamily="18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560" y="1200809"/>
            <a:ext cx="806786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dirty="0" smtClean="0"/>
              <a:t>  The </a:t>
            </a:r>
            <a:r>
              <a:rPr lang="en-US" altLang="zh-CN" sz="2000" dirty="0"/>
              <a:t>Stock Exchange of Hong Kong Limited (the Exchange), a wholly-owned subsidiary of Hong Kong Exchanges and Clearing Limited (HKEX), today (</a:t>
            </a:r>
            <a:r>
              <a:rPr lang="en-US" altLang="zh-CN" sz="2000" dirty="0">
                <a:solidFill>
                  <a:srgbClr val="FF0000"/>
                </a:solidFill>
              </a:rPr>
              <a:t>Tuesday</a:t>
            </a:r>
            <a:r>
              <a:rPr lang="en-US" altLang="zh-CN" sz="2000" dirty="0"/>
              <a:t>) announced that the proposed new rules to broaden Hong Kong’s listing regime will </a:t>
            </a:r>
            <a:r>
              <a:rPr lang="en-US" altLang="zh-CN" sz="2000" dirty="0">
                <a:solidFill>
                  <a:srgbClr val="FF0000"/>
                </a:solidFill>
              </a:rPr>
              <a:t>take effect on 30 April 2018</a:t>
            </a:r>
            <a:r>
              <a:rPr lang="en-US" altLang="zh-CN" sz="2000" dirty="0"/>
              <a:t>, from which date companies in emerging and innovative sectors seeking to list under the new regime may submit formal applications</a:t>
            </a:r>
            <a:r>
              <a:rPr lang="en-US" altLang="zh-CN" sz="2000" dirty="0" smtClean="0"/>
              <a:t>.</a:t>
            </a:r>
          </a:p>
          <a:p>
            <a:r>
              <a:rPr lang="en-US" sz="2000" dirty="0" smtClean="0"/>
              <a:t>   …</a:t>
            </a:r>
          </a:p>
          <a:p>
            <a:r>
              <a:rPr lang="en-US" sz="2000" dirty="0" smtClean="0"/>
              <a:t>   As </a:t>
            </a:r>
            <a:r>
              <a:rPr lang="en-US" sz="2000" dirty="0"/>
              <a:t>part of the reforms, the Exchange is adding three new chapters in the Main Board Listing Rules (Listing Rules or Rules) and made consequential changes to the current Rules to: (a) permit listings of biotech issuers that do not meet any of the Main Board financial eligibility tests; (b) </a:t>
            </a:r>
            <a:r>
              <a:rPr lang="en-US" sz="2000" dirty="0">
                <a:solidFill>
                  <a:srgbClr val="FF0000"/>
                </a:solidFill>
              </a:rPr>
              <a:t>permit listings of companies with weighted voting right (WVR) structures</a:t>
            </a:r>
            <a:r>
              <a:rPr lang="en-US" sz="2000" dirty="0"/>
              <a:t>; and (c) establish a new concessionary secondary listing route for Greater China and international companies that wish to secondary list in Hong Kong.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624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8552" y="1866304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ownership concentration is </a:t>
            </a:r>
            <a:r>
              <a:rPr lang="en-US" sz="3200" dirty="0" smtClean="0"/>
              <a:t>a consequence </a:t>
            </a:r>
            <a:r>
              <a:rPr lang="en-US" sz="3200" dirty="0"/>
              <a:t>of </a:t>
            </a:r>
            <a:r>
              <a:rPr lang="en-US" sz="3200" b="1" dirty="0"/>
              <a:t>poor legal </a:t>
            </a:r>
            <a:r>
              <a:rPr lang="en-US" sz="3200" b="1" dirty="0" smtClean="0"/>
              <a:t>protection of minority </a:t>
            </a:r>
            <a:r>
              <a:rPr lang="en-US" sz="3200" b="1" dirty="0"/>
              <a:t>shareholders</a:t>
            </a:r>
            <a:r>
              <a:rPr lang="en-US" sz="3200" dirty="0"/>
              <a:t>, as agency conflict between the controlling and the minority shareholders cannot be </a:t>
            </a:r>
            <a:r>
              <a:rPr lang="en-US" sz="3200" dirty="0" smtClean="0"/>
              <a:t>reduced effectively. </a:t>
            </a:r>
            <a:r>
              <a:rPr lang="en-US" sz="3200" dirty="0"/>
              <a:t>(</a:t>
            </a:r>
            <a:r>
              <a:rPr lang="en-US" sz="3200" dirty="0" smtClean="0"/>
              <a:t>La Porta et al., 1998)</a:t>
            </a:r>
          </a:p>
          <a:p>
            <a:pPr algn="just"/>
            <a:endParaRPr lang="en-US" sz="3600" dirty="0"/>
          </a:p>
          <a:p>
            <a:pPr algn="just"/>
            <a:endParaRPr lang="en-GB" sz="3600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224712"/>
            <a:ext cx="8316000" cy="612000"/>
          </a:xfrm>
        </p:spPr>
        <p:txBody>
          <a:bodyPr/>
          <a:lstStyle/>
          <a:p>
            <a:r>
              <a:rPr lang="en-US" altLang="zh-CN" sz="4400" dirty="0" smtClean="0">
                <a:latin typeface="+mj-lt"/>
                <a:ea typeface="宋体" panose="02010600030101010101" pitchFamily="2" charset="-122"/>
              </a:rPr>
              <a:t>Ownership Concentration</a:t>
            </a:r>
            <a:endParaRPr lang="en-GB" altLang="zh-C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24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224712"/>
            <a:ext cx="8316000" cy="612000"/>
          </a:xfrm>
        </p:spPr>
        <p:txBody>
          <a:bodyPr/>
          <a:lstStyle/>
          <a:p>
            <a:r>
              <a:rPr lang="en-US" altLang="zh-CN" sz="4400" dirty="0" smtClean="0">
                <a:latin typeface="+mj-lt"/>
                <a:ea typeface="宋体" panose="02010600030101010101" pitchFamily="2" charset="-122"/>
              </a:rPr>
              <a:t>Ownership Concentration</a:t>
            </a:r>
            <a:endParaRPr lang="en-GB" altLang="zh-CN" sz="4400" dirty="0">
              <a:latin typeface="+mj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7547" y="1268760"/>
          <a:ext cx="7848869" cy="475252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21267"/>
                <a:gridCol w="1121267"/>
                <a:gridCol w="1121267"/>
                <a:gridCol w="1121267"/>
                <a:gridCol w="1121267"/>
                <a:gridCol w="1121267"/>
                <a:gridCol w="1121267"/>
              </a:tblGrid>
              <a:tr h="39604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Sample: All A shares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Variable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u="none" strike="noStrike">
                          <a:effectLst/>
                        </a:rPr>
                        <a:t>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u="none" strike="noStrike">
                          <a:effectLst/>
                        </a:rPr>
                        <a:t>Mean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u="none" strike="noStrike">
                          <a:effectLst/>
                        </a:rPr>
                        <a:t>Std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u="none" strike="noStrike">
                          <a:effectLst/>
                        </a:rPr>
                        <a:t>P25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u="none" strike="noStrike">
                          <a:effectLst/>
                        </a:rPr>
                        <a:t>Median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u="none" strike="noStrike">
                          <a:effectLst/>
                        </a:rPr>
                        <a:t>P75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S1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31814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36.27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15.58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24.06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34.08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47.28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 smtClean="0">
                          <a:effectLst/>
                        </a:rPr>
                        <a:t>S3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31814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50.00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15.78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38.45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50.27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61.36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 smtClean="0">
                          <a:effectLst/>
                        </a:rPr>
                        <a:t>S5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31814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54.18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15.68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42.94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54.82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65.81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 smtClean="0">
                          <a:effectLst/>
                        </a:rPr>
                        <a:t>S10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31814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58.61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15.57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47.74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59.99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70.65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9604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/>
                        </a:rPr>
                        <a:t>Sample: Non-SOEs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Variable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u="none" strike="noStrike">
                          <a:effectLst/>
                        </a:rPr>
                        <a:t>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u="none" strike="noStrike">
                          <a:effectLst/>
                        </a:rPr>
                        <a:t>Mean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u="none" strike="noStrike" dirty="0" err="1">
                          <a:effectLst/>
                        </a:rPr>
                        <a:t>Std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u="none" strike="noStrike">
                          <a:effectLst/>
                        </a:rPr>
                        <a:t>P25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u="none" strike="noStrike">
                          <a:effectLst/>
                        </a:rPr>
                        <a:t>Median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u="none" strike="noStrike" dirty="0">
                          <a:effectLst/>
                        </a:rPr>
                        <a:t>P75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effectLst/>
                        </a:rPr>
                        <a:t>S1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25780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33.75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14.75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22.47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31.05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43.47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 smtClean="0">
                          <a:effectLst/>
                        </a:rPr>
                        <a:t>S3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25780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47.93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15.67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36.14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47.68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59.10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 smtClean="0">
                          <a:effectLst/>
                        </a:rPr>
                        <a:t>S5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25780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52.42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15.81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40.71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52.76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64.36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9604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 smtClean="0">
                          <a:effectLst/>
                        </a:rPr>
                        <a:t>S10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25780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57.23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15.91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45.64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58.27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70.00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32483" y="6044745"/>
            <a:ext cx="7883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Note:  S1, S3, S5, S10 stand for the</a:t>
            </a:r>
            <a:r>
              <a:rPr lang="en-US" altLang="zh-CN" sz="1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percent of shares owned by  the largest, three largest, five largest, ten largest shareholders of each firm. Data Source: CSMAR.</a:t>
            </a:r>
            <a:endParaRPr lang="en-GB" sz="1400" b="1" dirty="0">
              <a:solidFill>
                <a:srgbClr val="000000">
                  <a:lumMod val="50000"/>
                  <a:lumOff val="50000"/>
                </a:srgbClr>
              </a:solidFill>
              <a:latin typeface="+mj-lt"/>
              <a:ea typeface="Times New Roman Uni" panose="02020603050405020304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224712"/>
            <a:ext cx="8316000" cy="612000"/>
          </a:xfrm>
        </p:spPr>
        <p:txBody>
          <a:bodyPr/>
          <a:lstStyle/>
          <a:p>
            <a:r>
              <a:rPr lang="en-US" altLang="zh-CN" sz="4400" dirty="0" smtClean="0">
                <a:latin typeface="+mj-lt"/>
                <a:ea typeface="宋体" panose="02010600030101010101" pitchFamily="2" charset="-122"/>
              </a:rPr>
              <a:t>Ownership Concentration</a:t>
            </a:r>
            <a:endParaRPr lang="en-GB" altLang="zh-CN" sz="4400" dirty="0">
              <a:latin typeface="+mj-lt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692245"/>
              </p:ext>
            </p:extLst>
          </p:nvPr>
        </p:nvGraphicFramePr>
        <p:xfrm>
          <a:off x="536593" y="1628800"/>
          <a:ext cx="7739917" cy="4718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41961" y="6195536"/>
            <a:ext cx="8132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Note: This figure depicts the time trend for the mean and median percent of shares owned by the three largest shareholders of each firm.</a:t>
            </a:r>
            <a:endParaRPr lang="en-GB" sz="1400" b="1" dirty="0">
              <a:solidFill>
                <a:srgbClr val="000000">
                  <a:lumMod val="50000"/>
                  <a:lumOff val="50000"/>
                </a:srgbClr>
              </a:solidFill>
              <a:latin typeface="+mj-lt"/>
              <a:ea typeface="Times New Roman Uni" panose="02020603050405020304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文本框 493"/>
          <p:cNvSpPr txBox="1"/>
          <p:nvPr/>
        </p:nvSpPr>
        <p:spPr>
          <a:xfrm>
            <a:off x="3552622" y="3523129"/>
            <a:ext cx="2132398" cy="107406"/>
          </a:xfrm>
          <a:custGeom>
            <a:avLst/>
            <a:gdLst>
              <a:gd name="connsiteX0" fmla="*/ 2075638 w 2132398"/>
              <a:gd name="connsiteY0" fmla="*/ 0 h 107406"/>
              <a:gd name="connsiteX1" fmla="*/ 2132398 w 2132398"/>
              <a:gd name="connsiteY1" fmla="*/ 0 h 107406"/>
              <a:gd name="connsiteX2" fmla="*/ 2123968 w 2132398"/>
              <a:gd name="connsiteY2" fmla="*/ 41069 h 107406"/>
              <a:gd name="connsiteX3" fmla="*/ 2093509 w 2132398"/>
              <a:gd name="connsiteY3" fmla="*/ 77496 h 107406"/>
              <a:gd name="connsiteX4" fmla="*/ 1980730 w 2132398"/>
              <a:gd name="connsiteY4" fmla="*/ 107406 h 107406"/>
              <a:gd name="connsiteX5" fmla="*/ 1921871 w 2132398"/>
              <a:gd name="connsiteY5" fmla="*/ 100408 h 107406"/>
              <a:gd name="connsiteX6" fmla="*/ 1872890 w 2132398"/>
              <a:gd name="connsiteY6" fmla="*/ 82984 h 107406"/>
              <a:gd name="connsiteX7" fmla="*/ 1872890 w 2132398"/>
              <a:gd name="connsiteY7" fmla="*/ 20420 h 107406"/>
              <a:gd name="connsiteX8" fmla="*/ 1925026 w 2132398"/>
              <a:gd name="connsiteY8" fmla="*/ 48409 h 107406"/>
              <a:gd name="connsiteX9" fmla="*/ 1987041 w 2132398"/>
              <a:gd name="connsiteY9" fmla="*/ 59385 h 107406"/>
              <a:gd name="connsiteX10" fmla="*/ 2070905 w 2132398"/>
              <a:gd name="connsiteY10" fmla="*/ 23576 h 107406"/>
              <a:gd name="connsiteX11" fmla="*/ 1684532 w 2132398"/>
              <a:gd name="connsiteY11" fmla="*/ 0 h 107406"/>
              <a:gd name="connsiteX12" fmla="*/ 1755902 w 2132398"/>
              <a:gd name="connsiteY12" fmla="*/ 0 h 107406"/>
              <a:gd name="connsiteX13" fmla="*/ 1842613 w 2132398"/>
              <a:gd name="connsiteY13" fmla="*/ 100271 h 107406"/>
              <a:gd name="connsiteX14" fmla="*/ 1767427 w 2132398"/>
              <a:gd name="connsiteY14" fmla="*/ 100271 h 107406"/>
              <a:gd name="connsiteX15" fmla="*/ 1540222 w 2132398"/>
              <a:gd name="connsiteY15" fmla="*/ 0 h 107406"/>
              <a:gd name="connsiteX16" fmla="*/ 1595102 w 2132398"/>
              <a:gd name="connsiteY16" fmla="*/ 0 h 107406"/>
              <a:gd name="connsiteX17" fmla="*/ 1595102 w 2132398"/>
              <a:gd name="connsiteY17" fmla="*/ 100271 h 107406"/>
              <a:gd name="connsiteX18" fmla="*/ 1540222 w 2132398"/>
              <a:gd name="connsiteY18" fmla="*/ 100271 h 107406"/>
              <a:gd name="connsiteX19" fmla="*/ 1300285 w 2132398"/>
              <a:gd name="connsiteY19" fmla="*/ 0 h 107406"/>
              <a:gd name="connsiteX20" fmla="*/ 1359820 w 2132398"/>
              <a:gd name="connsiteY20" fmla="*/ 0 h 107406"/>
              <a:gd name="connsiteX21" fmla="*/ 1359893 w 2132398"/>
              <a:gd name="connsiteY21" fmla="*/ 114 h 107406"/>
              <a:gd name="connsiteX22" fmla="*/ 1377455 w 2132398"/>
              <a:gd name="connsiteY22" fmla="*/ 29475 h 107406"/>
              <a:gd name="connsiteX23" fmla="*/ 1378553 w 2132398"/>
              <a:gd name="connsiteY23" fmla="*/ 29475 h 107406"/>
              <a:gd name="connsiteX24" fmla="*/ 1376495 w 2132398"/>
              <a:gd name="connsiteY24" fmla="*/ 4916 h 107406"/>
              <a:gd name="connsiteX25" fmla="*/ 1376405 w 2132398"/>
              <a:gd name="connsiteY25" fmla="*/ 0 h 107406"/>
              <a:gd name="connsiteX26" fmla="*/ 1430140 w 2132398"/>
              <a:gd name="connsiteY26" fmla="*/ 0 h 107406"/>
              <a:gd name="connsiteX27" fmla="*/ 1430140 w 2132398"/>
              <a:gd name="connsiteY27" fmla="*/ 100271 h 107406"/>
              <a:gd name="connsiteX28" fmla="*/ 1365107 w 2132398"/>
              <a:gd name="connsiteY28" fmla="*/ 100271 h 107406"/>
              <a:gd name="connsiteX29" fmla="*/ 1083022 w 2132398"/>
              <a:gd name="connsiteY29" fmla="*/ 0 h 107406"/>
              <a:gd name="connsiteX30" fmla="*/ 1137354 w 2132398"/>
              <a:gd name="connsiteY30" fmla="*/ 0 h 107406"/>
              <a:gd name="connsiteX31" fmla="*/ 1137354 w 2132398"/>
              <a:gd name="connsiteY31" fmla="*/ 100271 h 107406"/>
              <a:gd name="connsiteX32" fmla="*/ 1083022 w 2132398"/>
              <a:gd name="connsiteY32" fmla="*/ 100271 h 107406"/>
              <a:gd name="connsiteX33" fmla="*/ 918912 w 2132398"/>
              <a:gd name="connsiteY33" fmla="*/ 0 h 107406"/>
              <a:gd name="connsiteX34" fmla="*/ 978727 w 2132398"/>
              <a:gd name="connsiteY34" fmla="*/ 0 h 107406"/>
              <a:gd name="connsiteX35" fmla="*/ 1016919 w 2132398"/>
              <a:gd name="connsiteY35" fmla="*/ 100271 h 107406"/>
              <a:gd name="connsiteX36" fmla="*/ 956276 w 2132398"/>
              <a:gd name="connsiteY36" fmla="*/ 100271 h 107406"/>
              <a:gd name="connsiteX37" fmla="*/ 672596 w 2132398"/>
              <a:gd name="connsiteY37" fmla="*/ 0 h 107406"/>
              <a:gd name="connsiteX38" fmla="*/ 730283 w 2132398"/>
              <a:gd name="connsiteY38" fmla="*/ 0 h 107406"/>
              <a:gd name="connsiteX39" fmla="*/ 695046 w 2132398"/>
              <a:gd name="connsiteY39" fmla="*/ 100271 h 107406"/>
              <a:gd name="connsiteX40" fmla="*/ 634403 w 2132398"/>
              <a:gd name="connsiteY40" fmla="*/ 100271 h 107406"/>
              <a:gd name="connsiteX41" fmla="*/ 514834 w 2132398"/>
              <a:gd name="connsiteY41" fmla="*/ 0 h 107406"/>
              <a:gd name="connsiteX42" fmla="*/ 569714 w 2132398"/>
              <a:gd name="connsiteY42" fmla="*/ 0 h 107406"/>
              <a:gd name="connsiteX43" fmla="*/ 569714 w 2132398"/>
              <a:gd name="connsiteY43" fmla="*/ 100271 h 107406"/>
              <a:gd name="connsiteX44" fmla="*/ 514834 w 2132398"/>
              <a:gd name="connsiteY44" fmla="*/ 100271 h 107406"/>
              <a:gd name="connsiteX45" fmla="*/ 244822 w 2132398"/>
              <a:gd name="connsiteY45" fmla="*/ 0 h 107406"/>
              <a:gd name="connsiteX46" fmla="*/ 299702 w 2132398"/>
              <a:gd name="connsiteY46" fmla="*/ 0 h 107406"/>
              <a:gd name="connsiteX47" fmla="*/ 299702 w 2132398"/>
              <a:gd name="connsiteY47" fmla="*/ 100271 h 107406"/>
              <a:gd name="connsiteX48" fmla="*/ 244822 w 2132398"/>
              <a:gd name="connsiteY48" fmla="*/ 100271 h 107406"/>
              <a:gd name="connsiteX49" fmla="*/ 0 w 2132398"/>
              <a:gd name="connsiteY49" fmla="*/ 0 h 107406"/>
              <a:gd name="connsiteX50" fmla="*/ 55155 w 2132398"/>
              <a:gd name="connsiteY50" fmla="*/ 0 h 107406"/>
              <a:gd name="connsiteX51" fmla="*/ 55155 w 2132398"/>
              <a:gd name="connsiteY51" fmla="*/ 100271 h 107406"/>
              <a:gd name="connsiteX52" fmla="*/ 0 w 2132398"/>
              <a:gd name="connsiteY52" fmla="*/ 100271 h 10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32398" h="107406">
                <a:moveTo>
                  <a:pt x="2075638" y="0"/>
                </a:moveTo>
                <a:lnTo>
                  <a:pt x="2132398" y="0"/>
                </a:lnTo>
                <a:lnTo>
                  <a:pt x="2123968" y="41069"/>
                </a:lnTo>
                <a:cubicBezTo>
                  <a:pt x="2117199" y="55384"/>
                  <a:pt x="2107046" y="67526"/>
                  <a:pt x="2093509" y="77496"/>
                </a:cubicBezTo>
                <a:cubicBezTo>
                  <a:pt x="2066435" y="97436"/>
                  <a:pt x="2028842" y="107406"/>
                  <a:pt x="1980730" y="107406"/>
                </a:cubicBezTo>
                <a:cubicBezTo>
                  <a:pt x="1963900" y="107406"/>
                  <a:pt x="1944280" y="105073"/>
                  <a:pt x="1921871" y="100408"/>
                </a:cubicBezTo>
                <a:cubicBezTo>
                  <a:pt x="1899461" y="95744"/>
                  <a:pt x="1883134" y="89935"/>
                  <a:pt x="1872890" y="82984"/>
                </a:cubicBezTo>
                <a:lnTo>
                  <a:pt x="1872890" y="20420"/>
                </a:lnTo>
                <a:cubicBezTo>
                  <a:pt x="1885878" y="31762"/>
                  <a:pt x="1903257" y="41092"/>
                  <a:pt x="1925026" y="48409"/>
                </a:cubicBezTo>
                <a:cubicBezTo>
                  <a:pt x="1946796" y="55727"/>
                  <a:pt x="1967467" y="59385"/>
                  <a:pt x="1987041" y="59385"/>
                </a:cubicBezTo>
                <a:cubicBezTo>
                  <a:pt x="2031769" y="59385"/>
                  <a:pt x="2059724" y="47449"/>
                  <a:pt x="2070905" y="23576"/>
                </a:cubicBezTo>
                <a:close/>
                <a:moveTo>
                  <a:pt x="1684532" y="0"/>
                </a:moveTo>
                <a:lnTo>
                  <a:pt x="1755902" y="0"/>
                </a:lnTo>
                <a:lnTo>
                  <a:pt x="1842613" y="100271"/>
                </a:lnTo>
                <a:lnTo>
                  <a:pt x="1767427" y="100271"/>
                </a:lnTo>
                <a:close/>
                <a:moveTo>
                  <a:pt x="1540222" y="0"/>
                </a:moveTo>
                <a:lnTo>
                  <a:pt x="1595102" y="0"/>
                </a:lnTo>
                <a:lnTo>
                  <a:pt x="1595102" y="100271"/>
                </a:lnTo>
                <a:lnTo>
                  <a:pt x="1540222" y="100271"/>
                </a:lnTo>
                <a:close/>
                <a:moveTo>
                  <a:pt x="1300285" y="0"/>
                </a:moveTo>
                <a:lnTo>
                  <a:pt x="1359820" y="0"/>
                </a:lnTo>
                <a:lnTo>
                  <a:pt x="1359893" y="114"/>
                </a:lnTo>
                <a:cubicBezTo>
                  <a:pt x="1369772" y="15481"/>
                  <a:pt x="1375626" y="25268"/>
                  <a:pt x="1377455" y="29475"/>
                </a:cubicBezTo>
                <a:lnTo>
                  <a:pt x="1378553" y="29475"/>
                </a:lnTo>
                <a:cubicBezTo>
                  <a:pt x="1377638" y="23438"/>
                  <a:pt x="1376952" y="15252"/>
                  <a:pt x="1376495" y="4916"/>
                </a:cubicBezTo>
                <a:lnTo>
                  <a:pt x="1376405" y="0"/>
                </a:lnTo>
                <a:lnTo>
                  <a:pt x="1430140" y="0"/>
                </a:lnTo>
                <a:lnTo>
                  <a:pt x="1430140" y="100271"/>
                </a:lnTo>
                <a:lnTo>
                  <a:pt x="1365107" y="100271"/>
                </a:lnTo>
                <a:close/>
                <a:moveTo>
                  <a:pt x="1083022" y="0"/>
                </a:moveTo>
                <a:lnTo>
                  <a:pt x="1137354" y="0"/>
                </a:lnTo>
                <a:lnTo>
                  <a:pt x="1137354" y="100271"/>
                </a:lnTo>
                <a:lnTo>
                  <a:pt x="1083022" y="100271"/>
                </a:lnTo>
                <a:close/>
                <a:moveTo>
                  <a:pt x="918912" y="0"/>
                </a:moveTo>
                <a:lnTo>
                  <a:pt x="978727" y="0"/>
                </a:lnTo>
                <a:lnTo>
                  <a:pt x="1016919" y="100271"/>
                </a:lnTo>
                <a:lnTo>
                  <a:pt x="956276" y="100271"/>
                </a:lnTo>
                <a:close/>
                <a:moveTo>
                  <a:pt x="672596" y="0"/>
                </a:moveTo>
                <a:lnTo>
                  <a:pt x="730283" y="0"/>
                </a:lnTo>
                <a:lnTo>
                  <a:pt x="695046" y="100271"/>
                </a:lnTo>
                <a:lnTo>
                  <a:pt x="634403" y="100271"/>
                </a:lnTo>
                <a:close/>
                <a:moveTo>
                  <a:pt x="514834" y="0"/>
                </a:moveTo>
                <a:lnTo>
                  <a:pt x="569714" y="0"/>
                </a:lnTo>
                <a:lnTo>
                  <a:pt x="569714" y="100271"/>
                </a:lnTo>
                <a:lnTo>
                  <a:pt x="514834" y="100271"/>
                </a:lnTo>
                <a:close/>
                <a:moveTo>
                  <a:pt x="244822" y="0"/>
                </a:moveTo>
                <a:lnTo>
                  <a:pt x="299702" y="0"/>
                </a:lnTo>
                <a:lnTo>
                  <a:pt x="299702" y="100271"/>
                </a:lnTo>
                <a:lnTo>
                  <a:pt x="244822" y="100271"/>
                </a:lnTo>
                <a:close/>
                <a:moveTo>
                  <a:pt x="0" y="0"/>
                </a:moveTo>
                <a:lnTo>
                  <a:pt x="55155" y="0"/>
                </a:lnTo>
                <a:lnTo>
                  <a:pt x="55155" y="100271"/>
                </a:lnTo>
                <a:lnTo>
                  <a:pt x="0" y="1002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文本框 494"/>
          <p:cNvSpPr txBox="1"/>
          <p:nvPr/>
        </p:nvSpPr>
        <p:spPr>
          <a:xfrm>
            <a:off x="3430513" y="3191218"/>
            <a:ext cx="2238119" cy="143653"/>
          </a:xfrm>
          <a:custGeom>
            <a:avLst/>
            <a:gdLst>
              <a:gd name="connsiteX0" fmla="*/ 1884048 w 2238119"/>
              <a:gd name="connsiteY0" fmla="*/ 7135 h 143653"/>
              <a:gd name="connsiteX1" fmla="*/ 1951825 w 2238119"/>
              <a:gd name="connsiteY1" fmla="*/ 7135 h 143653"/>
              <a:gd name="connsiteX2" fmla="*/ 1832394 w 2238119"/>
              <a:gd name="connsiteY2" fmla="*/ 143653 h 143653"/>
              <a:gd name="connsiteX3" fmla="*/ 1769876 w 2238119"/>
              <a:gd name="connsiteY3" fmla="*/ 143653 h 143653"/>
              <a:gd name="connsiteX4" fmla="*/ 1662331 w 2238119"/>
              <a:gd name="connsiteY4" fmla="*/ 7135 h 143653"/>
              <a:gd name="connsiteX5" fmla="*/ 1717211 w 2238119"/>
              <a:gd name="connsiteY5" fmla="*/ 7135 h 143653"/>
              <a:gd name="connsiteX6" fmla="*/ 1717211 w 2238119"/>
              <a:gd name="connsiteY6" fmla="*/ 143653 h 143653"/>
              <a:gd name="connsiteX7" fmla="*/ 1662331 w 2238119"/>
              <a:gd name="connsiteY7" fmla="*/ 143653 h 143653"/>
              <a:gd name="connsiteX8" fmla="*/ 1497918 w 2238119"/>
              <a:gd name="connsiteY8" fmla="*/ 7135 h 143653"/>
              <a:gd name="connsiteX9" fmla="*/ 1552249 w 2238119"/>
              <a:gd name="connsiteY9" fmla="*/ 7135 h 143653"/>
              <a:gd name="connsiteX10" fmla="*/ 1552249 w 2238119"/>
              <a:gd name="connsiteY10" fmla="*/ 143653 h 143653"/>
              <a:gd name="connsiteX11" fmla="*/ 1497918 w 2238119"/>
              <a:gd name="connsiteY11" fmla="*/ 143653 h 143653"/>
              <a:gd name="connsiteX12" fmla="*/ 1205131 w 2238119"/>
              <a:gd name="connsiteY12" fmla="*/ 7135 h 143653"/>
              <a:gd name="connsiteX13" fmla="*/ 1274006 w 2238119"/>
              <a:gd name="connsiteY13" fmla="*/ 7135 h 143653"/>
              <a:gd name="connsiteX14" fmla="*/ 1361406 w 2238119"/>
              <a:gd name="connsiteY14" fmla="*/ 143653 h 143653"/>
              <a:gd name="connsiteX15" fmla="*/ 1300689 w 2238119"/>
              <a:gd name="connsiteY15" fmla="*/ 143653 h 143653"/>
              <a:gd name="connsiteX16" fmla="*/ 1273457 w 2238119"/>
              <a:gd name="connsiteY16" fmla="*/ 101529 h 143653"/>
              <a:gd name="connsiteX17" fmla="*/ 1258914 w 2238119"/>
              <a:gd name="connsiteY17" fmla="*/ 73814 h 143653"/>
              <a:gd name="connsiteX18" fmla="*/ 1257267 w 2238119"/>
              <a:gd name="connsiteY18" fmla="*/ 73814 h 143653"/>
              <a:gd name="connsiteX19" fmla="*/ 1259463 w 2238119"/>
              <a:gd name="connsiteY19" fmla="*/ 133360 h 143653"/>
              <a:gd name="connsiteX20" fmla="*/ 1259463 w 2238119"/>
              <a:gd name="connsiteY20" fmla="*/ 143653 h 143653"/>
              <a:gd name="connsiteX21" fmla="*/ 1205131 w 2238119"/>
              <a:gd name="connsiteY21" fmla="*/ 143653 h 143653"/>
              <a:gd name="connsiteX22" fmla="*/ 918409 w 2238119"/>
              <a:gd name="connsiteY22" fmla="*/ 7135 h 143653"/>
              <a:gd name="connsiteX23" fmla="*/ 977131 w 2238119"/>
              <a:gd name="connsiteY23" fmla="*/ 7135 h 143653"/>
              <a:gd name="connsiteX24" fmla="*/ 1029130 w 2238119"/>
              <a:gd name="connsiteY24" fmla="*/ 143653 h 143653"/>
              <a:gd name="connsiteX25" fmla="*/ 972902 w 2238119"/>
              <a:gd name="connsiteY25" fmla="*/ 143653 h 143653"/>
              <a:gd name="connsiteX26" fmla="*/ 953807 w 2238119"/>
              <a:gd name="connsiteY26" fmla="*/ 91102 h 143653"/>
              <a:gd name="connsiteX27" fmla="*/ 947221 w 2238119"/>
              <a:gd name="connsiteY27" fmla="*/ 61466 h 143653"/>
              <a:gd name="connsiteX28" fmla="*/ 945849 w 2238119"/>
              <a:gd name="connsiteY28" fmla="*/ 61466 h 143653"/>
              <a:gd name="connsiteX29" fmla="*/ 938989 w 2238119"/>
              <a:gd name="connsiteY29" fmla="*/ 91102 h 143653"/>
              <a:gd name="connsiteX30" fmla="*/ 920058 w 2238119"/>
              <a:gd name="connsiteY30" fmla="*/ 143653 h 143653"/>
              <a:gd name="connsiteX31" fmla="*/ 866411 w 2238119"/>
              <a:gd name="connsiteY31" fmla="*/ 143653 h 143653"/>
              <a:gd name="connsiteX32" fmla="*/ 636943 w 2238119"/>
              <a:gd name="connsiteY32" fmla="*/ 7135 h 143653"/>
              <a:gd name="connsiteX33" fmla="*/ 691823 w 2238119"/>
              <a:gd name="connsiteY33" fmla="*/ 7135 h 143653"/>
              <a:gd name="connsiteX34" fmla="*/ 691823 w 2238119"/>
              <a:gd name="connsiteY34" fmla="*/ 143653 h 143653"/>
              <a:gd name="connsiteX35" fmla="*/ 636943 w 2238119"/>
              <a:gd name="connsiteY35" fmla="*/ 143653 h 143653"/>
              <a:gd name="connsiteX36" fmla="*/ 366931 w 2238119"/>
              <a:gd name="connsiteY36" fmla="*/ 7135 h 143653"/>
              <a:gd name="connsiteX37" fmla="*/ 421811 w 2238119"/>
              <a:gd name="connsiteY37" fmla="*/ 7135 h 143653"/>
              <a:gd name="connsiteX38" fmla="*/ 421811 w 2238119"/>
              <a:gd name="connsiteY38" fmla="*/ 143653 h 143653"/>
              <a:gd name="connsiteX39" fmla="*/ 366931 w 2238119"/>
              <a:gd name="connsiteY39" fmla="*/ 143653 h 143653"/>
              <a:gd name="connsiteX40" fmla="*/ 0 w 2238119"/>
              <a:gd name="connsiteY40" fmla="*/ 7135 h 143653"/>
              <a:gd name="connsiteX41" fmla="*/ 299921 w 2238119"/>
              <a:gd name="connsiteY41" fmla="*/ 7135 h 143653"/>
              <a:gd name="connsiteX42" fmla="*/ 299921 w 2238119"/>
              <a:gd name="connsiteY42" fmla="*/ 55978 h 143653"/>
              <a:gd name="connsiteX43" fmla="*/ 177264 w 2238119"/>
              <a:gd name="connsiteY43" fmla="*/ 55978 h 143653"/>
              <a:gd name="connsiteX44" fmla="*/ 177264 w 2238119"/>
              <a:gd name="connsiteY44" fmla="*/ 143653 h 143653"/>
              <a:gd name="connsiteX45" fmla="*/ 122109 w 2238119"/>
              <a:gd name="connsiteY45" fmla="*/ 143653 h 143653"/>
              <a:gd name="connsiteX46" fmla="*/ 122109 w 2238119"/>
              <a:gd name="connsiteY46" fmla="*/ 55978 h 143653"/>
              <a:gd name="connsiteX47" fmla="*/ 0 w 2238119"/>
              <a:gd name="connsiteY47" fmla="*/ 55978 h 143653"/>
              <a:gd name="connsiteX48" fmla="*/ 2145097 w 2238119"/>
              <a:gd name="connsiteY48" fmla="*/ 0 h 143653"/>
              <a:gd name="connsiteX49" fmla="*/ 2238119 w 2238119"/>
              <a:gd name="connsiteY49" fmla="*/ 15367 h 143653"/>
              <a:gd name="connsiteX50" fmla="*/ 2238119 w 2238119"/>
              <a:gd name="connsiteY50" fmla="*/ 75186 h 143653"/>
              <a:gd name="connsiteX51" fmla="*/ 2140981 w 2238119"/>
              <a:gd name="connsiteY51" fmla="*/ 48569 h 143653"/>
              <a:gd name="connsiteX52" fmla="*/ 2077457 w 2238119"/>
              <a:gd name="connsiteY52" fmla="*/ 64896 h 143653"/>
              <a:gd name="connsiteX53" fmla="*/ 2052898 w 2238119"/>
              <a:gd name="connsiteY53" fmla="*/ 110310 h 143653"/>
              <a:gd name="connsiteX54" fmla="*/ 2066410 w 2238119"/>
              <a:gd name="connsiteY54" fmla="*/ 143653 h 143653"/>
              <a:gd name="connsiteX55" fmla="*/ 2004602 w 2238119"/>
              <a:gd name="connsiteY55" fmla="*/ 143653 h 143653"/>
              <a:gd name="connsiteX56" fmla="*/ 1995273 w 2238119"/>
              <a:gd name="connsiteY56" fmla="*/ 114975 h 143653"/>
              <a:gd name="connsiteX57" fmla="*/ 2037806 w 2238119"/>
              <a:gd name="connsiteY57" fmla="*/ 31008 h 143653"/>
              <a:gd name="connsiteX58" fmla="*/ 2145097 w 2238119"/>
              <a:gd name="connsiteY58" fmla="*/ 0 h 14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238119" h="143653">
                <a:moveTo>
                  <a:pt x="1884048" y="7135"/>
                </a:moveTo>
                <a:lnTo>
                  <a:pt x="1951825" y="7135"/>
                </a:lnTo>
                <a:lnTo>
                  <a:pt x="1832394" y="143653"/>
                </a:lnTo>
                <a:lnTo>
                  <a:pt x="1769876" y="143653"/>
                </a:lnTo>
                <a:close/>
                <a:moveTo>
                  <a:pt x="1662331" y="7135"/>
                </a:moveTo>
                <a:lnTo>
                  <a:pt x="1717211" y="7135"/>
                </a:lnTo>
                <a:lnTo>
                  <a:pt x="1717211" y="143653"/>
                </a:lnTo>
                <a:lnTo>
                  <a:pt x="1662331" y="143653"/>
                </a:lnTo>
                <a:close/>
                <a:moveTo>
                  <a:pt x="1497918" y="7135"/>
                </a:moveTo>
                <a:lnTo>
                  <a:pt x="1552249" y="7135"/>
                </a:lnTo>
                <a:lnTo>
                  <a:pt x="1552249" y="143653"/>
                </a:lnTo>
                <a:lnTo>
                  <a:pt x="1497918" y="143653"/>
                </a:lnTo>
                <a:close/>
                <a:moveTo>
                  <a:pt x="1205131" y="7135"/>
                </a:moveTo>
                <a:lnTo>
                  <a:pt x="1274006" y="7135"/>
                </a:lnTo>
                <a:lnTo>
                  <a:pt x="1361406" y="143653"/>
                </a:lnTo>
                <a:lnTo>
                  <a:pt x="1300689" y="143653"/>
                </a:lnTo>
                <a:lnTo>
                  <a:pt x="1273457" y="101529"/>
                </a:lnTo>
                <a:cubicBezTo>
                  <a:pt x="1267420" y="92199"/>
                  <a:pt x="1262572" y="82961"/>
                  <a:pt x="1258914" y="73814"/>
                </a:cubicBezTo>
                <a:lnTo>
                  <a:pt x="1257267" y="73814"/>
                </a:lnTo>
                <a:cubicBezTo>
                  <a:pt x="1258731" y="83327"/>
                  <a:pt x="1259463" y="103175"/>
                  <a:pt x="1259463" y="133360"/>
                </a:cubicBezTo>
                <a:lnTo>
                  <a:pt x="1259463" y="143653"/>
                </a:lnTo>
                <a:lnTo>
                  <a:pt x="1205131" y="143653"/>
                </a:lnTo>
                <a:close/>
                <a:moveTo>
                  <a:pt x="918409" y="7135"/>
                </a:moveTo>
                <a:lnTo>
                  <a:pt x="977131" y="7135"/>
                </a:lnTo>
                <a:lnTo>
                  <a:pt x="1029130" y="143653"/>
                </a:lnTo>
                <a:lnTo>
                  <a:pt x="972902" y="143653"/>
                </a:lnTo>
                <a:lnTo>
                  <a:pt x="953807" y="91102"/>
                </a:lnTo>
                <a:cubicBezTo>
                  <a:pt x="951795" y="85431"/>
                  <a:pt x="949599" y="75552"/>
                  <a:pt x="947221" y="61466"/>
                </a:cubicBezTo>
                <a:lnTo>
                  <a:pt x="945849" y="61466"/>
                </a:lnTo>
                <a:cubicBezTo>
                  <a:pt x="943837" y="74272"/>
                  <a:pt x="941550" y="84150"/>
                  <a:pt x="938989" y="91102"/>
                </a:cubicBezTo>
                <a:lnTo>
                  <a:pt x="920058" y="143653"/>
                </a:lnTo>
                <a:lnTo>
                  <a:pt x="866411" y="143653"/>
                </a:lnTo>
                <a:close/>
                <a:moveTo>
                  <a:pt x="636943" y="7135"/>
                </a:moveTo>
                <a:lnTo>
                  <a:pt x="691823" y="7135"/>
                </a:lnTo>
                <a:lnTo>
                  <a:pt x="691823" y="143653"/>
                </a:lnTo>
                <a:lnTo>
                  <a:pt x="636943" y="143653"/>
                </a:lnTo>
                <a:close/>
                <a:moveTo>
                  <a:pt x="366931" y="7135"/>
                </a:moveTo>
                <a:lnTo>
                  <a:pt x="421811" y="7135"/>
                </a:lnTo>
                <a:lnTo>
                  <a:pt x="421811" y="143653"/>
                </a:lnTo>
                <a:lnTo>
                  <a:pt x="366931" y="143653"/>
                </a:lnTo>
                <a:close/>
                <a:moveTo>
                  <a:pt x="0" y="7135"/>
                </a:moveTo>
                <a:lnTo>
                  <a:pt x="299921" y="7135"/>
                </a:lnTo>
                <a:lnTo>
                  <a:pt x="299921" y="55978"/>
                </a:lnTo>
                <a:lnTo>
                  <a:pt x="177264" y="55978"/>
                </a:lnTo>
                <a:lnTo>
                  <a:pt x="177264" y="143653"/>
                </a:lnTo>
                <a:lnTo>
                  <a:pt x="122109" y="143653"/>
                </a:lnTo>
                <a:lnTo>
                  <a:pt x="122109" y="55978"/>
                </a:lnTo>
                <a:lnTo>
                  <a:pt x="0" y="55978"/>
                </a:lnTo>
                <a:close/>
                <a:moveTo>
                  <a:pt x="2145097" y="0"/>
                </a:moveTo>
                <a:cubicBezTo>
                  <a:pt x="2187355" y="0"/>
                  <a:pt x="2218362" y="5122"/>
                  <a:pt x="2238119" y="15367"/>
                </a:cubicBezTo>
                <a:lnTo>
                  <a:pt x="2238119" y="75186"/>
                </a:lnTo>
                <a:cubicBezTo>
                  <a:pt x="2212508" y="57442"/>
                  <a:pt x="2180129" y="48569"/>
                  <a:pt x="2140981" y="48569"/>
                </a:cubicBezTo>
                <a:cubicBezTo>
                  <a:pt x="2115004" y="48569"/>
                  <a:pt x="2093829" y="54012"/>
                  <a:pt x="2077457" y="64896"/>
                </a:cubicBezTo>
                <a:cubicBezTo>
                  <a:pt x="2061084" y="75781"/>
                  <a:pt x="2052898" y="90919"/>
                  <a:pt x="2052898" y="110310"/>
                </a:cubicBezTo>
                <a:lnTo>
                  <a:pt x="2066410" y="143653"/>
                </a:lnTo>
                <a:lnTo>
                  <a:pt x="2004602" y="143653"/>
                </a:lnTo>
                <a:lnTo>
                  <a:pt x="1995273" y="114975"/>
                </a:lnTo>
                <a:cubicBezTo>
                  <a:pt x="1995273" y="79668"/>
                  <a:pt x="2009451" y="51679"/>
                  <a:pt x="2037806" y="31008"/>
                </a:cubicBezTo>
                <a:cubicBezTo>
                  <a:pt x="2066161" y="10336"/>
                  <a:pt x="2101924" y="0"/>
                  <a:pt x="21450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文本框 495"/>
          <p:cNvSpPr txBox="1"/>
          <p:nvPr/>
        </p:nvSpPr>
        <p:spPr>
          <a:xfrm>
            <a:off x="3552622" y="3334870"/>
            <a:ext cx="2134121" cy="188259"/>
          </a:xfrm>
          <a:custGeom>
            <a:avLst/>
            <a:gdLst/>
            <a:ahLst/>
            <a:cxnLst/>
            <a:rect l="l" t="t" r="r" b="b"/>
            <a:pathLst>
              <a:path w="2134121" h="188259">
                <a:moveTo>
                  <a:pt x="1882493" y="0"/>
                </a:moveTo>
                <a:lnTo>
                  <a:pt x="1944301" y="0"/>
                </a:lnTo>
                <a:lnTo>
                  <a:pt x="1947802" y="8640"/>
                </a:lnTo>
                <a:cubicBezTo>
                  <a:pt x="1959144" y="19433"/>
                  <a:pt x="1983748" y="34160"/>
                  <a:pt x="2021616" y="52819"/>
                </a:cubicBezTo>
                <a:cubicBezTo>
                  <a:pt x="2063325" y="72759"/>
                  <a:pt x="2092503" y="92699"/>
                  <a:pt x="2109150" y="112639"/>
                </a:cubicBezTo>
                <a:cubicBezTo>
                  <a:pt x="2125797" y="132578"/>
                  <a:pt x="2134121" y="154988"/>
                  <a:pt x="2134121" y="179867"/>
                </a:cubicBezTo>
                <a:lnTo>
                  <a:pt x="2132398" y="188259"/>
                </a:lnTo>
                <a:lnTo>
                  <a:pt x="2075638" y="188259"/>
                </a:lnTo>
                <a:lnTo>
                  <a:pt x="2076496" y="183983"/>
                </a:lnTo>
                <a:cubicBezTo>
                  <a:pt x="2076496" y="172092"/>
                  <a:pt x="2073295" y="161391"/>
                  <a:pt x="2066892" y="151878"/>
                </a:cubicBezTo>
                <a:cubicBezTo>
                  <a:pt x="2060489" y="142365"/>
                  <a:pt x="2051708" y="133950"/>
                  <a:pt x="2040550" y="126633"/>
                </a:cubicBezTo>
                <a:cubicBezTo>
                  <a:pt x="2029391" y="119316"/>
                  <a:pt x="2008445" y="108065"/>
                  <a:pt x="1977712" y="92882"/>
                </a:cubicBezTo>
                <a:cubicBezTo>
                  <a:pt x="1935088" y="71661"/>
                  <a:pt x="1907007" y="51950"/>
                  <a:pt x="1893470" y="33748"/>
                </a:cubicBezTo>
                <a:close/>
                <a:moveTo>
                  <a:pt x="1540222" y="0"/>
                </a:moveTo>
                <a:lnTo>
                  <a:pt x="1595102" y="0"/>
                </a:lnTo>
                <a:lnTo>
                  <a:pt x="1595102" y="63521"/>
                </a:lnTo>
                <a:lnTo>
                  <a:pt x="1596474" y="63521"/>
                </a:lnTo>
                <a:cubicBezTo>
                  <a:pt x="1599584" y="58581"/>
                  <a:pt x="1603334" y="53368"/>
                  <a:pt x="1607725" y="47880"/>
                </a:cubicBezTo>
                <a:lnTo>
                  <a:pt x="1647767" y="0"/>
                </a:lnTo>
                <a:lnTo>
                  <a:pt x="1710285" y="0"/>
                </a:lnTo>
                <a:lnTo>
                  <a:pt x="1651355" y="67362"/>
                </a:lnTo>
                <a:lnTo>
                  <a:pt x="1755902" y="188259"/>
                </a:lnTo>
                <a:lnTo>
                  <a:pt x="1684532" y="188259"/>
                </a:lnTo>
                <a:lnTo>
                  <a:pt x="1607725" y="95351"/>
                </a:lnTo>
                <a:cubicBezTo>
                  <a:pt x="1602237" y="88583"/>
                  <a:pt x="1598487" y="83278"/>
                  <a:pt x="1596474" y="79436"/>
                </a:cubicBezTo>
                <a:lnTo>
                  <a:pt x="1595102" y="79436"/>
                </a:lnTo>
                <a:lnTo>
                  <a:pt x="1595102" y="188259"/>
                </a:lnTo>
                <a:lnTo>
                  <a:pt x="1540222" y="188259"/>
                </a:lnTo>
                <a:close/>
                <a:moveTo>
                  <a:pt x="1375809" y="0"/>
                </a:moveTo>
                <a:lnTo>
                  <a:pt x="1430140" y="0"/>
                </a:lnTo>
                <a:lnTo>
                  <a:pt x="1430140" y="188259"/>
                </a:lnTo>
                <a:lnTo>
                  <a:pt x="1376405" y="188259"/>
                </a:lnTo>
                <a:lnTo>
                  <a:pt x="1375809" y="155720"/>
                </a:lnTo>
                <a:close/>
                <a:moveTo>
                  <a:pt x="1178580" y="0"/>
                </a:moveTo>
                <a:lnTo>
                  <a:pt x="1239297" y="0"/>
                </a:lnTo>
                <a:lnTo>
                  <a:pt x="1359820" y="188259"/>
                </a:lnTo>
                <a:lnTo>
                  <a:pt x="1300285" y="188259"/>
                </a:lnTo>
                <a:close/>
                <a:moveTo>
                  <a:pt x="1083022" y="0"/>
                </a:moveTo>
                <a:lnTo>
                  <a:pt x="1137354" y="0"/>
                </a:lnTo>
                <a:lnTo>
                  <a:pt x="1137354" y="188259"/>
                </a:lnTo>
                <a:lnTo>
                  <a:pt x="1083022" y="188259"/>
                </a:lnTo>
                <a:close/>
                <a:moveTo>
                  <a:pt x="744302" y="0"/>
                </a:moveTo>
                <a:lnTo>
                  <a:pt x="797949" y="0"/>
                </a:lnTo>
                <a:lnTo>
                  <a:pt x="753219" y="124163"/>
                </a:lnTo>
                <a:lnTo>
                  <a:pt x="895908" y="124163"/>
                </a:lnTo>
                <a:lnTo>
                  <a:pt x="850793" y="0"/>
                </a:lnTo>
                <a:lnTo>
                  <a:pt x="907021" y="0"/>
                </a:lnTo>
                <a:lnTo>
                  <a:pt x="978727" y="188259"/>
                </a:lnTo>
                <a:lnTo>
                  <a:pt x="918912" y="188259"/>
                </a:lnTo>
                <a:lnTo>
                  <a:pt x="912921" y="172184"/>
                </a:lnTo>
                <a:lnTo>
                  <a:pt x="735932" y="172184"/>
                </a:lnTo>
                <a:lnTo>
                  <a:pt x="730283" y="188259"/>
                </a:lnTo>
                <a:lnTo>
                  <a:pt x="672596" y="188259"/>
                </a:lnTo>
                <a:close/>
                <a:moveTo>
                  <a:pt x="244822" y="0"/>
                </a:moveTo>
                <a:lnTo>
                  <a:pt x="299702" y="0"/>
                </a:lnTo>
                <a:lnTo>
                  <a:pt x="299702" y="48154"/>
                </a:lnTo>
                <a:lnTo>
                  <a:pt x="514834" y="48154"/>
                </a:lnTo>
                <a:lnTo>
                  <a:pt x="514834" y="0"/>
                </a:lnTo>
                <a:lnTo>
                  <a:pt x="569714" y="0"/>
                </a:lnTo>
                <a:lnTo>
                  <a:pt x="569714" y="188259"/>
                </a:lnTo>
                <a:lnTo>
                  <a:pt x="514834" y="188259"/>
                </a:lnTo>
                <a:lnTo>
                  <a:pt x="514834" y="96998"/>
                </a:lnTo>
                <a:lnTo>
                  <a:pt x="299702" y="96998"/>
                </a:lnTo>
                <a:lnTo>
                  <a:pt x="299702" y="188259"/>
                </a:lnTo>
                <a:lnTo>
                  <a:pt x="244822" y="188259"/>
                </a:lnTo>
                <a:close/>
                <a:moveTo>
                  <a:pt x="0" y="0"/>
                </a:moveTo>
                <a:lnTo>
                  <a:pt x="55155" y="0"/>
                </a:lnTo>
                <a:lnTo>
                  <a:pt x="55155" y="188259"/>
                </a:lnTo>
                <a:lnTo>
                  <a:pt x="0" y="1882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 animBg="1"/>
      <p:bldP spid="495" grpId="0" animBg="1"/>
      <p:bldP spid="4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48552" y="296720"/>
            <a:ext cx="8316000" cy="612000"/>
          </a:xfrm>
        </p:spPr>
        <p:txBody>
          <a:bodyPr/>
          <a:lstStyle/>
          <a:p>
            <a:r>
              <a:rPr lang="en-GB" sz="3600" dirty="0" smtClean="0">
                <a:latin typeface="+mj-lt"/>
              </a:rPr>
              <a:t>Worldwide Investor Protection Index</a:t>
            </a:r>
            <a:endParaRPr lang="en-GB" sz="3600" dirty="0">
              <a:latin typeface="+mj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" y="1168599"/>
            <a:ext cx="8554063" cy="57027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324959"/>
            <a:ext cx="3960440" cy="5198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89" y="6351442"/>
            <a:ext cx="2629312" cy="5065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91679" y="6474822"/>
            <a:ext cx="2216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Sourc</a:t>
            </a:r>
            <a:r>
              <a:rPr lang="en-US" altLang="zh-CN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+mj-lt"/>
                <a:ea typeface="Times New Roman Uni" panose="02020603050405020304" pitchFamily="18" charset="-122"/>
                <a:cs typeface="Times New Roman" panose="02020603050405020304" pitchFamily="18" charset="0"/>
              </a:rPr>
              <a:t>e: World Bank</a:t>
            </a:r>
            <a:endParaRPr lang="en-GB" sz="1600" b="1" dirty="0">
              <a:solidFill>
                <a:srgbClr val="000000">
                  <a:lumMod val="50000"/>
                  <a:lumOff val="50000"/>
                </a:srgbClr>
              </a:solidFill>
              <a:latin typeface="+mj-lt"/>
              <a:ea typeface="Times New Roman Uni" panose="02020603050405020304" pitchFamily="18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37038"/>
              </p:ext>
            </p:extLst>
          </p:nvPr>
        </p:nvGraphicFramePr>
        <p:xfrm>
          <a:off x="61040" y="4725144"/>
          <a:ext cx="2615952" cy="1573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984"/>
                <a:gridCol w="871984"/>
                <a:gridCol w="871984"/>
              </a:tblGrid>
              <a:tr h="293291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Rank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Country/Region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3291"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Hong Kong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3291"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zh-CN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zh-CN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93291"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0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152704"/>
            <a:ext cx="8316000" cy="612000"/>
          </a:xfrm>
        </p:spPr>
        <p:txBody>
          <a:bodyPr/>
          <a:lstStyle/>
          <a:p>
            <a:r>
              <a:rPr lang="en-US" altLang="zh-CN" sz="3200" dirty="0" smtClean="0">
                <a:latin typeface="+mj-lt"/>
                <a:cs typeface="Times New Roman" panose="02020603050405020304" pitchFamily="18" charset="0"/>
              </a:rPr>
              <a:t>Developments of Legal Protection for Investors</a:t>
            </a:r>
            <a:endParaRPr lang="zh-CN" altLang="en-US" sz="3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8120" y="1515279"/>
            <a:ext cx="77768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Prior to 1992</a:t>
            </a:r>
          </a:p>
          <a:p>
            <a:pPr marL="571500" indent="-504000"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the reform and opening</a:t>
            </a:r>
          </a:p>
          <a:p>
            <a:pPr marL="571500" indent="-504000"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sz="36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reform on State-owed enterprises (SOEs).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1993-2005</a:t>
            </a:r>
          </a:p>
          <a:p>
            <a:pPr marL="571500" indent="-504000">
              <a:buFont typeface="Wingdings" panose="05000000000000000000" pitchFamily="2" charset="2"/>
              <a:buChar char="Ø"/>
            </a:pPr>
            <a:r>
              <a:rPr lang="en-US" altLang="zh-CN" sz="3600" dirty="0">
                <a:cs typeface="Times New Roman" panose="02020603050405020304" pitchFamily="18" charset="0"/>
              </a:rPr>
              <a:t>company law </a:t>
            </a:r>
            <a:r>
              <a:rPr lang="en-US" altLang="zh-CN" sz="3600" dirty="0" smtClean="0">
                <a:cs typeface="Times New Roman" panose="02020603050405020304" pitchFamily="18" charset="0"/>
              </a:rPr>
              <a:t>(1993)</a:t>
            </a:r>
            <a:endParaRPr lang="en-US" altLang="zh-CN" sz="3600" dirty="0"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After 2006</a:t>
            </a:r>
          </a:p>
          <a:p>
            <a:pPr marL="571500" indent="-504000"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Company law (2006)</a:t>
            </a:r>
            <a:endParaRPr lang="en-US" altLang="zh-CN" sz="3600" b="1" dirty="0"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571500" indent="-504000"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Company law (</a:t>
            </a:r>
            <a:r>
              <a:rPr lang="en-US" altLang="zh-CN" sz="36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2013)</a:t>
            </a:r>
            <a:endParaRPr lang="en-US" altLang="zh-CN" sz="36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indent="-360000">
              <a:buFont typeface="Arial" panose="020B0604020202020204" pitchFamily="34" charset="0"/>
              <a:buChar char="•"/>
            </a:pPr>
            <a:endParaRPr lang="en-US" altLang="zh-CN" sz="3600" dirty="0" smtClean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indent="-360000"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152704"/>
            <a:ext cx="8316000" cy="612000"/>
          </a:xfrm>
        </p:spPr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Company </a:t>
            </a:r>
            <a:r>
              <a:rPr lang="en-US" altLang="zh-CN" sz="4000" dirty="0" smtClean="0">
                <a:cs typeface="Times New Roman" panose="02020603050405020304" pitchFamily="18" charset="0"/>
              </a:rPr>
              <a:t>Law (</a:t>
            </a:r>
            <a:r>
              <a:rPr lang="en-US" altLang="zh-CN" sz="4000" dirty="0">
                <a:cs typeface="Times New Roman" panose="02020603050405020304" pitchFamily="18" charset="0"/>
              </a:rPr>
              <a:t>1993)</a:t>
            </a:r>
          </a:p>
          <a:p>
            <a:endParaRPr lang="en-US" altLang="zh-CN" sz="4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340768"/>
            <a:ext cx="86258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Article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4  The shareholders of a company shall, in </a:t>
            </a:r>
            <a:r>
              <a:rPr lang="en-US" altLang="zh-CN" sz="20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their capacity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of contributors of capital, enjoy such rights of owners </a:t>
            </a:r>
            <a:r>
              <a:rPr lang="en-US" altLang="zh-CN" sz="20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as </a:t>
            </a:r>
            <a:r>
              <a:rPr lang="en-US" altLang="zh-CN" sz="2000" b="1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benefitting </a:t>
            </a: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from assets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of the company, </a:t>
            </a: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making major decisions </a:t>
            </a:r>
            <a:r>
              <a:rPr lang="en-US" altLang="zh-CN" sz="20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2000" b="1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selecting managerial </a:t>
            </a: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personnel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in accordance with the amount of </a:t>
            </a:r>
            <a:r>
              <a:rPr lang="en-US" altLang="zh-CN" sz="20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their respective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capital investment in the company</a:t>
            </a:r>
            <a:r>
              <a:rPr lang="en-US" altLang="zh-CN" sz="2000" dirty="0" smtClean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sz="2000" dirty="0" smtClean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Article 37  The shareholders' meeting of a limited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liability company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shall be </a:t>
            </a:r>
            <a:r>
              <a:rPr lang="en-US" altLang="zh-CN" sz="2000" b="1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composed of all the shareholders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The shareholders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' meeting shall be the organ of power of the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company and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shall exercise its functions and powers in accordance with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this Law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Article 102  A joint stock limited company shall form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 shareholders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' general meeting which shall be </a:t>
            </a:r>
            <a:r>
              <a:rPr lang="en-US" altLang="zh-CN" sz="2000" b="1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composed of all </a:t>
            </a:r>
            <a:r>
              <a:rPr lang="en-US" altLang="zh-CN" sz="2000" b="1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the shareholders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. The shareholders' general meeting is the organ of power of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the company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and shall </a:t>
            </a:r>
            <a:r>
              <a:rPr lang="en-US" altLang="zh-CN" sz="2000" dirty="0" err="1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exercies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 its functions and powers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in accordance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with this Law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endParaRPr lang="en-US" altLang="zh-CN" sz="2000" dirty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152704"/>
            <a:ext cx="8316000" cy="612000"/>
          </a:xfrm>
        </p:spPr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Company </a:t>
            </a:r>
            <a:r>
              <a:rPr lang="en-US" altLang="zh-CN" sz="4000" dirty="0" smtClean="0">
                <a:cs typeface="Times New Roman" panose="02020603050405020304" pitchFamily="18" charset="0"/>
              </a:rPr>
              <a:t>Law (</a:t>
            </a:r>
            <a:r>
              <a:rPr lang="en-US" altLang="zh-CN" sz="4000" dirty="0">
                <a:cs typeface="Times New Roman" panose="02020603050405020304" pitchFamily="18" charset="0"/>
              </a:rPr>
              <a:t>1993)</a:t>
            </a:r>
          </a:p>
        </p:txBody>
      </p:sp>
      <p:sp>
        <p:nvSpPr>
          <p:cNvPr id="4" name="矩形 3"/>
          <p:cNvSpPr/>
          <p:nvPr/>
        </p:nvSpPr>
        <p:spPr>
          <a:xfrm>
            <a:off x="338608" y="1412776"/>
            <a:ext cx="85538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Article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41  Shareholders shall </a:t>
            </a:r>
            <a:r>
              <a:rPr lang="en-US" altLang="zh-CN" sz="2000" b="1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exercise their voting rights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at the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shareholders' meeting in proportion to their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capital contributions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Article 106  Shareholders attending a shareholders'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general meeting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shall </a:t>
            </a:r>
            <a:r>
              <a:rPr lang="en-US" altLang="zh-CN" sz="2000" b="1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have </a:t>
            </a:r>
            <a:r>
              <a:rPr lang="en-US" altLang="zh-CN" sz="2000" b="1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one voting right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for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each share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he holds.</a:t>
            </a:r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Article 32  A </a:t>
            </a:r>
            <a:r>
              <a:rPr lang="en-US" altLang="zh-CN" sz="2000" dirty="0"/>
              <a:t>shareholder shall have the right to look up </a:t>
            </a:r>
            <a:r>
              <a:rPr lang="en-US" altLang="zh-CN" sz="2000" dirty="0" smtClean="0"/>
              <a:t>the minutes </a:t>
            </a:r>
            <a:r>
              <a:rPr lang="en-US" altLang="zh-CN" sz="2000" dirty="0"/>
              <a:t>of shareholders' meetings and the </a:t>
            </a:r>
            <a:r>
              <a:rPr lang="en-US" altLang="zh-CN" sz="2000" b="1" dirty="0"/>
              <a:t>financial and </a:t>
            </a:r>
            <a:r>
              <a:rPr lang="en-US" altLang="zh-CN" sz="2000" b="1" dirty="0" smtClean="0"/>
              <a:t>accounting reports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of the company.</a:t>
            </a:r>
          </a:p>
          <a:p>
            <a:pPr algn="just"/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Article 110  Shareholders shall have the right to examine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the articles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of association of the company, the records of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the shareholders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' general meetings and the </a:t>
            </a:r>
            <a:r>
              <a:rPr lang="en-US" altLang="zh-CN" sz="2000" b="1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financial and </a:t>
            </a:r>
            <a:r>
              <a:rPr lang="en-US" altLang="zh-CN" sz="2000" b="1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accounting statements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, and to make suggestions or inquiries about the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business operation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of the company.</a:t>
            </a:r>
          </a:p>
          <a:p>
            <a:pPr algn="just"/>
            <a:endParaRPr lang="en-US" altLang="zh-CN" sz="2000" dirty="0" smtClean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152704"/>
            <a:ext cx="8316000" cy="612000"/>
          </a:xfrm>
        </p:spPr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Company </a:t>
            </a:r>
            <a:r>
              <a:rPr lang="en-US" altLang="zh-CN" sz="4000" dirty="0" smtClean="0">
                <a:cs typeface="Times New Roman" panose="02020603050405020304" pitchFamily="18" charset="0"/>
              </a:rPr>
              <a:t>Law (</a:t>
            </a:r>
            <a:r>
              <a:rPr lang="en-US" altLang="zh-CN" sz="4000" dirty="0">
                <a:cs typeface="Times New Roman" panose="02020603050405020304" pitchFamily="18" charset="0"/>
              </a:rPr>
              <a:t>1993)</a:t>
            </a:r>
          </a:p>
        </p:txBody>
      </p:sp>
      <p:sp>
        <p:nvSpPr>
          <p:cNvPr id="4" name="矩形 3"/>
          <p:cNvSpPr/>
          <p:nvPr/>
        </p:nvSpPr>
        <p:spPr>
          <a:xfrm>
            <a:off x="302096" y="1556792"/>
            <a:ext cx="83023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Article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33  Shareholders shall </a:t>
            </a:r>
            <a:r>
              <a:rPr lang="en-US" altLang="zh-CN" sz="2000" b="1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draw dividends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in proportion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to their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capital contributions. Where a company increases capital, 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the existing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shareholders shall have </a:t>
            </a:r>
            <a:r>
              <a:rPr lang="en-US" altLang="zh-CN" sz="2000" b="1" dirty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priority in subscription for </a:t>
            </a:r>
            <a:r>
              <a:rPr lang="en-US" altLang="zh-CN" sz="2000" b="1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new shares</a:t>
            </a:r>
            <a:r>
              <a:rPr lang="en-US" altLang="zh-CN" sz="2000" dirty="0" smtClean="0">
                <a:solidFill>
                  <a:srgbClr val="00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/>
              <a:t>Article 111  Where a resolution of the shareholders' general</a:t>
            </a:r>
            <a:br>
              <a:rPr lang="en-US" altLang="zh-CN" sz="2000" dirty="0"/>
            </a:br>
            <a:r>
              <a:rPr lang="en-US" altLang="zh-CN" sz="2000" dirty="0"/>
              <a:t>meeting or of the board of directors violates the law or</a:t>
            </a:r>
            <a:br>
              <a:rPr lang="en-US" altLang="zh-CN" sz="2000" dirty="0"/>
            </a:br>
            <a:r>
              <a:rPr lang="en-US" altLang="zh-CN" sz="2000" dirty="0"/>
              <a:t>administrative rules and regulations or infringes the lawful rights</a:t>
            </a:r>
            <a:br>
              <a:rPr lang="en-US" altLang="zh-CN" sz="2000" dirty="0"/>
            </a:br>
            <a:r>
              <a:rPr lang="en-US" altLang="zh-CN" sz="2000" dirty="0"/>
              <a:t>and interests of the shareholders, the shareholders concerned </a:t>
            </a:r>
            <a:r>
              <a:rPr lang="en-US" altLang="zh-CN" sz="2000" dirty="0" smtClean="0"/>
              <a:t>shall have </a:t>
            </a:r>
            <a:r>
              <a:rPr lang="en-US" altLang="zh-CN" sz="2000" dirty="0"/>
              <a:t>the right to </a:t>
            </a:r>
            <a:r>
              <a:rPr lang="en-US" altLang="zh-CN" sz="2000" b="1" dirty="0"/>
              <a:t>bring a lawsuit</a:t>
            </a:r>
            <a:r>
              <a:rPr lang="en-US" altLang="zh-CN" sz="2000" dirty="0"/>
              <a:t> in a people's </a:t>
            </a:r>
            <a:r>
              <a:rPr lang="en-US" altLang="zh-CN" sz="2000" b="1" dirty="0"/>
              <a:t>court</a:t>
            </a:r>
            <a:r>
              <a:rPr lang="en-US" altLang="zh-CN" sz="2000" dirty="0"/>
              <a:t> demanding to stop that such illegal or infringing action.</a:t>
            </a:r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152704"/>
            <a:ext cx="8316000" cy="612000"/>
          </a:xfrm>
        </p:spPr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Company </a:t>
            </a:r>
            <a:r>
              <a:rPr lang="en-US" altLang="zh-CN" sz="4000" dirty="0" smtClean="0">
                <a:cs typeface="Times New Roman" panose="02020603050405020304" pitchFamily="18" charset="0"/>
              </a:rPr>
              <a:t>Law (</a:t>
            </a:r>
            <a:r>
              <a:rPr lang="en-US" altLang="zh-CN" sz="4000" dirty="0">
                <a:cs typeface="Times New Roman" panose="02020603050405020304" pitchFamily="18" charset="0"/>
              </a:rPr>
              <a:t>1993)</a:t>
            </a:r>
          </a:p>
        </p:txBody>
      </p:sp>
      <p:sp>
        <p:nvSpPr>
          <p:cNvPr id="4" name="矩形 3"/>
          <p:cNvSpPr/>
          <p:nvPr/>
        </p:nvSpPr>
        <p:spPr>
          <a:xfrm>
            <a:off x="518120" y="1556792"/>
            <a:ext cx="8625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Article 111  Where a resolution of the shareholders' general</a:t>
            </a:r>
            <a:br>
              <a:rPr lang="en-US" altLang="zh-CN" sz="2000" dirty="0"/>
            </a:br>
            <a:r>
              <a:rPr lang="en-US" altLang="zh-CN" sz="2000" dirty="0"/>
              <a:t>meeting or of the board of directors violates the law or</a:t>
            </a:r>
            <a:br>
              <a:rPr lang="en-US" altLang="zh-CN" sz="2000" dirty="0"/>
            </a:br>
            <a:r>
              <a:rPr lang="en-US" altLang="zh-CN" sz="2000" dirty="0"/>
              <a:t>administrative rules and regulations or infringes the lawful rights</a:t>
            </a:r>
            <a:br>
              <a:rPr lang="en-US" altLang="zh-CN" sz="2000" dirty="0"/>
            </a:br>
            <a:r>
              <a:rPr lang="en-US" altLang="zh-CN" sz="2000" dirty="0"/>
              <a:t>and interests of the shareholders, the shareholders concerned shall</a:t>
            </a:r>
            <a:br>
              <a:rPr lang="en-US" altLang="zh-CN" sz="2000" dirty="0"/>
            </a:br>
            <a:r>
              <a:rPr lang="en-US" altLang="zh-CN" sz="2000" dirty="0"/>
              <a:t>have the right to </a:t>
            </a:r>
            <a:r>
              <a:rPr lang="en-US" altLang="zh-CN" sz="2000" b="1" dirty="0"/>
              <a:t>bring a lawsuit</a:t>
            </a:r>
            <a:r>
              <a:rPr lang="en-US" altLang="zh-CN" sz="2000" dirty="0"/>
              <a:t> in a people's </a:t>
            </a:r>
            <a:r>
              <a:rPr lang="en-US" altLang="zh-CN" sz="2000" b="1" dirty="0"/>
              <a:t>court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demanding to stop that </a:t>
            </a:r>
            <a:r>
              <a:rPr lang="en-US" altLang="zh-CN" sz="2000" dirty="0"/>
              <a:t>such illegal or </a:t>
            </a:r>
            <a:r>
              <a:rPr lang="en-US" altLang="zh-CN" sz="2000" dirty="0" smtClean="0"/>
              <a:t>infringing action.</a:t>
            </a:r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7376" y="4010288"/>
            <a:ext cx="8625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000" dirty="0"/>
              <a:t>Chapter I  General </a:t>
            </a:r>
            <a:r>
              <a:rPr lang="en-GB" altLang="zh-CN" sz="2000" dirty="0" smtClean="0"/>
              <a:t>Provisions</a:t>
            </a:r>
          </a:p>
          <a:p>
            <a:r>
              <a:rPr lang="en-US" altLang="zh-CN" sz="2000" dirty="0"/>
              <a:t>Chapter II  Incorporation and Organizational Structure of          </a:t>
            </a:r>
          </a:p>
          <a:p>
            <a:r>
              <a:rPr lang="en-US" altLang="zh-CN" sz="2000" dirty="0"/>
              <a:t>                Limited Liability Companies</a:t>
            </a:r>
          </a:p>
          <a:p>
            <a:r>
              <a:rPr lang="en-US" altLang="zh-CN" sz="2000" dirty="0" smtClean="0"/>
              <a:t>Chapter </a:t>
            </a:r>
            <a:r>
              <a:rPr lang="en-US" altLang="zh-CN" sz="2000" dirty="0"/>
              <a:t>III  Incorporation and Organizational Structure of Joint  </a:t>
            </a:r>
          </a:p>
          <a:p>
            <a:r>
              <a:rPr lang="en-US" altLang="zh-CN" sz="2000" dirty="0"/>
              <a:t>                 Stock Limited Companies</a:t>
            </a:r>
          </a:p>
          <a:p>
            <a:endParaRPr lang="en-GB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259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48552" y="152704"/>
            <a:ext cx="8316000" cy="612000"/>
          </a:xfrm>
        </p:spPr>
        <p:txBody>
          <a:bodyPr/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Company </a:t>
            </a:r>
            <a:r>
              <a:rPr lang="en-US" altLang="zh-CN" sz="4000" dirty="0" smtClean="0">
                <a:cs typeface="Times New Roman" panose="02020603050405020304" pitchFamily="18" charset="0"/>
              </a:rPr>
              <a:t>Law (</a:t>
            </a:r>
            <a:r>
              <a:rPr lang="en-US" altLang="zh-CN" sz="4000" dirty="0">
                <a:cs typeface="Times New Roman" panose="02020603050405020304" pitchFamily="18" charset="0"/>
              </a:rPr>
              <a:t>1993)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1207467"/>
            <a:ext cx="8280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/>
              <a:t>Article 43 Shareholders</a:t>
            </a:r>
            <a:r>
              <a:rPr lang="en-US" altLang="zh-CN" sz="2000" dirty="0"/>
              <a:t>' meetings shall be divided into</a:t>
            </a:r>
            <a:br>
              <a:rPr lang="en-US" altLang="zh-CN" sz="2000" dirty="0"/>
            </a:br>
            <a:r>
              <a:rPr lang="en-US" altLang="zh-CN" sz="2000" dirty="0"/>
              <a:t>regular meetings and interim meetings.</a:t>
            </a:r>
          </a:p>
          <a:p>
            <a:pPr algn="just"/>
            <a:r>
              <a:rPr lang="en-US" altLang="zh-CN" sz="2000" dirty="0"/>
              <a:t>    </a:t>
            </a:r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Regular </a:t>
            </a:r>
            <a:r>
              <a:rPr lang="en-US" altLang="zh-CN" sz="2000" dirty="0"/>
              <a:t>shareholders' meetings shall be convened on time as</a:t>
            </a:r>
            <a:br>
              <a:rPr lang="en-US" altLang="zh-CN" sz="2000" dirty="0"/>
            </a:br>
            <a:r>
              <a:rPr lang="en-US" altLang="zh-CN" sz="2000" dirty="0"/>
              <a:t>stipulated by the articles of association of the company. Interim</a:t>
            </a:r>
            <a:br>
              <a:rPr lang="en-US" altLang="zh-CN" sz="2000" dirty="0"/>
            </a:br>
            <a:r>
              <a:rPr lang="en-US" altLang="zh-CN" sz="2000" dirty="0"/>
              <a:t>shareholders' meetings may be convened upon proposal made by</a:t>
            </a:r>
            <a:br>
              <a:rPr lang="en-US" altLang="zh-CN" sz="2000" dirty="0"/>
            </a:br>
            <a:r>
              <a:rPr lang="en-US" altLang="zh-CN" sz="2000" dirty="0"/>
              <a:t>shareholders representing </a:t>
            </a:r>
            <a:r>
              <a:rPr lang="en-US" altLang="zh-CN" sz="2000" b="1" dirty="0"/>
              <a:t>one-fourth or more of the </a:t>
            </a:r>
            <a:r>
              <a:rPr lang="en-US" altLang="zh-CN" sz="2000" b="1" dirty="0" smtClean="0"/>
              <a:t>voting rights</a:t>
            </a:r>
            <a:r>
              <a:rPr lang="en-US" altLang="zh-CN" sz="2000" dirty="0" smtClean="0"/>
              <a:t>, or</a:t>
            </a:r>
            <a:r>
              <a:rPr lang="en-US" altLang="zh-CN" sz="2000" dirty="0"/>
              <a:t>, by </a:t>
            </a:r>
            <a:r>
              <a:rPr lang="en-US" altLang="zh-CN" sz="2000" b="1" dirty="0"/>
              <a:t>one-third or more of directors or supervisors</a:t>
            </a:r>
            <a:r>
              <a:rPr lang="en-US" altLang="zh-CN" sz="2000" dirty="0" smtClean="0"/>
              <a:t>.</a:t>
            </a:r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 smtClean="0"/>
              <a:t>Article </a:t>
            </a:r>
            <a:r>
              <a:rPr lang="en-US" altLang="zh-CN" sz="2000" dirty="0"/>
              <a:t>104  The annual meeting of the shareholders' </a:t>
            </a:r>
            <a:r>
              <a:rPr lang="en-US" altLang="zh-CN" sz="2000" dirty="0" smtClean="0"/>
              <a:t>general meeting </a:t>
            </a:r>
            <a:r>
              <a:rPr lang="en-US" altLang="zh-CN" sz="2000" dirty="0"/>
              <a:t>shall be convened once a year. An </a:t>
            </a:r>
            <a:r>
              <a:rPr lang="en-US" altLang="zh-CN" sz="2000" dirty="0" smtClean="0"/>
              <a:t>interim shareholders‘ general </a:t>
            </a:r>
            <a:r>
              <a:rPr lang="en-US" altLang="zh-CN" sz="2000" dirty="0"/>
              <a:t>meeting shall be convened within two months </a:t>
            </a:r>
            <a:r>
              <a:rPr lang="en-US" altLang="zh-CN" sz="2000" dirty="0" smtClean="0"/>
              <a:t>if any </a:t>
            </a:r>
            <a:r>
              <a:rPr lang="en-US" altLang="zh-CN" sz="2000" dirty="0"/>
              <a:t>of the following situations occurs</a:t>
            </a:r>
            <a:r>
              <a:rPr lang="en-US" altLang="zh-CN" sz="2000" dirty="0" smtClean="0"/>
              <a:t>: …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395536" y="5517232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Investors may request an interim shareholders’ meeting, </a:t>
            </a:r>
            <a:r>
              <a:rPr lang="en-GB" altLang="zh-CN" sz="2000" b="1" dirty="0"/>
              <a:t> </a:t>
            </a:r>
            <a:r>
              <a:rPr lang="en-GB" altLang="zh-CN" sz="2000" b="1" dirty="0" smtClean="0"/>
              <a:t>while the remedy for shareholders if his request is denied by the board is not addressed.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1444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5158</TotalTime>
  <Words>1562</Words>
  <Application>Microsoft Office PowerPoint</Application>
  <PresentationFormat>全屏显示(4:3)</PresentationFormat>
  <Paragraphs>338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微软雅黑</vt:lpstr>
      <vt:lpstr>Arial</vt:lpstr>
      <vt:lpstr>宋体</vt:lpstr>
      <vt:lpstr>Calibri Light</vt:lpstr>
      <vt:lpstr>Times New Roman Uni</vt:lpstr>
      <vt:lpstr>Calibri</vt:lpstr>
      <vt:lpstr>Times New Roman</vt:lpstr>
      <vt:lpstr>Wingdings</vt:lpstr>
      <vt:lpstr>微软雅黑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董立业</dc:creator>
  <cp:lastModifiedBy>董 立业</cp:lastModifiedBy>
  <cp:revision>141</cp:revision>
  <dcterms:created xsi:type="dcterms:W3CDTF">2015-07-03T07:08:24Z</dcterms:created>
  <dcterms:modified xsi:type="dcterms:W3CDTF">2018-04-28T03:30:27Z</dcterms:modified>
</cp:coreProperties>
</file>