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120" d="100"/>
          <a:sy n="120" d="100"/>
        </p:scale>
        <p:origin x="-354" y="-156"/>
      </p:cViewPr>
      <p:guideLst>
        <p:guide orient="horz" pos="3716"/>
        <p:guide pos="13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967C-71BD-4651-9739-09AF0635872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5722-B20B-455A-BD8E-E998841A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5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967C-71BD-4651-9739-09AF0635872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5722-B20B-455A-BD8E-E998841A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6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967C-71BD-4651-9739-09AF0635872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5722-B20B-455A-BD8E-E998841A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0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967C-71BD-4651-9739-09AF0635872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5722-B20B-455A-BD8E-E998841A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1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967C-71BD-4651-9739-09AF0635872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5722-B20B-455A-BD8E-E998841A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1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967C-71BD-4651-9739-09AF0635872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5722-B20B-455A-BD8E-E998841A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8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967C-71BD-4651-9739-09AF0635872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5722-B20B-455A-BD8E-E998841A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5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967C-71BD-4651-9739-09AF0635872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5722-B20B-455A-BD8E-E998841A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4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967C-71BD-4651-9739-09AF0635872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5722-B20B-455A-BD8E-E998841A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7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967C-71BD-4651-9739-09AF0635872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5722-B20B-455A-BD8E-E998841A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1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967C-71BD-4651-9739-09AF0635872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5722-B20B-455A-BD8E-E998841A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F967C-71BD-4651-9739-09AF0635872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5722-B20B-455A-BD8E-E998841A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7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Strategy for Merge Sorting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720840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ListType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dirty="0"/>
              <a:t>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dirty="0"/>
              <a:t>has more than one item in it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dirty="0"/>
              <a:t>break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dirty="0"/>
              <a:t>into two half-lists, </a:t>
            </a:r>
            <a:endParaRPr lang="en-US" dirty="0" smtClean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LeftList</a:t>
            </a:r>
            <a:r>
              <a:rPr lang="en-US" dirty="0"/>
              <a:t> and </a:t>
            </a:r>
            <a:endParaRPr lang="en-US" dirty="0" smtClean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dirty="0"/>
              <a:t>sort the </a:t>
            </a:r>
            <a:r>
              <a:rPr lang="en-US" dirty="0" err="1"/>
              <a:t>LeftList</a:t>
            </a:r>
            <a:r>
              <a:rPr lang="en-US" dirty="0"/>
              <a:t> using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(L))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dirty="0"/>
              <a:t>sort the </a:t>
            </a:r>
            <a:r>
              <a:rPr lang="en-US" dirty="0" err="1"/>
              <a:t>RightList</a:t>
            </a:r>
            <a:r>
              <a:rPr lang="en-US" dirty="0"/>
              <a:t> using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(R))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dirty="0"/>
              <a:t>merge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/>
              <a:t>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en-US" dirty="0"/>
              <a:t>into a single sorted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else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dirty="0"/>
              <a:t>do nothing, since the list is already sorted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84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How to Merge Two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Start with two sorted half-lists, L and R, and an empty list, SL, for the single sorted result list</a:t>
            </a:r>
          </a:p>
          <a:p>
            <a:r>
              <a:rPr lang="en-US" dirty="0" smtClean="0"/>
              <a:t>Repeatedly remove the smaller first item from the beginning of L or R and put it at the end of SL</a:t>
            </a:r>
          </a:p>
          <a:p>
            <a:r>
              <a:rPr lang="en-US" dirty="0" smtClean="0"/>
              <a:t>When both L and R are empty, SL will be a merged list sorted in ascending order</a:t>
            </a:r>
          </a:p>
          <a:p>
            <a:r>
              <a:rPr lang="en-US" dirty="0" smtClean="0"/>
              <a:t>This merging process involves moving all </a:t>
            </a:r>
            <a:r>
              <a:rPr lang="en-US" i="1" dirty="0" smtClean="0"/>
              <a:t>n</a:t>
            </a:r>
            <a:r>
              <a:rPr lang="en-US" dirty="0" smtClean="0"/>
              <a:t> items into SL</a:t>
            </a:r>
          </a:p>
          <a:p>
            <a:pPr lvl="1"/>
            <a:r>
              <a:rPr lang="en-US" dirty="0" smtClean="0"/>
              <a:t>As few as </a:t>
            </a:r>
            <a:r>
              <a:rPr lang="en-US" i="1" dirty="0" smtClean="0"/>
              <a:t>n</a:t>
            </a:r>
            <a:r>
              <a:rPr lang="en-US" dirty="0" smtClean="0"/>
              <a:t>/2 comparisons and as many as </a:t>
            </a:r>
            <a:r>
              <a:rPr lang="en-US" i="1" dirty="0" smtClean="0"/>
              <a:t>n</a:t>
            </a:r>
            <a:r>
              <a:rPr lang="en-US" dirty="0" smtClean="0"/>
              <a:t>-1 comparisons between the first item in L and the first item in R</a:t>
            </a:r>
          </a:p>
          <a:p>
            <a:pPr lvl="1"/>
            <a:r>
              <a:rPr lang="en-US" dirty="0" smtClean="0"/>
              <a:t>The comparison is needed to see which first item is smaller so we’ll know  which one to move to the rear of SL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3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556207" y="3424116"/>
            <a:ext cx="3024721" cy="584815"/>
            <a:chOff x="1556207" y="3424116"/>
            <a:chExt cx="3024721" cy="584815"/>
          </a:xfrm>
        </p:grpSpPr>
        <p:sp>
          <p:nvSpPr>
            <p:cNvPr id="9" name="TextBox 8"/>
            <p:cNvSpPr txBox="1"/>
            <p:nvPr/>
          </p:nvSpPr>
          <p:spPr>
            <a:xfrm>
              <a:off x="4149712" y="3424119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16160" y="3424119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86112" y="3424118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52560" y="3424118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19807" y="3424117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89759" y="3424116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56207" y="3424116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56576" y="3424156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3200" dirty="0" smtClean="0">
                  <a:cs typeface="Times New Roman" pitchFamily="18" charset="0"/>
                </a:rPr>
                <a:t>6</a:t>
              </a:r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88960" y="3424156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3200" dirty="0" smtClean="0">
                  <a:cs typeface="Times New Roman" pitchFamily="18" charset="0"/>
                </a:rPr>
                <a:t>8</a:t>
              </a:r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20176" y="3424156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3200" dirty="0" smtClean="0">
                  <a:cs typeface="Times New Roman" pitchFamily="18" charset="0"/>
                </a:rPr>
                <a:t>4</a:t>
              </a:r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52560" y="3424156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3200" dirty="0">
                  <a:cs typeface="Times New Roman" pitchFamily="18" charset="0"/>
                </a:rPr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83776" y="3424156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3200" dirty="0">
                  <a:cs typeface="Times New Roman" pitchFamily="18" charset="0"/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16160" y="3424156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3200" dirty="0">
                  <a:cs typeface="Times New Roman" pitchFamily="18" charset="0"/>
                </a:rPr>
                <a:t>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47376" y="3424156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3200" dirty="0">
                  <a:cs typeface="Times New Roman" pitchFamily="18" charset="0"/>
                </a:rPr>
                <a:t>9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621341" y="4065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053725" y="4065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84941" y="4065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17325" y="4072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48541" y="4065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81605" y="4065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12141" y="4065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44525" y="4072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75741" y="4065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08125" y="4065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878373" y="40652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12934" y="40652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50688" y="40652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4578592" y="3421125"/>
            <a:ext cx="2593787" cy="587806"/>
            <a:chOff x="4578592" y="3421125"/>
            <a:chExt cx="2593787" cy="587806"/>
          </a:xfrm>
        </p:grpSpPr>
        <p:sp>
          <p:nvSpPr>
            <p:cNvPr id="5" name="TextBox 4"/>
            <p:cNvSpPr txBox="1"/>
            <p:nvPr/>
          </p:nvSpPr>
          <p:spPr>
            <a:xfrm>
              <a:off x="5875744" y="3424118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42192" y="3424118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12144" y="3424117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8592" y="3424117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9760" y="3424156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3200" dirty="0">
                  <a:cs typeface="Times New Roman" pitchFamily="18" charset="0"/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10976" y="3424156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3200" dirty="0">
                  <a:cs typeface="Times New Roman" pitchFamily="18" charset="0"/>
                </a:rPr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43360" y="3424156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3200" dirty="0">
                  <a:cs typeface="Times New Roman" pitchFamily="18" charset="0"/>
                </a:rPr>
                <a:t>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74576" y="3424156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3200" dirty="0">
                  <a:cs typeface="Times New Roman" pitchFamily="18" charset="0"/>
                </a:rPr>
                <a:t>5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06960" y="3424156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38176" y="3424156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00422" y="3424115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3200" dirty="0" smtClean="0">
                  <a:cs typeface="Times New Roman" pitchFamily="18" charset="0"/>
                </a:rPr>
                <a:t>8</a:t>
              </a:r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41163" y="3421125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3200" dirty="0" smtClean="0">
                  <a:cs typeface="Times New Roman" pitchFamily="18" charset="0"/>
                </a:rPr>
                <a:t>8</a:t>
              </a:r>
              <a:endParaRPr lang="en-US" sz="3200" dirty="0">
                <a:cs typeface="Times New Roman" pitchFamily="18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917203" y="4814944"/>
            <a:ext cx="33534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5682631" y="4779249"/>
            <a:ext cx="38023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R</a:t>
            </a:r>
            <a:endParaRPr lang="en-US" sz="2800" dirty="0"/>
          </a:p>
        </p:txBody>
      </p:sp>
      <p:sp>
        <p:nvSpPr>
          <p:cNvPr id="49" name="Left Brace 48"/>
          <p:cNvSpPr/>
          <p:nvPr/>
        </p:nvSpPr>
        <p:spPr>
          <a:xfrm rot="16200000">
            <a:off x="5600162" y="3235755"/>
            <a:ext cx="545171" cy="2588308"/>
          </a:xfrm>
          <a:prstGeom prst="leftBrace">
            <a:avLst>
              <a:gd name="adj1" fmla="val 26633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/>
          <p:cNvSpPr/>
          <p:nvPr/>
        </p:nvSpPr>
        <p:spPr>
          <a:xfrm rot="16200000">
            <a:off x="2797404" y="3098520"/>
            <a:ext cx="545171" cy="2887677"/>
          </a:xfrm>
          <a:prstGeom prst="leftBrace">
            <a:avLst>
              <a:gd name="adj1" fmla="val 26633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295400" y="1676400"/>
            <a:ext cx="675306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Step 1: partition into two half-lists (but only if have 2 or more items)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786545" y="2743200"/>
            <a:ext cx="0" cy="638354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29332" y="2210139"/>
            <a:ext cx="583916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Follow next pointers to Middle and break next/</a:t>
            </a:r>
            <a:r>
              <a:rPr lang="en-US" dirty="0" err="1" smtClean="0"/>
              <a:t>prev</a:t>
            </a:r>
            <a:r>
              <a:rPr lang="en-US" dirty="0" smtClean="0"/>
              <a:t> pointers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381000" y="4005900"/>
            <a:ext cx="1426210" cy="8421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5809811" y="4005900"/>
            <a:ext cx="1143973" cy="773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11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C 0.0033 -0.01898 0.00764 -0.03704 0.01667 -0.03704 C 0.02674 -0.03704 0.03021 -0.01898 0.03351 2.22222E-6 C 0.03802 0.02106 0.04132 0.0419 0.05261 0.0419 C 0.06268 0.0419 0.06597 0.02106 0.07049 2.22222E-6 C 0.07257 -0.01898 0.07709 -0.03704 0.08716 -0.03704 C 0.09601 -0.03704 0.10052 -0.01898 0.104 2.22222E-6 C 0.10729 0.02106 0.11181 0.0419 0.12188 0.0419 C 0.13195 0.0419 0.13976 2.22222E-6 0.13976 0.00023 C 0.14306 -0.01898 0.14653 -0.03704 0.15643 -0.03704 C 0.1665 -0.03704 0.17014 -0.01898 0.17344 2.22222E-6 C 0.17778 0.02106 0.18108 0.0419 0.19236 0.0419 C 0.20243 0.0419 0.20573 0.02106 0.20903 2.22222E-6 C 0.21354 -0.01898 0.21684 -0.03704 0.22691 -0.03704 C 0.23594 -0.03704 0.24045 -0.01898 0.24393 2.22222E-6 C 0.24722 0.02106 0.25157 0.0419 0.26181 0.0419 C 0.27188 0.0419 0.27518 0.02106 0.27969 2.22222E-6 " pathEditMode="relative" rAng="0" ptsTypes="fffffffffffffffff">
                                      <p:cBhvr>
                                        <p:cTn id="3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76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5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 -0.067 -0.046 -0.125 -0.113 -0.129 C -0.177 -0.134 -0.237 -0.089 -0.241 -0.024 C -0.246 0.036 -0.204 0.092 -0.144 0.096 C -0.089 0.099 -0.037 0.062 -0.033 0.006 C -0.029 -0.045 -0.064 -0.093 -0.115 -0.097 C -0.162 -0.1 -0.206 -0.069 -0.209 -0.022 C -0.212 0.02 -0.184 0.061 -0.142 0.063 C -0.104 0.066 -0.068 0.042 -0.065 0.004 C -0.063 -0.03 -0.084 -0.063 -0.117 -0.065 C -0.146 -0.067 -0.175 -0.049 -0.177 -0.02 C -0.179 0.005 -0.164 0.029 -0.14 0.031 C -0.12 0.033 -0.099 0.022 -0.098 0.002 C -0.096 -0.014 -0.104 -0.031 -0.119 -0.033 C -0.131 -0.033 -0.143 -0.029 -0.145 -0.018 C -0.146 -0.011 -0.144 -0.004 -0.138 -0.001 C -0.135 0 -0.133 0 -0.13 -0.001 E" pathEditMode="relative" ptsTypes="">
                                      <p:cBhvr>
                                        <p:cTn id="8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 -0.067 0.046 -0.125 0.113 -0.129 C 0.177 -0.134 0.237 -0.089 0.241 -0.024 C 0.246 0.036 0.204 0.092 0.144 0.096 C 0.089 0.099 0.037 0.062 0.033 0.006 C 0.029 -0.045 0.064 -0.093 0.115 -0.097 C 0.162 -0.1 0.206 -0.069 0.209 -0.022 C 0.212 0.02 0.184 0.061 0.142 0.063 C 0.104 0.066 0.068 0.042 0.065 0.004 C 0.063 -0.03 0.084 -0.063 0.117 -0.065 C 0.146 -0.067 0.175 -0.049 0.177 -0.02 C 0.179 0.005 0.164 0.029 0.14 0.031 C 0.12 0.033 0.099 0.022 0.098 0.002 C 0.096 -0.014 0.104 -0.031 0.119 -0.033 C 0.131 -0.033 0.143 -0.029 0.145 -0.018 C 0.146 -0.011 0.144 -0.004 0.138 -0.001 C 0.135 0 0.133 0 0.13 -0.001 E" pathEditMode="relative" ptsTypes="">
                                      <p:cBhvr>
                                        <p:cTn id="8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0"/>
                            </p:stCondLst>
                            <p:childTnLst>
                              <p:par>
                                <p:cTn id="98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22222E-6 L -0.03698 0.04004 C -0.04462 0.04907 -0.05608 0.05393 -0.06823 0.05393 C -0.08195 0.05393 -0.09289 0.04907 -0.10052 0.04004 L -0.13733 2.22222E-6 " pathEditMode="relative" rAng="0" ptsTypes="FffFF">
                                      <p:cBhvr>
                                        <p:cTn id="9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5" y="2685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03559 0.04005 C 0.04305 0.04908 0.05416 0.05394 0.0658 0.05394 C 0.07899 0.05394 0.08958 0.04908 0.09705 0.04005 L 0.13281 -3.7037E-6 " pathEditMode="relative" rAng="0" ptsTypes="FffFF">
                                      <p:cBhvr>
                                        <p:cTn id="10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32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6" grpId="0" animBg="1"/>
      <p:bldP spid="46" grpId="1" animBg="1"/>
      <p:bldP spid="46" grpId="2" animBg="1"/>
      <p:bldP spid="46" grpId="3" animBg="1"/>
      <p:bldP spid="47" grpId="0" animBg="1"/>
      <p:bldP spid="47" grpId="1" animBg="1"/>
      <p:bldP spid="47" grpId="2" animBg="1"/>
      <p:bldP spid="47" grpId="3" animBg="1"/>
      <p:bldP spid="49" grpId="0" animBg="1"/>
      <p:bldP spid="49" grpId="1" animBg="1"/>
      <p:bldP spid="52" grpId="0" animBg="1"/>
      <p:bldP spid="52" grpId="1" animBg="1"/>
      <p:bldP spid="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42681" y="2514640"/>
            <a:ext cx="4312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 smtClean="0">
                <a:cs typeface="Times New Roman" pitchFamily="18" charset="0"/>
              </a:rPr>
              <a:t>6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75065" y="2514640"/>
            <a:ext cx="4312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 smtClean="0">
                <a:cs typeface="Times New Roman" pitchFamily="18" charset="0"/>
              </a:rPr>
              <a:t>8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06281" y="2514640"/>
            <a:ext cx="4312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 smtClean="0">
                <a:cs typeface="Times New Roman" pitchFamily="18" charset="0"/>
              </a:rPr>
              <a:t>4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38665" y="2514640"/>
            <a:ext cx="4312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69881" y="2514640"/>
            <a:ext cx="4312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02265" y="2514640"/>
            <a:ext cx="4312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33481" y="2514640"/>
            <a:ext cx="4312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60303" y="4488378"/>
            <a:ext cx="4312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91519" y="4488378"/>
            <a:ext cx="4312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23903" y="4488378"/>
            <a:ext cx="4312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55119" y="4488378"/>
            <a:ext cx="4312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80965" y="4488337"/>
            <a:ext cx="4312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 smtClean="0">
                <a:cs typeface="Times New Roman" pitchFamily="18" charset="0"/>
              </a:rPr>
              <a:t>8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17372" y="4489681"/>
            <a:ext cx="4312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 smtClean="0">
                <a:cs typeface="Times New Roman" pitchFamily="18" charset="0"/>
              </a:rPr>
              <a:t>8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03052" y="2576195"/>
            <a:ext cx="33534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1981968" y="4549933"/>
            <a:ext cx="38023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R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1295400" y="1676400"/>
            <a:ext cx="293452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Step 2: Call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/>
          <p:cNvCxnSpPr>
            <a:stCxn id="46" idx="3"/>
            <a:endCxn id="16" idx="1"/>
          </p:cNvCxnSpPr>
          <p:nvPr/>
        </p:nvCxnSpPr>
        <p:spPr>
          <a:xfrm flipV="1">
            <a:off x="2438400" y="2807028"/>
            <a:ext cx="1204281" cy="307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7" idx="3"/>
            <a:endCxn id="23" idx="1"/>
          </p:cNvCxnSpPr>
          <p:nvPr/>
        </p:nvCxnSpPr>
        <p:spPr>
          <a:xfrm flipV="1">
            <a:off x="2362200" y="4780766"/>
            <a:ext cx="1298103" cy="307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641513" y="2514639"/>
            <a:ext cx="431216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 smtClean="0">
                <a:cs typeface="Times New Roman" pitchFamily="18" charset="0"/>
              </a:rPr>
              <a:t>2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073897" y="2514639"/>
            <a:ext cx="431216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 smtClean="0">
                <a:cs typeface="Times New Roman" pitchFamily="18" charset="0"/>
              </a:rPr>
              <a:t>4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05113" y="2514639"/>
            <a:ext cx="431216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 smtClean="0">
                <a:cs typeface="Times New Roman" pitchFamily="18" charset="0"/>
              </a:rPr>
              <a:t>5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37497" y="2514639"/>
            <a:ext cx="431216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68713" y="2514639"/>
            <a:ext cx="431216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801097" y="2514639"/>
            <a:ext cx="431216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9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232313" y="2514639"/>
            <a:ext cx="431216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659135" y="4484065"/>
            <a:ext cx="43121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090351" y="4484065"/>
            <a:ext cx="43121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22735" y="4484065"/>
            <a:ext cx="43121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53951" y="4484065"/>
            <a:ext cx="43121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79797" y="4484024"/>
            <a:ext cx="43121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 smtClean="0">
                <a:cs typeface="Times New Roman" pitchFamily="18" charset="0"/>
              </a:rPr>
              <a:t>8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816204" y="4485368"/>
            <a:ext cx="43121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 smtClean="0">
                <a:cs typeface="Times New Roman" pitchFamily="18" charset="0"/>
              </a:rPr>
              <a:t>8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95399" y="3996905"/>
            <a:ext cx="293452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Step 3: Call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21434" y="5805577"/>
            <a:ext cx="296177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How did that happen?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4505113" y="5796950"/>
            <a:ext cx="3442481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By the magic of recursion!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179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Merge L and R into SL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48294" y="1307068"/>
            <a:ext cx="295536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Step 4: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Merge(SL, L, R)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688387" y="1747015"/>
            <a:ext cx="335348" cy="767624"/>
            <a:chOff x="3688387" y="1747015"/>
            <a:chExt cx="335348" cy="767624"/>
          </a:xfrm>
        </p:grpSpPr>
        <p:sp>
          <p:nvSpPr>
            <p:cNvPr id="46" name="TextBox 45"/>
            <p:cNvSpPr txBox="1"/>
            <p:nvPr/>
          </p:nvSpPr>
          <p:spPr>
            <a:xfrm>
              <a:off x="3688387" y="1747015"/>
              <a:ext cx="335348" cy="5232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L</a:t>
              </a:r>
              <a:endParaRPr lang="en-US" sz="2800" dirty="0"/>
            </a:p>
          </p:txBody>
        </p:sp>
        <p:cxnSp>
          <p:nvCxnSpPr>
            <p:cNvPr id="59" name="Straight Arrow Connector 58"/>
            <p:cNvCxnSpPr>
              <a:stCxn id="46" idx="2"/>
              <a:endCxn id="60" idx="0"/>
            </p:cNvCxnSpPr>
            <p:nvPr/>
          </p:nvCxnSpPr>
          <p:spPr>
            <a:xfrm>
              <a:off x="3856061" y="2270235"/>
              <a:ext cx="1060" cy="24440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654632" y="3957721"/>
            <a:ext cx="380232" cy="831581"/>
            <a:chOff x="3654632" y="3957721"/>
            <a:chExt cx="380232" cy="831581"/>
          </a:xfrm>
        </p:grpSpPr>
        <p:sp>
          <p:nvSpPr>
            <p:cNvPr id="47" name="TextBox 46"/>
            <p:cNvSpPr txBox="1"/>
            <p:nvPr/>
          </p:nvSpPr>
          <p:spPr>
            <a:xfrm>
              <a:off x="3654632" y="4266082"/>
              <a:ext cx="380232" cy="52322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R</a:t>
              </a:r>
              <a:endParaRPr lang="en-US" sz="2800" dirty="0"/>
            </a:p>
          </p:txBody>
        </p:sp>
        <p:cxnSp>
          <p:nvCxnSpPr>
            <p:cNvPr id="61" name="Straight Arrow Connector 60"/>
            <p:cNvCxnSpPr>
              <a:stCxn id="47" idx="0"/>
              <a:endCxn id="68" idx="2"/>
            </p:cNvCxnSpPr>
            <p:nvPr/>
          </p:nvCxnSpPr>
          <p:spPr>
            <a:xfrm flipV="1">
              <a:off x="3844748" y="3957721"/>
              <a:ext cx="11313" cy="3083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3641513" y="2514639"/>
            <a:ext cx="431216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 smtClean="0">
                <a:cs typeface="Times New Roman" pitchFamily="18" charset="0"/>
              </a:rPr>
              <a:t>2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073897" y="2514639"/>
            <a:ext cx="431216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 smtClean="0">
                <a:cs typeface="Times New Roman" pitchFamily="18" charset="0"/>
              </a:rPr>
              <a:t>4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05113" y="2514639"/>
            <a:ext cx="431216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 smtClean="0">
                <a:cs typeface="Times New Roman" pitchFamily="18" charset="0"/>
              </a:rPr>
              <a:t>5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37497" y="2514639"/>
            <a:ext cx="431216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68713" y="2514639"/>
            <a:ext cx="431216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801097" y="2514639"/>
            <a:ext cx="431216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9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232313" y="2514639"/>
            <a:ext cx="431216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640453" y="3372946"/>
            <a:ext cx="43121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071669" y="3372946"/>
            <a:ext cx="43121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04053" y="3372946"/>
            <a:ext cx="43121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35269" y="3372946"/>
            <a:ext cx="43121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61115" y="3372905"/>
            <a:ext cx="43121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 smtClean="0">
                <a:cs typeface="Times New Roman" pitchFamily="18" charset="0"/>
              </a:rPr>
              <a:t>8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97522" y="3374249"/>
            <a:ext cx="43121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 smtClean="0">
                <a:cs typeface="Times New Roman" pitchFamily="18" charset="0"/>
              </a:rPr>
              <a:t>8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2692" y="5629055"/>
            <a:ext cx="500458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SL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963461" y="2898453"/>
            <a:ext cx="1624463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Take smaller of the first items 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42692" y="5080936"/>
            <a:ext cx="196089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Move to end of SL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14" idx="3"/>
            <a:endCxn id="60" idx="1"/>
          </p:cNvCxnSpPr>
          <p:nvPr/>
        </p:nvCxnSpPr>
        <p:spPr>
          <a:xfrm flipV="1">
            <a:off x="2587924" y="2807027"/>
            <a:ext cx="1053589" cy="414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3"/>
            <a:endCxn id="68" idx="1"/>
          </p:cNvCxnSpPr>
          <p:nvPr/>
        </p:nvCxnSpPr>
        <p:spPr>
          <a:xfrm>
            <a:off x="2587924" y="3221619"/>
            <a:ext cx="1052529" cy="4437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1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7.40741E-7 L -0.09149 0.00116 L -0.19236 0.11042 L -0.12257 0.15046 L 0.17917 0.14907 L 0.47934 0.15162 L 0.47934 0.32407 L -0.22639 0.3257 " pathEditMode="relative" rAng="0" ptsTypes="AAAAAAAA">
                                      <p:cBhvr>
                                        <p:cTn id="2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9" y="1627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0.04149 -0.0016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069 L -0.10087 0.00463 L -0.19253 0.23727 L -0.12083 0.27755 L 0.4783 0.27755 L 0.47743 0.44861 L -0.17448 0.45116 " pathEditMode="relative" ptsTypes="AAAAAAA">
                                      <p:cBhvr>
                                        <p:cTn id="3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04236 -0.0016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3.40583E-6 L -0.1375 0.00116 L -0.23559 0.1106 L -0.16163 0.15202 L 0.42726 0.1497 L 0.42917 0.323 L -0.16823 0.32439 " pathEditMode="relative" rAng="0" ptsTypes="AAAAAAA">
                                      <p:cBhvr>
                                        <p:cTn id="4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88" y="1621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49 -0.00162 L 0.09618 -0.0016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05556E-6 3.7037E-6 L -0.18959 3.7037E-6 L -0.28959 0.10694 L -0.21789 0.14977 L 0.38211 0.14977 L 0.38107 0.32083 L -0.16789 0.32338 " pathEditMode="relative" ptsTypes="AAAAAAA">
                                      <p:cBhvr>
                                        <p:cTn id="5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18 -0.00162 L 0.13784 -0.00162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50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1.24942E-7 L -0.15087 -0.00116 L -0.24254 0.23184 L -0.17153 0.2751 L 0.43107 0.27742 L 0.43003 0.44725 L -0.05799 0.45002 " pathEditMode="relative" rAng="0" ptsTypes="AAAAAAA">
                                      <p:cBhvr>
                                        <p:cTn id="6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66" y="2244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-0.00162 L 0.09497 1.85185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500"/>
                            </p:stCondLst>
                            <p:childTnLst>
                              <p:par>
                                <p:cTn id="7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1.24942E-7 L -0.19966 0.00093 L -0.28959 0.23369 L -0.21771 0.27372 L 0.38003 0.27626 L 0.38576 0.44516 L -0.0415 0.44887 " pathEditMode="relative" rAng="0" ptsTypes="AAAAAAA">
                                      <p:cBhvr>
                                        <p:cTn id="7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3" y="22443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97 1.85185E-6 L 0.13663 1.85185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3500"/>
                            </p:stCondLst>
                            <p:childTnLst>
                              <p:par>
                                <p:cTn id="7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7.40741E-7 L -0.23385 0.00139 L -0.33107 0.10579 L -0.26215 0.14861 L 0.3349 0.14977 L 0.33959 0.32338 L -0.01875 0.32454 " pathEditMode="relative" ptsTypes="AAAAAAA">
                                      <p:cBhvr>
                                        <p:cTn id="8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84 -0.00162 L 0.18784 -0.00162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500"/>
                            </p:stCondLst>
                            <p:childTnLst>
                              <p:par>
                                <p:cTn id="8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24531 -0.00254 L -0.33402 0.22894 L -0.2651 0.27292 L 0.3349 0.27431 L 0.33577 0.44653 L 0.04237 0.45023 " pathEditMode="relative" ptsTypes="AAAAAAA">
                                      <p:cBhvr>
                                        <p:cTn id="8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63 1.85185E-6 L 0.18663 1.85185E-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7500"/>
                            </p:stCondLst>
                            <p:childTnLst>
                              <p:par>
                                <p:cTn id="9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46 L -0.29167 -0.00046 L -0.38142 0.23356 L -0.31146 0.275 L 0.28663 0.27755 L 0.28854 0.44606 L 0.0592 0.44745 " pathEditMode="relative" ptsTypes="AAAAAAA">
                                      <p:cBhvr>
                                        <p:cTn id="9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63 1.85185E-6 L 0.23663 1.85185E-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9500"/>
                            </p:stCondLst>
                            <p:childTnLst>
                              <p:par>
                                <p:cTn id="10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023 L -0.28316 -0.00138 L -0.38334 0.10412 L -0.3125 0.14808 L 0.28576 0.14947 L 0.28958 0.32069 L 0.12899 0.32208 " pathEditMode="relative" rAng="0" ptsTypes="AAAAAAA">
                                      <p:cBhvr>
                                        <p:cTn id="10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8" y="16057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84 -0.00162 L 0.23784 -0.00162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1500"/>
                            </p:stCondLst>
                            <p:childTnLst>
                              <p:par>
                                <p:cTn id="1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-0.32639 -0.00139 L -0.42448 0.10694 L -0.35747 0.14838 L 0.24253 0.14977 L 0.24427 0.32083 L 0.14913 0.31944 " pathEditMode="relative" ptsTypes="AAAAAAA">
                                      <p:cBhvr>
                                        <p:cTn id="11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3500"/>
                            </p:stCondLst>
                            <p:childTnLst>
                              <p:par>
                                <p:cTn id="1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4000"/>
                            </p:stCondLst>
                            <p:childTnLst>
                              <p:par>
                                <p:cTn id="1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4500"/>
                            </p:stCondLst>
                            <p:childTnLst>
                              <p:par>
                                <p:cTn id="13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33333E-6 L -0.00382 -0.17245 L 0.2434 -0.17361 L 0.20937 0.44908 " pathEditMode="relative" ptsTypes="AAAA">
                                      <p:cBhvr>
                                        <p:cTn id="13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0301 L -0.04427 0.00046 L -0.16041 -0.05715 L -0.20659 -0.12749 L -0.14531 -0.17978 L -0.05 -0.17353 L 0.19532 -0.17608 L 0.21789 0.45072 " pathEditMode="relative" rAng="0" ptsTypes="AAAAAAAA">
                                      <p:cBhvr>
                                        <p:cTn id="13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13235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14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List is an object</a:t>
            </a:r>
          </a:p>
          <a:p>
            <a:pPr lvl="1"/>
            <a:r>
              <a:rPr lang="en-US" dirty="0" smtClean="0"/>
              <a:t>An object can be constructed, destructed,  or modified</a:t>
            </a:r>
          </a:p>
          <a:p>
            <a:pPr lvl="1"/>
            <a:r>
              <a:rPr lang="en-US" dirty="0" smtClean="0"/>
              <a:t>There can be many objects</a:t>
            </a:r>
          </a:p>
          <a:p>
            <a:pPr lvl="1"/>
            <a:r>
              <a:rPr lang="en-US" dirty="0" smtClean="0"/>
              <a:t>Each object is independent</a:t>
            </a:r>
          </a:p>
          <a:p>
            <a:pPr lvl="1"/>
            <a:r>
              <a:rPr lang="en-US" dirty="0" smtClean="0"/>
              <a:t>A List is initially empty, and can contain items</a:t>
            </a:r>
          </a:p>
          <a:p>
            <a:r>
              <a:rPr lang="en-US" dirty="0" smtClean="0"/>
              <a:t>Apply to Merge Sort on a </a:t>
            </a:r>
            <a:r>
              <a:rPr lang="en-US" dirty="0" smtClean="0">
                <a:solidFill>
                  <a:srgbClr val="C00000"/>
                </a:solidFill>
              </a:rPr>
              <a:t>List</a:t>
            </a:r>
          </a:p>
          <a:p>
            <a:pPr lvl="1"/>
            <a:r>
              <a:rPr lang="en-US" dirty="0" smtClean="0"/>
              <a:t>Construct two new objects: L and R (also lists)</a:t>
            </a:r>
          </a:p>
          <a:p>
            <a:pPr lvl="1"/>
            <a:r>
              <a:rPr lang="en-US" dirty="0" smtClean="0"/>
              <a:t>Partition items from </a:t>
            </a:r>
            <a:r>
              <a:rPr lang="en-US" dirty="0" smtClean="0">
                <a:solidFill>
                  <a:srgbClr val="C00000"/>
                </a:solidFill>
              </a:rPr>
              <a:t>List</a:t>
            </a:r>
            <a:r>
              <a:rPr lang="en-US" dirty="0" smtClean="0"/>
              <a:t> into L and R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List</a:t>
            </a:r>
            <a:r>
              <a:rPr lang="en-US" dirty="0" smtClean="0"/>
              <a:t> is now empty but still exists. L and R are objects that contain the original items</a:t>
            </a:r>
          </a:p>
          <a:p>
            <a:pPr lvl="1"/>
            <a:r>
              <a:rPr lang="en-US" dirty="0" smtClean="0"/>
              <a:t>In Merge step: pass in (now sorted) L and R objects</a:t>
            </a:r>
          </a:p>
          <a:p>
            <a:pPr lvl="1"/>
            <a:r>
              <a:rPr lang="en-US" dirty="0" smtClean="0"/>
              <a:t>Take items out of L and R and place into </a:t>
            </a:r>
            <a:r>
              <a:rPr lang="en-US" dirty="0" smtClean="0">
                <a:solidFill>
                  <a:srgbClr val="C00000"/>
                </a:solidFill>
              </a:rPr>
              <a:t>List</a:t>
            </a:r>
          </a:p>
          <a:p>
            <a:pPr lvl="1"/>
            <a:r>
              <a:rPr lang="en-US" dirty="0" smtClean="0"/>
              <a:t>At end of function, </a:t>
            </a:r>
            <a:r>
              <a:rPr lang="en-US" dirty="0" smtClean="0">
                <a:solidFill>
                  <a:srgbClr val="C00000"/>
                </a:solidFill>
              </a:rPr>
              <a:t>List</a:t>
            </a:r>
            <a:r>
              <a:rPr lang="en-US" dirty="0" smtClean="0"/>
              <a:t> has been restored with all its items</a:t>
            </a:r>
          </a:p>
          <a:p>
            <a:pPr lvl="1"/>
            <a:r>
              <a:rPr lang="en-US" dirty="0" smtClean="0"/>
              <a:t>The objects L and R are empty and can now be destructed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Strategy for Merge Sorting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720840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ListType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dirty="0"/>
              <a:t>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dirty="0"/>
              <a:t>has more than one item in it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dirty="0"/>
              <a:t>break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dirty="0"/>
              <a:t>into two half-lists, </a:t>
            </a:r>
            <a:endParaRPr lang="en-US" dirty="0" smtClean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LeftList</a:t>
            </a:r>
            <a:r>
              <a:rPr lang="en-US" dirty="0"/>
              <a:t> and </a:t>
            </a:r>
            <a:endParaRPr lang="en-US" dirty="0" smtClean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dirty="0"/>
              <a:t>sort the </a:t>
            </a:r>
            <a:r>
              <a:rPr lang="en-US" dirty="0" err="1"/>
              <a:t>LeftList</a:t>
            </a:r>
            <a:r>
              <a:rPr lang="en-US" dirty="0"/>
              <a:t> using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(L))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dirty="0"/>
              <a:t>sort the </a:t>
            </a:r>
            <a:r>
              <a:rPr lang="en-US" dirty="0" err="1"/>
              <a:t>RightList</a:t>
            </a:r>
            <a:r>
              <a:rPr lang="en-US" dirty="0"/>
              <a:t> using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(R))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dirty="0"/>
              <a:t>merge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/>
              <a:t>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en-US" dirty="0"/>
              <a:t>into a single sorted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else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dirty="0"/>
              <a:t>do nothing, since the list is already sorted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0" y="1295400"/>
            <a:ext cx="18288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3600" y="2514600"/>
            <a:ext cx="914400" cy="914400"/>
          </a:xfrm>
          <a:prstGeom prst="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67600" y="2514600"/>
            <a:ext cx="914400" cy="914400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4BD"/>
                                      </p:to>
                                    </p:animClr>
                                    <p:animClr clrSpc="rgb" dir="cw">
                                      <p:cBhvr>
                                        <p:cTn id="2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4BD"/>
                                      </p:to>
                                    </p:animClr>
                                    <p:set>
                                      <p:cBhvr>
                                        <p:cTn id="2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7DEDF"/>
                                      </p:to>
                                    </p:animClr>
                                    <p:animClr clrSpc="rgb" dir="cw">
                                      <p:cBhvr>
                                        <p:cTn id="2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7DEDF"/>
                                      </p:to>
                                    </p:animClr>
                                    <p:set>
                                      <p:cBhvr>
                                        <p:cTn id="2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4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  <p:animClr clrSpc="rgb" dir="cw">
                                      <p:cBhvr>
                                        <p:cTn id="6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  <p:set>
                                      <p:cBhvr>
                                        <p:cTn id="65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6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480</Words>
  <Application>Microsoft Office PowerPoint</Application>
  <PresentationFormat>On-screen Show (4:3)</PresentationFormat>
  <Paragraphs>138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MergeSort</vt:lpstr>
      <vt:lpstr>Abstract Strategy for Merge Sorting</vt:lpstr>
      <vt:lpstr>How to Merge Two Lists</vt:lpstr>
      <vt:lpstr>Example</vt:lpstr>
      <vt:lpstr>Recursion</vt:lpstr>
      <vt:lpstr>Now Merge L and R into SL</vt:lpstr>
      <vt:lpstr>Object Oriented Programming</vt:lpstr>
      <vt:lpstr>Abstract Strategy for Merge Sorting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MergeSort</dc:title>
  <dc:creator>harlanr@clemson.edu</dc:creator>
  <cp:lastModifiedBy>Windows User</cp:lastModifiedBy>
  <cp:revision>18</cp:revision>
  <dcterms:created xsi:type="dcterms:W3CDTF">2014-02-10T20:56:25Z</dcterms:created>
  <dcterms:modified xsi:type="dcterms:W3CDTF">2016-02-08T18:10:42Z</dcterms:modified>
  <cp:contentStatus/>
</cp:coreProperties>
</file>