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8" r:id="rId4"/>
    <p:sldId id="259" r:id="rId5"/>
    <p:sldId id="257" r:id="rId6"/>
    <p:sldId id="260" r:id="rId7"/>
    <p:sldId id="261" r:id="rId8"/>
    <p:sldId id="286" r:id="rId9"/>
    <p:sldId id="264" r:id="rId10"/>
    <p:sldId id="312" r:id="rId11"/>
    <p:sldId id="265" r:id="rId12"/>
    <p:sldId id="287" r:id="rId13"/>
    <p:sldId id="271" r:id="rId14"/>
    <p:sldId id="281" r:id="rId15"/>
    <p:sldId id="282" r:id="rId16"/>
    <p:sldId id="288" r:id="rId17"/>
    <p:sldId id="275" r:id="rId18"/>
    <p:sldId id="272" r:id="rId19"/>
    <p:sldId id="276" r:id="rId20"/>
    <p:sldId id="306" r:id="rId21"/>
    <p:sldId id="307" r:id="rId22"/>
    <p:sldId id="289" r:id="rId23"/>
    <p:sldId id="273" r:id="rId24"/>
    <p:sldId id="308" r:id="rId25"/>
    <p:sldId id="283" r:id="rId26"/>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2" d="100"/>
          <a:sy n="72" d="100"/>
        </p:scale>
        <p:origin x="660" y="-90"/>
      </p:cViewPr>
      <p:guideLst>
        <p:guide orient="horz" pos="2128"/>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14.wdp"/><Relationship Id="rId3" Type="http://schemas.openxmlformats.org/officeDocument/2006/relationships/image" Target="../media/image13.png"/><Relationship Id="rId2" Type="http://schemas.microsoft.com/office/2007/relationships/hdphoto" Target="../media/image12.wdp"/><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18.wdp"/><Relationship Id="rId3" Type="http://schemas.openxmlformats.org/officeDocument/2006/relationships/image" Target="../media/image17.png"/><Relationship Id="rId2" Type="http://schemas.microsoft.com/office/2007/relationships/hdphoto" Target="../media/image16.wdp"/><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22.wdp"/><Relationship Id="rId3" Type="http://schemas.openxmlformats.org/officeDocument/2006/relationships/image" Target="../media/image21.png"/><Relationship Id="rId2" Type="http://schemas.microsoft.com/office/2007/relationships/hdphoto" Target="../media/image20.wdp"/><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4" Type="http://schemas.openxmlformats.org/officeDocument/2006/relationships/slideLayout" Target="../slideLayouts/slideLayout2.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4.wdp"/><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6"/>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6" y="5106096"/>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custDataLst>
                  <p:tags r:id="rId1"/>
                </p:custDataLst>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custDataLst>
                  <p:tags r:id="rId2"/>
                </p:custDataLst>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custDataLst>
                  <p:tags r:id="rId3"/>
                </p:custDataLst>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custDataLst>
                  <p:tags r:id="rId4"/>
                </p:custDataLst>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custDataLst>
                <p:tags r:id="rId5"/>
              </p:custDataLst>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2594661" y="6130007"/>
            <a:ext cx="5513857" cy="414206"/>
            <a:chOff x="7584611" y="5791368"/>
            <a:chExt cx="4798177" cy="417596"/>
          </a:xfrm>
        </p:grpSpPr>
        <p:sp>
          <p:nvSpPr>
            <p:cNvPr id="42" name="文本框 41"/>
            <p:cNvSpPr txBox="1"/>
            <p:nvPr/>
          </p:nvSpPr>
          <p:spPr>
            <a:xfrm>
              <a:off x="7584611" y="5806920"/>
              <a:ext cx="1706364" cy="402044"/>
            </a:xfrm>
            <a:prstGeom prst="rect">
              <a:avLst/>
            </a:prstGeom>
            <a:noFill/>
          </p:spPr>
          <p:txBody>
            <a:bodyPr wrap="none" rtlCol="0">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答辩人：段刘振</a:t>
              </a:r>
              <a:endParaRPr lang="zh-CN" altLang="en-US" sz="2000" dirty="0">
                <a:solidFill>
                  <a:srgbClr val="A2A2A2"/>
                </a:solidFill>
                <a:latin typeface="微软雅黑" panose="020B0503020204020204" pitchFamily="34" charset="-122"/>
                <a:ea typeface="微软雅黑" panose="020B0503020204020204" pitchFamily="34" charset="-122"/>
              </a:endParaRPr>
            </a:p>
          </p:txBody>
        </p:sp>
        <p:sp>
          <p:nvSpPr>
            <p:cNvPr id="43" name="矩形 42"/>
            <p:cNvSpPr/>
            <p:nvPr/>
          </p:nvSpPr>
          <p:spPr>
            <a:xfrm>
              <a:off x="10259779" y="5791368"/>
              <a:ext cx="2123009" cy="402044"/>
            </a:xfrm>
            <a:prstGeom prst="rect">
              <a:avLst/>
            </a:prstGeom>
          </p:spPr>
          <p:txBody>
            <a:bodyPr wrap="none">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   指导老师：杨继松</a:t>
              </a:r>
              <a:endParaRPr lang="zh-CN" altLang="en-US" sz="2000" dirty="0">
                <a:solidFill>
                  <a:srgbClr val="A2A2A2"/>
                </a:solidFill>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510540" y="2034540"/>
            <a:ext cx="11380470" cy="1936750"/>
          </a:xfrm>
          <a:prstGeom prst="rect">
            <a:avLst/>
          </a:prstGeom>
          <a:noFill/>
        </p:spPr>
        <p:txBody>
          <a:bodyPr wrap="square" lIns="91438" tIns="45719" rIns="91438" bIns="45719" rtlCol="0">
            <a:spAutoFit/>
          </a:bodyPr>
          <a:lstStyle/>
          <a:p>
            <a:pPr algn="just"/>
            <a:r>
              <a:rPr lang="en-US" altLang="zh-CN" sz="6000" dirty="0">
                <a:ln w="0"/>
                <a:solidFill>
                  <a:schemeClr val="accent1">
                    <a:lumMod val="50000"/>
                  </a:schemeClr>
                </a:solidFill>
                <a:latin typeface="微软雅黑" panose="020B0503020204020204" pitchFamily="34" charset="-122"/>
                <a:ea typeface="微软雅黑" panose="020B0503020204020204" pitchFamily="34" charset="-122"/>
              </a:rPr>
              <a:t>	</a:t>
            </a:r>
            <a:r>
              <a:rPr lang="zh-CN" altLang="en-US" sz="6000" dirty="0">
                <a:ln w="0"/>
                <a:solidFill>
                  <a:schemeClr val="accent1">
                    <a:lumMod val="50000"/>
                  </a:schemeClr>
                </a:solidFill>
                <a:latin typeface="微软雅黑" panose="020B0503020204020204" pitchFamily="34" charset="-122"/>
                <a:ea typeface="微软雅黑" panose="020B0503020204020204" pitchFamily="34" charset="-122"/>
              </a:rPr>
              <a:t>基于</a:t>
            </a:r>
            <a:r>
              <a:rPr lang="en-US" altLang="zh-CN" sz="6000" dirty="0">
                <a:ln w="0"/>
                <a:solidFill>
                  <a:schemeClr val="accent1">
                    <a:lumMod val="50000"/>
                  </a:schemeClr>
                </a:solidFill>
                <a:latin typeface="微软雅黑" panose="020B0503020204020204" pitchFamily="34" charset="-122"/>
                <a:ea typeface="微软雅黑" panose="020B0503020204020204" pitchFamily="34" charset="-122"/>
              </a:rPr>
              <a:t>SSM</a:t>
            </a:r>
            <a:r>
              <a:rPr lang="zh-CN" altLang="en-US" sz="6000" dirty="0">
                <a:ln w="0"/>
                <a:solidFill>
                  <a:schemeClr val="accent1">
                    <a:lumMod val="50000"/>
                  </a:schemeClr>
                </a:solidFill>
                <a:latin typeface="微软雅黑" panose="020B0503020204020204" pitchFamily="34" charset="-122"/>
                <a:ea typeface="微软雅黑" panose="020B0503020204020204" pitchFamily="34" charset="-122"/>
              </a:rPr>
              <a:t>的报价管理系统</a:t>
            </a:r>
            <a:endParaRPr lang="zh-CN" altLang="en-US" sz="6000" dirty="0">
              <a:ln w="0"/>
              <a:solidFill>
                <a:schemeClr val="accent1">
                  <a:lumMod val="50000"/>
                </a:schemeClr>
              </a:solidFill>
              <a:latin typeface="微软雅黑" panose="020B0503020204020204" pitchFamily="34" charset="-122"/>
              <a:ea typeface="微软雅黑" panose="020B0503020204020204" pitchFamily="34" charset="-122"/>
            </a:endParaRPr>
          </a:p>
          <a:p>
            <a:pPr algn="just"/>
            <a:r>
              <a:rPr lang="en-US" altLang="zh-CN" sz="6000" dirty="0">
                <a:ln w="0"/>
                <a:solidFill>
                  <a:schemeClr val="accent1">
                    <a:lumMod val="50000"/>
                  </a:schemeClr>
                </a:solidFill>
                <a:latin typeface="微软雅黑" panose="020B0503020204020204" pitchFamily="34" charset="-122"/>
                <a:ea typeface="微软雅黑" panose="020B0503020204020204" pitchFamily="34" charset="-122"/>
              </a:rPr>
              <a:t>			</a:t>
            </a:r>
            <a:r>
              <a:rPr lang="zh-CN" altLang="en-US" sz="6000" dirty="0">
                <a:ln w="0"/>
                <a:solidFill>
                  <a:schemeClr val="accent1">
                    <a:lumMod val="50000"/>
                  </a:schemeClr>
                </a:solidFill>
                <a:latin typeface="微软雅黑" panose="020B0503020204020204" pitchFamily="34" charset="-122"/>
                <a:ea typeface="微软雅黑" panose="020B0503020204020204" pitchFamily="34" charset="-122"/>
              </a:rPr>
              <a:t>的设计与实现</a:t>
            </a:r>
            <a:endParaRPr lang="zh-CN" altLang="en-US" sz="6000" dirty="0">
              <a:ln w="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4172426" y="1651961"/>
            <a:ext cx="484560" cy="382547"/>
            <a:chOff x="4625150" y="6808104"/>
            <a:chExt cx="540316" cy="426565"/>
          </a:xfrm>
          <a:solidFill>
            <a:srgbClr val="4C98CF"/>
          </a:solidFill>
        </p:grpSpPr>
        <p:sp>
          <p:nvSpPr>
            <p:cNvPr id="50"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endParaRPr>
            </a:p>
          </p:txBody>
        </p:sp>
        <p:sp>
          <p:nvSpPr>
            <p:cNvPr id="51"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endParaRPr>
            </a:p>
          </p:txBody>
        </p:sp>
      </p:grpSp>
      <p:sp>
        <p:nvSpPr>
          <p:cNvPr id="46" name="文本框 45"/>
          <p:cNvSpPr txBox="1"/>
          <p:nvPr/>
        </p:nvSpPr>
        <p:spPr>
          <a:xfrm>
            <a:off x="1638302" y="5064864"/>
            <a:ext cx="8222599" cy="612140"/>
          </a:xfrm>
          <a:prstGeom prst="rect">
            <a:avLst/>
          </a:prstGeom>
          <a:noFill/>
        </p:spPr>
        <p:txBody>
          <a:bodyPr wrap="square" lIns="91436" tIns="45718" rIns="91436" bIns="45718"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河南科技大学  软件学院                 </a:t>
            </a:r>
            <a:r>
              <a:rPr lang="zh-CN" altLang="en-US" sz="32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软件工程</a:t>
            </a:r>
            <a:endParaRPr lang="zh-CN" altLang="en-US" sz="32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custDataLst>
              <p:tags r:id="rId6"/>
            </p:custDataLst>
          </p:nvPr>
        </p:nvSpPr>
        <p:spPr>
          <a:xfrm rot="16200000" flipV="1">
            <a:off x="10447005" y="4634620"/>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p:nvPr>
            <p:custDataLst>
              <p:tags r:id="rId7"/>
            </p:custDataLst>
          </p:nvPr>
        </p:nvSpPr>
        <p:spPr bwMode="auto">
          <a:xfrm>
            <a:off x="10716634"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Tree>
  </p:cSld>
  <p:clrMapOvr>
    <a:masterClrMapping/>
  </p:clrMapOvr>
  <mc:AlternateContent xmlns:mc="http://schemas.openxmlformats.org/markup-compatibility/2006">
    <mc:Choice xmlns:p14="http://schemas.microsoft.com/office/powerpoint/2010/main" Requires="p14">
      <p:transition p14:dur="500">
        <p:wheel spokes="8"/>
      </p:transition>
    </mc:Choice>
    <mc:Fallback>
      <p:transition>
        <p:wheel spokes="8"/>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接连接符 58"/>
          <p:cNvCxnSpPr/>
          <p:nvPr/>
        </p:nvCxnSpPr>
        <p:spPr>
          <a:xfrm flipH="1">
            <a:off x="6487429"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9324781"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7" y="2912827"/>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5"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5" y="3503192"/>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5" y="3311736"/>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5" y="3123958"/>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3" y="2983329"/>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系统分析</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1" y="252858"/>
            <a:ext cx="2907908" cy="563245"/>
            <a:chOff x="9284089" y="252855"/>
            <a:chExt cx="2907908" cy="563245"/>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grpSp>
        <p:nvGrpSpPr>
          <p:cNvPr id="19" name="组合 18"/>
          <p:cNvGrpSpPr/>
          <p:nvPr/>
        </p:nvGrpSpPr>
        <p:grpSpPr>
          <a:xfrm>
            <a:off x="505235" y="2305319"/>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系统流程图</a:t>
              </a:r>
              <a:endParaRPr lang="zh-CN" altLang="en-US" sz="3600" dirty="0">
                <a:latin typeface="微软雅黑" panose="020B0503020204020204" pitchFamily="34" charset="-122"/>
                <a:ea typeface="微软雅黑" panose="020B0503020204020204" pitchFamily="34" charset="-122"/>
              </a:endParaRPr>
            </a:p>
          </p:txBody>
        </p:sp>
      </p:grpSp>
      <p:graphicFrame>
        <p:nvGraphicFramePr>
          <p:cNvPr id="2" name="对象 -2147482623"/>
          <p:cNvGraphicFramePr>
            <a:graphicFrameLocks noChangeAspect="1"/>
          </p:cNvGraphicFramePr>
          <p:nvPr/>
        </p:nvGraphicFramePr>
        <p:xfrm>
          <a:off x="3097530" y="1014095"/>
          <a:ext cx="7936230" cy="5255895"/>
        </p:xfrm>
        <a:graphic>
          <a:graphicData uri="http://schemas.openxmlformats.org/presentationml/2006/ole">
            <mc:AlternateContent xmlns:mc="http://schemas.openxmlformats.org/markup-compatibility/2006">
              <mc:Choice xmlns:v="urn:schemas-microsoft-com:vml" Requires="v">
                <p:oleObj spid="_x0000_s3076" name="" r:id="rId1" imgW="5074285" imgH="3856990" progId="Visio.Drawing.11">
                  <p:embed/>
                </p:oleObj>
              </mc:Choice>
              <mc:Fallback>
                <p:oleObj name="" r:id="rId1" imgW="5074285" imgH="3856990" progId="Visio.Drawing.11">
                  <p:embed/>
                  <p:pic>
                    <p:nvPicPr>
                      <p:cNvPr id="0" name="图片 3075"/>
                      <p:cNvPicPr/>
                      <p:nvPr/>
                    </p:nvPicPr>
                    <p:blipFill>
                      <a:blip r:embed="rId2"/>
                      <a:stretch>
                        <a:fillRect/>
                      </a:stretch>
                    </p:blipFill>
                    <p:spPr>
                      <a:xfrm>
                        <a:off x="3097530" y="1014095"/>
                        <a:ext cx="7936230" cy="5255895"/>
                      </a:xfrm>
                      <a:prstGeom prst="rect">
                        <a:avLst/>
                      </a:prstGeom>
                      <a:no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p14:doors dir="ver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8160872" y="3092543"/>
              <a:ext cx="3627120" cy="873125"/>
            </a:xfrm>
            <a:prstGeom prst="rect">
              <a:avLst/>
            </a:prstGeom>
            <a:noFill/>
          </p:spPr>
          <p:txBody>
            <a:bodyPr wrap="squar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数据库设计</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6756273" y="3264361"/>
              <a:ext cx="308610" cy="481965"/>
            </a:xfrm>
            <a:prstGeom prst="rect">
              <a:avLst/>
            </a:prstGeom>
          </p:spPr>
          <p:txBody>
            <a:bodyPr wrap="none" lIns="91438" tIns="45719" rIns="91438" bIns="45719">
              <a:spAutoFit/>
            </a:bodyPr>
            <a:lstStyle/>
            <a:p>
              <a:pPr algn="ct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146931" y="237618"/>
            <a:ext cx="3045068" cy="563245"/>
            <a:chOff x="9146929" y="237615"/>
            <a:chExt cx="3045068" cy="56324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146929" y="23761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2049209" y="4318403"/>
            <a:ext cx="1617387" cy="1461935"/>
          </a:xfrm>
          <a:prstGeom prst="rect">
            <a:avLst/>
          </a:prstGeom>
        </p:spPr>
        <p:txBody>
          <a:bodyPr wrap="square" lIns="91436" tIns="45718" rIns="91436" bIns="45718">
            <a:spAutoFit/>
          </a:bodyPr>
          <a:lstStyle/>
          <a:p>
            <a:endParaRPr lang="en-US" altLang="zh-CN" sz="11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64" name="矩形 63"/>
          <p:cNvSpPr/>
          <p:nvPr/>
        </p:nvSpPr>
        <p:spPr>
          <a:xfrm>
            <a:off x="7352357" y="5018115"/>
            <a:ext cx="1013651" cy="400105"/>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关键字</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9138773" y="4576238"/>
            <a:ext cx="1013651" cy="400105"/>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关键字</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7" name="文本框 76"/>
          <p:cNvSpPr txBox="1"/>
          <p:nvPr/>
        </p:nvSpPr>
        <p:spPr>
          <a:xfrm>
            <a:off x="495935" y="267335"/>
            <a:ext cx="2162175" cy="481965"/>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数据库设计</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79" name="组 78"/>
          <p:cNvGrpSpPr/>
          <p:nvPr/>
        </p:nvGrpSpPr>
        <p:grpSpPr>
          <a:xfrm>
            <a:off x="9284091" y="252858"/>
            <a:ext cx="2907908" cy="563245"/>
            <a:chOff x="9284089" y="252855"/>
            <a:chExt cx="2907908" cy="563245"/>
          </a:xfrm>
        </p:grpSpPr>
        <p:grpSp>
          <p:nvGrpSpPr>
            <p:cNvPr id="80" name="组 79"/>
            <p:cNvGrpSpPr/>
            <p:nvPr/>
          </p:nvGrpSpPr>
          <p:grpSpPr>
            <a:xfrm>
              <a:off x="11454105" y="252856"/>
              <a:ext cx="737892" cy="484288"/>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81" name="文本框 80"/>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a:off x="572372" y="2305319"/>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数据库结构</a:t>
            </a:r>
            <a:r>
              <a:rPr lang="en-US" altLang="zh-CN" sz="3600" dirty="0">
                <a:latin typeface="微软雅黑" panose="020B0503020204020204" pitchFamily="34" charset="-122"/>
                <a:ea typeface="微软雅黑" panose="020B0503020204020204" pitchFamily="34" charset="-122"/>
              </a:rPr>
              <a:t>E-R</a:t>
            </a:r>
            <a:r>
              <a:rPr lang="zh-CN" altLang="en-US" sz="3600" dirty="0">
                <a:latin typeface="微软雅黑" panose="020B0503020204020204" pitchFamily="34" charset="-122"/>
                <a:ea typeface="微软雅黑" panose="020B0503020204020204" pitchFamily="34" charset="-122"/>
              </a:rPr>
              <a:t>图</a:t>
            </a:r>
            <a:endParaRPr lang="zh-CN" altLang="en-US" sz="3600" dirty="0">
              <a:latin typeface="微软雅黑" panose="020B0503020204020204" pitchFamily="34" charset="-122"/>
              <a:ea typeface="微软雅黑" panose="020B0503020204020204" pitchFamily="34" charset="-122"/>
            </a:endParaRPr>
          </a:p>
        </p:txBody>
      </p:sp>
      <p:graphicFrame>
        <p:nvGraphicFramePr>
          <p:cNvPr id="2" name="对象 -2147482622"/>
          <p:cNvGraphicFramePr>
            <a:graphicFrameLocks noChangeAspect="1"/>
          </p:cNvGraphicFramePr>
          <p:nvPr/>
        </p:nvGraphicFramePr>
        <p:xfrm>
          <a:off x="3896995" y="1012190"/>
          <a:ext cx="6311265" cy="5153660"/>
        </p:xfrm>
        <a:graphic>
          <a:graphicData uri="http://schemas.openxmlformats.org/presentationml/2006/ole">
            <mc:AlternateContent xmlns:mc="http://schemas.openxmlformats.org/markup-compatibility/2006">
              <mc:Choice xmlns:v="urn:schemas-microsoft-com:vml" Requires="v">
                <p:oleObj spid="_x0000_s3076" name="" r:id="rId1" imgW="8534400" imgH="5525770" progId="Visio.Drawing.11">
                  <p:embed/>
                </p:oleObj>
              </mc:Choice>
              <mc:Fallback>
                <p:oleObj name="" r:id="rId1" imgW="8534400" imgH="5525770" progId="Visio.Drawing.11">
                  <p:embed/>
                  <p:pic>
                    <p:nvPicPr>
                      <p:cNvPr id="0" name="图片 3075"/>
                      <p:cNvPicPr/>
                      <p:nvPr/>
                    </p:nvPicPr>
                    <p:blipFill>
                      <a:blip r:embed="rId2"/>
                      <a:stretch>
                        <a:fillRect/>
                      </a:stretch>
                    </p:blipFill>
                    <p:spPr>
                      <a:xfrm>
                        <a:off x="3896995" y="1012190"/>
                        <a:ext cx="6311265" cy="5153660"/>
                      </a:xfrm>
                      <a:prstGeom prst="rect">
                        <a:avLst/>
                      </a:prstGeom>
                      <a:no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6" name="圆角矩形 8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7" name="文本框 86"/>
          <p:cNvSpPr txBox="1"/>
          <p:nvPr/>
        </p:nvSpPr>
        <p:spPr>
          <a:xfrm>
            <a:off x="480695" y="267335"/>
            <a:ext cx="2284095" cy="481965"/>
          </a:xfrm>
          <a:prstGeom prst="rect">
            <a:avLst/>
          </a:prstGeom>
          <a:noFill/>
        </p:spPr>
        <p:txBody>
          <a:bodyPr wrap="square" lIns="91436" tIns="45718" rIns="91436" bIns="45718" rtlCol="0">
            <a:spAutoFit/>
          </a:bodyPr>
          <a:lstStyle/>
          <a:p>
            <a:pPr algn="l"/>
            <a:r>
              <a:rPr lang="zh-CN" altLang="en-US" sz="2400" spc="600" dirty="0">
                <a:solidFill>
                  <a:schemeClr val="tx2"/>
                </a:solidFill>
                <a:latin typeface="微软雅黑" panose="020B0503020204020204" pitchFamily="34" charset="-122"/>
                <a:ea typeface="微软雅黑" panose="020B0503020204020204" pitchFamily="34" charset="-122"/>
                <a:sym typeface="+mn-ea"/>
              </a:rPr>
              <a:t>数据库设计</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9" name="组 88"/>
          <p:cNvGrpSpPr/>
          <p:nvPr/>
        </p:nvGrpSpPr>
        <p:grpSpPr>
          <a:xfrm>
            <a:off x="9253611" y="252859"/>
            <a:ext cx="2938388" cy="593724"/>
            <a:chOff x="9253609" y="252856"/>
            <a:chExt cx="2938388" cy="593724"/>
          </a:xfrm>
        </p:grpSpPr>
        <p:grpSp>
          <p:nvGrpSpPr>
            <p:cNvPr id="90" name="组 89"/>
            <p:cNvGrpSpPr/>
            <p:nvPr/>
          </p:nvGrpSpPr>
          <p:grpSpPr>
            <a:xfrm>
              <a:off x="11454105" y="252856"/>
              <a:ext cx="737892" cy="484288"/>
              <a:chOff x="11454105" y="252856"/>
              <a:chExt cx="737892" cy="484288"/>
            </a:xfrm>
          </p:grpSpPr>
          <p:grpSp>
            <p:nvGrpSpPr>
              <p:cNvPr id="92" name="组 9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9"/>
              <p:cNvGrpSpPr/>
              <p:nvPr/>
            </p:nvGrpSpPr>
            <p:grpSpPr>
              <a:xfrm>
                <a:off x="11454105" y="252857"/>
                <a:ext cx="491115" cy="484287"/>
                <a:chOff x="1528923" y="220268"/>
                <a:chExt cx="1284096" cy="1266241"/>
              </a:xfrm>
            </p:grpSpPr>
            <p:sp>
              <p:nvSpPr>
                <p:cNvPr id="94" name="圆角矩形 9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1" name="文本框 90"/>
            <p:cNvSpPr txBox="1"/>
            <p:nvPr/>
          </p:nvSpPr>
          <p:spPr>
            <a:xfrm>
              <a:off x="9253609" y="28333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圆角矩形 1"/>
          <p:cNvSpPr/>
          <p:nvPr/>
        </p:nvSpPr>
        <p:spPr>
          <a:xfrm>
            <a:off x="572372" y="2305319"/>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数据库</a:t>
            </a:r>
            <a:endParaRPr lang="zh-CN" altLang="en-US" sz="3600" dirty="0">
              <a:latin typeface="微软雅黑" panose="020B0503020204020204" pitchFamily="34" charset="-122"/>
              <a:ea typeface="微软雅黑" panose="020B0503020204020204" pitchFamily="34" charset="-122"/>
            </a:endParaRPr>
          </a:p>
          <a:p>
            <a:pPr algn="ctr"/>
            <a:r>
              <a:rPr lang="zh-CN" altLang="en-US" sz="3600" dirty="0">
                <a:latin typeface="微软雅黑" panose="020B0503020204020204" pitchFamily="34" charset="-122"/>
                <a:ea typeface="微软雅黑" panose="020B0503020204020204" pitchFamily="34" charset="-122"/>
              </a:rPr>
              <a:t>表结构图</a:t>
            </a:r>
            <a:endParaRPr lang="zh-CN" altLang="en-US" sz="3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612390" y="853440"/>
            <a:ext cx="6554470" cy="2249170"/>
          </a:xfrm>
          <a:prstGeom prst="rect">
            <a:avLst/>
          </a:prstGeom>
        </p:spPr>
      </p:pic>
      <p:pic>
        <p:nvPicPr>
          <p:cNvPr id="8" name="图片 7"/>
          <p:cNvPicPr>
            <a:picLocks noChangeAspect="1"/>
          </p:cNvPicPr>
          <p:nvPr/>
        </p:nvPicPr>
        <p:blipFill>
          <a:blip r:embed="rId2"/>
          <a:stretch>
            <a:fillRect/>
          </a:stretch>
        </p:blipFill>
        <p:spPr>
          <a:xfrm>
            <a:off x="5151755" y="3750945"/>
            <a:ext cx="6887845" cy="2896235"/>
          </a:xfrm>
          <a:prstGeom prst="rect">
            <a:avLst/>
          </a:prstGeom>
        </p:spPr>
      </p:pic>
      <p:sp>
        <p:nvSpPr>
          <p:cNvPr id="9" name="文本框 8"/>
          <p:cNvSpPr txBox="1"/>
          <p:nvPr/>
        </p:nvSpPr>
        <p:spPr>
          <a:xfrm>
            <a:off x="9484995" y="1786255"/>
            <a:ext cx="1389380" cy="38354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p>
            <a:pPr algn="l"/>
            <a:r>
              <a:rPr lang="zh-CN" altLang="en-US" dirty="0">
                <a:sym typeface="+mn-ea"/>
              </a:rPr>
              <a:t>客户信息表</a:t>
            </a:r>
            <a:endParaRPr lang="zh-CN" altLang="en-US" dirty="0"/>
          </a:p>
        </p:txBody>
      </p:sp>
      <p:sp>
        <p:nvSpPr>
          <p:cNvPr id="10" name="文本框 9"/>
          <p:cNvSpPr txBox="1"/>
          <p:nvPr/>
        </p:nvSpPr>
        <p:spPr>
          <a:xfrm>
            <a:off x="3216910" y="4890135"/>
            <a:ext cx="1389380" cy="38354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p>
            <a:pPr algn="l"/>
            <a:r>
              <a:rPr lang="zh-CN" altLang="en-US" dirty="0">
                <a:sym typeface="+mn-ea"/>
              </a:rPr>
              <a:t>产品</a:t>
            </a:r>
            <a:r>
              <a:rPr lang="zh-CN" altLang="en-US" dirty="0">
                <a:sym typeface="+mn-ea"/>
              </a:rPr>
              <a:t>信息表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66" name="文本框 65"/>
          <p:cNvSpPr txBox="1"/>
          <p:nvPr/>
        </p:nvSpPr>
        <p:spPr>
          <a:xfrm>
            <a:off x="495935" y="267335"/>
            <a:ext cx="2238375" cy="481965"/>
          </a:xfrm>
          <a:prstGeom prst="rect">
            <a:avLst/>
          </a:prstGeom>
          <a:noFill/>
        </p:spPr>
        <p:txBody>
          <a:bodyPr wrap="square" lIns="91436" tIns="45718" rIns="91436" bIns="45718" rtlCol="0">
            <a:spAutoFit/>
          </a:bodyPr>
          <a:lstStyle/>
          <a:p>
            <a:pPr algn="l"/>
            <a:r>
              <a:rPr lang="zh-CN" altLang="en-US" sz="2400" spc="600" dirty="0">
                <a:solidFill>
                  <a:schemeClr val="tx2"/>
                </a:solidFill>
                <a:latin typeface="微软雅黑" panose="020B0503020204020204" pitchFamily="34" charset="-122"/>
                <a:ea typeface="微软雅黑" panose="020B0503020204020204" pitchFamily="34" charset="-122"/>
                <a:sym typeface="+mn-ea"/>
              </a:rPr>
              <a:t>数据库设计</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8" name="组 67"/>
          <p:cNvGrpSpPr/>
          <p:nvPr/>
        </p:nvGrpSpPr>
        <p:grpSpPr>
          <a:xfrm>
            <a:off x="9284091" y="252858"/>
            <a:ext cx="2907908" cy="563245"/>
            <a:chOff x="9284089" y="252855"/>
            <a:chExt cx="2907908" cy="563245"/>
          </a:xfrm>
        </p:grpSpPr>
        <p:grpSp>
          <p:nvGrpSpPr>
            <p:cNvPr id="69" name="组 68"/>
            <p:cNvGrpSpPr/>
            <p:nvPr/>
          </p:nvGrpSpPr>
          <p:grpSpPr>
            <a:xfrm>
              <a:off x="11454105" y="252856"/>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0" name="文本框 69"/>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pic>
        <p:nvPicPr>
          <p:cNvPr id="9" name="图片 8"/>
          <p:cNvPicPr>
            <a:picLocks noChangeAspect="1"/>
          </p:cNvPicPr>
          <p:nvPr/>
        </p:nvPicPr>
        <p:blipFill>
          <a:blip r:embed="rId1"/>
          <a:stretch>
            <a:fillRect/>
          </a:stretch>
        </p:blipFill>
        <p:spPr>
          <a:xfrm>
            <a:off x="669925" y="1069340"/>
            <a:ext cx="5265420" cy="2766060"/>
          </a:xfrm>
          <a:prstGeom prst="rect">
            <a:avLst/>
          </a:prstGeom>
        </p:spPr>
      </p:pic>
      <p:sp>
        <p:nvSpPr>
          <p:cNvPr id="10" name="矩形 9"/>
          <p:cNvSpPr/>
          <p:nvPr/>
        </p:nvSpPr>
        <p:spPr>
          <a:xfrm>
            <a:off x="6173760" y="1469369"/>
            <a:ext cx="1389380" cy="383540"/>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p>
            <a:r>
              <a:rPr lang="zh-CN" altLang="en-US" dirty="0"/>
              <a:t>订单</a:t>
            </a:r>
            <a:r>
              <a:rPr lang="zh-CN" altLang="en-US" dirty="0"/>
              <a:t>信息表</a:t>
            </a:r>
            <a:endParaRPr lang="zh-CN" altLang="en-US" dirty="0"/>
          </a:p>
        </p:txBody>
      </p:sp>
      <p:pic>
        <p:nvPicPr>
          <p:cNvPr id="11" name="图片 10"/>
          <p:cNvPicPr>
            <a:picLocks noChangeAspect="1"/>
          </p:cNvPicPr>
          <p:nvPr/>
        </p:nvPicPr>
        <p:blipFill>
          <a:blip r:embed="rId2"/>
          <a:stretch>
            <a:fillRect/>
          </a:stretch>
        </p:blipFill>
        <p:spPr>
          <a:xfrm>
            <a:off x="6351270" y="3835400"/>
            <a:ext cx="5688330" cy="2684145"/>
          </a:xfrm>
          <a:prstGeom prst="rect">
            <a:avLst/>
          </a:prstGeom>
        </p:spPr>
      </p:pic>
      <p:sp>
        <p:nvSpPr>
          <p:cNvPr id="13" name="矩形 12"/>
          <p:cNvSpPr/>
          <p:nvPr/>
        </p:nvSpPr>
        <p:spPr>
          <a:xfrm>
            <a:off x="4419255" y="4790419"/>
            <a:ext cx="1389380" cy="383540"/>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p>
            <a:r>
              <a:rPr lang="zh-CN" altLang="en-US" dirty="0"/>
              <a:t>报价</a:t>
            </a:r>
            <a:r>
              <a:rPr lang="zh-CN" altLang="en-US" dirty="0"/>
              <a:t>信息表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42" name="文本框 41"/>
            <p:cNvSpPr txBox="1"/>
            <p:nvPr/>
          </p:nvSpPr>
          <p:spPr>
            <a:xfrm>
              <a:off x="9002374" y="3107876"/>
              <a:ext cx="29248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系统实现</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917354" y="3264361"/>
              <a:ext cx="308610" cy="481965"/>
            </a:xfrm>
            <a:prstGeom prst="rect">
              <a:avLst/>
            </a:prstGeom>
          </p:spPr>
          <p:txBody>
            <a:bodyPr wrap="none" lIns="91438" tIns="45719" rIns="91438" bIns="45719">
              <a:spAutoFit/>
            </a:bodyPr>
            <a:lstStyle/>
            <a:p>
              <a:pPr algn="ct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1" y="252858"/>
            <a:ext cx="2907908" cy="563245"/>
            <a:chOff x="9284089" y="252855"/>
            <a:chExt cx="2907908" cy="56324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3" name="圆角矩形 62"/>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4" name="文本框 63"/>
          <p:cNvSpPr txBox="1"/>
          <p:nvPr/>
        </p:nvSpPr>
        <p:spPr>
          <a:xfrm>
            <a:off x="647719" y="267583"/>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6" name="组 65"/>
          <p:cNvGrpSpPr/>
          <p:nvPr/>
        </p:nvGrpSpPr>
        <p:grpSpPr>
          <a:xfrm>
            <a:off x="9177411" y="207138"/>
            <a:ext cx="3014588" cy="563245"/>
            <a:chOff x="9177409" y="207135"/>
            <a:chExt cx="3014588" cy="563245"/>
          </a:xfrm>
        </p:grpSpPr>
        <p:grpSp>
          <p:nvGrpSpPr>
            <p:cNvPr id="67" name="组 66"/>
            <p:cNvGrpSpPr/>
            <p:nvPr/>
          </p:nvGrpSpPr>
          <p:grpSpPr>
            <a:xfrm>
              <a:off x="11454105" y="252856"/>
              <a:ext cx="737892" cy="484288"/>
              <a:chOff x="11454105" y="252856"/>
              <a:chExt cx="737892" cy="484288"/>
            </a:xfrm>
          </p:grpSpPr>
          <p:grpSp>
            <p:nvGrpSpPr>
              <p:cNvPr id="69" name="组 68"/>
              <p:cNvGrpSpPr/>
              <p:nvPr/>
            </p:nvGrpSpPr>
            <p:grpSpPr>
              <a:xfrm>
                <a:off x="12039604" y="252856"/>
                <a:ext cx="152393" cy="484287"/>
                <a:chOff x="12039604" y="252856"/>
                <a:chExt cx="152393" cy="484287"/>
              </a:xfrm>
            </p:grpSpPr>
            <p:sp>
              <p:nvSpPr>
                <p:cNvPr id="73" name="圆角矩形 7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99"/>
              <p:cNvGrpSpPr/>
              <p:nvPr/>
            </p:nvGrpSpPr>
            <p:grpSpPr>
              <a:xfrm>
                <a:off x="11454105" y="252857"/>
                <a:ext cx="491115" cy="484287"/>
                <a:chOff x="1528923" y="220268"/>
                <a:chExt cx="1284096" cy="1266241"/>
              </a:xfrm>
            </p:grpSpPr>
            <p:sp>
              <p:nvSpPr>
                <p:cNvPr id="71" name="圆角矩形 7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8" name="文本框 67"/>
            <p:cNvSpPr txBox="1"/>
            <p:nvPr/>
          </p:nvSpPr>
          <p:spPr>
            <a:xfrm>
              <a:off x="9177409" y="20713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050" name="Rectangle 2"/>
          <p:cNvSpPr>
            <a:spLocks noChangeArrowheads="1"/>
          </p:cNvSpPr>
          <p:nvPr/>
        </p:nvSpPr>
        <p:spPr bwMode="auto">
          <a:xfrm>
            <a:off x="373380" y="1246505"/>
            <a:ext cx="3356610" cy="777240"/>
          </a:xfrm>
          <a:prstGeom prst="rect">
            <a:avLst/>
          </a:prstGeom>
          <a:noFill/>
          <a:ln w="9525">
            <a:noFill/>
            <a:miter lim="800000"/>
          </a:ln>
          <a:effectLst/>
        </p:spPr>
        <p:txBody>
          <a:bodyPr vert="horz" wrap="square" lIns="91440" tIns="45720" rIns="91440" bIns="0" numCol="1" anchor="ctr" anchorCtr="0" compatLnSpc="1">
            <a:spAutoFit/>
          </a:bodyPr>
          <a:lstStyle/>
          <a:p>
            <a:pPr marL="0" marR="0" lvl="0" indent="35560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1" name="Rectangle 3"/>
          <p:cNvSpPr>
            <a:spLocks noChangeArrowheads="1"/>
          </p:cNvSpPr>
          <p:nvPr/>
        </p:nvSpPr>
        <p:spPr bwMode="auto">
          <a:xfrm>
            <a:off x="478790" y="4126865"/>
            <a:ext cx="5862955" cy="1630045"/>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spAutoFit/>
          </a:bodyPr>
          <a:lstStyle/>
          <a:p>
            <a:pPr marL="0" marR="0" lvl="0" indent="304800" algn="l"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说明：</a:t>
            </a:r>
            <a:endPar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在地址栏输入localhost:8088/qms会默认打开登录页面管理员进入系统登录界面。输入正确的登录名密码即可成功登陆系统</a:t>
            </a:r>
            <a:r>
              <a:rPr kumimoji="0" 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a:t>
            </a:r>
            <a:endParaRPr kumimoji="0" 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无账号的话点击</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注册一个</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，跳转至注册页面。</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圆角矩形 3"/>
          <p:cNvSpPr/>
          <p:nvPr/>
        </p:nvSpPr>
        <p:spPr>
          <a:xfrm>
            <a:off x="770255" y="1664970"/>
            <a:ext cx="1411605" cy="1424305"/>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登录</a:t>
            </a:r>
            <a:endPar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ctr"/>
            <a:r>
              <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界面</a:t>
            </a:r>
            <a:endParaRPr lang="zh-CN" altLang="en-US" sz="3600" dirty="0">
              <a:latin typeface="微软雅黑" panose="020B0503020204020204" pitchFamily="34" charset="-122"/>
              <a:ea typeface="微软雅黑" panose="020B0503020204020204" pitchFamily="34" charset="-122"/>
            </a:endParaRPr>
          </a:p>
        </p:txBody>
      </p:sp>
      <p:pic>
        <p:nvPicPr>
          <p:cNvPr id="17" name="图片 17" descr="@~N@3]847T__[~KD)(7{0W4"/>
          <p:cNvPicPr>
            <a:picLocks noChangeAspect="1"/>
          </p:cNvPicPr>
          <p:nvPr/>
        </p:nvPicPr>
        <p:blipFill>
          <a:blip r:embed="rId1"/>
          <a:stretch>
            <a:fillRect/>
          </a:stretch>
        </p:blipFill>
        <p:spPr>
          <a:xfrm>
            <a:off x="2353310" y="978535"/>
            <a:ext cx="4942840" cy="2797175"/>
          </a:xfrm>
          <a:prstGeom prst="rect">
            <a:avLst/>
          </a:prstGeom>
          <a:noFill/>
          <a:ln w="9525" cmpd="sng">
            <a:solidFill>
              <a:schemeClr val="tx1"/>
            </a:solidFill>
            <a:prstDash val="solid"/>
          </a:ln>
        </p:spPr>
      </p:pic>
      <p:pic>
        <p:nvPicPr>
          <p:cNvPr id="2" name="图片 1"/>
          <p:cNvPicPr>
            <a:picLocks noChangeAspect="1"/>
          </p:cNvPicPr>
          <p:nvPr/>
        </p:nvPicPr>
        <p:blipFill>
          <a:blip r:embed="rId2"/>
          <a:stretch>
            <a:fillRect/>
          </a:stretch>
        </p:blipFill>
        <p:spPr>
          <a:xfrm>
            <a:off x="6486525" y="3089275"/>
            <a:ext cx="5205095" cy="3075940"/>
          </a:xfrm>
          <a:prstGeom prst="rect">
            <a:avLst/>
          </a:prstGeom>
        </p:spPr>
      </p:pic>
      <p:sp>
        <p:nvSpPr>
          <p:cNvPr id="5" name="圆角矩形 4"/>
          <p:cNvSpPr/>
          <p:nvPr/>
        </p:nvSpPr>
        <p:spPr>
          <a:xfrm>
            <a:off x="9097645" y="1310005"/>
            <a:ext cx="1411605" cy="1424305"/>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注册</a:t>
            </a:r>
            <a:endPar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ctr"/>
            <a:r>
              <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界面</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6" name="文本框 65"/>
          <p:cNvSpPr txBox="1"/>
          <p:nvPr/>
        </p:nvSpPr>
        <p:spPr>
          <a:xfrm>
            <a:off x="647719" y="267583"/>
            <a:ext cx="1705610" cy="481965"/>
          </a:xfrm>
          <a:prstGeom prst="rect">
            <a:avLst/>
          </a:prstGeom>
          <a:noFill/>
        </p:spPr>
        <p:txBody>
          <a:bodyPr wrap="none" lIns="91436" tIns="45718" rIns="91436" bIns="45718" rtlCol="0">
            <a:spAutoFit/>
          </a:bodyPr>
          <a:lstStyle/>
          <a:p>
            <a:pPr algn="l"/>
            <a:r>
              <a:rPr lang="zh-CN" altLang="en-US" sz="2400" spc="600" dirty="0">
                <a:solidFill>
                  <a:schemeClr val="tx2"/>
                </a:solidFill>
                <a:latin typeface="微软雅黑" panose="020B0503020204020204" pitchFamily="34" charset="-122"/>
                <a:ea typeface="微软雅黑" panose="020B0503020204020204" pitchFamily="34" charset="-122"/>
                <a:sym typeface="+mn-ea"/>
              </a:rPr>
              <a:t>系统实现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8" name="组 67"/>
          <p:cNvGrpSpPr/>
          <p:nvPr/>
        </p:nvGrpSpPr>
        <p:grpSpPr>
          <a:xfrm>
            <a:off x="9284091" y="252858"/>
            <a:ext cx="2907908" cy="563245"/>
            <a:chOff x="9284089" y="252855"/>
            <a:chExt cx="2907908" cy="563245"/>
          </a:xfrm>
        </p:grpSpPr>
        <p:grpSp>
          <p:nvGrpSpPr>
            <p:cNvPr id="69" name="组 68"/>
            <p:cNvGrpSpPr/>
            <p:nvPr/>
          </p:nvGrpSpPr>
          <p:grpSpPr>
            <a:xfrm>
              <a:off x="11454105" y="252856"/>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0" name="文本框 69"/>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19458" name="Rectangle 2"/>
          <p:cNvSpPr>
            <a:spLocks noChangeArrowheads="1"/>
          </p:cNvSpPr>
          <p:nvPr/>
        </p:nvSpPr>
        <p:spPr bwMode="auto">
          <a:xfrm>
            <a:off x="643890" y="948055"/>
            <a:ext cx="3550920" cy="711835"/>
          </a:xfrm>
          <a:prstGeom prst="rect">
            <a:avLst/>
          </a:prstGeom>
          <a:noFill/>
          <a:ln w="9525">
            <a:noFill/>
            <a:miter lim="800000"/>
          </a:ln>
          <a:effectLst/>
        </p:spPr>
        <p:txBody>
          <a:bodyPr vert="horz" wrap="square" lIns="91440" tIns="45720" rIns="91440" bIns="0" numCol="1" anchor="ctr" anchorCtr="0" compatLnSpc="1">
            <a:spAutoFit/>
          </a:bodyPr>
          <a:lstStyle/>
          <a:p>
            <a:pPr algn="ctr"/>
            <a:endParaRPr kumimoji="0" 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圆角矩形 3"/>
          <p:cNvSpPr/>
          <p:nvPr/>
        </p:nvSpPr>
        <p:spPr>
          <a:xfrm>
            <a:off x="643890" y="1290320"/>
            <a:ext cx="1431290" cy="1474470"/>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sym typeface="+mn-ea"/>
              </a:rPr>
              <a:t>客户录入</a:t>
            </a:r>
            <a:endParaRPr lang="zh-CN" altLang="en-US" sz="3600" dirty="0">
              <a:latin typeface="微软雅黑" panose="020B0503020204020204" pitchFamily="34" charset="-122"/>
              <a:ea typeface="微软雅黑" panose="020B0503020204020204" pitchFamily="34" charset="-122"/>
              <a:sym typeface="+mn-ea"/>
            </a:endParaRPr>
          </a:p>
        </p:txBody>
      </p:sp>
      <p:pic>
        <p:nvPicPr>
          <p:cNvPr id="5" name="图片 4" descr="&amp;pfm122&amp;"/>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2473325" y="815975"/>
            <a:ext cx="5320030" cy="2588260"/>
          </a:xfrm>
          <a:prstGeom prst="rect">
            <a:avLst/>
          </a:prstGeom>
        </p:spPr>
      </p:pic>
      <p:pic>
        <p:nvPicPr>
          <p:cNvPr id="6" name="图片 5" descr="&amp;pfm122&amp;"/>
          <p:cNvPicPr>
            <a:picLocks noChangeAspect="1"/>
          </p:cNvPicPr>
          <p:nvPr/>
        </p:nvPicPr>
        <p:blipFill>
          <a:blip r:embed="rId3">
            <a:extLst>
              <a:ext uri="{BEBA8EAE-BF5A-486C-A8C5-ECC9F3942E4B}">
                <a14:imgProps xmlns:a14="http://schemas.microsoft.com/office/drawing/2010/main">
                  <a14:imgLayer r:embed="rId4"/>
                </a14:imgProps>
              </a:ext>
            </a:extLst>
          </a:blip>
          <a:srcRect/>
          <a:stretch>
            <a:fillRect/>
          </a:stretch>
        </p:blipFill>
        <p:spPr>
          <a:xfrm>
            <a:off x="4418330" y="3622675"/>
            <a:ext cx="7141210" cy="2694305"/>
          </a:xfrm>
          <a:prstGeom prst="rect">
            <a:avLst/>
          </a:prstGeom>
        </p:spPr>
      </p:pic>
      <p:sp>
        <p:nvSpPr>
          <p:cNvPr id="7" name="圆角矩形 6"/>
          <p:cNvSpPr/>
          <p:nvPr/>
        </p:nvSpPr>
        <p:spPr>
          <a:xfrm>
            <a:off x="9742170" y="2148205"/>
            <a:ext cx="1431290" cy="1474470"/>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dirty="0">
                <a:latin typeface="微软雅黑" panose="020B0503020204020204" pitchFamily="34" charset="-122"/>
                <a:ea typeface="微软雅黑" panose="020B0503020204020204" pitchFamily="34" charset="-122"/>
                <a:sym typeface="+mn-ea"/>
              </a:rPr>
              <a:t>客户信息</a:t>
            </a:r>
            <a:endParaRPr lang="zh-CN" altLang="en-US" sz="3600" dirty="0">
              <a:latin typeface="微软雅黑" panose="020B0503020204020204" pitchFamily="34" charset="-122"/>
              <a:ea typeface="微软雅黑" panose="020B0503020204020204" pitchFamily="34" charset="-122"/>
              <a:sym typeface="+mn-ea"/>
            </a:endParaRPr>
          </a:p>
        </p:txBody>
      </p:sp>
      <p:sp>
        <p:nvSpPr>
          <p:cNvPr id="9" name="Rectangle 3"/>
          <p:cNvSpPr>
            <a:spLocks noChangeArrowheads="1"/>
          </p:cNvSpPr>
          <p:nvPr/>
        </p:nvSpPr>
        <p:spPr bwMode="auto">
          <a:xfrm>
            <a:off x="120015" y="3165793"/>
            <a:ext cx="6217920" cy="2306955"/>
          </a:xfrm>
          <a:prstGeom prst="rect">
            <a:avLst/>
          </a:prstGeom>
          <a:noFill/>
          <a:ln w="9525">
            <a:noFill/>
            <a:miter lim="800000"/>
          </a:ln>
          <a:effectLst/>
        </p:spPr>
        <p:txBody>
          <a:bodyPr vert="horz" wrap="square" lIns="91440" tIns="45720" rIns="91440" bIns="45720" numCol="1" anchor="ctr" anchorCtr="0" compatLnSpc="1">
            <a:spAutoFit/>
          </a:bodyPr>
          <a:p>
            <a:r>
              <a:rPr lang="zh-CN" altLang="en-US" sz="2400" dirty="0"/>
              <a:t>描述：</a:t>
            </a:r>
            <a:r>
              <a:rPr lang="en-US" altLang="zh-CN" sz="2400" dirty="0"/>
              <a:t>	</a:t>
            </a:r>
            <a:endParaRPr lang="en-US" altLang="zh-CN" sz="2400" dirty="0"/>
          </a:p>
          <a:p>
            <a:r>
              <a:rPr lang="zh-CN" altLang="en-US" sz="2400" dirty="0"/>
              <a:t>       填写各项信息，</a:t>
            </a:r>
            <a:endParaRPr lang="zh-CN" altLang="en-US" sz="2400" dirty="0"/>
          </a:p>
          <a:p>
            <a:r>
              <a:rPr lang="zh-CN" altLang="en-US" sz="2400" dirty="0"/>
              <a:t>点击保存，数据即可入库。</a:t>
            </a:r>
            <a:endParaRPr lang="zh-CN" altLang="en-US" sz="2400" dirty="0"/>
          </a:p>
          <a:p>
            <a:r>
              <a:rPr lang="zh-CN" altLang="en-US" sz="2400" dirty="0"/>
              <a:t>       点击</a:t>
            </a:r>
            <a:r>
              <a:rPr lang="en-US" altLang="zh-CN" sz="2400" dirty="0"/>
              <a:t>“</a:t>
            </a:r>
            <a:r>
              <a:rPr lang="zh-CN" altLang="en-US" sz="2400" dirty="0"/>
              <a:t>客户信息查看</a:t>
            </a:r>
            <a:r>
              <a:rPr lang="en-US" altLang="zh-CN" sz="2400" dirty="0"/>
              <a:t>”</a:t>
            </a:r>
            <a:r>
              <a:rPr lang="zh-CN" altLang="en-US" sz="2400" dirty="0"/>
              <a:t>，展</a:t>
            </a:r>
            <a:endParaRPr lang="zh-CN" altLang="en-US" sz="2400" dirty="0"/>
          </a:p>
          <a:p>
            <a:r>
              <a:rPr lang="zh-CN" altLang="en-US" sz="2400" dirty="0"/>
              <a:t>示如右图。</a:t>
            </a:r>
            <a:endParaRPr lang="zh-CN" altLang="en-US" sz="2400" dirty="0"/>
          </a:p>
          <a:p>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98" name="组 97"/>
          <p:cNvGrpSpPr/>
          <p:nvPr/>
        </p:nvGrpSpPr>
        <p:grpSpPr>
          <a:xfrm>
            <a:off x="9314571" y="252858"/>
            <a:ext cx="2877428" cy="563245"/>
            <a:chOff x="9314569" y="252855"/>
            <a:chExt cx="2877428" cy="563245"/>
          </a:xfrm>
        </p:grpSpPr>
        <p:grpSp>
          <p:nvGrpSpPr>
            <p:cNvPr id="99" name="组 98"/>
            <p:cNvGrpSpPr/>
            <p:nvPr/>
          </p:nvGrpSpPr>
          <p:grpSpPr>
            <a:xfrm>
              <a:off x="11454105" y="252856"/>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100" name="文本框 99"/>
            <p:cNvSpPr txBox="1"/>
            <p:nvPr/>
          </p:nvSpPr>
          <p:spPr>
            <a:xfrm>
              <a:off x="931456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0482" name="Rectangle 2"/>
          <p:cNvSpPr>
            <a:spLocks noChangeArrowheads="1"/>
          </p:cNvSpPr>
          <p:nvPr/>
        </p:nvSpPr>
        <p:spPr bwMode="auto">
          <a:xfrm>
            <a:off x="1979295" y="2106295"/>
            <a:ext cx="7775575" cy="784225"/>
          </a:xfrm>
          <a:prstGeom prst="rect">
            <a:avLst/>
          </a:prstGeom>
          <a:noFill/>
          <a:ln w="9525">
            <a:noFill/>
            <a:miter lim="800000"/>
          </a:ln>
          <a:effectLst/>
        </p:spPr>
        <p:txBody>
          <a:bodyPr vert="horz" wrap="square" lIns="91440" tIns="45720" rIns="91440" bIns="0" numCol="1" anchor="ctr" anchorCtr="0" compatLnSpc="1">
            <a:spAutoFit/>
          </a:bodyPr>
          <a:lstStyle/>
          <a:p>
            <a:pPr algn="ctr"/>
            <a:r>
              <a:rPr lang="zh-CN" altLang="en-US" sz="2400" dirty="0"/>
              <a:t>描述：左下方为产品录入，右下方为产品产看</a:t>
            </a:r>
            <a:endParaRPr lang="zh-CN" altLang="en-US" sz="2400" dirty="0"/>
          </a:p>
          <a:p>
            <a:pPr marL="0" marR="0" lvl="0" indent="30480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圆角矩形 3"/>
          <p:cNvSpPr/>
          <p:nvPr/>
        </p:nvSpPr>
        <p:spPr>
          <a:xfrm>
            <a:off x="480695" y="1604010"/>
            <a:ext cx="1289050" cy="1343660"/>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ym typeface="+mn-ea"/>
              </a:rPr>
              <a:t>产品录入</a:t>
            </a:r>
            <a:endParaRPr lang="zh-CN" altLang="en-US" sz="3600" b="1" dirty="0">
              <a:sym typeface="+mn-ea"/>
            </a:endParaRPr>
          </a:p>
        </p:txBody>
      </p:sp>
      <p:pic>
        <p:nvPicPr>
          <p:cNvPr id="26" name="图片 26" descr="S[QK]B_R67`%5D@$Q5K7R[M&amp;pfm122&amp;"/>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359093" y="3798888"/>
            <a:ext cx="5393055" cy="2343785"/>
          </a:xfrm>
          <a:prstGeom prst="rect">
            <a:avLst/>
          </a:prstGeom>
          <a:ln>
            <a:solidFill>
              <a:schemeClr val="tx1"/>
            </a:solidFill>
          </a:ln>
        </p:spPr>
      </p:pic>
      <p:pic>
        <p:nvPicPr>
          <p:cNvPr id="2" name="图片 1" descr="&amp;pfm122&amp;"/>
          <p:cNvPicPr>
            <a:picLocks noChangeAspect="1"/>
          </p:cNvPicPr>
          <p:nvPr/>
        </p:nvPicPr>
        <p:blipFill>
          <a:blip r:embed="rId3">
            <a:extLst>
              <a:ext uri="{BEBA8EAE-BF5A-486C-A8C5-ECC9F3942E4B}">
                <a14:imgProps xmlns:a14="http://schemas.microsoft.com/office/drawing/2010/main">
                  <a14:imgLayer r:embed="rId4"/>
                </a14:imgProps>
              </a:ext>
            </a:extLst>
          </a:blip>
          <a:srcRect/>
          <a:stretch>
            <a:fillRect/>
          </a:stretch>
        </p:blipFill>
        <p:spPr>
          <a:xfrm>
            <a:off x="6456045" y="3799205"/>
            <a:ext cx="5301615" cy="2344420"/>
          </a:xfrm>
          <a:prstGeom prst="rect">
            <a:avLst/>
          </a:prstGeom>
        </p:spPr>
      </p:pic>
      <p:sp>
        <p:nvSpPr>
          <p:cNvPr id="3" name="圆角矩形 2"/>
          <p:cNvSpPr/>
          <p:nvPr/>
        </p:nvSpPr>
        <p:spPr>
          <a:xfrm>
            <a:off x="9755505" y="1635760"/>
            <a:ext cx="1289050" cy="1343660"/>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b="1" dirty="0">
                <a:sym typeface="+mn-ea"/>
              </a:rPr>
              <a:t>产品产看</a:t>
            </a:r>
            <a:endParaRPr lang="zh-CN" altLang="en-US" sz="3600" b="1"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98" name="组 97"/>
          <p:cNvGrpSpPr/>
          <p:nvPr/>
        </p:nvGrpSpPr>
        <p:grpSpPr>
          <a:xfrm>
            <a:off x="9314571" y="252858"/>
            <a:ext cx="2877428" cy="563245"/>
            <a:chOff x="9314569" y="252855"/>
            <a:chExt cx="2877428" cy="563245"/>
          </a:xfrm>
        </p:grpSpPr>
        <p:grpSp>
          <p:nvGrpSpPr>
            <p:cNvPr id="99" name="组 98"/>
            <p:cNvGrpSpPr/>
            <p:nvPr/>
          </p:nvGrpSpPr>
          <p:grpSpPr>
            <a:xfrm>
              <a:off x="11454105" y="252856"/>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100" name="文本框 99"/>
            <p:cNvSpPr txBox="1"/>
            <p:nvPr/>
          </p:nvSpPr>
          <p:spPr>
            <a:xfrm>
              <a:off x="931456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4" name="矩形 3"/>
          <p:cNvSpPr/>
          <p:nvPr/>
        </p:nvSpPr>
        <p:spPr>
          <a:xfrm>
            <a:off x="2563495" y="2035175"/>
            <a:ext cx="2712085" cy="968375"/>
          </a:xfrm>
          <a:prstGeom prst="rect">
            <a:avLst/>
          </a:prstGeom>
        </p:spPr>
        <p:txBody>
          <a:bodyPr wrap="square">
            <a:spAutoFit/>
          </a:bodyPr>
          <a:lstStyle/>
          <a:p>
            <a:r>
              <a:rPr lang="zh-CN" altLang="en-US" dirty="0"/>
              <a:t>描述：左下为订单录入页面。</a:t>
            </a:r>
            <a:endParaRPr lang="zh-CN" altLang="en-US" dirty="0"/>
          </a:p>
          <a:p>
            <a:endParaRPr lang="zh-CN" altLang="en-US" dirty="0"/>
          </a:p>
        </p:txBody>
      </p:sp>
      <p:sp>
        <p:nvSpPr>
          <p:cNvPr id="2" name="圆角矩形 1"/>
          <p:cNvSpPr/>
          <p:nvPr/>
        </p:nvSpPr>
        <p:spPr>
          <a:xfrm>
            <a:off x="478790" y="2035175"/>
            <a:ext cx="1482090" cy="1466215"/>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订单录入</a:t>
            </a:r>
            <a:endParaRPr lang="zh-CN" altLang="en-US" sz="3600" dirty="0">
              <a:latin typeface="微软雅黑" panose="020B0503020204020204" pitchFamily="34" charset="-122"/>
              <a:ea typeface="微软雅黑" panose="020B0503020204020204" pitchFamily="34" charset="-122"/>
            </a:endParaRPr>
          </a:p>
        </p:txBody>
      </p:sp>
      <p:pic>
        <p:nvPicPr>
          <p:cNvPr id="30" name="图片 30" descr="VMU7H4BWK0W7$K3JNAM]$4P&amp;pfm122&amp;"/>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6543993" y="1171258"/>
            <a:ext cx="5400675" cy="1975485"/>
          </a:xfrm>
          <a:prstGeom prst="rect">
            <a:avLst/>
          </a:prstGeom>
          <a:ln>
            <a:solidFill>
              <a:schemeClr val="tx1"/>
            </a:solidFill>
          </a:ln>
        </p:spPr>
      </p:pic>
      <p:pic>
        <p:nvPicPr>
          <p:cNvPr id="31" name="图片 31" descr="]J1~})YZ}QS}@$)I_`J]I4K&amp;pfm122&amp;"/>
          <p:cNvPicPr>
            <a:picLocks noChangeAspect="1"/>
          </p:cNvPicPr>
          <p:nvPr/>
        </p:nvPicPr>
        <p:blipFill>
          <a:blip r:embed="rId3">
            <a:extLst>
              <a:ext uri="{BEBA8EAE-BF5A-486C-A8C5-ECC9F3942E4B}">
                <a14:imgProps xmlns:a14="http://schemas.microsoft.com/office/drawing/2010/main">
                  <a14:imgLayer r:embed="rId4"/>
                </a14:imgProps>
              </a:ext>
            </a:extLst>
          </a:blip>
          <a:srcRect/>
          <a:stretch>
            <a:fillRect/>
          </a:stretch>
        </p:blipFill>
        <p:spPr>
          <a:xfrm>
            <a:off x="478790" y="3644265"/>
            <a:ext cx="5041265" cy="2282825"/>
          </a:xfrm>
          <a:prstGeom prst="rect">
            <a:avLst/>
          </a:prstGeom>
          <a:ln>
            <a:solidFill>
              <a:schemeClr val="tx1"/>
            </a:solidFill>
          </a:ln>
        </p:spPr>
      </p:pic>
      <p:sp>
        <p:nvSpPr>
          <p:cNvPr id="5" name="圆角矩形 4"/>
          <p:cNvSpPr/>
          <p:nvPr/>
        </p:nvSpPr>
        <p:spPr>
          <a:xfrm>
            <a:off x="10462895" y="3379470"/>
            <a:ext cx="1482090" cy="1466215"/>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dirty="0">
                <a:latin typeface="微软雅黑" panose="020B0503020204020204" pitchFamily="34" charset="-122"/>
                <a:ea typeface="微软雅黑" panose="020B0503020204020204" pitchFamily="34" charset="-122"/>
              </a:rPr>
              <a:t>订单查看</a:t>
            </a:r>
            <a:endParaRPr lang="zh-CN" altLang="en-US" sz="3600" dirty="0">
              <a:latin typeface="微软雅黑" panose="020B0503020204020204" pitchFamily="34" charset="-122"/>
              <a:ea typeface="微软雅黑" panose="020B0503020204020204" pitchFamily="34" charset="-122"/>
            </a:endParaRPr>
          </a:p>
        </p:txBody>
      </p:sp>
      <p:sp>
        <p:nvSpPr>
          <p:cNvPr id="7" name="矩形 6"/>
          <p:cNvSpPr/>
          <p:nvPr/>
        </p:nvSpPr>
        <p:spPr>
          <a:xfrm>
            <a:off x="7544435" y="4170045"/>
            <a:ext cx="2712085" cy="675640"/>
          </a:xfrm>
          <a:prstGeom prst="rect">
            <a:avLst/>
          </a:prstGeom>
        </p:spPr>
        <p:txBody>
          <a:bodyPr wrap="square">
            <a:spAutoFit/>
          </a:bodyPr>
          <a:p>
            <a:r>
              <a:rPr lang="zh-CN" altLang="en-US" dirty="0"/>
              <a:t>描述：右上为订单查看页面。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1"/>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5" y="2736811"/>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0" y="6654793"/>
            <a:ext cx="1271471" cy="203211"/>
            <a:chOff x="-22302" y="6654791"/>
            <a:chExt cx="1271471" cy="203210"/>
          </a:xfrm>
        </p:grpSpPr>
        <p:sp>
          <p:nvSpPr>
            <p:cNvPr id="9" name="圆角矩形 8"/>
            <p:cNvSpPr/>
            <p:nvPr>
              <p:custDataLst>
                <p:tags r:id="rId1"/>
              </p:custDataLst>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custDataLst>
                <p:tags r:id="rId2"/>
              </p:custDataLst>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custDataLst>
                <p:tags r:id="rId3"/>
              </p:custDataLst>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custDataLst>
                <p:tags r:id="rId4"/>
              </p:custDataLst>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custDataLst>
                <p:tags r:id="rId5"/>
              </p:custDataLst>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6" y="245329"/>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4" y="170594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21813" y="231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5" name="圆角矩形 74"/>
          <p:cNvSpPr/>
          <p:nvPr/>
        </p:nvSpPr>
        <p:spPr>
          <a:xfrm rot="10800000" flipV="1">
            <a:off x="5797245" y="297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6" name="圆角矩形 75"/>
          <p:cNvSpPr/>
          <p:nvPr/>
        </p:nvSpPr>
        <p:spPr>
          <a:xfrm rot="10800000" flipV="1">
            <a:off x="6521813" y="358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sz="3600" dirty="0"/>
              <a:t>4</a:t>
            </a:r>
            <a:endParaRPr lang="en-US" sz="3600" dirty="0"/>
          </a:p>
        </p:txBody>
      </p:sp>
      <p:sp>
        <p:nvSpPr>
          <p:cNvPr id="77" name="圆角矩形 76"/>
          <p:cNvSpPr/>
          <p:nvPr/>
        </p:nvSpPr>
        <p:spPr>
          <a:xfrm rot="10800000" flipV="1">
            <a:off x="5797245" y="424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en-US" altLang="zh-CN" sz="3600" dirty="0"/>
          </a:p>
        </p:txBody>
      </p:sp>
      <p:sp>
        <p:nvSpPr>
          <p:cNvPr id="87" name="文本框 86"/>
          <p:cNvSpPr txBox="1"/>
          <p:nvPr/>
        </p:nvSpPr>
        <p:spPr>
          <a:xfrm>
            <a:off x="3244677" y="156494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研究背景</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7609498" y="2131998"/>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系统分析</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3248529" y="2839539"/>
            <a:ext cx="2467610" cy="643890"/>
          </a:xfrm>
          <a:prstGeom prst="rect">
            <a:avLst/>
          </a:prstGeom>
          <a:noFill/>
        </p:spPr>
        <p:txBody>
          <a:bodyPr wrap="none" lIns="91436" tIns="45718" rIns="91436" bIns="45718" rtlCol="0">
            <a:spAutoFit/>
          </a:bodyPr>
          <a:lstStyle/>
          <a:p>
            <a:pPr algn="l"/>
            <a:r>
              <a:rPr lang="zh-CN" altLang="en-US" sz="3600" dirty="0">
                <a:solidFill>
                  <a:schemeClr val="tx2"/>
                </a:solidFill>
                <a:latin typeface="微软雅黑" panose="020B0503020204020204" pitchFamily="34" charset="-122"/>
                <a:ea typeface="微软雅黑" panose="020B0503020204020204" pitchFamily="34" charset="-122"/>
                <a:sym typeface="+mn-ea"/>
              </a:rPr>
              <a:t>数据库</a:t>
            </a:r>
            <a:r>
              <a:rPr lang="zh-CN" altLang="en-US" sz="3600" dirty="0">
                <a:solidFill>
                  <a:schemeClr val="tx2"/>
                </a:solidFill>
                <a:latin typeface="微软雅黑" panose="020B0503020204020204" pitchFamily="34" charset="-122"/>
                <a:ea typeface="微软雅黑" panose="020B0503020204020204" pitchFamily="34" charset="-122"/>
                <a:sym typeface="+mn-ea"/>
              </a:rPr>
              <a:t>分析</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3248529" y="4109539"/>
            <a:ext cx="24676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结论与致谢</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7584733" y="3487723"/>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系统实现</a:t>
            </a:r>
            <a:endParaRPr lang="zh-CN" altLang="en-US" sz="3600" dirty="0">
              <a:solidFill>
                <a:schemeClr val="tx2"/>
              </a:solidFill>
              <a:latin typeface="微软雅黑" panose="020B0503020204020204" pitchFamily="34" charset="-122"/>
              <a:ea typeface="微软雅黑" panose="020B0503020204020204" pitchFamily="34" charset="-122"/>
            </a:endParaRPr>
          </a:p>
        </p:txBody>
      </p:sp>
      <p:grpSp>
        <p:nvGrpSpPr>
          <p:cNvPr id="14" name="组 13"/>
          <p:cNvGrpSpPr/>
          <p:nvPr/>
        </p:nvGrpSpPr>
        <p:grpSpPr>
          <a:xfrm>
            <a:off x="9324096" y="252858"/>
            <a:ext cx="2907908" cy="563245"/>
            <a:chOff x="9284089" y="252855"/>
            <a:chExt cx="2907908" cy="563245"/>
          </a:xfrm>
        </p:grpSpPr>
        <p:grpSp>
          <p:nvGrpSpPr>
            <p:cNvPr id="3" name="组 2"/>
            <p:cNvGrpSpPr/>
            <p:nvPr/>
          </p:nvGrpSpPr>
          <p:grpSpPr>
            <a:xfrm>
              <a:off x="11454105" y="252856"/>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custDataLst>
                    <p:tags r:id="rId6"/>
                  </p:custDataLst>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custDataLst>
                    <p:tags r:id="rId7"/>
                  </p:custDataLst>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custDataLst>
                    <p:tags r:id="rId8"/>
                  </p:custDataLst>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custDataLst>
                    <p:tags r:id="rId9"/>
                  </p:custDataLst>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custDataLst>
                    <p:tags r:id="rId10"/>
                  </p:custDataLst>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custDataLst>
                    <p:tags r:id="rId11"/>
                  </p:custDataLst>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custDataLst>
                    <p:tags r:id="rId12"/>
                  </p:custDataLst>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5" name="文本框 44"/>
            <p:cNvSpPr txBox="1"/>
            <p:nvPr>
              <p:custDataLst>
                <p:tags r:id="rId13"/>
              </p:custDataLst>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98" name="组 97"/>
          <p:cNvGrpSpPr/>
          <p:nvPr/>
        </p:nvGrpSpPr>
        <p:grpSpPr>
          <a:xfrm>
            <a:off x="9314571" y="252858"/>
            <a:ext cx="2877428" cy="563245"/>
            <a:chOff x="9314569" y="252855"/>
            <a:chExt cx="2877428" cy="563245"/>
          </a:xfrm>
        </p:grpSpPr>
        <p:grpSp>
          <p:nvGrpSpPr>
            <p:cNvPr id="99" name="组 98"/>
            <p:cNvGrpSpPr/>
            <p:nvPr/>
          </p:nvGrpSpPr>
          <p:grpSpPr>
            <a:xfrm>
              <a:off x="11454105" y="252856"/>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100" name="文本框 99"/>
            <p:cNvSpPr txBox="1"/>
            <p:nvPr/>
          </p:nvSpPr>
          <p:spPr>
            <a:xfrm>
              <a:off x="931456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506" name="Rectangle 2"/>
          <p:cNvSpPr>
            <a:spLocks noChangeArrowheads="1"/>
          </p:cNvSpPr>
          <p:nvPr/>
        </p:nvSpPr>
        <p:spPr bwMode="auto">
          <a:xfrm>
            <a:off x="2179320" y="1205865"/>
            <a:ext cx="9634220" cy="1030605"/>
          </a:xfrm>
          <a:prstGeom prst="rect">
            <a:avLst/>
          </a:prstGeom>
          <a:noFill/>
          <a:ln w="9525">
            <a:noFill/>
            <a:miter lim="800000"/>
          </a:ln>
          <a:effectLst/>
        </p:spPr>
        <p:txBody>
          <a:bodyPr vert="horz" wrap="square" lIns="91440" tIns="45720" rIns="91440" bIns="0" numCol="1" anchor="ctr" anchorCtr="0" compatLnSpc="1">
            <a:spAutoFit/>
          </a:bodyPr>
          <a:lstStyle/>
          <a:p>
            <a:pPr algn="ctr"/>
            <a:endParaRPr lang="zh-CN" altLang="en-US" sz="2400" b="1" dirty="0"/>
          </a:p>
          <a:p>
            <a:r>
              <a:rPr sz="2000" dirty="0"/>
              <a:t>        页面采用数字分页的方式对报价信息进行分页展示，默认每页8条数据，如果是管理员，可以删除某条数据，只需要点击删除按钮，即可将该条数据删除。</a:t>
            </a:r>
            <a:endParaRPr sz="2000" dirty="0"/>
          </a:p>
        </p:txBody>
      </p:sp>
      <p:sp>
        <p:nvSpPr>
          <p:cNvPr id="2" name="圆角矩形 1"/>
          <p:cNvSpPr/>
          <p:nvPr/>
        </p:nvSpPr>
        <p:spPr>
          <a:xfrm>
            <a:off x="79612" y="2168159"/>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报价管理模块</a:t>
            </a:r>
            <a:endParaRPr lang="zh-CN" altLang="en-US" sz="3600" dirty="0">
              <a:latin typeface="微软雅黑" panose="020B0503020204020204" pitchFamily="34" charset="-122"/>
              <a:ea typeface="微软雅黑" panose="020B0503020204020204" pitchFamily="34" charset="-122"/>
            </a:endParaRPr>
          </a:p>
        </p:txBody>
      </p:sp>
      <p:pic>
        <p:nvPicPr>
          <p:cNvPr id="39" name="图片 39" descr="[(Q]}42Z}`O}X3DHJ)_`VOV&amp;pfm122&amp;"/>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3155315" y="2927985"/>
            <a:ext cx="7682230" cy="264604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42" name="文本框 41"/>
            <p:cNvSpPr txBox="1"/>
            <p:nvPr/>
          </p:nvSpPr>
          <p:spPr>
            <a:xfrm>
              <a:off x="8328226" y="3077396"/>
              <a:ext cx="36106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结论与致谢</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7893508" y="3264361"/>
              <a:ext cx="308610" cy="481965"/>
            </a:xfrm>
            <a:prstGeom prst="rect">
              <a:avLst/>
            </a:prstGeom>
          </p:spPr>
          <p:txBody>
            <a:bodyPr wrap="none" lIns="91438" tIns="45719" rIns="91438" bIns="45719">
              <a:spAutoFit/>
            </a:bodyPr>
            <a:lstStyle/>
            <a:p>
              <a:pPr algn="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1" y="252858"/>
            <a:ext cx="2907908" cy="563245"/>
            <a:chOff x="9284089" y="252855"/>
            <a:chExt cx="2907908" cy="56324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7"/>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245184"/>
            <a:chOff x="1300233" y="1995959"/>
            <a:chExt cx="3306471" cy="3273825"/>
          </a:xfrm>
        </p:grpSpPr>
        <p:sp>
          <p:nvSpPr>
            <p:cNvPr id="20" name="圆角矩形 20"/>
            <p:cNvSpPr/>
            <p:nvPr/>
          </p:nvSpPr>
          <p:spPr>
            <a:xfrm>
              <a:off x="1300233" y="1995959"/>
              <a:ext cx="3306471" cy="3273825"/>
            </a:xfrm>
            <a:prstGeom prst="ellipse">
              <a:avLst/>
            </a:prstGeom>
            <a:solidFill>
              <a:schemeClr val="bg1"/>
            </a:solidFill>
            <a:ln w="15875">
              <a:solidFill>
                <a:srgbClr val="2038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2011835" y="2980837"/>
              <a:ext cx="1883269" cy="1366409"/>
            </a:xfrm>
            <a:prstGeom prst="rect">
              <a:avLst/>
            </a:prstGeom>
            <a:noFill/>
          </p:spPr>
          <p:txBody>
            <a:bodyPr wrap="square" rtlCol="0">
              <a:spAutoFit/>
            </a:bodyPr>
            <a:lstStyle/>
            <a:p>
              <a:pPr algn="ctr"/>
              <a:r>
                <a:rPr lang="zh-CN" altLang="en-US" sz="5500" dirty="0">
                  <a:solidFill>
                    <a:schemeClr val="bg1"/>
                  </a:solidFill>
                  <a:latin typeface="微软雅黑" panose="020B0503020204020204" pitchFamily="34" charset="-122"/>
                  <a:ea typeface="微软雅黑" panose="020B0503020204020204" pitchFamily="34" charset="-122"/>
                </a:rPr>
                <a:t>结论</a:t>
              </a:r>
              <a:endParaRPr lang="en-US" altLang="zh-CN" sz="5500" dirty="0">
                <a:solidFill>
                  <a:schemeClr val="bg1"/>
                </a:solidFill>
                <a:latin typeface="微软雅黑" panose="020B0503020204020204" pitchFamily="34" charset="-122"/>
                <a:ea typeface="微软雅黑" panose="020B0503020204020204" pitchFamily="34" charset="-122"/>
              </a:endParaRPr>
            </a:p>
            <a:p>
              <a:pPr algn="ctr"/>
              <a:endParaRPr lang="zh-CN" altLang="en-US" sz="2400" dirty="0">
                <a:solidFill>
                  <a:schemeClr val="bg1"/>
                </a:solidFill>
                <a:latin typeface="Calibri" panose="020F0502020204030204" charset="0"/>
              </a:endParaRPr>
            </a:p>
          </p:txBody>
        </p:sp>
      </p:grpSp>
      <p:sp>
        <p:nvSpPr>
          <p:cNvPr id="2" name="矩形 1"/>
          <p:cNvSpPr/>
          <p:nvPr/>
        </p:nvSpPr>
        <p:spPr>
          <a:xfrm>
            <a:off x="586105" y="2192655"/>
            <a:ext cx="6511925" cy="3290570"/>
          </a:xfrm>
          <a:prstGeom prst="rect">
            <a:avLst/>
          </a:prstGeom>
        </p:spPr>
        <p:txBody>
          <a:bodyPr wrap="square" lIns="91436" tIns="45718" rIns="91436" bIns="45718">
            <a:spAutoFit/>
          </a:bodyPr>
          <a:lstStyle/>
          <a:p>
            <a:pPr>
              <a:lnSpc>
                <a:spcPct val="130000"/>
              </a:lnSpc>
            </a:pPr>
            <a:r>
              <a:rPr lang="en-US" altLang="zh-CN" sz="2000" dirty="0">
                <a:sym typeface="+mn-ea"/>
              </a:rPr>
              <a:t>	</a:t>
            </a:r>
            <a:r>
              <a:rPr lang="zh-CN" altLang="en-US" sz="2000" dirty="0">
                <a:sym typeface="+mn-ea"/>
              </a:rPr>
              <a:t>在此次毕业设计的过程中，毫无疑问这次的毕业设计教会了我很多东西，极大的提升了自我学习能力。首先对Java面向对象的理解的更加深入，其次是对Java常用框架有了更加深入的理解，最后就是不能吃毕业设计锻炼了个人的耐心，因为项目开发的周期比较长，而且是独自开发，这在之前是没有过的，最后对于此次毕业设计的制作加大了我对开发的兴趣，在以后一定会更加努力的。</a:t>
            </a:r>
            <a:endParaRPr lang="zh-CN" altLang="en-US" sz="2000" dirty="0">
              <a:sym typeface="+mn-ea"/>
            </a:endParaRPr>
          </a:p>
        </p:txBody>
      </p:sp>
      <p:sp>
        <p:nvSpPr>
          <p:cNvPr id="38" name="矩形 37"/>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9" y="267583"/>
            <a:ext cx="2086610" cy="481965"/>
          </a:xfrm>
          <a:prstGeom prst="rect">
            <a:avLst/>
          </a:prstGeom>
          <a:noFill/>
        </p:spPr>
        <p:txBody>
          <a:bodyPr wrap="none" lIns="91436" tIns="45718" rIns="91436" bIns="45718" rtlCol="0">
            <a:spAutoFit/>
            <a:scene3d>
              <a:camera prst="orthographicFront"/>
              <a:lightRig rig="threePt" dir="t"/>
            </a:scene3d>
          </a:bodyPr>
          <a:lstStyle/>
          <a:p>
            <a:pPr algn="l"/>
            <a:r>
              <a:rPr lang="zh-CN" altLang="en-US" sz="2400" spc="600" dirty="0">
                <a:solidFill>
                  <a:schemeClr val="tx1"/>
                </a:solidFill>
                <a:effectLst/>
                <a:latin typeface="微软雅黑" panose="020B0503020204020204" pitchFamily="34" charset="-122"/>
                <a:ea typeface="微软雅黑" panose="020B0503020204020204" pitchFamily="34" charset="-122"/>
                <a:sym typeface="+mn-ea"/>
              </a:rPr>
              <a:t>结论与致谢</a:t>
            </a:r>
            <a:endParaRPr lang="zh-CN" altLang="en-US" sz="2400" spc="600" dirty="0">
              <a:solidFill>
                <a:schemeClr val="tx1"/>
              </a:solidFill>
              <a:effectLst/>
              <a:latin typeface="微软雅黑" panose="020B0503020204020204" pitchFamily="34" charset="-122"/>
              <a:ea typeface="微软雅黑" panose="020B0503020204020204" pitchFamily="34" charset="-122"/>
              <a:sym typeface="+mn-ea"/>
            </a:endParaRPr>
          </a:p>
        </p:txBody>
      </p:sp>
      <p:grpSp>
        <p:nvGrpSpPr>
          <p:cNvPr id="42" name="组 41"/>
          <p:cNvGrpSpPr/>
          <p:nvPr/>
        </p:nvGrpSpPr>
        <p:grpSpPr>
          <a:xfrm>
            <a:off x="9162171" y="252858"/>
            <a:ext cx="3029828" cy="563245"/>
            <a:chOff x="9162169" y="252855"/>
            <a:chExt cx="3029828" cy="563245"/>
          </a:xfrm>
        </p:grpSpPr>
        <p:grpSp>
          <p:nvGrpSpPr>
            <p:cNvPr id="43" name="组 42"/>
            <p:cNvGrpSpPr/>
            <p:nvPr/>
          </p:nvGrpSpPr>
          <p:grpSpPr>
            <a:xfrm>
              <a:off x="11454105" y="252856"/>
              <a:ext cx="737892" cy="484288"/>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4" name="文本框 43"/>
            <p:cNvSpPr txBox="1"/>
            <p:nvPr/>
          </p:nvSpPr>
          <p:spPr>
            <a:xfrm>
              <a:off x="916216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7"/>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15240" y="16793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245184"/>
            <a:chOff x="1300233" y="1995959"/>
            <a:chExt cx="3306471" cy="3273825"/>
          </a:xfrm>
        </p:grpSpPr>
        <p:sp>
          <p:nvSpPr>
            <p:cNvPr id="20" name="圆角矩形 20"/>
            <p:cNvSpPr/>
            <p:nvPr/>
          </p:nvSpPr>
          <p:spPr>
            <a:xfrm>
              <a:off x="1300233" y="1995959"/>
              <a:ext cx="3306471" cy="3273825"/>
            </a:xfrm>
            <a:prstGeom prst="ellipse">
              <a:avLst/>
            </a:prstGeom>
            <a:solidFill>
              <a:schemeClr val="bg1"/>
            </a:solidFill>
            <a:ln w="15875">
              <a:solidFill>
                <a:srgbClr val="2038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2011835" y="2980837"/>
              <a:ext cx="1883269" cy="997421"/>
            </a:xfrm>
            <a:prstGeom prst="rect">
              <a:avLst/>
            </a:prstGeom>
            <a:noFill/>
          </p:spPr>
          <p:txBody>
            <a:bodyPr wrap="square" rtlCol="0">
              <a:spAutoFit/>
            </a:bodyPr>
            <a:lstStyle/>
            <a:p>
              <a:pPr algn="ctr"/>
              <a:r>
                <a:rPr lang="zh-CN" altLang="en-US" sz="5500" dirty="0">
                  <a:solidFill>
                    <a:schemeClr val="bg1"/>
                  </a:solidFill>
                  <a:latin typeface="微软雅黑" panose="020B0503020204020204" pitchFamily="34" charset="-122"/>
                  <a:ea typeface="微软雅黑" panose="020B0503020204020204" pitchFamily="34" charset="-122"/>
                </a:rPr>
                <a:t>致谢</a:t>
              </a:r>
              <a:endParaRPr lang="zh-CN" altLang="en-US" sz="2400" dirty="0">
                <a:solidFill>
                  <a:schemeClr val="bg1"/>
                </a:solidFill>
                <a:latin typeface="Calibri" panose="020F0502020204030204" charset="0"/>
              </a:endParaRPr>
            </a:p>
          </p:txBody>
        </p:sp>
      </p:grpSp>
      <p:sp>
        <p:nvSpPr>
          <p:cNvPr id="2" name="矩形 1"/>
          <p:cNvSpPr/>
          <p:nvPr/>
        </p:nvSpPr>
        <p:spPr>
          <a:xfrm>
            <a:off x="255270" y="2525395"/>
            <a:ext cx="7557770" cy="2969895"/>
          </a:xfrm>
          <a:prstGeom prst="rect">
            <a:avLst/>
          </a:prstGeom>
        </p:spPr>
        <p:txBody>
          <a:bodyPr wrap="square" lIns="91436" tIns="45718" rIns="91436" bIns="45718">
            <a:spAutoFit/>
          </a:bodyPr>
          <a:lstStyle/>
          <a:p>
            <a:pPr>
              <a:lnSpc>
                <a:spcPct val="130000"/>
              </a:lnSpc>
            </a:pPr>
            <a:r>
              <a:rPr lang="en-US" sz="1600" dirty="0">
                <a:sym typeface="+mn-ea"/>
              </a:rPr>
              <a:t>	</a:t>
            </a:r>
            <a:r>
              <a:rPr sz="1600" dirty="0">
                <a:sym typeface="+mn-ea"/>
              </a:rPr>
              <a:t>伴随着六月份的到来，大学四年学习时光已经接近尾声，而回望这四年，大一入学似乎就在昨天，可转眼我们就要离开生活了四年的地方。在这段时光里，我们欢笑过、挥泪过、奋斗过、拼搏过，大学的时光是充实而又丰富的，我们既有满满当当的课程，又有轻松愉快的课下生活。和蔼可亲的老师们、奋发向上的同学们、会帮互助的室友们，这些都是我们人生中积累的财富。</a:t>
            </a:r>
            <a:endParaRPr sz="1600" dirty="0">
              <a:sym typeface="+mn-ea"/>
            </a:endParaRPr>
          </a:p>
          <a:p>
            <a:pPr>
              <a:lnSpc>
                <a:spcPct val="130000"/>
              </a:lnSpc>
            </a:pPr>
            <a:r>
              <a:rPr lang="en-US" sz="1600" dirty="0">
                <a:sym typeface="+mn-ea"/>
              </a:rPr>
              <a:t>	</a:t>
            </a:r>
            <a:r>
              <a:rPr sz="1600" dirty="0">
                <a:sym typeface="+mn-ea"/>
              </a:rPr>
              <a:t>这次毕业论文设计我得到了很多老师和同学的帮助，尤其是我的毕设指导老师杨继松老师，他在我做毕业设计的每个阶段，从选题到查阅资料，论文提纲的确定，中期论文的修改，后期论文格式调整等各个环节中都给予了我悉心的指导。在这里我想向他们表达我深深的谢意。</a:t>
            </a:r>
            <a:endParaRPr sz="1600" dirty="0">
              <a:sym typeface="+mn-ea"/>
            </a:endParaRPr>
          </a:p>
        </p:txBody>
      </p:sp>
      <p:sp>
        <p:nvSpPr>
          <p:cNvPr id="38" name="矩形 37"/>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9" y="267583"/>
            <a:ext cx="2086610" cy="481965"/>
          </a:xfrm>
          <a:prstGeom prst="rect">
            <a:avLst/>
          </a:prstGeom>
          <a:noFill/>
        </p:spPr>
        <p:txBody>
          <a:bodyPr wrap="none" lIns="91436" tIns="45718" rIns="91436" bIns="45718" rtlCol="0">
            <a:spAutoFit/>
            <a:scene3d>
              <a:camera prst="orthographicFront"/>
              <a:lightRig rig="threePt" dir="t"/>
            </a:scene3d>
          </a:bodyPr>
          <a:lstStyle/>
          <a:p>
            <a:pPr algn="l"/>
            <a:r>
              <a:rPr lang="zh-CN" altLang="en-US" sz="2400" spc="600" dirty="0">
                <a:solidFill>
                  <a:schemeClr val="tx1"/>
                </a:solidFill>
                <a:effectLst/>
                <a:latin typeface="微软雅黑" panose="020B0503020204020204" pitchFamily="34" charset="-122"/>
                <a:ea typeface="微软雅黑" panose="020B0503020204020204" pitchFamily="34" charset="-122"/>
                <a:sym typeface="+mn-ea"/>
              </a:rPr>
              <a:t>结论与致谢</a:t>
            </a:r>
            <a:endParaRPr lang="zh-CN" altLang="en-US" sz="2400" spc="600" dirty="0">
              <a:solidFill>
                <a:schemeClr val="tx1"/>
              </a:solidFill>
              <a:effectLst/>
              <a:latin typeface="微软雅黑" panose="020B0503020204020204" pitchFamily="34" charset="-122"/>
              <a:ea typeface="微软雅黑" panose="020B0503020204020204" pitchFamily="34" charset="-122"/>
              <a:sym typeface="+mn-ea"/>
            </a:endParaRPr>
          </a:p>
        </p:txBody>
      </p:sp>
      <p:grpSp>
        <p:nvGrpSpPr>
          <p:cNvPr id="42" name="组 41"/>
          <p:cNvGrpSpPr/>
          <p:nvPr/>
        </p:nvGrpSpPr>
        <p:grpSpPr>
          <a:xfrm>
            <a:off x="9162171" y="252858"/>
            <a:ext cx="3029828" cy="563245"/>
            <a:chOff x="9162169" y="252855"/>
            <a:chExt cx="3029828" cy="563245"/>
          </a:xfrm>
        </p:grpSpPr>
        <p:grpSp>
          <p:nvGrpSpPr>
            <p:cNvPr id="43" name="组 42"/>
            <p:cNvGrpSpPr/>
            <p:nvPr/>
          </p:nvGrpSpPr>
          <p:grpSpPr>
            <a:xfrm>
              <a:off x="11454105" y="252856"/>
              <a:ext cx="737892" cy="484288"/>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4" name="文本框 43"/>
            <p:cNvSpPr txBox="1"/>
            <p:nvPr/>
          </p:nvSpPr>
          <p:spPr>
            <a:xfrm>
              <a:off x="916216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9"/>
            <a:ext cx="4698718" cy="1446548"/>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致谢感恩</a:t>
            </a:r>
            <a:endParaRPr lang="zh-CN" altLang="en-US" sz="8800" dirty="0">
              <a:ln w="0"/>
              <a:solidFill>
                <a:schemeClr val="tx2"/>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3425534" y="4091356"/>
            <a:ext cx="4288769" cy="410269"/>
            <a:chOff x="7592453" y="5767512"/>
            <a:chExt cx="4288770" cy="413627"/>
          </a:xfrm>
        </p:grpSpPr>
        <p:sp>
          <p:nvSpPr>
            <p:cNvPr id="51" name="文本框 50"/>
            <p:cNvSpPr txBox="1"/>
            <p:nvPr/>
          </p:nvSpPr>
          <p:spPr>
            <a:xfrm>
              <a:off x="7592453" y="5779095"/>
              <a:ext cx="1960880" cy="402044"/>
            </a:xfrm>
            <a:prstGeom prst="rect">
              <a:avLst/>
            </a:prstGeom>
            <a:noFill/>
          </p:spPr>
          <p:txBody>
            <a:bodyPr wrap="non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答辩人：段刘振</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9666342" y="5767512"/>
              <a:ext cx="2214881" cy="402044"/>
            </a:xfrm>
            <a:prstGeom prst="rect">
              <a:avLst/>
            </a:prstGeom>
          </p:spPr>
          <p:txBody>
            <a:bodyPr wrap="none">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指导老师：杨继松</a:t>
              </a: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2981613" y="4515843"/>
            <a:ext cx="6158739" cy="338550"/>
          </a:xfrm>
          <a:prstGeom prst="rect">
            <a:avLst/>
          </a:prstGeom>
          <a:noFill/>
        </p:spPr>
        <p:txBody>
          <a:bodyPr wrap="square" lIns="91436" tIns="45718" rIns="91436" bIns="45718" rtlCol="0">
            <a:spAutoFit/>
          </a:bodyPr>
          <a:lstStyle/>
          <a:p>
            <a:pPr algn="ctr"/>
            <a:r>
              <a:rPr lang="en-US" altLang="zh-CN" sz="1600" b="1" spc="600" dirty="0">
                <a:solidFill>
                  <a:schemeClr val="bg1">
                    <a:lumMod val="50000"/>
                    <a:alpha val="78000"/>
                  </a:schemeClr>
                </a:solidFill>
                <a:latin typeface="Calibri" panose="020F0502020204030204" charset="0"/>
                <a:cs typeface="Segoe UI Semilight" panose="020B0402040204020203" pitchFamily="34" charset="0"/>
              </a:rPr>
              <a:t>The Graduation Thesis Defense</a:t>
            </a:r>
            <a:endParaRPr lang="zh-CN" altLang="en-US" sz="1600" b="1" spc="600" dirty="0">
              <a:solidFill>
                <a:schemeClr val="bg1">
                  <a:lumMod val="50000"/>
                  <a:alpha val="78000"/>
                </a:schemeClr>
              </a:solidFill>
              <a:latin typeface="Calibri" panose="020F0502020204030204" charset="0"/>
              <a:cs typeface="Segoe UI Semilight" panose="020B0402040204020203" pitchFamily="34" charset="0"/>
            </a:endParaRP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43" name="组 42"/>
          <p:cNvGrpSpPr/>
          <p:nvPr/>
        </p:nvGrpSpPr>
        <p:grpSpPr>
          <a:xfrm>
            <a:off x="9284091" y="252858"/>
            <a:ext cx="2907908" cy="574513"/>
            <a:chOff x="9284089" y="252855"/>
            <a:chExt cx="2907908" cy="574513"/>
          </a:xfrm>
        </p:grpSpPr>
        <p:grpSp>
          <p:nvGrpSpPr>
            <p:cNvPr id="44" name="组 43"/>
            <p:cNvGrpSpPr/>
            <p:nvPr/>
          </p:nvGrpSpPr>
          <p:grpSpPr>
            <a:xfrm>
              <a:off x="11454105" y="252856"/>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2" name="文本框 61"/>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cs typeface="Segoe UI Semilight" panose="020B0402040204020203" pitchFamily="34" charset="0"/>
              </a:endParaRPr>
            </a:p>
          </p:txBody>
        </p:sp>
      </p:grpSp>
      <p:sp>
        <p:nvSpPr>
          <p:cNvPr id="72" name="矩形 71"/>
          <p:cNvSpPr/>
          <p:nvPr/>
        </p:nvSpPr>
        <p:spPr>
          <a:xfrm>
            <a:off x="-8551" y="5623751"/>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6" y="6057841"/>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1" y="5713688"/>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5" y="558636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4"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grpSp>
        <p:nvGrpSpPr>
          <p:cNvPr id="84" name="组合 48"/>
          <p:cNvGrpSpPr/>
          <p:nvPr/>
        </p:nvGrpSpPr>
        <p:grpSpPr>
          <a:xfrm>
            <a:off x="4902226" y="1996731"/>
            <a:ext cx="484560" cy="382547"/>
            <a:chOff x="4625150" y="6808104"/>
            <a:chExt cx="540316" cy="426565"/>
          </a:xfrm>
          <a:solidFill>
            <a:srgbClr val="4C98CF"/>
          </a:solidFill>
        </p:grpSpPr>
        <p:sp>
          <p:nvSpPr>
            <p:cNvPr id="85"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endParaRPr>
            </a:p>
          </p:txBody>
        </p:sp>
        <p:sp>
          <p:nvSpPr>
            <p:cNvPr id="86"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endParaRPr>
            </a:p>
          </p:txBody>
        </p:sp>
      </p:gr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研究背景</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6756272" y="3264361"/>
              <a:ext cx="308610" cy="481965"/>
            </a:xfrm>
            <a:prstGeom prst="rect">
              <a:avLst/>
            </a:prstGeom>
          </p:spPr>
          <p:txBody>
            <a:bodyPr wrap="none" lIns="91438" tIns="45719" rIns="91438" bIns="45719">
              <a:spAutoFit/>
            </a:bodyPr>
            <a:lstStyle/>
            <a:p>
              <a:pPr algn="ct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1" y="252858"/>
            <a:ext cx="2907908" cy="563245"/>
            <a:chOff x="9284089" y="252855"/>
            <a:chExt cx="2907908" cy="56324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5" name="矩形 24"/>
          <p:cNvSpPr/>
          <p:nvPr/>
        </p:nvSpPr>
        <p:spPr>
          <a:xfrm>
            <a:off x="713880" y="33973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PPT</a:t>
            </a:r>
            <a:r>
              <a:rPr lang="zh-CN" altLang="en-US" sz="100" dirty="0">
                <a:solidFill>
                  <a:schemeClr val="bg1"/>
                </a:solidFill>
              </a:rPr>
              <a:t>论坛：</a:t>
            </a:r>
            <a:r>
              <a:rPr lang="en-US" altLang="zh-CN" sz="100" dirty="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4" y="2065437"/>
            <a:ext cx="12197665"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8" name="圆角矩形 47"/>
          <p:cNvSpPr/>
          <p:nvPr/>
        </p:nvSpPr>
        <p:spPr>
          <a:xfrm>
            <a:off x="22910" y="1918240"/>
            <a:ext cx="12197665" cy="41702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矩形 40"/>
          <p:cNvSpPr/>
          <p:nvPr/>
        </p:nvSpPr>
        <p:spPr>
          <a:xfrm>
            <a:off x="2411735" y="266194"/>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5" name="文本框 4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7" name="矩形 46"/>
          <p:cNvSpPr/>
          <p:nvPr/>
        </p:nvSpPr>
        <p:spPr>
          <a:xfrm>
            <a:off x="1580270" y="2173349"/>
            <a:ext cx="8842553" cy="1099820"/>
          </a:xfrm>
          <a:prstGeom prst="rect">
            <a:avLst/>
          </a:prstGeom>
        </p:spPr>
        <p:txBody>
          <a:bodyPr wrap="square" lIns="91436" tIns="45718" rIns="91436" bIns="45718">
            <a:spAutoFit/>
          </a:bodyPr>
          <a:lstStyle/>
          <a:p>
            <a:pPr algn="ctr"/>
            <a:r>
              <a:rPr lang="zh-CN" altLang="en-US" sz="3200" spc="600" dirty="0">
                <a:solidFill>
                  <a:schemeClr val="bg1"/>
                </a:solidFill>
                <a:latin typeface="微软雅黑" panose="020B0503020204020204" pitchFamily="34" charset="-122"/>
                <a:ea typeface="微软雅黑" panose="020B0503020204020204" pitchFamily="34" charset="-122"/>
              </a:rPr>
              <a:t>主题研究</a:t>
            </a:r>
            <a:endParaRPr lang="en-US" altLang="zh-CN" sz="3200" spc="600" dirty="0">
              <a:solidFill>
                <a:schemeClr val="bg1"/>
              </a:solidFill>
              <a:latin typeface="微软雅黑" panose="020B0503020204020204" pitchFamily="34" charset="-122"/>
              <a:ea typeface="微软雅黑" panose="020B0503020204020204" pitchFamily="34" charset="-122"/>
            </a:endParaRPr>
          </a:p>
          <a:p>
            <a:pPr algn="ct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284091" y="252858"/>
            <a:ext cx="2907908" cy="563245"/>
            <a:chOff x="9284089" y="252855"/>
            <a:chExt cx="2907908" cy="563245"/>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矩形 1"/>
          <p:cNvSpPr/>
          <p:nvPr/>
        </p:nvSpPr>
        <p:spPr>
          <a:xfrm>
            <a:off x="712263" y="3197474"/>
            <a:ext cx="10767476" cy="1844040"/>
          </a:xfrm>
          <a:prstGeom prst="rect">
            <a:avLst/>
          </a:prstGeom>
        </p:spPr>
        <p:txBody>
          <a:bodyPr wrap="square" lIns="91438" tIns="45719" rIns="91438" bIns="45719">
            <a:spAutoFit/>
          </a:bodyPr>
          <a:lstStyle/>
          <a:p>
            <a:pPr algn="l"/>
            <a:r>
              <a:rPr lang="en-US" dirty="0">
                <a:sym typeface="+mn-ea"/>
              </a:rPr>
              <a:t>	</a:t>
            </a:r>
            <a:r>
              <a:rPr dirty="0">
                <a:sym typeface="+mn-ea"/>
              </a:rPr>
              <a:t>随着互联网技术应用的不断深入，因为时间、成本等多种阻碍因素的存在，以往传统的销售方式在如今激烈的商业竞争环境下已经显得力不从心。为了解决传统的销售方式在当今环境下的弊端，越来越多的企业开始建立属于自己的网站或者系统，他们将自家的产品放在上面进行报价销售，客户则可以通过浏览网站的方式寻找到自己需要的产品，最后货比三家，选择适合自己的产品，而企业则可以通过销售量来觉察到产品价格的定位是否太高或者太低，当然也可以浏览别的企业相同产品的定价，做后做出准确的定价。从而更多的销售产品。</a:t>
            </a:r>
            <a:endParaRPr dirty="0">
              <a:sym typeface="+mn-ea"/>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7"/>
          <p:cNvGrpSpPr/>
          <p:nvPr>
            <p:custDataLst>
              <p:tags r:id="rId1"/>
            </p:custDataLst>
          </p:nvPr>
        </p:nvGrpSpPr>
        <p:grpSpPr bwMode="gray">
          <a:xfrm>
            <a:off x="5662023" y="2342220"/>
            <a:ext cx="6154608" cy="3799349"/>
            <a:chOff x="1832768" y="1268759"/>
            <a:chExt cx="6240462" cy="3571875"/>
          </a:xfrm>
          <a:solidFill>
            <a:schemeClr val="tx2">
              <a:alpha val="71000"/>
            </a:schemeClr>
          </a:solidFill>
        </p:grpSpPr>
        <p:sp>
          <p:nvSpPr>
            <p:cNvPr id="20"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6" name="Group 69"/>
            <p:cNvGrpSpPr>
              <a:grpSpLocks noChangeAspect="1"/>
            </p:cNvGrpSpPr>
            <p:nvPr/>
          </p:nvGrpSpPr>
          <p:grpSpPr bwMode="gray">
            <a:xfrm>
              <a:off x="6801642" y="3364259"/>
              <a:ext cx="161925" cy="231775"/>
              <a:chOff x="3802" y="2280"/>
              <a:chExt cx="102" cy="146"/>
            </a:xfrm>
            <a:grpFill/>
          </p:grpSpPr>
          <p:sp>
            <p:nvSpPr>
              <p:cNvPr id="364"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5"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6"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7"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8"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9"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0"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1"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2"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3"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4"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7"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1"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2"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3"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4"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5"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6"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7"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8"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9"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0"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1"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2"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3" name="Group 97"/>
            <p:cNvGrpSpPr>
              <a:grpSpLocks noChangeAspect="1"/>
            </p:cNvGrpSpPr>
            <p:nvPr/>
          </p:nvGrpSpPr>
          <p:grpSpPr bwMode="gray">
            <a:xfrm>
              <a:off x="5818980" y="3002309"/>
              <a:ext cx="636588" cy="587375"/>
              <a:chOff x="3183" y="2052"/>
              <a:chExt cx="401" cy="370"/>
            </a:xfrm>
            <a:grpFill/>
          </p:grpSpPr>
          <p:sp>
            <p:nvSpPr>
              <p:cNvPr id="357"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8"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9"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0"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1"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2"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3"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4"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5" name="Group 106"/>
            <p:cNvGrpSpPr>
              <a:grpSpLocks noChangeAspect="1"/>
            </p:cNvGrpSpPr>
            <p:nvPr/>
          </p:nvGrpSpPr>
          <p:grpSpPr bwMode="gray">
            <a:xfrm>
              <a:off x="7017542" y="2807047"/>
              <a:ext cx="282575" cy="320675"/>
              <a:chOff x="3938" y="1929"/>
              <a:chExt cx="178" cy="202"/>
            </a:xfrm>
            <a:grpFill/>
          </p:grpSpPr>
          <p:sp>
            <p:nvSpPr>
              <p:cNvPr id="353"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4"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5"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6"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6"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7"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8"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9"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4472C4">
                <a:alpha val="85000"/>
              </a:srgbClr>
            </a:solidFill>
            <a:ln w="6350" cap="flat" cmpd="sng">
              <a:solidFill>
                <a:schemeClr val="bg1"/>
              </a:solidFill>
              <a:prstDash val="solid"/>
              <a:round/>
              <a:headEnd type="none" w="med" len="med"/>
              <a:tailEnd type="none" w="med" len="med"/>
            </a:ln>
            <a:effectLst/>
          </p:spPr>
          <p:txBody>
            <a:bodyPr/>
            <a:lstStyle/>
            <a:p>
              <a:endParaRPr lang="en-US" dirty="0"/>
            </a:p>
          </p:txBody>
        </p:sp>
        <p:sp>
          <p:nvSpPr>
            <p:cNvPr id="60"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1" name="Group 116"/>
            <p:cNvGrpSpPr>
              <a:grpSpLocks noChangeAspect="1"/>
            </p:cNvGrpSpPr>
            <p:nvPr/>
          </p:nvGrpSpPr>
          <p:grpSpPr bwMode="gray">
            <a:xfrm>
              <a:off x="5099842" y="1268760"/>
              <a:ext cx="2973388" cy="1638300"/>
              <a:chOff x="2730" y="960"/>
              <a:chExt cx="1873" cy="1032"/>
            </a:xfrm>
            <a:grpFill/>
          </p:grpSpPr>
          <p:grpSp>
            <p:nvGrpSpPr>
              <p:cNvPr id="336" name="Group 117"/>
              <p:cNvGrpSpPr>
                <a:grpSpLocks noChangeAspect="1"/>
              </p:cNvGrpSpPr>
              <p:nvPr/>
            </p:nvGrpSpPr>
            <p:grpSpPr bwMode="gray">
              <a:xfrm>
                <a:off x="3044" y="960"/>
                <a:ext cx="1473" cy="481"/>
                <a:chOff x="3044" y="960"/>
                <a:chExt cx="1473" cy="481"/>
              </a:xfrm>
              <a:grpFill/>
            </p:grpSpPr>
            <p:sp>
              <p:nvSpPr>
                <p:cNvPr id="340"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1"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2"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3"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4"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5"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6"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7"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8"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9"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0"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1"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2"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7"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8"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9"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62" name="Group 135"/>
            <p:cNvGrpSpPr>
              <a:grpSpLocks noChangeAspect="1"/>
            </p:cNvGrpSpPr>
            <p:nvPr/>
          </p:nvGrpSpPr>
          <p:grpSpPr bwMode="gray">
            <a:xfrm>
              <a:off x="5214142" y="2886422"/>
              <a:ext cx="647700" cy="585788"/>
              <a:chOff x="2802" y="1979"/>
              <a:chExt cx="408" cy="369"/>
            </a:xfrm>
            <a:grpFill/>
          </p:grpSpPr>
          <p:sp>
            <p:nvSpPr>
              <p:cNvPr id="307"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08" name="Group 137"/>
              <p:cNvGrpSpPr>
                <a:grpSpLocks noChangeAspect="1"/>
              </p:cNvGrpSpPr>
              <p:nvPr/>
            </p:nvGrpSpPr>
            <p:grpSpPr bwMode="gray">
              <a:xfrm>
                <a:off x="2889" y="2101"/>
                <a:ext cx="17" cy="51"/>
                <a:chOff x="2889" y="2101"/>
                <a:chExt cx="17" cy="51"/>
              </a:xfrm>
              <a:grpFill/>
            </p:grpSpPr>
            <p:sp>
              <p:nvSpPr>
                <p:cNvPr id="333"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4"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5"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09"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1"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1" name="Group 145"/>
              <p:cNvGrpSpPr>
                <a:grpSpLocks noChangeAspect="1"/>
              </p:cNvGrpSpPr>
              <p:nvPr/>
            </p:nvGrpSpPr>
            <p:grpSpPr bwMode="gray">
              <a:xfrm>
                <a:off x="2984" y="2276"/>
                <a:ext cx="114" cy="72"/>
                <a:chOff x="2984" y="2276"/>
                <a:chExt cx="114" cy="72"/>
              </a:xfrm>
              <a:grpFill/>
            </p:grpSpPr>
            <p:sp>
              <p:nvSpPr>
                <p:cNvPr id="329"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0"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2"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3" name="Group 149"/>
              <p:cNvGrpSpPr>
                <a:grpSpLocks noChangeAspect="1"/>
              </p:cNvGrpSpPr>
              <p:nvPr/>
            </p:nvGrpSpPr>
            <p:grpSpPr bwMode="gray">
              <a:xfrm>
                <a:off x="3086" y="2189"/>
                <a:ext cx="85" cy="114"/>
                <a:chOff x="3086" y="2189"/>
                <a:chExt cx="85" cy="114"/>
              </a:xfrm>
              <a:grpFill/>
            </p:grpSpPr>
            <p:sp>
              <p:nvSpPr>
                <p:cNvPr id="327"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8"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4"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5" name="Group 153"/>
              <p:cNvGrpSpPr>
                <a:grpSpLocks noChangeAspect="1"/>
              </p:cNvGrpSpPr>
              <p:nvPr/>
            </p:nvGrpSpPr>
            <p:grpSpPr bwMode="gray">
              <a:xfrm>
                <a:off x="3000" y="2012"/>
                <a:ext cx="210" cy="192"/>
                <a:chOff x="3000" y="2012"/>
                <a:chExt cx="210" cy="192"/>
              </a:xfrm>
              <a:grpFill/>
            </p:grpSpPr>
            <p:sp>
              <p:nvSpPr>
                <p:cNvPr id="325"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6"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6"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7"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8"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9" name="Group 159"/>
              <p:cNvGrpSpPr>
                <a:grpSpLocks noChangeAspect="1"/>
              </p:cNvGrpSpPr>
              <p:nvPr/>
            </p:nvGrpSpPr>
            <p:grpSpPr bwMode="gray">
              <a:xfrm>
                <a:off x="2802" y="1979"/>
                <a:ext cx="205" cy="88"/>
                <a:chOff x="2802" y="1979"/>
                <a:chExt cx="205" cy="88"/>
              </a:xfrm>
              <a:grpFill/>
            </p:grpSpPr>
            <p:sp>
              <p:nvSpPr>
                <p:cNvPr id="323"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4"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0"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1"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2"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3"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4"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5"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6"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7"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8" name="Group 170"/>
            <p:cNvGrpSpPr>
              <a:grpSpLocks noChangeAspect="1"/>
            </p:cNvGrpSpPr>
            <p:nvPr/>
          </p:nvGrpSpPr>
          <p:grpSpPr bwMode="gray">
            <a:xfrm>
              <a:off x="5539580" y="2891184"/>
              <a:ext cx="96838" cy="77788"/>
              <a:chOff x="3007" y="1982"/>
              <a:chExt cx="61" cy="49"/>
            </a:xfrm>
            <a:grpFill/>
          </p:grpSpPr>
          <p:sp>
            <p:nvSpPr>
              <p:cNvPr id="305"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6"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9"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0" name="Group 222"/>
            <p:cNvGrpSpPr>
              <a:grpSpLocks noChangeAspect="1"/>
            </p:cNvGrpSpPr>
            <p:nvPr/>
          </p:nvGrpSpPr>
          <p:grpSpPr bwMode="gray">
            <a:xfrm>
              <a:off x="4945856" y="1268759"/>
              <a:ext cx="287338" cy="296863"/>
              <a:chOff x="3202" y="1036"/>
              <a:chExt cx="181" cy="187"/>
            </a:xfrm>
            <a:grpFill/>
          </p:grpSpPr>
          <p:sp>
            <p:nvSpPr>
              <p:cNvPr id="299"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0"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1"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2"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3"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4"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1"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2"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3"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4"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5"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6"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7"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8" name="Group 236"/>
            <p:cNvGrpSpPr>
              <a:grpSpLocks noChangeAspect="1"/>
            </p:cNvGrpSpPr>
            <p:nvPr/>
          </p:nvGrpSpPr>
          <p:grpSpPr bwMode="gray">
            <a:xfrm>
              <a:off x="3344068" y="3475384"/>
              <a:ext cx="808038" cy="1365250"/>
              <a:chOff x="1624" y="2350"/>
              <a:chExt cx="509" cy="860"/>
            </a:xfrm>
            <a:grpFill/>
          </p:grpSpPr>
          <p:sp>
            <p:nvSpPr>
              <p:cNvPr id="274"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5"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6"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7"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8"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9"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0"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1"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2"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3"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4"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5"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6"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7"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8"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9"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0"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1"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2"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3"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4"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5"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6"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7"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8"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9"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0"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1"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2"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3"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4"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5"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6"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7" name="Group 270"/>
            <p:cNvGrpSpPr>
              <a:grpSpLocks noChangeAspect="1"/>
            </p:cNvGrpSpPr>
            <p:nvPr/>
          </p:nvGrpSpPr>
          <p:grpSpPr bwMode="gray">
            <a:xfrm>
              <a:off x="1832768" y="1897409"/>
              <a:ext cx="1765300" cy="1346200"/>
              <a:chOff x="672" y="1356"/>
              <a:chExt cx="1112" cy="848"/>
            </a:xfrm>
            <a:grpFill/>
          </p:grpSpPr>
          <p:grpSp>
            <p:nvGrpSpPr>
              <p:cNvPr id="262" name="Group 271"/>
              <p:cNvGrpSpPr>
                <a:grpSpLocks noChangeAspect="1"/>
              </p:cNvGrpSpPr>
              <p:nvPr/>
            </p:nvGrpSpPr>
            <p:grpSpPr bwMode="gray">
              <a:xfrm>
                <a:off x="672" y="1356"/>
                <a:ext cx="418" cy="413"/>
                <a:chOff x="672" y="1356"/>
                <a:chExt cx="418" cy="413"/>
              </a:xfrm>
              <a:grpFill/>
            </p:grpSpPr>
            <p:sp>
              <p:nvSpPr>
                <p:cNvPr id="269"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0"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1"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2"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3"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63" name="Group 277"/>
              <p:cNvGrpSpPr>
                <a:grpSpLocks noChangeAspect="1"/>
              </p:cNvGrpSpPr>
              <p:nvPr/>
            </p:nvGrpSpPr>
            <p:grpSpPr bwMode="gray">
              <a:xfrm>
                <a:off x="1149" y="1865"/>
                <a:ext cx="635" cy="339"/>
                <a:chOff x="1149" y="1865"/>
                <a:chExt cx="635" cy="339"/>
              </a:xfrm>
              <a:grpFill/>
            </p:grpSpPr>
            <p:sp>
              <p:nvSpPr>
                <p:cNvPr id="264"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5"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6"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7"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8"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88" name="Group 283"/>
            <p:cNvGrpSpPr>
              <a:grpSpLocks noChangeAspect="1"/>
            </p:cNvGrpSpPr>
            <p:nvPr/>
          </p:nvGrpSpPr>
          <p:grpSpPr bwMode="gray">
            <a:xfrm>
              <a:off x="2304256" y="1268759"/>
              <a:ext cx="1538288" cy="1622425"/>
              <a:chOff x="969" y="960"/>
              <a:chExt cx="969" cy="1022"/>
            </a:xfrm>
            <a:grpFill/>
          </p:grpSpPr>
          <p:sp>
            <p:nvSpPr>
              <p:cNvPr id="233"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4"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5"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6"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7"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8"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9"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0"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1"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2"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3"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4"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5"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6"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7"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8"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9"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0"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1"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2"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3"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4"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5"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6"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7"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8"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9"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0"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1"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9"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0"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1"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2"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3"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4"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5"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6"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7"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8"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9"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0"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1"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2"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3"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4"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5"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6"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7"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8"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9"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0"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1"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2"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13" name="Group 337"/>
            <p:cNvGrpSpPr>
              <a:grpSpLocks noChangeAspect="1"/>
            </p:cNvGrpSpPr>
            <p:nvPr/>
          </p:nvGrpSpPr>
          <p:grpSpPr bwMode="gray">
            <a:xfrm>
              <a:off x="3455193" y="3327747"/>
              <a:ext cx="28575" cy="44450"/>
              <a:chOff x="1694" y="2257"/>
              <a:chExt cx="18" cy="28"/>
            </a:xfrm>
            <a:grpFill/>
          </p:grpSpPr>
          <p:sp>
            <p:nvSpPr>
              <p:cNvPr id="231"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2"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14"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5"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6"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7"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8"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9"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0"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1"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2"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3"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4"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5"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26" name="Group 362"/>
            <p:cNvGrpSpPr/>
            <p:nvPr/>
          </p:nvGrpSpPr>
          <p:grpSpPr bwMode="gray">
            <a:xfrm>
              <a:off x="4580731" y="1911697"/>
              <a:ext cx="879476" cy="1109663"/>
              <a:chOff x="4580731" y="1911697"/>
              <a:chExt cx="879476" cy="1109663"/>
            </a:xfrm>
            <a:grpFill/>
          </p:grpSpPr>
          <p:sp>
            <p:nvSpPr>
              <p:cNvPr id="182"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3"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4"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85" name="Group 178"/>
              <p:cNvGrpSpPr>
                <a:grpSpLocks noChangeAspect="1"/>
              </p:cNvGrpSpPr>
              <p:nvPr/>
            </p:nvGrpSpPr>
            <p:grpSpPr bwMode="gray">
              <a:xfrm>
                <a:off x="4876006" y="2765772"/>
                <a:ext cx="204788" cy="242888"/>
                <a:chOff x="2589" y="1903"/>
                <a:chExt cx="129" cy="153"/>
              </a:xfrm>
              <a:grpFill/>
            </p:grpSpPr>
            <p:sp>
              <p:nvSpPr>
                <p:cNvPr id="228"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9"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0"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86"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7"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8"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9"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0"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1"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2"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3" name="Group 189"/>
              <p:cNvGrpSpPr>
                <a:grpSpLocks noChangeAspect="1"/>
              </p:cNvGrpSpPr>
              <p:nvPr/>
            </p:nvGrpSpPr>
            <p:grpSpPr bwMode="gray">
              <a:xfrm>
                <a:off x="4679156" y="2659410"/>
                <a:ext cx="247650" cy="244475"/>
                <a:chOff x="2465" y="1836"/>
                <a:chExt cx="156" cy="154"/>
              </a:xfrm>
              <a:grpFill/>
            </p:grpSpPr>
            <p:sp>
              <p:nvSpPr>
                <p:cNvPr id="226"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7"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194" name="Group 192"/>
              <p:cNvGrpSpPr>
                <a:grpSpLocks noChangeAspect="1"/>
              </p:cNvGrpSpPr>
              <p:nvPr/>
            </p:nvGrpSpPr>
            <p:grpSpPr bwMode="gray">
              <a:xfrm>
                <a:off x="4620419" y="2430810"/>
                <a:ext cx="171450" cy="258763"/>
                <a:chOff x="2428" y="1692"/>
                <a:chExt cx="108" cy="163"/>
              </a:xfrm>
              <a:grpFill/>
            </p:grpSpPr>
            <p:sp>
              <p:nvSpPr>
                <p:cNvPr id="224"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5"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95"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6"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7"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8"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9" name="Group 199"/>
              <p:cNvGrpSpPr>
                <a:grpSpLocks noChangeAspect="1"/>
              </p:cNvGrpSpPr>
              <p:nvPr/>
            </p:nvGrpSpPr>
            <p:grpSpPr bwMode="gray">
              <a:xfrm>
                <a:off x="5033169" y="2808635"/>
                <a:ext cx="68263" cy="68263"/>
                <a:chOff x="2688" y="1930"/>
                <a:chExt cx="43" cy="43"/>
              </a:xfrm>
              <a:grpFill/>
            </p:grpSpPr>
            <p:sp>
              <p:nvSpPr>
                <p:cNvPr id="222"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3"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00"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1"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2"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3"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4"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5"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6"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7"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8"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9"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0"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1"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2"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3"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4"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5"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6"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7"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8"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9" name="Group 359"/>
              <p:cNvGrpSpPr/>
              <p:nvPr/>
            </p:nvGrpSpPr>
            <p:grpSpPr bwMode="gray">
              <a:xfrm>
                <a:off x="5080794" y="2788583"/>
                <a:ext cx="75600" cy="108000"/>
                <a:chOff x="4160739" y="2986112"/>
                <a:chExt cx="187325" cy="233362"/>
              </a:xfrm>
              <a:grpFill/>
            </p:grpSpPr>
            <p:sp>
              <p:nvSpPr>
                <p:cNvPr id="220"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1"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27" name="Group 368"/>
            <p:cNvGrpSpPr/>
            <p:nvPr/>
          </p:nvGrpSpPr>
          <p:grpSpPr bwMode="gray">
            <a:xfrm>
              <a:off x="4455318" y="2994372"/>
              <a:ext cx="1196974" cy="1339850"/>
              <a:chOff x="4455318" y="2994372"/>
              <a:chExt cx="1196974" cy="1339850"/>
            </a:xfrm>
            <a:grpFill/>
          </p:grpSpPr>
          <p:sp>
            <p:nvSpPr>
              <p:cNvPr id="128"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9"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30" name="Group 367"/>
              <p:cNvGrpSpPr/>
              <p:nvPr/>
            </p:nvGrpSpPr>
            <p:grpSpPr bwMode="gray">
              <a:xfrm>
                <a:off x="4455318" y="2994372"/>
                <a:ext cx="1196974" cy="1339850"/>
                <a:chOff x="4455318" y="2994372"/>
                <a:chExt cx="1196974" cy="1339850"/>
              </a:xfrm>
              <a:grpFill/>
            </p:grpSpPr>
            <p:sp>
              <p:nvSpPr>
                <p:cNvPr id="131"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2"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3"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4"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5"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6"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7"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8"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9"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0"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1"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2"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3"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4"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5"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6"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7"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8"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9"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50" name="Group 25"/>
                <p:cNvGrpSpPr>
                  <a:grpSpLocks noChangeAspect="1"/>
                </p:cNvGrpSpPr>
                <p:nvPr/>
              </p:nvGrpSpPr>
              <p:grpSpPr bwMode="gray">
                <a:xfrm>
                  <a:off x="4961730" y="3769072"/>
                  <a:ext cx="219075" cy="239713"/>
                  <a:chOff x="2643" y="2535"/>
                  <a:chExt cx="138" cy="151"/>
                </a:xfrm>
                <a:grpFill/>
              </p:grpSpPr>
              <p:sp>
                <p:nvSpPr>
                  <p:cNvPr id="180"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1"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51"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2"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3"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4"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5"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6"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7"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8"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9"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0"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1"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2"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3"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4"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5"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6"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7"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8"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9"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0"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1"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2"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3"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4"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5"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6"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77" name="Group 364"/>
                <p:cNvGrpSpPr>
                  <a:grpSpLocks noChangeAspect="1"/>
                </p:cNvGrpSpPr>
                <p:nvPr/>
              </p:nvGrpSpPr>
              <p:grpSpPr bwMode="gray">
                <a:xfrm>
                  <a:off x="5141117" y="3280172"/>
                  <a:ext cx="289379" cy="349200"/>
                  <a:chOff x="3548063" y="12700"/>
                  <a:chExt cx="5667375" cy="6838950"/>
                </a:xfrm>
                <a:grpFill/>
              </p:grpSpPr>
              <p:sp>
                <p:nvSpPr>
                  <p:cNvPr id="178"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sp>
                <p:nvSpPr>
                  <p:cNvPr id="179"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grpSp>
          </p:grpSp>
        </p:grpSp>
      </p:grpSp>
      <p:sp>
        <p:nvSpPr>
          <p:cNvPr id="375" name="文本框 374"/>
          <p:cNvSpPr txBox="1"/>
          <p:nvPr/>
        </p:nvSpPr>
        <p:spPr>
          <a:xfrm>
            <a:off x="540291" y="1606097"/>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国内现状</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76" name="直接连接符 375"/>
          <p:cNvCxnSpPr/>
          <p:nvPr/>
        </p:nvCxnSpPr>
        <p:spPr>
          <a:xfrm>
            <a:off x="620875" y="211136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0" name="文本框 379"/>
          <p:cNvSpPr txBox="1"/>
          <p:nvPr/>
        </p:nvSpPr>
        <p:spPr>
          <a:xfrm>
            <a:off x="540291" y="3962683"/>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国外现状</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81" name="直接连接符 380"/>
          <p:cNvCxnSpPr/>
          <p:nvPr/>
        </p:nvCxnSpPr>
        <p:spPr>
          <a:xfrm>
            <a:off x="620875" y="445469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2" name="矩形 381"/>
          <p:cNvSpPr/>
          <p:nvPr/>
        </p:nvSpPr>
        <p:spPr>
          <a:xfrm>
            <a:off x="532500" y="2125991"/>
            <a:ext cx="4732189" cy="1369695"/>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    随着计算机技术的不断发展，传统的Excel和人工的方式已经不足以满足对报价的精准定位。为此，我们必须做出改变。</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83" name="矩形 382"/>
          <p:cNvSpPr/>
          <p:nvPr/>
        </p:nvSpPr>
        <p:spPr>
          <a:xfrm>
            <a:off x="463728" y="4454927"/>
            <a:ext cx="4732189" cy="1369695"/>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    对于国外来说，因为人家的科技水平发达，比我们更早的进入了信息化时代。更多的</a:t>
            </a:r>
            <a:r>
              <a:rPr lang="zh-CN" altLang="en-US" sz="1600" dirty="0">
                <a:solidFill>
                  <a:schemeClr val="bg2">
                    <a:lumMod val="50000"/>
                  </a:schemeClr>
                </a:solidFill>
                <a:latin typeface="微软雅黑" panose="020B0503020204020204" pitchFamily="34" charset="-122"/>
                <a:ea typeface="微软雅黑" panose="020B0503020204020204" pitchFamily="34" charset="-122"/>
                <a:sym typeface="+mn-ea"/>
              </a:rPr>
              <a:t>日常工作</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被计算机取代。</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4" name="矩形 39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396" name="文本框 39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397" name="矩形 396"/>
          <p:cNvSpPr/>
          <p:nvPr/>
        </p:nvSpPr>
        <p:spPr>
          <a:xfrm>
            <a:off x="4048416" y="325001"/>
            <a:ext cx="308610" cy="400050"/>
          </a:xfrm>
          <a:prstGeom prst="rect">
            <a:avLst/>
          </a:prstGeom>
        </p:spPr>
        <p:txBody>
          <a:bodyPr wrap="none" lIns="91436" tIns="45718" rIns="91436" bIns="45718">
            <a:spAutoFit/>
          </a:bodyPr>
          <a:lstStyle/>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398" name="组 397"/>
          <p:cNvGrpSpPr/>
          <p:nvPr/>
        </p:nvGrpSpPr>
        <p:grpSpPr>
          <a:xfrm>
            <a:off x="9284091" y="252858"/>
            <a:ext cx="2907908" cy="791845"/>
            <a:chOff x="9284089" y="252855"/>
            <a:chExt cx="2907908" cy="791845"/>
          </a:xfrm>
        </p:grpSpPr>
        <p:grpSp>
          <p:nvGrpSpPr>
            <p:cNvPr id="399" name="组 398"/>
            <p:cNvGrpSpPr/>
            <p:nvPr/>
          </p:nvGrpSpPr>
          <p:grpSpPr>
            <a:xfrm>
              <a:off x="11454105" y="252856"/>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00" name="文本框 399"/>
            <p:cNvSpPr txBox="1"/>
            <p:nvPr/>
          </p:nvSpPr>
          <p:spPr>
            <a:xfrm>
              <a:off x="9284089" y="252855"/>
              <a:ext cx="2170011" cy="7918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63751" y="2101865"/>
            <a:ext cx="1755700" cy="1890765"/>
            <a:chOff x="4925753" y="1651222"/>
            <a:chExt cx="1755700" cy="1890765"/>
          </a:xfrm>
        </p:grpSpPr>
        <p:sp>
          <p:nvSpPr>
            <p:cNvPr id="20" name="圆角矩形 19"/>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研究</a:t>
              </a:r>
              <a:endParaRPr lang="en-US" altLang="zh-CN" sz="4000" dirty="0">
                <a:latin typeface="微软雅黑" panose="020B0503020204020204" pitchFamily="34" charset="-122"/>
                <a:ea typeface="微软雅黑" panose="020B0503020204020204" pitchFamily="34" charset="-122"/>
              </a:endParaRPr>
            </a:p>
            <a:p>
              <a:pPr algn="ctr">
                <a:lnSpc>
                  <a:spcPct val="130000"/>
                </a:lnSpc>
              </a:pPr>
              <a:r>
                <a:rPr lang="zh-CN" altLang="en-US" sz="4000" dirty="0">
                  <a:latin typeface="微软雅黑" panose="020B0503020204020204" pitchFamily="34" charset="-122"/>
                  <a:ea typeface="微软雅黑" panose="020B0503020204020204" pitchFamily="34" charset="-122"/>
                </a:rPr>
                <a:t>目的</a:t>
              </a:r>
              <a:endParaRPr lang="zh-CN" altLang="en-US" sz="4000" dirty="0">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3784932" y="272207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3434411" y="2186512"/>
            <a:ext cx="7340412" cy="1645649"/>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产品报价系统根据以上需求，产品的管理、用户的管理、订单的管理、报价的管理。产品报价系统作为新的报价管理的方式和传统的报价方式存在很大的差异，但就其方便快速性，必将取代传统的报价方式，应用到实际上肯定也能发挥出巨大的作用。</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81638" y="4801280"/>
            <a:ext cx="238125" cy="387350"/>
          </a:xfrm>
          <a:prstGeom prst="rect">
            <a:avLst/>
          </a:prstGeom>
          <a:noFill/>
        </p:spPr>
        <p:txBody>
          <a:bodyPr wrap="none" lIns="91438" tIns="45719" rIns="91438" bIns="45719" rtlCol="0">
            <a:spAutoFit/>
          </a:bodyPr>
          <a:lstStyle/>
          <a:p>
            <a:pPr>
              <a:lnSpc>
                <a:spcPct val="130000"/>
              </a:lnSpc>
            </a:pPr>
            <a:r>
              <a:rPr lang="en-US" altLang="zh-CN" sz="1500" dirty="0">
                <a:solidFill>
                  <a:schemeClr val="tx2"/>
                </a:solidFill>
                <a:latin typeface="微软雅黑" panose="020B0503020204020204" pitchFamily="34" charset="-122"/>
                <a:ea typeface="微软雅黑" panose="020B0503020204020204" pitchFamily="34" charset="-122"/>
              </a:rPr>
              <a:t> </a:t>
            </a:r>
            <a:endParaRPr lang="zh-CN" altLang="en-US" sz="1500"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701529" y="517000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16581" y="517000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931633" y="517000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55" name="文本框 5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57" name="组 56"/>
          <p:cNvGrpSpPr/>
          <p:nvPr/>
        </p:nvGrpSpPr>
        <p:grpSpPr>
          <a:xfrm>
            <a:off x="9071366" y="242063"/>
            <a:ext cx="3120633" cy="563245"/>
            <a:chOff x="9071364" y="242060"/>
            <a:chExt cx="3120633" cy="563245"/>
          </a:xfrm>
        </p:grpSpPr>
        <p:grpSp>
          <p:nvGrpSpPr>
            <p:cNvPr id="58" name="组 57"/>
            <p:cNvGrpSpPr/>
            <p:nvPr/>
          </p:nvGrpSpPr>
          <p:grpSpPr>
            <a:xfrm>
              <a:off x="11454105" y="252856"/>
              <a:ext cx="737892" cy="484288"/>
              <a:chOff x="11454105" y="252856"/>
              <a:chExt cx="737892" cy="484288"/>
            </a:xfrm>
          </p:grpSpPr>
          <p:grpSp>
            <p:nvGrpSpPr>
              <p:cNvPr id="60" name="组 59"/>
              <p:cNvGrpSpPr/>
              <p:nvPr/>
            </p:nvGrpSpPr>
            <p:grpSpPr>
              <a:xfrm>
                <a:off x="12039604" y="252856"/>
                <a:ext cx="152393" cy="484287"/>
                <a:chOff x="12039604" y="252856"/>
                <a:chExt cx="152393" cy="484287"/>
              </a:xfrm>
            </p:grpSpPr>
            <p:sp>
              <p:nvSpPr>
                <p:cNvPr id="64" name="圆角矩形 6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99"/>
              <p:cNvGrpSpPr/>
              <p:nvPr/>
            </p:nvGrpSpPr>
            <p:grpSpPr>
              <a:xfrm>
                <a:off x="11454105" y="252857"/>
                <a:ext cx="491115" cy="484287"/>
                <a:chOff x="1528923" y="220268"/>
                <a:chExt cx="1284096" cy="1266241"/>
              </a:xfrm>
            </p:grpSpPr>
            <p:sp>
              <p:nvSpPr>
                <p:cNvPr id="62" name="圆角矩形 6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59" name="文本框 58"/>
            <p:cNvSpPr txBox="1"/>
            <p:nvPr/>
          </p:nvSpPr>
          <p:spPr>
            <a:xfrm>
              <a:off x="9071364" y="242060"/>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9015674" y="3077396"/>
              <a:ext cx="29248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系统分析</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6756277" y="3264361"/>
              <a:ext cx="308610" cy="481965"/>
            </a:xfrm>
            <a:prstGeom prst="rect">
              <a:avLst/>
            </a:prstGeom>
          </p:spPr>
          <p:txBody>
            <a:bodyPr wrap="none" lIns="91438" tIns="45719" rIns="91438" bIns="45719">
              <a:spAutoFit/>
            </a:bodyPr>
            <a:lstStyle/>
            <a:p>
              <a:pPr algn="ct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1" y="252858"/>
            <a:ext cx="2907908" cy="563245"/>
            <a:chOff x="9284089" y="252855"/>
            <a:chExt cx="2907908" cy="56324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79555" y="2823479"/>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可行性分析</a:t>
              </a:r>
              <a:endParaRPr lang="zh-CN" altLang="en-US" sz="3600" dirty="0">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3058547" y="367603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rot="10800000" flipV="1">
            <a:off x="323200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26" name="圆角矩形 25"/>
          <p:cNvSpPr/>
          <p:nvPr/>
        </p:nvSpPr>
        <p:spPr>
          <a:xfrm rot="10800000" flipV="1">
            <a:off x="6893338" y="338568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28" name="圆角矩形 27"/>
          <p:cNvSpPr/>
          <p:nvPr/>
        </p:nvSpPr>
        <p:spPr>
          <a:xfrm rot="10800000" flipV="1">
            <a:off x="10371789" y="337044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3</a:t>
            </a:r>
            <a:endParaRPr lang="zh-CN" altLang="en-US" sz="2400" b="1" dirty="0"/>
          </a:p>
        </p:txBody>
      </p:sp>
      <p:sp>
        <p:nvSpPr>
          <p:cNvPr id="31" name="矩形 30"/>
          <p:cNvSpPr/>
          <p:nvPr/>
        </p:nvSpPr>
        <p:spPr>
          <a:xfrm>
            <a:off x="2697480" y="4658995"/>
            <a:ext cx="4526915" cy="2190750"/>
          </a:xfrm>
          <a:prstGeom prst="rect">
            <a:avLst/>
          </a:prstGeom>
        </p:spPr>
        <p:txBody>
          <a:bodyPr wrap="square" lIns="91436" tIns="45718" rIns="91436" bIns="45718">
            <a:spAutoFit/>
          </a:bodyPr>
          <a:lstStyle/>
          <a:p>
            <a:pPr>
              <a:lnSpc>
                <a:spcPct val="130000"/>
              </a:lnSpc>
            </a:pPr>
            <a:r>
              <a:rPr lang="zh-CN" altLang="en-US" sz="1500" dirty="0">
                <a:solidFill>
                  <a:schemeClr val="tx1"/>
                </a:solidFill>
                <a:effectLst>
                  <a:outerShdw blurRad="38100" dist="19050" dir="2700000" algn="tl" rotWithShape="0">
                    <a:schemeClr val="dk1">
                      <a:alpha val="40000"/>
                    </a:schemeClr>
                  </a:outerShdw>
                </a:effectLst>
                <a:sym typeface="+mn-ea"/>
              </a:rPr>
              <a:t>对于一家主要从事销售的公司，最重要的就是卖出更多的产品获取更多的利润。而在产品卖出前，有一个很重要的环节，那就是对产品进行报价。因为对于同一个产品来说，消费者通常会为了省钱选择价格较低的。通过该系统可以将公司的产品类型、产品、客户、报价信息以及订单信息进行高效可靠的管理，从而提高销售公司的竞争力以及销售能力。 </a:t>
            </a:r>
            <a:endParaRPr lang="zh-CN" altLang="en-US" sz="1500" dirty="0">
              <a:solidFill>
                <a:schemeClr val="tx1"/>
              </a:solidFill>
              <a:effectLst>
                <a:outerShdw blurRad="38100" dist="19050" dir="2700000" algn="tl" rotWithShape="0">
                  <a:schemeClr val="dk1">
                    <a:alpha val="40000"/>
                  </a:schemeClr>
                </a:outerShdw>
              </a:effectLst>
              <a:sym typeface="+mn-ea"/>
            </a:endParaRPr>
          </a:p>
        </p:txBody>
      </p:sp>
      <p:sp>
        <p:nvSpPr>
          <p:cNvPr id="37" name="文本框 36"/>
          <p:cNvSpPr txBox="1"/>
          <p:nvPr/>
        </p:nvSpPr>
        <p:spPr>
          <a:xfrm>
            <a:off x="2894965" y="3992880"/>
            <a:ext cx="1966595" cy="469265"/>
          </a:xfrm>
          <a:prstGeom prst="rect">
            <a:avLst/>
          </a:prstGeom>
          <a:noFill/>
        </p:spPr>
        <p:txBody>
          <a:bodyPr wrap="square" lIns="91436" tIns="45718" rIns="91436" bIns="45718" rtlCol="0">
            <a:spAutoFit/>
          </a:bodyPr>
          <a:lstStyle/>
          <a:p>
            <a:pPr algn="l">
              <a:lnSpc>
                <a:spcPct val="130000"/>
              </a:lnSpc>
            </a:pPr>
            <a:r>
              <a:rPr lang="zh-CN" altLang="en-US" dirty="0">
                <a:ln>
                  <a:solidFill>
                    <a:schemeClr val="tx1"/>
                  </a:solidFill>
                </a:ln>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sym typeface="+mn-ea"/>
              </a:rPr>
              <a:t>1：社会</a:t>
            </a:r>
            <a:r>
              <a:rPr lang="zh-CN" altLang="en-US" dirty="0">
                <a:ln>
                  <a:solidFill>
                    <a:schemeClr val="tx1"/>
                  </a:solidFill>
                </a:ln>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sym typeface="+mn-ea"/>
              </a:rPr>
              <a:t>可行性</a:t>
            </a:r>
            <a:endParaRPr lang="zh-CN" altLang="en-US" dirty="0">
              <a:ln>
                <a:solidFill>
                  <a:schemeClr val="tx1"/>
                </a:solidFill>
              </a:ln>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sym typeface="+mn-ea"/>
            </a:endParaRPr>
          </a:p>
        </p:txBody>
      </p:sp>
      <p:sp>
        <p:nvSpPr>
          <p:cNvPr id="38" name="矩形 37"/>
          <p:cNvSpPr/>
          <p:nvPr/>
        </p:nvSpPr>
        <p:spPr>
          <a:xfrm>
            <a:off x="7608570" y="4643120"/>
            <a:ext cx="4328795" cy="989965"/>
          </a:xfrm>
          <a:prstGeom prst="rect">
            <a:avLst/>
          </a:prstGeom>
        </p:spPr>
        <p:txBody>
          <a:bodyPr wrap="square" lIns="91436" tIns="45718" rIns="91436" bIns="45718">
            <a:spAutoFit/>
          </a:bodyPr>
          <a:lstStyle/>
          <a:p>
            <a:pPr>
              <a:lnSpc>
                <a:spcPct val="130000"/>
              </a:lnSpc>
            </a:pPr>
            <a:r>
              <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本系统是在Window10操作系统下我弄成的</a:t>
            </a:r>
            <a:r>
              <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。开发中使用到的工具有Eclipse、WebStorm、Navicat、NotePad++等。</a:t>
            </a:r>
            <a:endPar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1" name="文本框 40"/>
          <p:cNvSpPr txBox="1"/>
          <p:nvPr/>
        </p:nvSpPr>
        <p:spPr>
          <a:xfrm>
            <a:off x="10537159" y="4815710"/>
            <a:ext cx="252730" cy="466090"/>
          </a:xfrm>
          <a:prstGeom prst="rect">
            <a:avLst/>
          </a:prstGeom>
          <a:noFill/>
        </p:spPr>
        <p:txBody>
          <a:bodyPr wrap="none" lIns="91436" tIns="45718" rIns="91436" bIns="45718"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2" name="矩形 41"/>
          <p:cNvSpPr/>
          <p:nvPr/>
        </p:nvSpPr>
        <p:spPr>
          <a:xfrm>
            <a:off x="4279900" y="1689735"/>
            <a:ext cx="4422140" cy="1590040"/>
          </a:xfrm>
          <a:prstGeom prst="rect">
            <a:avLst/>
          </a:prstGeom>
        </p:spPr>
        <p:txBody>
          <a:bodyPr wrap="square" lIns="91436" tIns="45718" rIns="91436" bIns="45718">
            <a:spAutoFit/>
            <a:scene3d>
              <a:camera prst="orthographicFront"/>
              <a:lightRig rig="threePt" dir="t"/>
            </a:scene3d>
          </a:bodyPr>
          <a:lstStyle/>
          <a:p>
            <a:pPr>
              <a:lnSpc>
                <a:spcPct val="130000"/>
              </a:lnSpc>
            </a:pPr>
            <a:r>
              <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本系统选择的实现语言是</a:t>
            </a:r>
            <a:r>
              <a:rPr lang="en-US" altLang="zh-CN"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Java</a:t>
            </a:r>
            <a:r>
              <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，选用的是当下比较流行的</a:t>
            </a:r>
            <a:r>
              <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SSM框架</a:t>
            </a:r>
            <a:r>
              <a:rPr lang="en-US" altLang="zh-CN"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,，在本科学习期间已经基本掌握SSM框架以及JavaEE的开发模式，并且熟练使用Maven进行工程所需依赖包的管理，使用Mysql数据库保存系统数据。</a:t>
            </a:r>
            <a:endParaRPr lang="en-US" altLang="zh-CN"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3" name="文本框 42"/>
          <p:cNvSpPr txBox="1"/>
          <p:nvPr/>
        </p:nvSpPr>
        <p:spPr>
          <a:xfrm>
            <a:off x="5123815" y="1220470"/>
            <a:ext cx="1905000" cy="469265"/>
          </a:xfrm>
          <a:prstGeom prst="rect">
            <a:avLst/>
          </a:prstGeom>
          <a:noFill/>
        </p:spPr>
        <p:txBody>
          <a:bodyPr wrap="square" lIns="91436" tIns="45718" rIns="91436" bIns="45718" rtlCol="0">
            <a:spAutoFit/>
          </a:bodyPr>
          <a:lstStyle/>
          <a:p>
            <a:pPr algn="l">
              <a:lnSpc>
                <a:spcPct val="130000"/>
              </a:lnSpc>
            </a:pPr>
            <a:r>
              <a:rPr lang="en-US" altLang="zh-CN" dirty="0">
                <a:ln>
                  <a:solidFill>
                    <a:schemeClr val="tx1"/>
                  </a:solidFill>
                </a:ln>
                <a:solidFill>
                  <a:schemeClr val="tx2"/>
                </a:solidFill>
                <a:latin typeface="微软雅黑" panose="020B0503020204020204" pitchFamily="34" charset="-122"/>
                <a:ea typeface="微软雅黑" panose="020B0503020204020204" pitchFamily="34" charset="-122"/>
              </a:rPr>
              <a:t>2</a:t>
            </a:r>
            <a:r>
              <a:rPr lang="zh-CN" altLang="en-US" dirty="0">
                <a:ln>
                  <a:solidFill>
                    <a:schemeClr val="tx1"/>
                  </a:solidFill>
                </a:ln>
                <a:solidFill>
                  <a:schemeClr val="tx2"/>
                </a:solidFill>
                <a:latin typeface="微软雅黑" panose="020B0503020204020204" pitchFamily="34" charset="-122"/>
                <a:ea typeface="微软雅黑" panose="020B0503020204020204" pitchFamily="34" charset="-122"/>
              </a:rPr>
              <a:t>：</a:t>
            </a:r>
            <a:r>
              <a:rPr lang="en-US" altLang="zh-CN" dirty="0">
                <a:ln>
                  <a:solidFill>
                    <a:schemeClr val="tx1"/>
                  </a:solidFill>
                </a:ln>
                <a:solidFill>
                  <a:schemeClr val="tx2"/>
                </a:solidFill>
                <a:latin typeface="微软雅黑" panose="020B0503020204020204" pitchFamily="34" charset="-122"/>
                <a:ea typeface="微软雅黑" panose="020B0503020204020204" pitchFamily="34" charset="-122"/>
              </a:rPr>
              <a:t>技术</a:t>
            </a:r>
            <a:r>
              <a:rPr lang="en-US" altLang="zh-CN" dirty="0">
                <a:ln>
                  <a:solidFill>
                    <a:schemeClr val="tx1"/>
                  </a:solidFill>
                </a:ln>
                <a:solidFill>
                  <a:schemeClr val="tx2"/>
                </a:solidFill>
                <a:latin typeface="微软雅黑" panose="020B0503020204020204" pitchFamily="34" charset="-122"/>
                <a:ea typeface="微软雅黑" panose="020B0503020204020204" pitchFamily="34" charset="-122"/>
              </a:rPr>
              <a:t>可行性 </a:t>
            </a:r>
            <a:endParaRPr lang="en-US" altLang="zh-CN" dirty="0">
              <a:ln>
                <a:solidFill>
                  <a:schemeClr val="tx1"/>
                </a:solidFill>
              </a:ln>
              <a:solidFill>
                <a:schemeClr val="tx2"/>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099109" y="1373144"/>
            <a:ext cx="252730" cy="466090"/>
          </a:xfrm>
          <a:prstGeom prst="rect">
            <a:avLst/>
          </a:prstGeom>
          <a:noFill/>
        </p:spPr>
        <p:txBody>
          <a:bodyPr wrap="none" lIns="91436" tIns="45718" rIns="91436" bIns="45718"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8" name="矩形 57"/>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系统分析</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2" name="组 61"/>
          <p:cNvGrpSpPr/>
          <p:nvPr/>
        </p:nvGrpSpPr>
        <p:grpSpPr>
          <a:xfrm>
            <a:off x="9284091" y="252858"/>
            <a:ext cx="2907908" cy="563245"/>
            <a:chOff x="9284089" y="252855"/>
            <a:chExt cx="2907908" cy="563245"/>
          </a:xfrm>
        </p:grpSpPr>
        <p:grpSp>
          <p:nvGrpSpPr>
            <p:cNvPr id="63" name="组 62"/>
            <p:cNvGrpSpPr/>
            <p:nvPr/>
          </p:nvGrpSpPr>
          <p:grpSpPr>
            <a:xfrm>
              <a:off x="11454105" y="252856"/>
              <a:ext cx="737892" cy="484288"/>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4" name="文本框 63"/>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文本框 1"/>
          <p:cNvSpPr txBox="1"/>
          <p:nvPr/>
        </p:nvSpPr>
        <p:spPr>
          <a:xfrm>
            <a:off x="9070340" y="4075430"/>
            <a:ext cx="2536190" cy="469265"/>
          </a:xfrm>
          <a:prstGeom prst="rect">
            <a:avLst/>
          </a:prstGeom>
          <a:noFill/>
        </p:spPr>
        <p:txBody>
          <a:bodyPr wrap="square" lIns="91436" tIns="45718" rIns="91436" bIns="45718" rtlCol="0">
            <a:spAutoFit/>
          </a:bodyPr>
          <a:lstStyle/>
          <a:p>
            <a:pPr algn="l">
              <a:lnSpc>
                <a:spcPct val="130000"/>
              </a:lnSpc>
            </a:pPr>
            <a:r>
              <a:rPr lang="en-US" altLang="zh-CN" dirty="0">
                <a:ln>
                  <a:solidFill>
                    <a:schemeClr val="tx1"/>
                  </a:solidFill>
                </a:ln>
                <a:solidFill>
                  <a:schemeClr val="tx2"/>
                </a:solidFill>
                <a:latin typeface="微软雅黑" panose="020B0503020204020204" pitchFamily="34" charset="-122"/>
                <a:ea typeface="微软雅黑" panose="020B0503020204020204" pitchFamily="34" charset="-122"/>
              </a:rPr>
              <a:t>3</a:t>
            </a:r>
            <a:r>
              <a:rPr lang="zh-CN" altLang="en-US" dirty="0">
                <a:ln>
                  <a:solidFill>
                    <a:schemeClr val="tx1"/>
                  </a:solidFill>
                </a:ln>
                <a:solidFill>
                  <a:schemeClr val="tx2"/>
                </a:solidFill>
                <a:latin typeface="微软雅黑" panose="020B0503020204020204" pitchFamily="34" charset="-122"/>
                <a:ea typeface="微软雅黑" panose="020B0503020204020204" pitchFamily="34" charset="-122"/>
              </a:rPr>
              <a:t>：</a:t>
            </a:r>
            <a:r>
              <a:rPr dirty="0">
                <a:ln>
                  <a:solidFill>
                    <a:schemeClr val="tx1"/>
                  </a:solidFill>
                </a:ln>
                <a:solidFill>
                  <a:schemeClr val="tx2"/>
                </a:solidFill>
                <a:latin typeface="微软雅黑" panose="020B0503020204020204" pitchFamily="34" charset="-122"/>
                <a:ea typeface="微软雅黑" panose="020B0503020204020204" pitchFamily="34" charset="-122"/>
              </a:rPr>
              <a:t>开发环境可行性</a:t>
            </a:r>
            <a:r>
              <a:rPr lang="en-US" altLang="zh-CN" dirty="0">
                <a:ln>
                  <a:solidFill>
                    <a:schemeClr val="tx1"/>
                  </a:solidFill>
                </a:ln>
                <a:solidFill>
                  <a:schemeClr val="tx2"/>
                </a:solidFill>
                <a:latin typeface="微软雅黑" panose="020B0503020204020204" pitchFamily="34" charset="-122"/>
                <a:ea typeface="微软雅黑" panose="020B0503020204020204" pitchFamily="34" charset="-122"/>
              </a:rPr>
              <a:t> </a:t>
            </a:r>
            <a:endParaRPr lang="en-US" altLang="zh-CN" dirty="0">
              <a:ln>
                <a:solidFill>
                  <a:schemeClr val="tx1"/>
                </a:solidFill>
              </a:ln>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7519793" y="1870508"/>
            <a:ext cx="252730" cy="466090"/>
          </a:xfrm>
          <a:prstGeom prst="rect">
            <a:avLst/>
          </a:prstGeom>
          <a:noFill/>
        </p:spPr>
        <p:txBody>
          <a:bodyPr wrap="none" lIns="91438" tIns="45719" rIns="91438" bIns="45719"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7608161" y="223923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524287" y="2317119"/>
            <a:ext cx="3532695" cy="38735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8369585" y="453899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285708" y="4616883"/>
            <a:ext cx="3532696" cy="38735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272670" y="1871344"/>
            <a:ext cx="252730" cy="466090"/>
          </a:xfrm>
          <a:prstGeom prst="rect">
            <a:avLst/>
          </a:prstGeom>
          <a:noFill/>
        </p:spPr>
        <p:txBody>
          <a:bodyPr wrap="none" lIns="91438" tIns="45719" rIns="91438" bIns="45719"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1170235" y="2317955"/>
            <a:ext cx="3532695" cy="38735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9" name="矩形 68"/>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0" name="圆角矩形 69"/>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1" name="文本框 70"/>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系统分析</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73" name="组 72"/>
          <p:cNvGrpSpPr/>
          <p:nvPr/>
        </p:nvGrpSpPr>
        <p:grpSpPr>
          <a:xfrm>
            <a:off x="9253611" y="237618"/>
            <a:ext cx="2938388" cy="563245"/>
            <a:chOff x="9253609" y="237615"/>
            <a:chExt cx="2938388" cy="563245"/>
          </a:xfrm>
        </p:grpSpPr>
        <p:grpSp>
          <p:nvGrpSpPr>
            <p:cNvPr id="74" name="组 73"/>
            <p:cNvGrpSpPr/>
            <p:nvPr/>
          </p:nvGrpSpPr>
          <p:grpSpPr>
            <a:xfrm>
              <a:off x="11454105" y="252856"/>
              <a:ext cx="737892" cy="484288"/>
              <a:chOff x="11454105" y="252856"/>
              <a:chExt cx="737892" cy="484288"/>
            </a:xfrm>
          </p:grpSpPr>
          <p:grpSp>
            <p:nvGrpSpPr>
              <p:cNvPr id="76" name="组 75"/>
              <p:cNvGrpSpPr/>
              <p:nvPr/>
            </p:nvGrpSpPr>
            <p:grpSpPr>
              <a:xfrm>
                <a:off x="12039604" y="252856"/>
                <a:ext cx="152393" cy="484287"/>
                <a:chOff x="12039604" y="252856"/>
                <a:chExt cx="152393" cy="484287"/>
              </a:xfrm>
            </p:grpSpPr>
            <p:sp>
              <p:nvSpPr>
                <p:cNvPr id="80" name="圆角矩形 79"/>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99"/>
              <p:cNvGrpSpPr/>
              <p:nvPr/>
            </p:nvGrpSpPr>
            <p:grpSpPr>
              <a:xfrm>
                <a:off x="11454105" y="252857"/>
                <a:ext cx="491115" cy="484287"/>
                <a:chOff x="1528923" y="220268"/>
                <a:chExt cx="1284096" cy="1266241"/>
              </a:xfrm>
            </p:grpSpPr>
            <p:sp>
              <p:nvSpPr>
                <p:cNvPr id="78" name="圆角矩形 77"/>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5" name="文本框 74"/>
            <p:cNvSpPr txBox="1"/>
            <p:nvPr/>
          </p:nvSpPr>
          <p:spPr>
            <a:xfrm>
              <a:off x="9253609" y="23761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grpSp>
        <p:nvGrpSpPr>
          <p:cNvPr id="19" name="组合 18"/>
          <p:cNvGrpSpPr/>
          <p:nvPr/>
        </p:nvGrpSpPr>
        <p:grpSpPr>
          <a:xfrm>
            <a:off x="505235" y="2305319"/>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功能模块图</a:t>
              </a:r>
              <a:endParaRPr lang="zh-CN" altLang="en-US" sz="3600" dirty="0">
                <a:latin typeface="微软雅黑" panose="020B0503020204020204" pitchFamily="34" charset="-122"/>
                <a:ea typeface="微软雅黑" panose="020B0503020204020204" pitchFamily="34" charset="-122"/>
              </a:endParaRPr>
            </a:p>
          </p:txBody>
        </p:sp>
      </p:grpSp>
      <p:graphicFrame>
        <p:nvGraphicFramePr>
          <p:cNvPr id="2" name="对象 -2147482624"/>
          <p:cNvGraphicFramePr>
            <a:graphicFrameLocks noChangeAspect="1"/>
          </p:cNvGraphicFramePr>
          <p:nvPr/>
        </p:nvGraphicFramePr>
        <p:xfrm>
          <a:off x="3272790" y="1589405"/>
          <a:ext cx="7951470" cy="3824605"/>
        </p:xfrm>
        <a:graphic>
          <a:graphicData uri="http://schemas.openxmlformats.org/presentationml/2006/ole">
            <mc:AlternateContent xmlns:mc="http://schemas.openxmlformats.org/markup-compatibility/2006">
              <mc:Choice xmlns:v="urn:schemas-microsoft-com:vml" Requires="v">
                <p:oleObj spid="_x0000_s3076" name="" r:id="rId1" imgW="5152390" imgH="2477770" progId="Visio.Drawing.11">
                  <p:embed/>
                </p:oleObj>
              </mc:Choice>
              <mc:Fallback>
                <p:oleObj name="" r:id="rId1" imgW="5152390" imgH="2477770" progId="Visio.Drawing.11">
                  <p:embed/>
                  <p:pic>
                    <p:nvPicPr>
                      <p:cNvPr id="0" name="图片 3075"/>
                      <p:cNvPicPr/>
                      <p:nvPr/>
                    </p:nvPicPr>
                    <p:blipFill>
                      <a:blip r:embed="rId2"/>
                      <a:stretch>
                        <a:fillRect/>
                      </a:stretch>
                    </p:blipFill>
                    <p:spPr>
                      <a:xfrm>
                        <a:off x="3272790" y="1589405"/>
                        <a:ext cx="7951470" cy="3824605"/>
                      </a:xfrm>
                      <a:prstGeom prst="rect">
                        <a:avLst/>
                      </a:prstGeom>
                      <a:no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ags/tag1.xml><?xml version="1.0" encoding="utf-8"?>
<p:tagLst xmlns:p="http://schemas.openxmlformats.org/presentationml/2006/main">
  <p:tag name="REFSHAPE" val="171377636"/>
</p:tagLst>
</file>

<file path=ppt/tags/tag10.xml><?xml version="1.0" encoding="utf-8"?>
<p:tagLst xmlns:p="http://schemas.openxmlformats.org/presentationml/2006/main">
  <p:tag name="REFSHAPE" val="171381852"/>
</p:tagLst>
</file>

<file path=ppt/tags/tag11.xml><?xml version="1.0" encoding="utf-8"?>
<p:tagLst xmlns:p="http://schemas.openxmlformats.org/presentationml/2006/main">
  <p:tag name="REFSHAPE" val="171384028"/>
</p:tagLst>
</file>

<file path=ppt/tags/tag12.xml><?xml version="1.0" encoding="utf-8"?>
<p:tagLst xmlns:p="http://schemas.openxmlformats.org/presentationml/2006/main">
  <p:tag name="REFSHAPE" val="171385116"/>
</p:tagLst>
</file>

<file path=ppt/tags/tag13.xml><?xml version="1.0" encoding="utf-8"?>
<p:tagLst xmlns:p="http://schemas.openxmlformats.org/presentationml/2006/main">
  <p:tag name="REFSHAPE" val="171382804"/>
</p:tagLst>
</file>

<file path=ppt/tags/tag14.xml><?xml version="1.0" encoding="utf-8"?>
<p:tagLst xmlns:p="http://schemas.openxmlformats.org/presentationml/2006/main">
  <p:tag name="REFSHAPE" val="171383076"/>
</p:tagLst>
</file>

<file path=ppt/tags/tag15.xml><?xml version="1.0" encoding="utf-8"?>
<p:tagLst xmlns:p="http://schemas.openxmlformats.org/presentationml/2006/main">
  <p:tag name="REFSHAPE" val="171425508"/>
</p:tagLst>
</file>

<file path=ppt/tags/tag16.xml><?xml version="1.0" encoding="utf-8"?>
<p:tagLst xmlns:p="http://schemas.openxmlformats.org/presentationml/2006/main">
  <p:tag name="REFSHAPE" val="171429996"/>
</p:tagLst>
</file>

<file path=ppt/tags/tag17.xml><?xml version="1.0" encoding="utf-8"?>
<p:tagLst xmlns:p="http://schemas.openxmlformats.org/presentationml/2006/main">
  <p:tag name="REFSHAPE" val="171430540"/>
</p:tagLst>
</file>

<file path=ppt/tags/tag18.xml><?xml version="1.0" encoding="utf-8"?>
<p:tagLst xmlns:p="http://schemas.openxmlformats.org/presentationml/2006/main">
  <p:tag name="REFSHAPE" val="170224948"/>
</p:tagLst>
</file>

<file path=ppt/tags/tag19.xml><?xml version="1.0" encoding="utf-8"?>
<p:tagLst xmlns:p="http://schemas.openxmlformats.org/presentationml/2006/main">
  <p:tag name="REFSHAPE" val="170232564"/>
</p:tagLst>
</file>

<file path=ppt/tags/tag2.xml><?xml version="1.0" encoding="utf-8"?>
<p:tagLst xmlns:p="http://schemas.openxmlformats.org/presentationml/2006/main">
  <p:tag name="REFSHAPE" val="171378316"/>
</p:tagLst>
</file>

<file path=ppt/tags/tag20.xml><?xml version="1.0" encoding="utf-8"?>
<p:tagLst xmlns:p="http://schemas.openxmlformats.org/presentationml/2006/main">
  <p:tag name="REFSHAPE" val="51862084"/>
</p:tagLst>
</file>

<file path=ppt/tags/tag21.xml><?xml version="1.0" encoding="utf-8"?>
<p:tagLst xmlns:p="http://schemas.openxmlformats.org/presentationml/2006/main">
  <p:tag name="ADV_TOP" val="99,90228"/>
  <p:tag name="ADV_LEFT" val="144,3124"/>
  <p:tag name="ADV_HEIGHT" val="281,25"/>
  <p:tag name="ADV_WIDTH" val="491,375"/>
</p:tagLst>
</file>

<file path=ppt/tags/tag3.xml><?xml version="1.0" encoding="utf-8"?>
<p:tagLst xmlns:p="http://schemas.openxmlformats.org/presentationml/2006/main">
  <p:tag name="REFSHAPE" val="171378452"/>
</p:tagLst>
</file>

<file path=ppt/tags/tag4.xml><?xml version="1.0" encoding="utf-8"?>
<p:tagLst xmlns:p="http://schemas.openxmlformats.org/presentationml/2006/main">
  <p:tag name="REFSHAPE" val="171379268"/>
</p:tagLst>
</file>

<file path=ppt/tags/tag5.xml><?xml version="1.0" encoding="utf-8"?>
<p:tagLst xmlns:p="http://schemas.openxmlformats.org/presentationml/2006/main">
  <p:tag name="REFSHAPE" val="171378860"/>
</p:tagLst>
</file>

<file path=ppt/tags/tag6.xml><?xml version="1.0" encoding="utf-8"?>
<p:tagLst xmlns:p="http://schemas.openxmlformats.org/presentationml/2006/main">
  <p:tag name="REFSHAPE" val="171384980"/>
</p:tagLst>
</file>

<file path=ppt/tags/tag7.xml><?xml version="1.0" encoding="utf-8"?>
<p:tagLst xmlns:p="http://schemas.openxmlformats.org/presentationml/2006/main">
  <p:tag name="REFSHAPE" val="171384164"/>
</p:tagLst>
</file>

<file path=ppt/tags/tag8.xml><?xml version="1.0" encoding="utf-8"?>
<p:tagLst xmlns:p="http://schemas.openxmlformats.org/presentationml/2006/main">
  <p:tag name="REFSHAPE" val="171384844"/>
</p:tagLst>
</file>

<file path=ppt/tags/tag9.xml><?xml version="1.0" encoding="utf-8"?>
<p:tagLst xmlns:p="http://schemas.openxmlformats.org/presentationml/2006/main">
  <p:tag name="REFSHAPE" val="1713829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2991</Words>
  <Application>WPS 演示</Application>
  <PresentationFormat>宽屏</PresentationFormat>
  <Paragraphs>338</Paragraphs>
  <Slides>24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38" baseType="lpstr">
      <vt:lpstr>Arial</vt:lpstr>
      <vt:lpstr>宋体</vt:lpstr>
      <vt:lpstr>Wingdings</vt:lpstr>
      <vt:lpstr>微软雅黑</vt:lpstr>
      <vt:lpstr>Segoe UI Semilight</vt:lpstr>
      <vt:lpstr>Eras Light ITC</vt:lpstr>
      <vt:lpstr>Century Gothic</vt:lpstr>
      <vt:lpstr>Arial Unicode MS</vt:lpstr>
      <vt:lpstr>Calibri</vt:lpstr>
      <vt:lpstr>Times New Roman</vt:lpstr>
      <vt:lpstr>Office 主题</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dc:subject>第一PPT模板网-WWW.1PPT.COM</dc:subject>
  <cp:category>第一PPT模板网-WWW.1PPT.COM</cp:category>
  <cp:lastModifiedBy>C#程序设计</cp:lastModifiedBy>
  <cp:revision>279</cp:revision>
  <dcterms:created xsi:type="dcterms:W3CDTF">2015-04-07T16:28:00Z</dcterms:created>
  <dcterms:modified xsi:type="dcterms:W3CDTF">2020-05-23T11:48:30Z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