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9144000" cy="5143500" type="screen16x9"/>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251"/>
    <p:restoredTop sz="94659"/>
  </p:normalViewPr>
  <p:slideViewPr>
    <p:cSldViewPr snapToGrid="0" snapToObjects="1">
      <p:cViewPr>
        <p:scale>
          <a:sx n="128" d="100"/>
          <a:sy n="128" d="100"/>
        </p:scale>
        <p:origin x="-16" y="4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lstStyle/>
          <a:p>
            <a:fld id="{ED6C2F1C-CE60-428A-AF54-891321BCF634}" type="slidenum">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744480"/>
            <a:ext cx="8520120" cy="2052360"/>
          </a:xfrm>
          <a:prstGeom prst="rect">
            <a:avLst/>
          </a:prstGeom>
          <a:noFill/>
          <a:ln w="0">
            <a:noFill/>
          </a:ln>
        </p:spPr>
        <p:txBody>
          <a:bodyPr lIns="0" tIns="0" rIns="0" bIns="0" anchor="ctr">
            <a:noAutofit/>
          </a:bodyPr>
          <a:lstStyle/>
          <a:p>
            <a:pPr indent="0">
              <a:buNone/>
            </a:pPr>
            <a:endParaRPr lang="fr-FR" sz="1400" b="0" strike="noStrike" spc="-1">
              <a:solidFill>
                <a:srgbClr val="000000"/>
              </a:solidFill>
              <a:latin typeface="Arial"/>
            </a:endParaRPr>
          </a:p>
        </p:txBody>
      </p:sp>
      <p:sp>
        <p:nvSpPr>
          <p:cNvPr id="25"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26"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5" name="PlaceHolder 4"/>
          <p:cNvSpPr>
            <a:spLocks noGrp="1"/>
          </p:cNvSpPr>
          <p:nvPr>
            <p:ph type="sldNum" idx="1"/>
          </p:nvPr>
        </p:nvSpPr>
        <p:spPr/>
        <p:txBody>
          <a:bodyPr/>
          <a:lstStyle/>
          <a:p>
            <a:fld id="{5035F9EB-52AD-434D-B2A7-6779CD9C1070}" type="slidenum">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744480"/>
            <a:ext cx="8520120" cy="2052360"/>
          </a:xfrm>
          <a:prstGeom prst="rect">
            <a:avLst/>
          </a:prstGeom>
          <a:noFill/>
          <a:ln w="0">
            <a:noFill/>
          </a:ln>
        </p:spPr>
        <p:txBody>
          <a:bodyPr lIns="0" tIns="0" rIns="0" bIns="0" anchor="ctr">
            <a:noAutofit/>
          </a:bodyPr>
          <a:lstStyle/>
          <a:p>
            <a:pPr indent="0">
              <a:buNone/>
            </a:pPr>
            <a:endParaRPr lang="fr-FR" sz="1400" b="0" strike="noStrike" spc="-1">
              <a:solidFill>
                <a:srgbClr val="000000"/>
              </a:solidFill>
              <a:latin typeface="Arial"/>
            </a:endParaRPr>
          </a:p>
        </p:txBody>
      </p:sp>
      <p:sp>
        <p:nvSpPr>
          <p:cNvPr id="28"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29"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30"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31"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7" name="PlaceHolder 6"/>
          <p:cNvSpPr>
            <a:spLocks noGrp="1"/>
          </p:cNvSpPr>
          <p:nvPr>
            <p:ph type="sldNum" idx="1"/>
          </p:nvPr>
        </p:nvSpPr>
        <p:spPr/>
        <p:txBody>
          <a:bodyPr/>
          <a:lstStyle/>
          <a:p>
            <a:fld id="{D9A9DC20-5D47-4713-9FD8-B5E1CC8876EE}" type="slidenum">
              <a:t>‹N°›</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744480"/>
            <a:ext cx="8520120" cy="2052360"/>
          </a:xfrm>
          <a:prstGeom prst="rect">
            <a:avLst/>
          </a:prstGeom>
          <a:noFill/>
          <a:ln w="0">
            <a:noFill/>
          </a:ln>
        </p:spPr>
        <p:txBody>
          <a:bodyPr lIns="0" tIns="0" rIns="0" bIns="0" anchor="ctr">
            <a:noAutofit/>
          </a:bodyPr>
          <a:lstStyle/>
          <a:p>
            <a:pPr indent="0">
              <a:buNone/>
            </a:pPr>
            <a:endParaRPr lang="fr-FR" sz="1400" b="0" strike="noStrike" spc="-1">
              <a:solidFill>
                <a:srgbClr val="000000"/>
              </a:solidFill>
              <a:latin typeface="Arial"/>
            </a:endParaRPr>
          </a:p>
        </p:txBody>
      </p:sp>
      <p:sp>
        <p:nvSpPr>
          <p:cNvPr id="33"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34"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35"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36"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37"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38"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9" name="PlaceHolder 8"/>
          <p:cNvSpPr>
            <a:spLocks noGrp="1"/>
          </p:cNvSpPr>
          <p:nvPr>
            <p:ph type="sldNum" idx="1"/>
          </p:nvPr>
        </p:nvSpPr>
        <p:spPr/>
        <p:txBody>
          <a:bodyPr/>
          <a:lstStyle/>
          <a:p>
            <a:fld id="{76603DC5-AAC3-4434-BD96-378A93776A54}" type="slidenum">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744480"/>
            <a:ext cx="8520120" cy="2052360"/>
          </a:xfrm>
          <a:prstGeom prst="rect">
            <a:avLst/>
          </a:prstGeom>
          <a:noFill/>
          <a:ln w="0">
            <a:noFill/>
          </a:ln>
        </p:spPr>
        <p:txBody>
          <a:bodyPr lIns="0" tIns="0" rIns="0" bIns="0" anchor="ctr">
            <a:noAutofit/>
          </a:bodyPr>
          <a:lstStyle/>
          <a:p>
            <a:pPr indent="0">
              <a:buNone/>
            </a:pPr>
            <a:endParaRPr lang="fr-FR" sz="1400" b="0" strike="noStrike" spc="-1">
              <a:solidFill>
                <a:srgbClr val="000000"/>
              </a:solidFill>
              <a:latin typeface="Arial"/>
            </a:endParaRPr>
          </a:p>
        </p:txBody>
      </p:sp>
      <p:sp>
        <p:nvSpPr>
          <p:cNvPr id="4"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fr-FR" sz="3200" b="0" strike="noStrike" spc="-1">
              <a:latin typeface="Arial"/>
            </a:endParaRPr>
          </a:p>
        </p:txBody>
      </p:sp>
      <p:sp>
        <p:nvSpPr>
          <p:cNvPr id="2" name="PlaceHolder 3"/>
          <p:cNvSpPr>
            <a:spLocks noGrp="1"/>
          </p:cNvSpPr>
          <p:nvPr>
            <p:ph type="sldNum" idx="1"/>
          </p:nvPr>
        </p:nvSpPr>
        <p:spPr/>
        <p:txBody>
          <a:bodyPr/>
          <a:lstStyle/>
          <a:p>
            <a:fld id="{563030D0-E72E-47E5-82B3-A6C5AB7EEFE3}" type="slidenum">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744480"/>
            <a:ext cx="8520120" cy="2052360"/>
          </a:xfrm>
          <a:prstGeom prst="rect">
            <a:avLst/>
          </a:prstGeom>
          <a:noFill/>
          <a:ln w="0">
            <a:noFill/>
          </a:ln>
        </p:spPr>
        <p:txBody>
          <a:bodyPr lIns="0" tIns="0" rIns="0" bIns="0" anchor="ctr">
            <a:noAutofit/>
          </a:bodyPr>
          <a:lstStyle/>
          <a:p>
            <a:pPr indent="0">
              <a:buNone/>
            </a:pPr>
            <a:endParaRPr lang="fr-FR" sz="1400" b="0" strike="noStrike" spc="-1">
              <a:solidFill>
                <a:srgbClr val="000000"/>
              </a:solidFill>
              <a:latin typeface="Arial"/>
            </a:endParaRPr>
          </a:p>
        </p:txBody>
      </p:sp>
      <p:sp>
        <p:nvSpPr>
          <p:cNvPr id="6"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4" name="PlaceHolder 3"/>
          <p:cNvSpPr>
            <a:spLocks noGrp="1"/>
          </p:cNvSpPr>
          <p:nvPr>
            <p:ph type="sldNum" idx="1"/>
          </p:nvPr>
        </p:nvSpPr>
        <p:spPr/>
        <p:txBody>
          <a:bodyPr/>
          <a:lstStyle/>
          <a:p>
            <a:fld id="{CFD288BB-19E9-4F63-AED1-10CCCB907180}" type="slidenum">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744480"/>
            <a:ext cx="8520120" cy="2052360"/>
          </a:xfrm>
          <a:prstGeom prst="rect">
            <a:avLst/>
          </a:prstGeom>
          <a:noFill/>
          <a:ln w="0">
            <a:noFill/>
          </a:ln>
        </p:spPr>
        <p:txBody>
          <a:bodyPr lIns="0" tIns="0" rIns="0" bIns="0" anchor="ctr">
            <a:noAutofit/>
          </a:bodyPr>
          <a:lstStyle/>
          <a:p>
            <a:pPr indent="0">
              <a:buNone/>
            </a:pPr>
            <a:endParaRPr lang="fr-FR" sz="1400" b="0" strike="noStrike" spc="-1">
              <a:solidFill>
                <a:srgbClr val="000000"/>
              </a:solidFill>
              <a:latin typeface="Arial"/>
            </a:endParaRPr>
          </a:p>
        </p:txBody>
      </p:sp>
      <p:sp>
        <p:nvSpPr>
          <p:cNvPr id="8"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9"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5" name="PlaceHolder 4"/>
          <p:cNvSpPr>
            <a:spLocks noGrp="1"/>
          </p:cNvSpPr>
          <p:nvPr>
            <p:ph type="sldNum" idx="1"/>
          </p:nvPr>
        </p:nvSpPr>
        <p:spPr/>
        <p:txBody>
          <a:bodyPr/>
          <a:lstStyle/>
          <a:p>
            <a:fld id="{E3069D0E-A2B7-42DE-83AA-47A8FAE83843}" type="slidenum">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744480"/>
            <a:ext cx="8520120" cy="2052360"/>
          </a:xfrm>
          <a:prstGeom prst="rect">
            <a:avLst/>
          </a:prstGeom>
          <a:noFill/>
          <a:ln w="0">
            <a:noFill/>
          </a:ln>
        </p:spPr>
        <p:txBody>
          <a:bodyPr lIns="0" tIns="0" rIns="0" bIns="0" anchor="ctr">
            <a:noAutofit/>
          </a:bodyPr>
          <a:lstStyle/>
          <a:p>
            <a:pPr indent="0">
              <a:buNone/>
            </a:pPr>
            <a:endParaRPr lang="fr-FR" sz="1400" b="0" strike="noStrike" spc="-1">
              <a:solidFill>
                <a:srgbClr val="000000"/>
              </a:solidFill>
              <a:latin typeface="Arial"/>
            </a:endParaRPr>
          </a:p>
        </p:txBody>
      </p:sp>
      <p:sp>
        <p:nvSpPr>
          <p:cNvPr id="3" name="PlaceHolder 2"/>
          <p:cNvSpPr>
            <a:spLocks noGrp="1"/>
          </p:cNvSpPr>
          <p:nvPr>
            <p:ph type="sldNum" idx="1"/>
          </p:nvPr>
        </p:nvSpPr>
        <p:spPr/>
        <p:txBody>
          <a:bodyPr/>
          <a:lstStyle/>
          <a:p>
            <a:fld id="{9AAD63ED-1327-44B2-9BCC-37B8E9A13D3E}" type="slidenum">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1760" y="744480"/>
            <a:ext cx="8520120" cy="9514800"/>
          </a:xfrm>
          <a:prstGeom prst="rect">
            <a:avLst/>
          </a:prstGeom>
          <a:noFill/>
          <a:ln w="0">
            <a:noFill/>
          </a:ln>
        </p:spPr>
        <p:txBody>
          <a:bodyPr lIns="0" tIns="0" rIns="0" bIns="0" anchor="ctr">
            <a:noAutofit/>
          </a:bodyPr>
          <a:lstStyle/>
          <a:p>
            <a:pPr algn="ctr"/>
            <a:endParaRPr lang="fr-FR" sz="3200" b="0" strike="noStrike" spc="-1">
              <a:latin typeface="Arial"/>
            </a:endParaRPr>
          </a:p>
        </p:txBody>
      </p:sp>
      <p:sp>
        <p:nvSpPr>
          <p:cNvPr id="3" name="PlaceHolder 2"/>
          <p:cNvSpPr>
            <a:spLocks noGrp="1"/>
          </p:cNvSpPr>
          <p:nvPr>
            <p:ph type="sldNum" idx="1"/>
          </p:nvPr>
        </p:nvSpPr>
        <p:spPr/>
        <p:txBody>
          <a:bodyPr/>
          <a:lstStyle/>
          <a:p>
            <a:fld id="{4BC3EDDF-7BD1-488E-B3CF-E0CF517527A5}" type="slidenum">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744480"/>
            <a:ext cx="8520120" cy="2052360"/>
          </a:xfrm>
          <a:prstGeom prst="rect">
            <a:avLst/>
          </a:prstGeom>
          <a:noFill/>
          <a:ln w="0">
            <a:noFill/>
          </a:ln>
        </p:spPr>
        <p:txBody>
          <a:bodyPr lIns="0" tIns="0" rIns="0" bIns="0" anchor="ctr">
            <a:noAutofit/>
          </a:bodyPr>
          <a:lstStyle/>
          <a:p>
            <a:pPr indent="0">
              <a:buNone/>
            </a:pPr>
            <a:endParaRPr lang="fr-FR" sz="1400" b="0" strike="noStrike" spc="-1">
              <a:solidFill>
                <a:srgbClr val="000000"/>
              </a:solidFill>
              <a:latin typeface="Arial"/>
            </a:endParaRPr>
          </a:p>
        </p:txBody>
      </p:sp>
      <p:sp>
        <p:nvSpPr>
          <p:cNvPr id="13"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14"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15"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6" name="PlaceHolder 5"/>
          <p:cNvSpPr>
            <a:spLocks noGrp="1"/>
          </p:cNvSpPr>
          <p:nvPr>
            <p:ph type="sldNum" idx="1"/>
          </p:nvPr>
        </p:nvSpPr>
        <p:spPr/>
        <p:txBody>
          <a:bodyPr/>
          <a:lstStyle/>
          <a:p>
            <a:fld id="{180AED0E-471A-4CAA-A195-6C9E9AB62589}" type="slidenum">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744480"/>
            <a:ext cx="8520120" cy="2052360"/>
          </a:xfrm>
          <a:prstGeom prst="rect">
            <a:avLst/>
          </a:prstGeom>
          <a:noFill/>
          <a:ln w="0">
            <a:noFill/>
          </a:ln>
        </p:spPr>
        <p:txBody>
          <a:bodyPr lIns="0" tIns="0" rIns="0" bIns="0" anchor="ctr">
            <a:noAutofit/>
          </a:bodyPr>
          <a:lstStyle/>
          <a:p>
            <a:pPr indent="0">
              <a:buNone/>
            </a:pPr>
            <a:endParaRPr lang="fr-FR" sz="1400" b="0" strike="noStrike" spc="-1">
              <a:solidFill>
                <a:srgbClr val="000000"/>
              </a:solidFill>
              <a:latin typeface="Arial"/>
            </a:endParaRPr>
          </a:p>
        </p:txBody>
      </p:sp>
      <p:sp>
        <p:nvSpPr>
          <p:cNvPr id="17"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18"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19"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6" name="PlaceHolder 5"/>
          <p:cNvSpPr>
            <a:spLocks noGrp="1"/>
          </p:cNvSpPr>
          <p:nvPr>
            <p:ph type="sldNum" idx="1"/>
          </p:nvPr>
        </p:nvSpPr>
        <p:spPr/>
        <p:txBody>
          <a:bodyPr/>
          <a:lstStyle/>
          <a:p>
            <a:fld id="{566BF32E-68E1-4011-8619-1DF67DE9AC49}" type="slidenum">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744480"/>
            <a:ext cx="8520120" cy="2052360"/>
          </a:xfrm>
          <a:prstGeom prst="rect">
            <a:avLst/>
          </a:prstGeom>
          <a:noFill/>
          <a:ln w="0">
            <a:noFill/>
          </a:ln>
        </p:spPr>
        <p:txBody>
          <a:bodyPr lIns="0" tIns="0" rIns="0" bIns="0" anchor="ctr">
            <a:noAutofit/>
          </a:bodyPr>
          <a:lstStyle/>
          <a:p>
            <a:pPr indent="0">
              <a:buNone/>
            </a:pPr>
            <a:endParaRPr lang="fr-FR" sz="1400" b="0" strike="noStrike" spc="-1">
              <a:solidFill>
                <a:srgbClr val="000000"/>
              </a:solidFill>
              <a:latin typeface="Arial"/>
            </a:endParaRPr>
          </a:p>
        </p:txBody>
      </p:sp>
      <p:sp>
        <p:nvSpPr>
          <p:cNvPr id="21"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22"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23"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6" name="PlaceHolder 5"/>
          <p:cNvSpPr>
            <a:spLocks noGrp="1"/>
          </p:cNvSpPr>
          <p:nvPr>
            <p:ph type="sldNum" idx="1"/>
          </p:nvPr>
        </p:nvSpPr>
        <p:spPr/>
        <p:txBody>
          <a:bodyPr/>
          <a:lstStyle/>
          <a:p>
            <a:fld id="{48ACD47A-3CB7-4EA0-A573-B15AFC275441}" type="slidenum">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744480"/>
            <a:ext cx="8520120" cy="2052360"/>
          </a:xfrm>
          <a:prstGeom prst="rect">
            <a:avLst/>
          </a:prstGeom>
          <a:noFill/>
          <a:ln w="0">
            <a:noFill/>
          </a:ln>
        </p:spPr>
        <p:txBody>
          <a:bodyPr tIns="91440" bIns="91440" anchor="b">
            <a:normAutofit/>
          </a:bodyPr>
          <a:lstStyle/>
          <a:p>
            <a:pPr indent="0">
              <a:buNone/>
            </a:pPr>
            <a:r>
              <a:rPr lang="fr-FR" sz="5200" b="0" strike="noStrike" spc="-1">
                <a:solidFill>
                  <a:srgbClr val="000000"/>
                </a:solidFill>
                <a:latin typeface="Arial"/>
              </a:rPr>
              <a:t>Cliquez pour éditer le format du texte-titre</a:t>
            </a:r>
          </a:p>
        </p:txBody>
      </p:sp>
      <p:sp>
        <p:nvSpPr>
          <p:cNvPr id="4" name="PlaceHolder 2"/>
          <p:cNvSpPr>
            <a:spLocks noGrp="1"/>
          </p:cNvSpPr>
          <p:nvPr>
            <p:ph type="sldNum" idx="1"/>
          </p:nvPr>
        </p:nvSpPr>
        <p:spPr>
          <a:xfrm>
            <a:off x="8472600" y="4663080"/>
            <a:ext cx="548280" cy="393120"/>
          </a:xfrm>
          <a:prstGeom prst="rect">
            <a:avLst/>
          </a:prstGeom>
          <a:noFill/>
          <a:ln w="0">
            <a:noFill/>
          </a:ln>
        </p:spPr>
        <p:txBody>
          <a:bodyPr tIns="91440" bIns="91440" anchor="ctr">
            <a:normAutofit/>
          </a:bodyPr>
          <a:lstStyle>
            <a:lvl1pPr indent="0" algn="r">
              <a:lnSpc>
                <a:spcPct val="100000"/>
              </a:lnSpc>
              <a:buNone/>
              <a:tabLst>
                <a:tab pos="0" algn="l"/>
              </a:tabLst>
              <a:defRPr lang="fr" sz="1000" b="0" strike="noStrike" spc="-1">
                <a:solidFill>
                  <a:schemeClr val="dk2"/>
                </a:solidFill>
                <a:latin typeface="Arial"/>
                <a:ea typeface="Arial"/>
              </a:defRPr>
            </a:lvl1pPr>
          </a:lstStyle>
          <a:p>
            <a:pPr indent="0" algn="r">
              <a:lnSpc>
                <a:spcPct val="100000"/>
              </a:lnSpc>
              <a:buNone/>
              <a:tabLst>
                <a:tab pos="0" algn="l"/>
              </a:tabLst>
            </a:pPr>
            <a:fld id="{5B62F9B7-C585-41AB-A5E8-48FF8BBD9008}" type="slidenum">
              <a:rPr lang="fr" sz="1000" b="0" strike="noStrike" spc="-1">
                <a:solidFill>
                  <a:schemeClr val="dk2"/>
                </a:solidFill>
                <a:latin typeface="Arial"/>
                <a:ea typeface="Arial"/>
              </a:rPr>
              <a:t>‹N°›</a:t>
            </a:fld>
            <a:endParaRPr lang="fr-FR" sz="1000" b="0" strike="noStrike" spc="-1">
              <a:latin typeface="Times New Roman"/>
            </a:endParaRPr>
          </a:p>
        </p:txBody>
      </p:sp>
      <p:sp>
        <p:nvSpPr>
          <p:cNvPr id="2"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Cliquez pour éditer le format du plan de texte</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niveau de plan</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Troisième niveau de plan</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Quatrième niveau de plan</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Cinquième niveau de plan</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Sixième niveau de plan</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Septième niveau de plan</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kaggle.com/datasets/shivamb/netflix-show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9" name="Google Shape;54;p13"/>
          <p:cNvSpPr/>
          <p:nvPr/>
        </p:nvSpPr>
        <p:spPr>
          <a:xfrm>
            <a:off x="54360" y="492120"/>
            <a:ext cx="1724760" cy="2683800"/>
          </a:xfrm>
          <a:prstGeom prst="rect">
            <a:avLst/>
          </a:prstGeom>
          <a:noFill/>
          <a:ln w="9525">
            <a:solidFill>
              <a:srgbClr val="CC0000"/>
            </a:solidFill>
            <a:round/>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tabLst>
                <a:tab pos="0" algn="l"/>
              </a:tabLst>
            </a:pPr>
            <a:r>
              <a:rPr lang="fr" sz="900" b="1" strike="noStrike" spc="-1" dirty="0">
                <a:solidFill>
                  <a:srgbClr val="CC0000"/>
                </a:solidFill>
                <a:latin typeface="Open Sans"/>
                <a:ea typeface="Open Sans"/>
              </a:rPr>
              <a:t>Besoins et problèmes</a:t>
            </a:r>
            <a:endParaRPr lang="fr-FR" sz="900" b="0" strike="noStrike" spc="-1" dirty="0">
              <a:latin typeface="Arial"/>
            </a:endParaRPr>
          </a:p>
          <a:p>
            <a:pPr>
              <a:lnSpc>
                <a:spcPct val="100000"/>
              </a:lnSpc>
              <a:tabLst>
                <a:tab pos="0" algn="l"/>
              </a:tabLst>
            </a:pPr>
            <a:r>
              <a:rPr lang="fr" sz="700" b="0" strike="noStrike" spc="-1" dirty="0">
                <a:solidFill>
                  <a:srgbClr val="CC0000"/>
                </a:solidFill>
                <a:latin typeface="Open Sans"/>
                <a:ea typeface="Open Sans"/>
              </a:rPr>
              <a:t>A quel(s) besoin(s) ou problème(s)</a:t>
            </a:r>
            <a:endParaRPr lang="fr-FR" sz="700" b="0" strike="noStrike" spc="-1" dirty="0">
              <a:latin typeface="Arial"/>
            </a:endParaRPr>
          </a:p>
          <a:p>
            <a:pPr>
              <a:lnSpc>
                <a:spcPct val="100000"/>
              </a:lnSpc>
              <a:tabLst>
                <a:tab pos="0" algn="l"/>
              </a:tabLst>
            </a:pPr>
            <a:r>
              <a:rPr lang="fr" sz="700" b="0" strike="noStrike" spc="-1" dirty="0">
                <a:solidFill>
                  <a:srgbClr val="CC0000"/>
                </a:solidFill>
                <a:latin typeface="Open Sans"/>
                <a:ea typeface="Open Sans"/>
              </a:rPr>
              <a:t>rencontrés par vos usagers votre solution va répondre ?</a:t>
            </a:r>
            <a:endParaRPr lang="fr-FR" sz="700" b="0" strike="noStrike" spc="-1" dirty="0">
              <a:latin typeface="Arial"/>
            </a:endParaRPr>
          </a:p>
        </p:txBody>
      </p:sp>
      <p:sp>
        <p:nvSpPr>
          <p:cNvPr id="40" name="Google Shape;55;p13"/>
          <p:cNvSpPr/>
          <p:nvPr/>
        </p:nvSpPr>
        <p:spPr>
          <a:xfrm>
            <a:off x="1875960" y="492120"/>
            <a:ext cx="1668960" cy="2683800"/>
          </a:xfrm>
          <a:prstGeom prst="rect">
            <a:avLst/>
          </a:prstGeom>
          <a:noFill/>
          <a:ln w="9525">
            <a:solidFill>
              <a:srgbClr val="CC0000"/>
            </a:solidFill>
            <a:round/>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tabLst>
                <a:tab pos="0" algn="l"/>
              </a:tabLst>
            </a:pPr>
            <a:r>
              <a:rPr lang="fr" sz="900" b="1" strike="noStrike" spc="-1" dirty="0">
                <a:solidFill>
                  <a:srgbClr val="CC0000"/>
                </a:solidFill>
                <a:latin typeface="Open Sans"/>
                <a:ea typeface="Open Sans"/>
              </a:rPr>
              <a:t>Usagers</a:t>
            </a:r>
            <a:endParaRPr lang="fr-FR" sz="900" b="0" strike="noStrike" spc="-1" dirty="0">
              <a:latin typeface="Arial"/>
            </a:endParaRPr>
          </a:p>
          <a:p>
            <a:pPr>
              <a:lnSpc>
                <a:spcPct val="100000"/>
              </a:lnSpc>
              <a:tabLst>
                <a:tab pos="0" algn="l"/>
              </a:tabLst>
            </a:pPr>
            <a:r>
              <a:rPr lang="fr" sz="700" b="0" strike="noStrike" spc="-1" dirty="0">
                <a:solidFill>
                  <a:srgbClr val="CC0000"/>
                </a:solidFill>
                <a:latin typeface="Open Sans"/>
                <a:ea typeface="Open Sans"/>
              </a:rPr>
              <a:t>Quels sont les différents usagers que votre solution va cibler ? </a:t>
            </a:r>
            <a:endParaRPr lang="fr-FR" sz="700" b="0" strike="noStrike" spc="-1" dirty="0">
              <a:latin typeface="Arial"/>
            </a:endParaRPr>
          </a:p>
          <a:p>
            <a:pPr>
              <a:lnSpc>
                <a:spcPct val="115000"/>
              </a:lnSpc>
              <a:tabLst>
                <a:tab pos="0" algn="l"/>
              </a:tabLst>
            </a:pPr>
            <a:r>
              <a:rPr lang="fr" sz="1000" b="1" strike="noStrike" spc="-1" dirty="0">
                <a:solidFill>
                  <a:schemeClr val="lt1"/>
                </a:solidFill>
                <a:latin typeface="Open Sans"/>
                <a:ea typeface="Open Sans"/>
              </a:rPr>
              <a:t>				</a:t>
            </a:r>
            <a:endParaRPr lang="fr-FR" sz="1000" b="0" strike="noStrike" spc="-1" dirty="0">
              <a:latin typeface="Arial"/>
            </a:endParaRPr>
          </a:p>
          <a:p>
            <a:pPr>
              <a:lnSpc>
                <a:spcPct val="100000"/>
              </a:lnSpc>
              <a:tabLst>
                <a:tab pos="0" algn="l"/>
              </a:tabLst>
            </a:pPr>
            <a:r>
              <a:rPr lang="fr" sz="1000" b="1" strike="noStrike" spc="-1" dirty="0">
                <a:solidFill>
                  <a:schemeClr val="lt1"/>
                </a:solidFill>
                <a:latin typeface="Open Sans"/>
                <a:ea typeface="Open Sans"/>
              </a:rPr>
              <a:t>			</a:t>
            </a:r>
            <a:endParaRPr lang="fr-FR" sz="1000" b="0" strike="noStrike" spc="-1" dirty="0">
              <a:latin typeface="Arial"/>
            </a:endParaRPr>
          </a:p>
          <a:p>
            <a:pPr>
              <a:lnSpc>
                <a:spcPct val="100000"/>
              </a:lnSpc>
              <a:tabLst>
                <a:tab pos="0" algn="l"/>
              </a:tabLst>
            </a:pPr>
            <a:r>
              <a:rPr lang="fr" sz="1000" b="1" strike="noStrike" spc="-1" dirty="0">
                <a:solidFill>
                  <a:schemeClr val="lt1"/>
                </a:solidFill>
                <a:latin typeface="Open Sans"/>
                <a:ea typeface="Open Sans"/>
              </a:rPr>
              <a:t>		</a:t>
            </a:r>
            <a:endParaRPr lang="fr-FR" sz="1000" b="0" strike="noStrike" spc="-1" dirty="0">
              <a:latin typeface="Arial"/>
            </a:endParaRPr>
          </a:p>
          <a:p>
            <a:pPr>
              <a:lnSpc>
                <a:spcPct val="100000"/>
              </a:lnSpc>
              <a:tabLst>
                <a:tab pos="0" algn="l"/>
              </a:tabLst>
            </a:pPr>
            <a:r>
              <a:rPr lang="fr" sz="1000" b="1" strike="noStrike" spc="-1" dirty="0">
                <a:solidFill>
                  <a:schemeClr val="lt1"/>
                </a:solidFill>
                <a:latin typeface="Open Sans"/>
                <a:ea typeface="Open Sans"/>
              </a:rPr>
              <a:t> clients/usagers que votre solution va cibler ?</a:t>
            </a:r>
            <a:endParaRPr lang="fr-FR" sz="1000" b="0" strike="noStrike" spc="-1" dirty="0">
              <a:latin typeface="Arial"/>
            </a:endParaRPr>
          </a:p>
          <a:p>
            <a:pPr>
              <a:lnSpc>
                <a:spcPct val="100000"/>
              </a:lnSpc>
              <a:tabLst>
                <a:tab pos="0" algn="l"/>
              </a:tabLst>
            </a:pPr>
            <a:endParaRPr lang="fr-FR" sz="1000" b="0" strike="noStrike" spc="-1" dirty="0">
              <a:latin typeface="Arial"/>
            </a:endParaRPr>
          </a:p>
        </p:txBody>
      </p:sp>
      <p:sp>
        <p:nvSpPr>
          <p:cNvPr id="41" name="Google Shape;56;p13"/>
          <p:cNvSpPr/>
          <p:nvPr/>
        </p:nvSpPr>
        <p:spPr>
          <a:xfrm>
            <a:off x="3641760" y="492120"/>
            <a:ext cx="1724760" cy="4561560"/>
          </a:xfrm>
          <a:prstGeom prst="rect">
            <a:avLst/>
          </a:prstGeom>
          <a:noFill/>
          <a:ln w="9525">
            <a:solidFill>
              <a:srgbClr val="4285F4"/>
            </a:solidFill>
            <a:round/>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tabLst>
                <a:tab pos="0" algn="l"/>
              </a:tabLst>
            </a:pPr>
            <a:r>
              <a:rPr lang="fr" sz="900" b="1" strike="noStrike" spc="-1" dirty="0">
                <a:solidFill>
                  <a:schemeClr val="accent1"/>
                </a:solidFill>
                <a:latin typeface="Open Sans"/>
                <a:ea typeface="Open Sans"/>
              </a:rPr>
              <a:t>Notre solution</a:t>
            </a:r>
            <a:endParaRPr lang="fr-FR" sz="900" b="0" strike="noStrike" spc="-1" dirty="0">
              <a:latin typeface="Arial"/>
            </a:endParaRPr>
          </a:p>
          <a:p>
            <a:pPr>
              <a:lnSpc>
                <a:spcPct val="100000"/>
              </a:lnSpc>
              <a:tabLst>
                <a:tab pos="0" algn="l"/>
              </a:tabLst>
            </a:pPr>
            <a:r>
              <a:rPr lang="fr" sz="800" b="0" strike="noStrike" spc="-1" dirty="0">
                <a:solidFill>
                  <a:schemeClr val="accent1"/>
                </a:solidFill>
                <a:latin typeface="Open Sans"/>
                <a:ea typeface="Open Sans"/>
              </a:rPr>
              <a:t>Vous pouvez insérer votre logo/visuels ici. Résumez votre solution en quelques mots succincts (proposition de valeur). </a:t>
            </a:r>
            <a:endParaRPr lang="fr-FR" sz="800" b="0" strike="noStrike" spc="-1" dirty="0">
              <a:latin typeface="Arial"/>
            </a:endParaRPr>
          </a:p>
          <a:p>
            <a:pPr>
              <a:lnSpc>
                <a:spcPct val="100000"/>
              </a:lnSpc>
              <a:tabLst>
                <a:tab pos="0" algn="l"/>
              </a:tabLst>
            </a:pPr>
            <a:endParaRPr lang="fr-FR" sz="900" b="0" strike="noStrike" spc="-1" dirty="0">
              <a:latin typeface="Arial"/>
            </a:endParaRPr>
          </a:p>
        </p:txBody>
      </p:sp>
      <p:sp>
        <p:nvSpPr>
          <p:cNvPr id="42" name="Google Shape;57;p13"/>
          <p:cNvSpPr/>
          <p:nvPr/>
        </p:nvSpPr>
        <p:spPr>
          <a:xfrm>
            <a:off x="5459040" y="492120"/>
            <a:ext cx="1724760" cy="2683800"/>
          </a:xfrm>
          <a:prstGeom prst="rect">
            <a:avLst/>
          </a:prstGeom>
          <a:noFill/>
          <a:ln w="9525">
            <a:solidFill>
              <a:srgbClr val="0097A7"/>
            </a:solidFill>
            <a:round/>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tabLst>
                <a:tab pos="0" algn="l"/>
              </a:tabLst>
            </a:pPr>
            <a:r>
              <a:rPr lang="en-GB" sz="1000" b="1" strike="noStrike" spc="-1">
                <a:solidFill>
                  <a:schemeClr val="accent5"/>
                </a:solidFill>
                <a:latin typeface="Open Sans"/>
                <a:ea typeface="Open Sans"/>
              </a:rPr>
              <a:t>Usages</a:t>
            </a:r>
            <a:endParaRPr lang="fr-FR" sz="1000" b="0" strike="noStrike" spc="-1">
              <a:latin typeface="Arial"/>
            </a:endParaRPr>
          </a:p>
          <a:p>
            <a:pPr>
              <a:lnSpc>
                <a:spcPct val="100000"/>
              </a:lnSpc>
              <a:tabLst>
                <a:tab pos="0" algn="l"/>
              </a:tabLst>
            </a:pPr>
            <a:r>
              <a:rPr lang="en-GB" sz="800" b="0" strike="noStrike" spc="-1">
                <a:solidFill>
                  <a:schemeClr val="accent5"/>
                </a:solidFill>
                <a:latin typeface="Open Sans"/>
                <a:ea typeface="Open Sans"/>
              </a:rPr>
              <a:t>Comment vos usagers vont-ils utiliser votre solution ? Qu’est-ce que cela changera pour eux ?</a:t>
            </a:r>
            <a:endParaRPr lang="fr-FR" sz="800" b="0" strike="noStrike" spc="-1">
              <a:latin typeface="Arial"/>
            </a:endParaRPr>
          </a:p>
        </p:txBody>
      </p:sp>
      <p:sp>
        <p:nvSpPr>
          <p:cNvPr id="43" name="Google Shape;58;p13"/>
          <p:cNvSpPr/>
          <p:nvPr/>
        </p:nvSpPr>
        <p:spPr>
          <a:xfrm>
            <a:off x="7275960" y="492120"/>
            <a:ext cx="1724760" cy="2683800"/>
          </a:xfrm>
          <a:prstGeom prst="rect">
            <a:avLst/>
          </a:prstGeom>
          <a:noFill/>
          <a:ln w="9525">
            <a:solidFill>
              <a:srgbClr val="0097A7"/>
            </a:solidFill>
            <a:round/>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tabLst>
                <a:tab pos="0" algn="l"/>
              </a:tabLst>
            </a:pPr>
            <a:r>
              <a:rPr lang="en-GB" sz="1000" b="1" strike="noStrike" spc="-1">
                <a:solidFill>
                  <a:schemeClr val="accent5"/>
                </a:solidFill>
                <a:latin typeface="Open Sans"/>
                <a:ea typeface="Open Sans"/>
              </a:rPr>
              <a:t>Accès</a:t>
            </a:r>
            <a:endParaRPr lang="fr-FR" sz="1000" b="0" strike="noStrike" spc="-1">
              <a:latin typeface="Arial"/>
            </a:endParaRPr>
          </a:p>
          <a:p>
            <a:pPr>
              <a:lnSpc>
                <a:spcPct val="100000"/>
              </a:lnSpc>
              <a:tabLst>
                <a:tab pos="0" algn="l"/>
              </a:tabLst>
            </a:pPr>
            <a:r>
              <a:rPr lang="en-GB" sz="800" b="0" strike="noStrike" spc="-1">
                <a:solidFill>
                  <a:schemeClr val="accent5"/>
                </a:solidFill>
                <a:latin typeface="Open Sans"/>
                <a:ea typeface="Open Sans"/>
              </a:rPr>
              <a:t>Comment avez-vous optimisé le parcours utilisateur pour faciliter l’accès aux données/informations ?</a:t>
            </a:r>
            <a:endParaRPr lang="fr-FR" sz="800" b="0" strike="noStrike" spc="-1">
              <a:latin typeface="Arial"/>
            </a:endParaRPr>
          </a:p>
        </p:txBody>
      </p:sp>
      <p:sp>
        <p:nvSpPr>
          <p:cNvPr id="44" name="Google Shape;59;p13"/>
          <p:cNvSpPr/>
          <p:nvPr/>
        </p:nvSpPr>
        <p:spPr>
          <a:xfrm>
            <a:off x="54360" y="3240000"/>
            <a:ext cx="3490560" cy="1825560"/>
          </a:xfrm>
          <a:prstGeom prst="rect">
            <a:avLst/>
          </a:prstGeom>
          <a:noFill/>
          <a:ln w="9525">
            <a:solidFill>
              <a:srgbClr val="CC0000"/>
            </a:solidFill>
            <a:round/>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tabLst>
                <a:tab pos="0" algn="l"/>
              </a:tabLst>
            </a:pPr>
            <a:r>
              <a:rPr lang="fr" sz="900" b="1" strike="noStrike" spc="-1">
                <a:solidFill>
                  <a:srgbClr val="CC0000"/>
                </a:solidFill>
                <a:latin typeface="Open Sans"/>
                <a:ea typeface="Open Sans"/>
              </a:rPr>
              <a:t>Solutions existantes</a:t>
            </a:r>
            <a:endParaRPr lang="fr-FR" sz="900" b="0" strike="noStrike" spc="-1">
              <a:latin typeface="Arial"/>
            </a:endParaRPr>
          </a:p>
          <a:p>
            <a:pPr>
              <a:lnSpc>
                <a:spcPct val="100000"/>
              </a:lnSpc>
              <a:tabLst>
                <a:tab pos="0" algn="l"/>
              </a:tabLst>
            </a:pPr>
            <a:r>
              <a:rPr lang="fr" sz="700" b="0" strike="noStrike" spc="-1">
                <a:solidFill>
                  <a:srgbClr val="CC0000"/>
                </a:solidFill>
                <a:latin typeface="Open Sans"/>
                <a:ea typeface="Open Sans"/>
              </a:rPr>
              <a:t>Quelle(s) solution(s) existe(nt) déjà aujourd’hui pour répondre à ces besoins ?</a:t>
            </a:r>
            <a:endParaRPr lang="fr-FR" sz="700" b="0" strike="noStrike" spc="-1">
              <a:latin typeface="Arial"/>
            </a:endParaRPr>
          </a:p>
          <a:p>
            <a:pPr>
              <a:lnSpc>
                <a:spcPct val="100000"/>
              </a:lnSpc>
              <a:tabLst>
                <a:tab pos="0" algn="l"/>
              </a:tabLst>
            </a:pPr>
            <a:r>
              <a:rPr lang="fr" sz="700" b="0" strike="noStrike" spc="-1">
                <a:solidFill>
                  <a:srgbClr val="CC0000"/>
                </a:solidFill>
                <a:latin typeface="Open Sans"/>
                <a:ea typeface="Open Sans"/>
              </a:rPr>
              <a:t>En quoi votre solution est-elle différente ?</a:t>
            </a:r>
            <a:endParaRPr lang="fr-FR" sz="700" b="0" strike="noStrike" spc="-1">
              <a:latin typeface="Arial"/>
            </a:endParaRPr>
          </a:p>
        </p:txBody>
      </p:sp>
      <p:sp>
        <p:nvSpPr>
          <p:cNvPr id="45" name="Google Shape;60;p13"/>
          <p:cNvSpPr/>
          <p:nvPr/>
        </p:nvSpPr>
        <p:spPr>
          <a:xfrm>
            <a:off x="5454720" y="3240000"/>
            <a:ext cx="3546000" cy="1825560"/>
          </a:xfrm>
          <a:prstGeom prst="rect">
            <a:avLst/>
          </a:prstGeom>
          <a:noFill/>
          <a:ln w="9525">
            <a:solidFill>
              <a:srgbClr val="0097A7"/>
            </a:solidFill>
            <a:round/>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tabLst>
                <a:tab pos="0" algn="l"/>
              </a:tabLst>
            </a:pPr>
            <a:r>
              <a:rPr lang="fr" sz="900" b="1" strike="noStrike" spc="-1">
                <a:solidFill>
                  <a:schemeClr val="accent5"/>
                </a:solidFill>
                <a:latin typeface="Open Sans"/>
                <a:ea typeface="Open Sans"/>
              </a:rPr>
              <a:t>Base de données</a:t>
            </a:r>
            <a:endParaRPr lang="fr-FR" sz="900" b="0" strike="noStrike" spc="-1">
              <a:latin typeface="Arial"/>
            </a:endParaRPr>
          </a:p>
          <a:p>
            <a:pPr>
              <a:lnSpc>
                <a:spcPct val="100000"/>
              </a:lnSpc>
              <a:tabLst>
                <a:tab pos="0" algn="l"/>
              </a:tabLst>
            </a:pPr>
            <a:r>
              <a:rPr lang="fr" sz="700" b="0" strike="noStrike" spc="-1">
                <a:solidFill>
                  <a:schemeClr val="accent5"/>
                </a:solidFill>
                <a:latin typeface="Open Sans"/>
                <a:ea typeface="Open Sans"/>
              </a:rPr>
              <a:t>Comment allez-vous récolter et préparer votre base de données (plusieurs sources, croisement de données, etc.) ? Quels sont vos sources d’importation des donnés ?</a:t>
            </a:r>
            <a:endParaRPr lang="fr-FR" sz="700" b="0" strike="noStrike" spc="-1">
              <a:latin typeface="Arial"/>
            </a:endParaRPr>
          </a:p>
        </p:txBody>
      </p:sp>
      <p:sp>
        <p:nvSpPr>
          <p:cNvPr id="46" name="Google Shape;62;p13"/>
          <p:cNvSpPr/>
          <p:nvPr/>
        </p:nvSpPr>
        <p:spPr>
          <a:xfrm>
            <a:off x="874440" y="89640"/>
            <a:ext cx="2670480" cy="305280"/>
          </a:xfrm>
          <a:prstGeom prst="rect">
            <a:avLst/>
          </a:prstGeom>
          <a:noFill/>
          <a:ln w="9525">
            <a:solidFill>
              <a:srgbClr val="000000"/>
            </a:solidFill>
            <a:prstDash val="dot"/>
            <a:round/>
          </a:ln>
        </p:spPr>
        <p:style>
          <a:lnRef idx="0">
            <a:scrgbClr r="0" g="0" b="0"/>
          </a:lnRef>
          <a:fillRef idx="0">
            <a:scrgbClr r="0" g="0" b="0"/>
          </a:fillRef>
          <a:effectRef idx="0">
            <a:scrgbClr r="0" g="0" b="0"/>
          </a:effectRef>
          <a:fontRef idx="minor"/>
        </p:style>
        <p:txBody>
          <a:bodyPr tIns="153360" bIns="153360" anchor="t">
            <a:spAutoFit/>
          </a:bodyPr>
          <a:lstStyle/>
          <a:p>
            <a:pPr>
              <a:lnSpc>
                <a:spcPct val="100000"/>
              </a:lnSpc>
              <a:tabLst>
                <a:tab pos="0" algn="l"/>
              </a:tabLst>
            </a:pPr>
            <a:r>
              <a:rPr lang="fr" sz="1000" b="0" strike="noStrike" spc="-1">
                <a:solidFill>
                  <a:srgbClr val="000000"/>
                </a:solidFill>
                <a:latin typeface="Open Sans"/>
                <a:ea typeface="Open Sans"/>
              </a:rPr>
              <a:t>Nom du projet : Netflix</a:t>
            </a:r>
            <a:endParaRPr lang="fr-FR" sz="1000" b="0" strike="noStrike" spc="-1">
              <a:latin typeface="Arial"/>
            </a:endParaRPr>
          </a:p>
        </p:txBody>
      </p:sp>
      <p:sp>
        <p:nvSpPr>
          <p:cNvPr id="47" name="Google Shape;63;p13"/>
          <p:cNvSpPr/>
          <p:nvPr/>
        </p:nvSpPr>
        <p:spPr>
          <a:xfrm>
            <a:off x="3641760" y="89640"/>
            <a:ext cx="5358960" cy="305280"/>
          </a:xfrm>
          <a:prstGeom prst="rect">
            <a:avLst/>
          </a:prstGeom>
          <a:noFill/>
          <a:ln w="9525">
            <a:solidFill>
              <a:srgbClr val="000000"/>
            </a:solidFill>
            <a:prstDash val="dot"/>
            <a:round/>
          </a:ln>
        </p:spPr>
        <p:style>
          <a:lnRef idx="0">
            <a:scrgbClr r="0" g="0" b="0"/>
          </a:lnRef>
          <a:fillRef idx="0">
            <a:scrgbClr r="0" g="0" b="0"/>
          </a:fillRef>
          <a:effectRef idx="0">
            <a:scrgbClr r="0" g="0" b="0"/>
          </a:effectRef>
          <a:fontRef idx="minor"/>
        </p:style>
        <p:txBody>
          <a:bodyPr tIns="153360" bIns="153360" anchor="t">
            <a:spAutoFit/>
          </a:bodyPr>
          <a:lstStyle/>
          <a:p>
            <a:pPr>
              <a:lnSpc>
                <a:spcPct val="100000"/>
              </a:lnSpc>
              <a:tabLst>
                <a:tab pos="0" algn="l"/>
              </a:tabLst>
            </a:pPr>
            <a:r>
              <a:rPr lang="fr" sz="1000" b="0" strike="noStrike" spc="-1">
                <a:solidFill>
                  <a:srgbClr val="000000"/>
                </a:solidFill>
                <a:latin typeface="Arial"/>
                <a:ea typeface="Arial"/>
              </a:rPr>
              <a:t>Membres : </a:t>
            </a:r>
            <a:endParaRPr lang="fr-FR" sz="1000" b="0" strike="noStrike" spc="-1">
              <a:latin typeface="Arial"/>
            </a:endParaRPr>
          </a:p>
        </p:txBody>
      </p:sp>
      <p:sp>
        <p:nvSpPr>
          <p:cNvPr id="48" name="Google Shape;64;p13"/>
          <p:cNvSpPr/>
          <p:nvPr/>
        </p:nvSpPr>
        <p:spPr>
          <a:xfrm>
            <a:off x="59040" y="89640"/>
            <a:ext cx="739080" cy="305280"/>
          </a:xfrm>
          <a:prstGeom prst="rect">
            <a:avLst/>
          </a:prstGeom>
          <a:noFill/>
          <a:ln w="9525">
            <a:solidFill>
              <a:srgbClr val="000000"/>
            </a:solidFill>
            <a:prstDash val="dot"/>
            <a:round/>
          </a:ln>
        </p:spPr>
        <p:style>
          <a:lnRef idx="0">
            <a:scrgbClr r="0" g="0" b="0"/>
          </a:lnRef>
          <a:fillRef idx="0">
            <a:scrgbClr r="0" g="0" b="0"/>
          </a:fillRef>
          <a:effectRef idx="0">
            <a:scrgbClr r="0" g="0" b="0"/>
          </a:effectRef>
          <a:fontRef idx="minor"/>
        </p:style>
        <p:txBody>
          <a:bodyPr tIns="153360" bIns="153360" anchor="t">
            <a:spAutoFit/>
          </a:bodyPr>
          <a:lstStyle/>
          <a:p>
            <a:pPr>
              <a:lnSpc>
                <a:spcPct val="100000"/>
              </a:lnSpc>
              <a:tabLst>
                <a:tab pos="0" algn="l"/>
              </a:tabLst>
            </a:pPr>
            <a:r>
              <a:rPr lang="fr" sz="1000" b="0" strike="noStrike" spc="-1">
                <a:solidFill>
                  <a:srgbClr val="000000"/>
                </a:solidFill>
                <a:latin typeface="Open Sans"/>
                <a:ea typeface="Open Sans"/>
              </a:rPr>
              <a:t>Gr. 2  </a:t>
            </a:r>
            <a:endParaRPr lang="fr-FR" sz="1000" b="0" strike="noStrike" spc="-1">
              <a:latin typeface="Arial"/>
            </a:endParaRPr>
          </a:p>
        </p:txBody>
      </p:sp>
      <p:sp>
        <p:nvSpPr>
          <p:cNvPr id="49" name="ZoneTexte 48"/>
          <p:cNvSpPr txBox="1"/>
          <p:nvPr/>
        </p:nvSpPr>
        <p:spPr>
          <a:xfrm>
            <a:off x="4320000" y="211320"/>
            <a:ext cx="4320000" cy="232200"/>
          </a:xfrm>
          <a:prstGeom prst="rect">
            <a:avLst/>
          </a:prstGeom>
          <a:noFill/>
          <a:ln w="0">
            <a:noFill/>
          </a:ln>
        </p:spPr>
        <p:txBody>
          <a:bodyPr lIns="90000" tIns="45000" rIns="90000" bIns="45000" anchor="t">
            <a:noAutofit/>
          </a:bodyPr>
          <a:lstStyle/>
          <a:p>
            <a:r>
              <a:rPr lang="fr-FR" sz="900" b="0" strike="noStrike" spc="-1" dirty="0" err="1">
                <a:latin typeface="Arial"/>
              </a:rPr>
              <a:t>Noa</a:t>
            </a:r>
            <a:r>
              <a:rPr lang="fr-FR" sz="900" b="0" strike="noStrike" spc="-1" dirty="0">
                <a:latin typeface="Arial"/>
              </a:rPr>
              <a:t> THEBAUT, Kassandra MARTIN, Joan SCHMIT-VALLES, Léa MARIE </a:t>
            </a:r>
          </a:p>
        </p:txBody>
      </p:sp>
      <p:sp>
        <p:nvSpPr>
          <p:cNvPr id="2" name="ZoneTexte 1">
            <a:extLst>
              <a:ext uri="{FF2B5EF4-FFF2-40B4-BE49-F238E27FC236}">
                <a16:creationId xmlns:a16="http://schemas.microsoft.com/office/drawing/2014/main" id="{4E2F8D5F-5256-8444-8DDA-38668C4D8D21}"/>
              </a:ext>
            </a:extLst>
          </p:cNvPr>
          <p:cNvSpPr txBox="1"/>
          <p:nvPr/>
        </p:nvSpPr>
        <p:spPr>
          <a:xfrm>
            <a:off x="153681" y="1106501"/>
            <a:ext cx="1521438" cy="830997"/>
          </a:xfrm>
          <a:prstGeom prst="rect">
            <a:avLst/>
          </a:prstGeom>
          <a:noFill/>
        </p:spPr>
        <p:txBody>
          <a:bodyPr wrap="square" rtlCol="0">
            <a:spAutoFit/>
          </a:bodyPr>
          <a:lstStyle/>
          <a:p>
            <a:pPr algn="just"/>
            <a:r>
              <a:rPr lang="fr-FR" sz="800" dirty="0"/>
              <a:t>Lorsque les usagers veulent regarder un film à plusieurs, c’est souvent difficiles de se mettre d’accord et de trouver un contenu qui convient à tous. </a:t>
            </a:r>
          </a:p>
        </p:txBody>
      </p:sp>
      <p:sp>
        <p:nvSpPr>
          <p:cNvPr id="3" name="ZoneTexte 2">
            <a:extLst>
              <a:ext uri="{FF2B5EF4-FFF2-40B4-BE49-F238E27FC236}">
                <a16:creationId xmlns:a16="http://schemas.microsoft.com/office/drawing/2014/main" id="{0D31DFF7-9340-D54C-BA41-C5A447B294DC}"/>
              </a:ext>
            </a:extLst>
          </p:cNvPr>
          <p:cNvSpPr txBox="1"/>
          <p:nvPr/>
        </p:nvSpPr>
        <p:spPr>
          <a:xfrm>
            <a:off x="5563240" y="1175657"/>
            <a:ext cx="1490703" cy="1200329"/>
          </a:xfrm>
          <a:prstGeom prst="rect">
            <a:avLst/>
          </a:prstGeom>
          <a:noFill/>
        </p:spPr>
        <p:txBody>
          <a:bodyPr wrap="square" rtlCol="0">
            <a:spAutoFit/>
          </a:bodyPr>
          <a:lstStyle/>
          <a:p>
            <a:pPr algn="just"/>
            <a:r>
              <a:rPr lang="fr-FR" sz="800" dirty="0"/>
              <a:t>Avec notre application, les critères de chacun pourront être pris en compte et une liste de films/séries aléatoire sera proposée aux utilisateurs. Les querelles entre amis pour la recherche de film/série seront donc réglées !</a:t>
            </a:r>
          </a:p>
        </p:txBody>
      </p:sp>
      <p:sp>
        <p:nvSpPr>
          <p:cNvPr id="4" name="ZoneTexte 3">
            <a:extLst>
              <a:ext uri="{FF2B5EF4-FFF2-40B4-BE49-F238E27FC236}">
                <a16:creationId xmlns:a16="http://schemas.microsoft.com/office/drawing/2014/main" id="{4F38E31C-66CA-7546-91FE-C94C11711ADA}"/>
              </a:ext>
            </a:extLst>
          </p:cNvPr>
          <p:cNvSpPr txBox="1"/>
          <p:nvPr/>
        </p:nvSpPr>
        <p:spPr>
          <a:xfrm>
            <a:off x="1982481" y="1106501"/>
            <a:ext cx="1383126" cy="954107"/>
          </a:xfrm>
          <a:prstGeom prst="rect">
            <a:avLst/>
          </a:prstGeom>
          <a:noFill/>
        </p:spPr>
        <p:txBody>
          <a:bodyPr wrap="square" rtlCol="0">
            <a:spAutoFit/>
          </a:bodyPr>
          <a:lstStyle/>
          <a:p>
            <a:pPr algn="just"/>
            <a:r>
              <a:rPr lang="fr-FR" sz="800" dirty="0"/>
              <a:t>Les usagers que notre solution va cibler sont tous les usagers qui voudraient regarder un contenu visuel proposé par </a:t>
            </a:r>
            <a:r>
              <a:rPr lang="fr-FR" sz="800" dirty="0" err="1"/>
              <a:t>Netflix</a:t>
            </a:r>
            <a:r>
              <a:rPr lang="fr-FR" sz="800" dirty="0"/>
              <a:t>, en étant plusieurs ou non.</a:t>
            </a:r>
          </a:p>
        </p:txBody>
      </p:sp>
      <p:sp>
        <p:nvSpPr>
          <p:cNvPr id="12" name="ZoneTexte 11">
            <a:extLst>
              <a:ext uri="{FF2B5EF4-FFF2-40B4-BE49-F238E27FC236}">
                <a16:creationId xmlns:a16="http://schemas.microsoft.com/office/drawing/2014/main" id="{BF8A0161-29D3-7C40-BCBD-717CAD39449E}"/>
              </a:ext>
            </a:extLst>
          </p:cNvPr>
          <p:cNvSpPr txBox="1"/>
          <p:nvPr/>
        </p:nvSpPr>
        <p:spPr>
          <a:xfrm>
            <a:off x="5563240" y="3757492"/>
            <a:ext cx="3234978" cy="1200329"/>
          </a:xfrm>
          <a:prstGeom prst="rect">
            <a:avLst/>
          </a:prstGeom>
          <a:noFill/>
        </p:spPr>
        <p:txBody>
          <a:bodyPr wrap="square" rtlCol="0">
            <a:spAutoFit/>
          </a:bodyPr>
          <a:lstStyle/>
          <a:p>
            <a:pPr algn="just"/>
            <a:r>
              <a:rPr lang="fr-FR" sz="800" dirty="0"/>
              <a:t>La base de donnés a été obtenue sur </a:t>
            </a:r>
            <a:r>
              <a:rPr lang="fr-FR" sz="800" dirty="0" err="1"/>
              <a:t>Kaggle</a:t>
            </a:r>
            <a:r>
              <a:rPr lang="fr-FR" sz="800" dirty="0"/>
              <a:t> (</a:t>
            </a:r>
            <a:r>
              <a:rPr lang="fr-FR" sz="800" u="sng" dirty="0">
                <a:hlinkClick r:id="rId2"/>
              </a:rPr>
              <a:t>https://www.kaggle.com/datasets/shivamb/netflix-shows</a:t>
            </a:r>
            <a:r>
              <a:rPr lang="fr-FR" sz="800" dirty="0"/>
              <a:t>).</a:t>
            </a:r>
          </a:p>
          <a:p>
            <a:pPr algn="just"/>
            <a:r>
              <a:rPr lang="fr-FR" sz="800" dirty="0"/>
              <a:t>Nous sommes arrivés à trouver une base de donnés qui contient toutes les informations dont nous avons besoin, ainsi, un croisement de donnée avec d’autres bases serait inutile.</a:t>
            </a:r>
          </a:p>
          <a:p>
            <a:pPr algn="just"/>
            <a:r>
              <a:rPr lang="fr-FR" sz="800" dirty="0"/>
              <a:t>Il est important de préciser que notre base de données a été sélectionnée en début de création de ce projet, ainsi les données sont celles à ce moment </a:t>
            </a:r>
            <a:r>
              <a:rPr lang="fr-FR" sz="800" dirty="0" err="1"/>
              <a:t>T</a:t>
            </a:r>
            <a:r>
              <a:rPr lang="fr-FR" sz="800" dirty="0"/>
              <a:t>, et donc la dite liste est aujourd’hui obsolète.</a:t>
            </a:r>
          </a:p>
        </p:txBody>
      </p:sp>
      <p:sp>
        <p:nvSpPr>
          <p:cNvPr id="13" name="ZoneTexte 12">
            <a:extLst>
              <a:ext uri="{FF2B5EF4-FFF2-40B4-BE49-F238E27FC236}">
                <a16:creationId xmlns:a16="http://schemas.microsoft.com/office/drawing/2014/main" id="{1B6DB88E-C2EC-D943-8AA7-4CAB5301D9FE}"/>
              </a:ext>
            </a:extLst>
          </p:cNvPr>
          <p:cNvSpPr txBox="1"/>
          <p:nvPr/>
        </p:nvSpPr>
        <p:spPr>
          <a:xfrm>
            <a:off x="3757492" y="1290918"/>
            <a:ext cx="1436915" cy="2923877"/>
          </a:xfrm>
          <a:prstGeom prst="rect">
            <a:avLst/>
          </a:prstGeom>
          <a:noFill/>
        </p:spPr>
        <p:txBody>
          <a:bodyPr wrap="square" rtlCol="0">
            <a:spAutoFit/>
          </a:bodyPr>
          <a:lstStyle/>
          <a:p>
            <a:pPr algn="just"/>
            <a:r>
              <a:rPr lang="fr-FR" sz="800" dirty="0"/>
              <a:t>Changer en slogan</a:t>
            </a:r>
          </a:p>
          <a:p>
            <a:pPr algn="just"/>
            <a:r>
              <a:rPr lang="fr-FR" sz="800" dirty="0"/>
              <a:t>+ mettre logo</a:t>
            </a:r>
          </a:p>
          <a:p>
            <a:pPr algn="just"/>
            <a:endParaRPr lang="fr-FR" sz="800" dirty="0"/>
          </a:p>
          <a:p>
            <a:pPr algn="just"/>
            <a:endParaRPr lang="fr-FR" sz="800" dirty="0"/>
          </a:p>
          <a:p>
            <a:pPr algn="just"/>
            <a:endParaRPr lang="fr-FR" sz="800" dirty="0"/>
          </a:p>
          <a:p>
            <a:pPr algn="just"/>
            <a:r>
              <a:rPr lang="fr-FR" sz="800" dirty="0"/>
              <a:t>La solution que l’on propose est une page web en lien avec la base de données de </a:t>
            </a:r>
            <a:r>
              <a:rPr lang="fr-FR" sz="800" dirty="0" err="1"/>
              <a:t>Netflix</a:t>
            </a:r>
            <a:r>
              <a:rPr lang="fr-FR" sz="800" dirty="0"/>
              <a:t>. Les utilisateurs peuvent saisir leurs critères selon des filtres (4 lignes de filtres différentes pour 4 utilisateurs différents). Ces filtres personnalisées vont sélectionner, sur la base de données, une liste avec 10 films/séries (max, si la liste en contient plus, 10 seront sélectionnés aléatoirement ) qui s’adapteront aux différents filtres saisis par les utilisateurs.</a:t>
            </a:r>
          </a:p>
        </p:txBody>
      </p:sp>
      <p:sp>
        <p:nvSpPr>
          <p:cNvPr id="14" name="ZoneTexte 13">
            <a:extLst>
              <a:ext uri="{FF2B5EF4-FFF2-40B4-BE49-F238E27FC236}">
                <a16:creationId xmlns:a16="http://schemas.microsoft.com/office/drawing/2014/main" id="{4497D84D-5B47-6948-96FF-C12480794457}"/>
              </a:ext>
            </a:extLst>
          </p:cNvPr>
          <p:cNvSpPr txBox="1"/>
          <p:nvPr/>
        </p:nvSpPr>
        <p:spPr>
          <a:xfrm>
            <a:off x="153681" y="3757492"/>
            <a:ext cx="3211926" cy="1600438"/>
          </a:xfrm>
          <a:prstGeom prst="rect">
            <a:avLst/>
          </a:prstGeom>
          <a:noFill/>
        </p:spPr>
        <p:txBody>
          <a:bodyPr wrap="square" rtlCol="0">
            <a:spAutoFit/>
          </a:bodyPr>
          <a:lstStyle/>
          <a:p>
            <a:pPr algn="just"/>
            <a:r>
              <a:rPr lang="fr-FR" sz="800" dirty="0" err="1"/>
              <a:t>Netflix</a:t>
            </a:r>
            <a:r>
              <a:rPr lang="fr-FR" sz="800" dirty="0"/>
              <a:t> propose en fonction de nos contenus déjà visionnés des contenus ressemblants. La plateforme propose aussi une liste en fonction d’un style (exemple : horreur).</a:t>
            </a:r>
          </a:p>
          <a:p>
            <a:pPr algn="just"/>
            <a:r>
              <a:rPr lang="fr-FR" sz="800" dirty="0"/>
              <a:t>Notre solution est différente car si plusieurs personnes souhaitent regarder un film au même moment mais qu’ils n’ont pas d’idées, notre application propose une liste de films/séries en fonction des goûts de chacun. De plus, on peut considérer que l’utilisateur n’a pas aimé ses anciens films/séries visionnés, donc nous demandons directement l’envie sur le moment même aux utilisateurs.</a:t>
            </a:r>
            <a:endParaRPr lang="fr-FR" sz="800" dirty="0">
              <a:effectLst/>
            </a:endParaRPr>
          </a:p>
          <a:p>
            <a:endParaRPr lang="fr-FR" dirty="0"/>
          </a:p>
        </p:txBody>
      </p:sp>
      <p:sp>
        <p:nvSpPr>
          <p:cNvPr id="15" name="ZoneTexte 14">
            <a:extLst>
              <a:ext uri="{FF2B5EF4-FFF2-40B4-BE49-F238E27FC236}">
                <a16:creationId xmlns:a16="http://schemas.microsoft.com/office/drawing/2014/main" id="{8B463BDE-C982-8A49-887E-98D890AA1B8A}"/>
              </a:ext>
            </a:extLst>
          </p:cNvPr>
          <p:cNvSpPr txBox="1"/>
          <p:nvPr/>
        </p:nvSpPr>
        <p:spPr>
          <a:xfrm>
            <a:off x="7415092" y="1290918"/>
            <a:ext cx="1383126" cy="1692771"/>
          </a:xfrm>
          <a:prstGeom prst="rect">
            <a:avLst/>
          </a:prstGeom>
          <a:noFill/>
        </p:spPr>
        <p:txBody>
          <a:bodyPr wrap="square" rtlCol="0">
            <a:spAutoFit/>
          </a:bodyPr>
          <a:lstStyle/>
          <a:p>
            <a:pPr algn="just"/>
            <a:r>
              <a:rPr lang="fr-FR" sz="800" dirty="0" err="1"/>
              <a:t>Descrire</a:t>
            </a:r>
            <a:r>
              <a:rPr lang="fr-FR" sz="800" dirty="0"/>
              <a:t> plus comment l’utilisateur </a:t>
            </a:r>
          </a:p>
          <a:p>
            <a:pPr algn="just"/>
            <a:endParaRPr lang="fr-FR" sz="800" dirty="0"/>
          </a:p>
          <a:p>
            <a:pPr algn="just"/>
            <a:r>
              <a:rPr lang="fr-FR" sz="800" dirty="0"/>
              <a:t>Nous avons fait une liste des catégories et mots-clés dans la description des films dans la base de données afin que les utilisateurs puissent choisir directement. Ainsi, ils n’auront qu’à saisir leur critères souhaités et la liste leur sera présentée.</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587</TotalTime>
  <Words>613</Words>
  <Application>Microsoft Macintosh PowerPoint</Application>
  <PresentationFormat>Affichage à l'écran (16:9)</PresentationFormat>
  <Paragraphs>41</Paragraphs>
  <Slides>1</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vt:i4>
      </vt:variant>
    </vt:vector>
  </HeadingPairs>
  <TitlesOfParts>
    <vt:vector size="8" baseType="lpstr">
      <vt:lpstr>Arial</vt:lpstr>
      <vt:lpstr>DejaVu Sans</vt:lpstr>
      <vt:lpstr>Open Sans</vt:lpstr>
      <vt:lpstr>Symbol</vt:lpstr>
      <vt:lpstr>Times New Roman</vt:lpstr>
      <vt:lpstr>Wingdings</vt:lpstr>
      <vt:lpstr>Simple Light</vt:lpstr>
      <vt:lpstr>Présentation PowerPoint</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Microsoft Office User</cp:lastModifiedBy>
  <cp:revision>25</cp:revision>
  <dcterms:modified xsi:type="dcterms:W3CDTF">2022-10-05T10:48:39Z</dcterms:modified>
  <dc:language>fr-FR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On-screen Show (16:9)</vt:lpwstr>
  </property>
  <property fmtid="{D5CDD505-2E9C-101B-9397-08002B2CF9AE}" pid="4" name="Slides">
    <vt:i4>1</vt:i4>
  </property>
</Properties>
</file>