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147375219" r:id="rId2"/>
    <p:sldId id="2147308113" r:id="rId3"/>
    <p:sldId id="2147375229" r:id="rId4"/>
    <p:sldId id="2134804432" r:id="rId5"/>
    <p:sldId id="2147375203" r:id="rId6"/>
    <p:sldId id="2147375226" r:id="rId7"/>
    <p:sldId id="2147375227" r:id="rId8"/>
    <p:sldId id="2147375182" r:id="rId9"/>
    <p:sldId id="513" r:id="rId10"/>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2592" userDrawn="1">
          <p15:clr>
            <a:srgbClr val="A4A3A4"/>
          </p15:clr>
        </p15:guide>
        <p15:guide id="3" orient="horz" pos="451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249F"/>
    <a:srgbClr val="969696"/>
    <a:srgbClr val="63666A"/>
    <a:srgbClr val="F9F048"/>
    <a:srgbClr val="FFCD00"/>
    <a:srgbClr val="D9DF23"/>
    <a:srgbClr val="666666"/>
    <a:srgbClr val="330072"/>
    <a:srgbClr val="60249E"/>
    <a:srgbClr val="1870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7440" autoAdjust="0"/>
  </p:normalViewPr>
  <p:slideViewPr>
    <p:cSldViewPr snapToGrid="0" snapToObjects="1" showGuides="1">
      <p:cViewPr varScale="1">
        <p:scale>
          <a:sx n="56" d="100"/>
          <a:sy n="56" d="100"/>
        </p:scale>
        <p:origin x="644" y="44"/>
      </p:cViewPr>
      <p:guideLst>
        <p:guide orient="horz" pos="408"/>
        <p:guide orient="horz" pos="2592"/>
        <p:guide orient="horz" pos="451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125" d="100"/>
        <a:sy n="125" d="100"/>
      </p:scale>
      <p:origin x="0" y="0"/>
    </p:cViewPr>
  </p:sorterViewPr>
  <p:notesViewPr>
    <p:cSldViewPr snapToGrid="0" snapToObjects="1" showGuides="1">
      <p:cViewPr varScale="1">
        <p:scale>
          <a:sx n="80" d="100"/>
          <a:sy n="80" d="100"/>
        </p:scale>
        <p:origin x="7194" y="132"/>
      </p:cViewPr>
      <p:guideLst>
        <p:guide orient="horz" pos="4464"/>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5/11/2023</a:t>
            </a:fld>
            <a:endParaRPr lang="en-US" dirty="0"/>
          </a:p>
        </p:txBody>
      </p:sp>
      <p:sp>
        <p:nvSpPr>
          <p:cNvPr id="4" name="Slide Image Placeholder 3"/>
          <p:cNvSpPr>
            <a:spLocks noGrp="1" noRot="1" noChangeAspect="1"/>
          </p:cNvSpPr>
          <p:nvPr>
            <p:ph type="sldImg" idx="2"/>
          </p:nvPr>
        </p:nvSpPr>
        <p:spPr>
          <a:xfrm>
            <a:off x="-838200" y="1063625"/>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kern="1200" dirty="0">
                <a:solidFill>
                  <a:schemeClr val="tx1"/>
                </a:solidFill>
                <a:latin typeface="Arial"/>
                <a:ea typeface="+mn-ea"/>
                <a:cs typeface="Arial" panose="020B0604020202020204" pitchFamily="34" charset="0"/>
              </a:rPr>
              <a:t>The management structure in Luxoft is based on the principle of direct subordination and reporting. </a:t>
            </a:r>
            <a:endParaRPr lang="en-US" sz="3600" b="1" kern="0" dirty="0">
              <a:solidFill>
                <a:schemeClr val="tx1"/>
              </a:solidFill>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Starting</a:t>
            </a:r>
            <a:r>
              <a:rPr lang="en-US" baseline="0" dirty="0"/>
              <a:t> your journey, direct manager is a person who can always help you in a day-to-day communication. Apart from him, you can contact Line Manager who is responsible for final decisions related to internal mobility, transfers, professional and career development and financial aspects. Control Manager can help you in case if Direct or Line Manager couldn’t resolve the reported challenges. Your management structure can be found in LuxStaff or People Directory. </a:t>
            </a:r>
            <a:endParaRPr lang="ru-RU"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2</a:t>
            </a:fld>
            <a:endParaRPr lang="en-US" dirty="0"/>
          </a:p>
        </p:txBody>
      </p:sp>
    </p:spTree>
    <p:extLst>
      <p:ext uri="{BB962C8B-B14F-4D97-AF65-F5344CB8AC3E}">
        <p14:creationId xmlns:p14="http://schemas.microsoft.com/office/powerpoint/2010/main" val="2628016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sz="2000" dirty="0"/>
              <a:t>Local</a:t>
            </a:r>
            <a:r>
              <a:rPr lang="en-US" sz="2000" baseline="0" dirty="0"/>
              <a:t> HR Team structure</a:t>
            </a:r>
            <a:endParaRPr lang="ru-RU" sz="2000" dirty="0"/>
          </a:p>
          <a:p>
            <a:endParaRPr lang="ru-RU"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5</a:t>
            </a:fld>
            <a:endParaRPr lang="en-US" dirty="0"/>
          </a:p>
        </p:txBody>
      </p:sp>
    </p:spTree>
    <p:extLst>
      <p:ext uri="{BB962C8B-B14F-4D97-AF65-F5344CB8AC3E}">
        <p14:creationId xmlns:p14="http://schemas.microsoft.com/office/powerpoint/2010/main" val="3477773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sz="2000" dirty="0"/>
              <a:t>Local</a:t>
            </a:r>
            <a:r>
              <a:rPr lang="en-US" sz="2000" baseline="0" dirty="0"/>
              <a:t> HR Team structure</a:t>
            </a:r>
            <a:endParaRPr lang="ru-RU" sz="2000" dirty="0"/>
          </a:p>
          <a:p>
            <a:endParaRPr lang="ru-RU"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6</a:t>
            </a:fld>
            <a:endParaRPr lang="en-US" dirty="0"/>
          </a:p>
        </p:txBody>
      </p:sp>
    </p:spTree>
    <p:extLst>
      <p:ext uri="{BB962C8B-B14F-4D97-AF65-F5344CB8AC3E}">
        <p14:creationId xmlns:p14="http://schemas.microsoft.com/office/powerpoint/2010/main" val="3516434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sz="2000" dirty="0"/>
              <a:t>Local</a:t>
            </a:r>
            <a:r>
              <a:rPr lang="en-US" sz="2000" baseline="0" dirty="0"/>
              <a:t> HR Team structure</a:t>
            </a:r>
            <a:endParaRPr lang="ru-RU" sz="2000" dirty="0"/>
          </a:p>
          <a:p>
            <a:endParaRPr lang="ru-RU"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7</a:t>
            </a:fld>
            <a:endParaRPr lang="en-US" dirty="0"/>
          </a:p>
        </p:txBody>
      </p:sp>
    </p:spTree>
    <p:extLst>
      <p:ext uri="{BB962C8B-B14F-4D97-AF65-F5344CB8AC3E}">
        <p14:creationId xmlns:p14="http://schemas.microsoft.com/office/powerpoint/2010/main" val="3655814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Purple Tab Shape Title Slide 1">
    <p:spTree>
      <p:nvGrpSpPr>
        <p:cNvPr id="1" name=""/>
        <p:cNvGrpSpPr/>
        <p:nvPr/>
      </p:nvGrpSpPr>
      <p:grpSpPr>
        <a:xfrm>
          <a:off x="0" y="0"/>
          <a:ext cx="0" cy="0"/>
          <a:chOff x="0" y="0"/>
          <a:chExt cx="0" cy="0"/>
        </a:xfrm>
      </p:grpSpPr>
      <p:pic>
        <p:nvPicPr>
          <p:cNvPr id="48" name="Grafika 47">
            <a:extLst>
              <a:ext uri="{FF2B5EF4-FFF2-40B4-BE49-F238E27FC236}">
                <a16:creationId xmlns:a16="http://schemas.microsoft.com/office/drawing/2014/main" id="{426382BD-D0B5-4E34-AEDB-0744408429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8869678" cy="4996181"/>
          </a:xfrm>
          <a:prstGeom prst="round1Rect">
            <a:avLst>
              <a:gd name="adj" fmla="val 2252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7353431" cy="2256367"/>
          </a:xfrm>
        </p:spPr>
        <p:txBody>
          <a:bodyPr anchor="ctr" anchorCtr="0">
            <a:noAutofit/>
          </a:bodyPr>
          <a:lstStyle>
            <a:lvl1pPr>
              <a:defRPr sz="5400">
                <a:solidFill>
                  <a:schemeClr val="bg1"/>
                </a:solidFill>
              </a:defRPr>
            </a:lvl1pPr>
          </a:lstStyle>
          <a:p>
            <a:r>
              <a:rPr lang="pl-PL"/>
              <a:t>Kliknij, aby edytować styl</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735343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pl-PL"/>
              <a:t>Kliknij, aby edytować styl wzorca podtytułu</a:t>
            </a:r>
            <a:endParaRPr lang="en-US" dirty="0"/>
          </a:p>
        </p:txBody>
      </p:sp>
      <p:grpSp>
        <p:nvGrpSpPr>
          <p:cNvPr id="51" name="Group 50">
            <a:extLst>
              <a:ext uri="{FF2B5EF4-FFF2-40B4-BE49-F238E27FC236}">
                <a16:creationId xmlns:a16="http://schemas.microsoft.com/office/drawing/2014/main" id="{87F04F5A-D7FF-B24A-BC25-E2B2701B29ED}"/>
              </a:ext>
            </a:extLst>
          </p:cNvPr>
          <p:cNvGrpSpPr/>
          <p:nvPr userDrawn="1"/>
        </p:nvGrpSpPr>
        <p:grpSpPr>
          <a:xfrm>
            <a:off x="574692" y="7700178"/>
            <a:ext cx="4266251" cy="275663"/>
            <a:chOff x="574692" y="7700178"/>
            <a:chExt cx="4266251" cy="275663"/>
          </a:xfrm>
        </p:grpSpPr>
        <p:sp>
          <p:nvSpPr>
            <p:cNvPr id="52" name="Footer Placeholder 4">
              <a:extLst>
                <a:ext uri="{FF2B5EF4-FFF2-40B4-BE49-F238E27FC236}">
                  <a16:creationId xmlns:a16="http://schemas.microsoft.com/office/drawing/2014/main" id="{A855797C-D0C3-7E44-BDCD-0719D1FC2D74}"/>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3" name="Footer Placeholder 4">
              <a:extLst>
                <a:ext uri="{FF2B5EF4-FFF2-40B4-BE49-F238E27FC236}">
                  <a16:creationId xmlns:a16="http://schemas.microsoft.com/office/drawing/2014/main" id="{7426D0C8-860A-8C45-8DE3-525A13DBAAC9}"/>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4" name="Footer Placeholder 4">
              <a:extLst>
                <a:ext uri="{FF2B5EF4-FFF2-40B4-BE49-F238E27FC236}">
                  <a16:creationId xmlns:a16="http://schemas.microsoft.com/office/drawing/2014/main" id="{16914312-5555-4747-BBA3-9AC5ADB08149}"/>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740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wa elementy zawartości">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Title 7"/>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9" name="Title 8"/>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pl-PL"/>
              <a:t>Kliknij ikonę, aby dodać obraz</a:t>
            </a:r>
            <a:endParaRPr lang="en-US" dirty="0"/>
          </a:p>
        </p:txBody>
      </p:sp>
      <p:sp>
        <p:nvSpPr>
          <p:cNvPr id="4" name="Title 3"/>
          <p:cNvSpPr>
            <a:spLocks noGrp="1"/>
          </p:cNvSpPr>
          <p:nvPr>
            <p:ph type="title"/>
          </p:nvPr>
        </p:nvSpPr>
        <p:spPr>
          <a:xfrm>
            <a:off x="685800" y="639763"/>
            <a:ext cx="6400800" cy="1417635"/>
          </a:xfrm>
        </p:spPr>
        <p:txBody>
          <a:bodyPr/>
          <a:lstStyle/>
          <a:p>
            <a:r>
              <a:rPr lang="pl-PL"/>
              <a:t>Kliknij, aby edytować styl</a:t>
            </a:r>
            <a:endParaRPr lang="en-US" dirty="0"/>
          </a:p>
        </p:txBody>
      </p:sp>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May 11, 2023</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lgn="r" defTabSz="820738">
                <a:spcBef>
                  <a:spcPct val="50000"/>
                </a:spcBef>
              </a:pPr>
              <a:t>‹#›</a:t>
            </a:fld>
            <a:endParaRPr lang="en-US" sz="1100" b="1" dirty="0">
              <a:solidFill>
                <a:schemeClr val="tx1"/>
              </a:solidFill>
            </a:endParaRPr>
          </a:p>
        </p:txBody>
      </p:sp>
      <p:sp>
        <p:nvSpPr>
          <p:cNvPr id="3" name="Content Placeholder 2"/>
          <p:cNvSpPr>
            <a:spLocks noGrp="1"/>
          </p:cNvSpPr>
          <p:nvPr>
            <p:ph sz="quarter" idx="14"/>
          </p:nvPr>
        </p:nvSpPr>
        <p:spPr>
          <a:xfrm>
            <a:off x="685800" y="2057398"/>
            <a:ext cx="6400800" cy="5121275"/>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pic>
        <p:nvPicPr>
          <p:cNvPr id="42" name="Grafika 41">
            <a:extLst>
              <a:ext uri="{FF2B5EF4-FFF2-40B4-BE49-F238E27FC236}">
                <a16:creationId xmlns:a16="http://schemas.microsoft.com/office/drawing/2014/main" id="{2D9B1AFA-4ECA-499E-9388-DDD8AEBAE9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4" name="Group 43">
            <a:extLst>
              <a:ext uri="{FF2B5EF4-FFF2-40B4-BE49-F238E27FC236}">
                <a16:creationId xmlns:a16="http://schemas.microsoft.com/office/drawing/2014/main" id="{F04DD4A2-218D-FB44-86B1-C4C89F587AE7}"/>
              </a:ext>
            </a:extLst>
          </p:cNvPr>
          <p:cNvGrpSpPr/>
          <p:nvPr userDrawn="1"/>
        </p:nvGrpSpPr>
        <p:grpSpPr>
          <a:xfrm>
            <a:off x="2979965" y="7580833"/>
            <a:ext cx="4266251" cy="275663"/>
            <a:chOff x="574692" y="7700178"/>
            <a:chExt cx="4266251" cy="275663"/>
          </a:xfrm>
        </p:grpSpPr>
        <p:sp>
          <p:nvSpPr>
            <p:cNvPr id="45" name="Footer Placeholder 4">
              <a:extLst>
                <a:ext uri="{FF2B5EF4-FFF2-40B4-BE49-F238E27FC236}">
                  <a16:creationId xmlns:a16="http://schemas.microsoft.com/office/drawing/2014/main" id="{C313637D-0509-5849-BD7A-CB4E809BB4A7}"/>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6" name="Footer Placeholder 4">
              <a:extLst>
                <a:ext uri="{FF2B5EF4-FFF2-40B4-BE49-F238E27FC236}">
                  <a16:creationId xmlns:a16="http://schemas.microsoft.com/office/drawing/2014/main" id="{E9B3178B-78B5-0347-BB9D-24AF05F70579}"/>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47" name="Footer Placeholder 4">
              <a:extLst>
                <a:ext uri="{FF2B5EF4-FFF2-40B4-BE49-F238E27FC236}">
                  <a16:creationId xmlns:a16="http://schemas.microsoft.com/office/drawing/2014/main" id="{23872086-A2B8-E645-B7AC-12BBF8EE2469}"/>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May 11, 2023</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lgn="r" defTabSz="820738">
                <a:spcBef>
                  <a:spcPct val="50000"/>
                </a:spcBef>
              </a:pPr>
              <a:t>‹#›</a:t>
            </a:fld>
            <a:endParaRPr lang="en-US" sz="1100" b="1" dirty="0">
              <a:solidFill>
                <a:schemeClr val="bg1"/>
              </a:solidFill>
            </a:endParaRPr>
          </a:p>
        </p:txBody>
      </p:sp>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May 11, 2023</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6" name="Rectangle: Single Corner Rounded 55">
            <a:extLst>
              <a:ext uri="{FF2B5EF4-FFF2-40B4-BE49-F238E27FC236}">
                <a16:creationId xmlns:a16="http://schemas.microsoft.com/office/drawing/2014/main" id="{106C60A4-E521-4756-B4C4-7D4CE00E4F0A}"/>
              </a:ext>
            </a:extLst>
          </p:cNvPr>
          <p:cNvSpPr/>
          <p:nvPr userDrawn="1"/>
        </p:nvSpPr>
        <p:spPr>
          <a:xfrm>
            <a:off x="695325" y="2057398"/>
            <a:ext cx="11201400" cy="3200400"/>
          </a:xfrm>
          <a:prstGeom prst="round1Rect">
            <a:avLst>
              <a:gd name="adj" fmla="val 24915"/>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1168400" y="2057400"/>
            <a:ext cx="9931400" cy="3200400"/>
          </a:xfrm>
        </p:spPr>
        <p:txBody>
          <a:bodyPr anchor="ctr" anchorCtr="0">
            <a:noAutofit/>
          </a:bodyPr>
          <a:lstStyle>
            <a:lvl1pPr>
              <a:defRPr sz="5400">
                <a:solidFill>
                  <a:schemeClr val="bg1"/>
                </a:solidFill>
              </a:defRPr>
            </a:lvl1pPr>
          </a:lstStyle>
          <a:p>
            <a:r>
              <a:rPr lang="pl-PL"/>
              <a:t>Kliknij, aby edytować styl</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1168400" y="5686106"/>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pl-PL"/>
              <a:t>Kliknij, aby edytować styl wzorca podtytułu</a:t>
            </a:r>
            <a:endParaRPr lang="en-US" dirty="0"/>
          </a:p>
        </p:txBody>
      </p:sp>
      <p:pic>
        <p:nvPicPr>
          <p:cNvPr id="48" name="Grafika 47">
            <a:extLst>
              <a:ext uri="{FF2B5EF4-FFF2-40B4-BE49-F238E27FC236}">
                <a16:creationId xmlns:a16="http://schemas.microsoft.com/office/drawing/2014/main" id="{24FF0877-16C7-4070-A249-FEEFF5129F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9" name="Group 48">
            <a:extLst>
              <a:ext uri="{FF2B5EF4-FFF2-40B4-BE49-F238E27FC236}">
                <a16:creationId xmlns:a16="http://schemas.microsoft.com/office/drawing/2014/main" id="{0FEF9C94-2E6B-AF4F-B81C-60169FB7DC42}"/>
              </a:ext>
            </a:extLst>
          </p:cNvPr>
          <p:cNvGrpSpPr/>
          <p:nvPr userDrawn="1"/>
        </p:nvGrpSpPr>
        <p:grpSpPr>
          <a:xfrm>
            <a:off x="5180309" y="7580771"/>
            <a:ext cx="4266251" cy="275663"/>
            <a:chOff x="5180309" y="7580771"/>
            <a:chExt cx="4266251" cy="275663"/>
          </a:xfrm>
        </p:grpSpPr>
        <p:sp>
          <p:nvSpPr>
            <p:cNvPr id="50" name="Footer Placeholder 4">
              <a:extLst>
                <a:ext uri="{FF2B5EF4-FFF2-40B4-BE49-F238E27FC236}">
                  <a16:creationId xmlns:a16="http://schemas.microsoft.com/office/drawing/2014/main" id="{C64525B7-550F-F745-A712-A4BCD3DA139A}"/>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1" name="Footer Placeholder 4">
              <a:extLst>
                <a:ext uri="{FF2B5EF4-FFF2-40B4-BE49-F238E27FC236}">
                  <a16:creationId xmlns:a16="http://schemas.microsoft.com/office/drawing/2014/main" id="{F1C8EB43-E0E4-F845-AEAF-66C04C9F4DEC}"/>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2" name="Footer Placeholder 4">
              <a:extLst>
                <a:ext uri="{FF2B5EF4-FFF2-40B4-BE49-F238E27FC236}">
                  <a16:creationId xmlns:a16="http://schemas.microsoft.com/office/drawing/2014/main" id="{997A607E-B67D-A947-8D23-B26360B92AB1}"/>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108724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2" name="Rectangle: Single Corner Rounded 51">
            <a:extLst>
              <a:ext uri="{FF2B5EF4-FFF2-40B4-BE49-F238E27FC236}">
                <a16:creationId xmlns:a16="http://schemas.microsoft.com/office/drawing/2014/main" id="{16D803CF-5C46-4998-BEA0-760D4BDFAA5E}"/>
              </a:ext>
            </a:extLst>
          </p:cNvPr>
          <p:cNvSpPr/>
          <p:nvPr userDrawn="1"/>
        </p:nvSpPr>
        <p:spPr>
          <a:xfrm>
            <a:off x="685800" y="639764"/>
            <a:ext cx="8314499" cy="6538910"/>
          </a:xfrm>
          <a:prstGeom prst="round1Rect">
            <a:avLst>
              <a:gd name="adj" fmla="val 17070"/>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a:extLst>
              <a:ext uri="{FF2B5EF4-FFF2-40B4-BE49-F238E27FC236}">
                <a16:creationId xmlns:a16="http://schemas.microsoft.com/office/drawing/2014/main" id="{B8034992-7FB5-4D10-85B6-A1E0AA858F19}"/>
              </a:ext>
            </a:extLst>
          </p:cNvPr>
          <p:cNvSpPr>
            <a:spLocks noGrp="1"/>
          </p:cNvSpPr>
          <p:nvPr>
            <p:ph type="ctrTitle"/>
          </p:nvPr>
        </p:nvSpPr>
        <p:spPr>
          <a:xfrm>
            <a:off x="1214985" y="2117489"/>
            <a:ext cx="7217229" cy="2545080"/>
          </a:xfrm>
        </p:spPr>
        <p:txBody>
          <a:bodyPr anchor="ctr" anchorCtr="0">
            <a:noAutofit/>
          </a:bodyPr>
          <a:lstStyle>
            <a:lvl1pPr>
              <a:defRPr sz="5400">
                <a:solidFill>
                  <a:schemeClr val="bg1"/>
                </a:solidFill>
              </a:defRPr>
            </a:lvl1pPr>
          </a:lstStyle>
          <a:p>
            <a:r>
              <a:rPr lang="pl-PL"/>
              <a:t>Kliknij, aby edytować styl</a:t>
            </a:r>
            <a:endParaRPr lang="en-US" dirty="0"/>
          </a:p>
        </p:txBody>
      </p:sp>
      <p:sp>
        <p:nvSpPr>
          <p:cNvPr id="49" name="Subtitle 2">
            <a:extLst>
              <a:ext uri="{FF2B5EF4-FFF2-40B4-BE49-F238E27FC236}">
                <a16:creationId xmlns:a16="http://schemas.microsoft.com/office/drawing/2014/main" id="{95862D04-C327-4882-82FB-72E8CCD130B4}"/>
              </a:ext>
            </a:extLst>
          </p:cNvPr>
          <p:cNvSpPr>
            <a:spLocks noGrp="1"/>
          </p:cNvSpPr>
          <p:nvPr>
            <p:ph type="subTitle" idx="1"/>
          </p:nvPr>
        </p:nvSpPr>
        <p:spPr>
          <a:xfrm>
            <a:off x="1214985" y="4830209"/>
            <a:ext cx="7217229"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pl-PL"/>
              <a:t>Kliknij, aby edytować styl wzorca podtytułu</a:t>
            </a:r>
            <a:endParaRPr lang="en-US" dirty="0"/>
          </a:p>
        </p:txBody>
      </p:sp>
      <p:sp>
        <p:nvSpPr>
          <p:cNvPr id="46" name="Text Box 115">
            <a:extLst>
              <a:ext uri="{FF2B5EF4-FFF2-40B4-BE49-F238E27FC236}">
                <a16:creationId xmlns:a16="http://schemas.microsoft.com/office/drawing/2014/main" id="{B7410DDF-33B2-4E49-9D88-0AEC09F35B0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May 11, 2023</a:t>
            </a:fld>
            <a:endParaRPr lang="en-US" sz="1100" b="0" dirty="0">
              <a:solidFill>
                <a:schemeClr val="bg1"/>
              </a:solidFill>
            </a:endParaRPr>
          </a:p>
        </p:txBody>
      </p:sp>
      <p:sp>
        <p:nvSpPr>
          <p:cNvPr id="50" name="Text Box 115">
            <a:extLst>
              <a:ext uri="{FF2B5EF4-FFF2-40B4-BE49-F238E27FC236}">
                <a16:creationId xmlns:a16="http://schemas.microsoft.com/office/drawing/2014/main" id="{56CCFE87-E52F-4030-93DB-4F8A10CB8AFE}"/>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lgn="r" defTabSz="820738">
                <a:spcBef>
                  <a:spcPct val="50000"/>
                </a:spcBef>
              </a:pPr>
              <a:t>‹#›</a:t>
            </a:fld>
            <a:endParaRPr lang="en-US" sz="1100" b="1" dirty="0">
              <a:solidFill>
                <a:schemeClr val="bg1"/>
              </a:solidFill>
            </a:endParaRPr>
          </a:p>
        </p:txBody>
      </p:sp>
      <p:pic>
        <p:nvPicPr>
          <p:cNvPr id="53" name="Graphic 52">
            <a:extLst>
              <a:ext uri="{FF2B5EF4-FFF2-40B4-BE49-F238E27FC236}">
                <a16:creationId xmlns:a16="http://schemas.microsoft.com/office/drawing/2014/main" id="{082CA323-F067-4A36-86B4-C9C89385A4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54" name="Text Box 115">
            <a:extLst>
              <a:ext uri="{FF2B5EF4-FFF2-40B4-BE49-F238E27FC236}">
                <a16:creationId xmlns:a16="http://schemas.microsoft.com/office/drawing/2014/main" id="{7AE31F7D-644F-46E4-8808-DC117CACC5F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May 11, 2023</a:t>
            </a:fld>
            <a:endParaRPr lang="en-US" sz="1100" b="0" dirty="0">
              <a:solidFill>
                <a:schemeClr val="tx1"/>
              </a:solidFill>
            </a:endParaRPr>
          </a:p>
        </p:txBody>
      </p:sp>
      <p:sp>
        <p:nvSpPr>
          <p:cNvPr id="55" name="Text Box 115">
            <a:extLst>
              <a:ext uri="{FF2B5EF4-FFF2-40B4-BE49-F238E27FC236}">
                <a16:creationId xmlns:a16="http://schemas.microsoft.com/office/drawing/2014/main" id="{95D42EA8-C373-4F2E-A7AA-89495E86AEA6}"/>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45" name="Grafika 44">
            <a:extLst>
              <a:ext uri="{FF2B5EF4-FFF2-40B4-BE49-F238E27FC236}">
                <a16:creationId xmlns:a16="http://schemas.microsoft.com/office/drawing/2014/main" id="{66672ADE-1A7C-4849-9479-C2600913639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75618" y="7413169"/>
            <a:ext cx="1107462" cy="456361"/>
          </a:xfrm>
          <a:prstGeom prst="rect">
            <a:avLst/>
          </a:prstGeom>
        </p:spPr>
      </p:pic>
      <p:grpSp>
        <p:nvGrpSpPr>
          <p:cNvPr id="47" name="Group 46">
            <a:extLst>
              <a:ext uri="{FF2B5EF4-FFF2-40B4-BE49-F238E27FC236}">
                <a16:creationId xmlns:a16="http://schemas.microsoft.com/office/drawing/2014/main" id="{A6D45E1F-2B0B-1A45-BE63-86F320E7782F}"/>
              </a:ext>
            </a:extLst>
          </p:cNvPr>
          <p:cNvGrpSpPr/>
          <p:nvPr userDrawn="1"/>
        </p:nvGrpSpPr>
        <p:grpSpPr>
          <a:xfrm>
            <a:off x="5180309" y="7580771"/>
            <a:ext cx="4266251" cy="275663"/>
            <a:chOff x="5180309" y="7580771"/>
            <a:chExt cx="4266251" cy="275663"/>
          </a:xfrm>
        </p:grpSpPr>
        <p:sp>
          <p:nvSpPr>
            <p:cNvPr id="51" name="Footer Placeholder 4">
              <a:extLst>
                <a:ext uri="{FF2B5EF4-FFF2-40B4-BE49-F238E27FC236}">
                  <a16:creationId xmlns:a16="http://schemas.microsoft.com/office/drawing/2014/main" id="{4B7C47A0-C9BF-4347-857E-EF7B284BE120}"/>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7" name="Footer Placeholder 4">
              <a:extLst>
                <a:ext uri="{FF2B5EF4-FFF2-40B4-BE49-F238E27FC236}">
                  <a16:creationId xmlns:a16="http://schemas.microsoft.com/office/drawing/2014/main" id="{0E5044AE-6D31-434D-A5F3-FFD6FE61B485}"/>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8" name="Footer Placeholder 4">
              <a:extLst>
                <a:ext uri="{FF2B5EF4-FFF2-40B4-BE49-F238E27FC236}">
                  <a16:creationId xmlns:a16="http://schemas.microsoft.com/office/drawing/2014/main" id="{C6552DE6-37D3-964B-B4B2-B6BE6E5F2426}"/>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272216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3">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May 11, 2023</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lgn="r" defTabSz="820738">
                <a:spcBef>
                  <a:spcPct val="50000"/>
                </a:spcBef>
              </a:pPr>
              <a:t>‹#›</a:t>
            </a:fld>
            <a:endParaRPr lang="en-US" sz="1100" b="1" dirty="0">
              <a:solidFill>
                <a:schemeClr val="bg1"/>
              </a:solidFill>
            </a:endParaRPr>
          </a:p>
        </p:txBody>
      </p:sp>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May 11, 2023</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685800" y="2242164"/>
            <a:ext cx="10414000" cy="2229067"/>
          </a:xfrm>
        </p:spPr>
        <p:txBody>
          <a:bodyPr anchor="ctr" anchorCtr="0">
            <a:noAutofit/>
          </a:bodyPr>
          <a:lstStyle>
            <a:lvl1pPr>
              <a:defRPr sz="6000">
                <a:solidFill>
                  <a:schemeClr val="accent1"/>
                </a:solidFill>
              </a:defRPr>
            </a:lvl1pPr>
          </a:lstStyle>
          <a:p>
            <a:r>
              <a:rPr lang="pl-PL"/>
              <a:t>Kliknij, aby edytować styl</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685800" y="4620877"/>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pl-PL"/>
              <a:t>Kliknij, aby edytować styl wzorca podtytułu</a:t>
            </a:r>
            <a:endParaRPr lang="en-US" dirty="0"/>
          </a:p>
        </p:txBody>
      </p:sp>
      <p:pic>
        <p:nvPicPr>
          <p:cNvPr id="48" name="Grafika 47">
            <a:extLst>
              <a:ext uri="{FF2B5EF4-FFF2-40B4-BE49-F238E27FC236}">
                <a16:creationId xmlns:a16="http://schemas.microsoft.com/office/drawing/2014/main" id="{35B389AD-5B81-4AE7-9A3F-9B395C82B03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5" name="Group 44">
            <a:extLst>
              <a:ext uri="{FF2B5EF4-FFF2-40B4-BE49-F238E27FC236}">
                <a16:creationId xmlns:a16="http://schemas.microsoft.com/office/drawing/2014/main" id="{9F246894-239C-DA42-8A40-E5711B990381}"/>
              </a:ext>
            </a:extLst>
          </p:cNvPr>
          <p:cNvGrpSpPr/>
          <p:nvPr userDrawn="1"/>
        </p:nvGrpSpPr>
        <p:grpSpPr>
          <a:xfrm>
            <a:off x="5180309" y="7580771"/>
            <a:ext cx="4266251" cy="275663"/>
            <a:chOff x="5180309" y="7580771"/>
            <a:chExt cx="4266251" cy="275663"/>
          </a:xfrm>
        </p:grpSpPr>
        <p:sp>
          <p:nvSpPr>
            <p:cNvPr id="49" name="Footer Placeholder 4">
              <a:extLst>
                <a:ext uri="{FF2B5EF4-FFF2-40B4-BE49-F238E27FC236}">
                  <a16:creationId xmlns:a16="http://schemas.microsoft.com/office/drawing/2014/main" id="{34CCAA4B-1622-664E-A9BD-B7FB0EFD2414}"/>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1" name="Footer Placeholder 4">
              <a:extLst>
                <a:ext uri="{FF2B5EF4-FFF2-40B4-BE49-F238E27FC236}">
                  <a16:creationId xmlns:a16="http://schemas.microsoft.com/office/drawing/2014/main" id="{F447D276-236D-B745-B548-5E1C9BA4C5DD}"/>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2" name="Footer Placeholder 4">
              <a:extLst>
                <a:ext uri="{FF2B5EF4-FFF2-40B4-BE49-F238E27FC236}">
                  <a16:creationId xmlns:a16="http://schemas.microsoft.com/office/drawing/2014/main" id="{51EE907F-7AC4-6D4A-AD21-8C061B271B22}"/>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98529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pl-PL"/>
              <a:t>Kliknij ikonę, aby dodać obraz</a:t>
            </a:r>
            <a:endParaRPr lang="en-US"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May 11, 2023</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lgn="r" defTabSz="820738">
                <a:spcBef>
                  <a:spcPct val="50000"/>
                </a:spcBef>
              </a:pPr>
              <a:t>‹#›</a:t>
            </a:fld>
            <a:endParaRPr lang="en-US" sz="1100" b="1" dirty="0">
              <a:solidFill>
                <a:schemeClr val="bg1"/>
              </a:solidFill>
            </a:endParaRPr>
          </a:p>
        </p:txBody>
      </p:sp>
      <p:pic>
        <p:nvPicPr>
          <p:cNvPr id="43" name="Grafika 42">
            <a:extLst>
              <a:ext uri="{FF2B5EF4-FFF2-40B4-BE49-F238E27FC236}">
                <a16:creationId xmlns:a16="http://schemas.microsoft.com/office/drawing/2014/main" id="{39619C86-5B4E-4E87-86DA-F11E3D1899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5" name="Group 44">
            <a:extLst>
              <a:ext uri="{FF2B5EF4-FFF2-40B4-BE49-F238E27FC236}">
                <a16:creationId xmlns:a16="http://schemas.microsoft.com/office/drawing/2014/main" id="{91DB53F0-F0CF-D942-8002-6A1C6067D557}"/>
              </a:ext>
            </a:extLst>
          </p:cNvPr>
          <p:cNvGrpSpPr/>
          <p:nvPr userDrawn="1"/>
        </p:nvGrpSpPr>
        <p:grpSpPr>
          <a:xfrm>
            <a:off x="5182074" y="7580437"/>
            <a:ext cx="4266251" cy="275663"/>
            <a:chOff x="574692" y="7700178"/>
            <a:chExt cx="4266251" cy="275663"/>
          </a:xfrm>
        </p:grpSpPr>
        <p:sp>
          <p:nvSpPr>
            <p:cNvPr id="46" name="Footer Placeholder 4">
              <a:extLst>
                <a:ext uri="{FF2B5EF4-FFF2-40B4-BE49-F238E27FC236}">
                  <a16:creationId xmlns:a16="http://schemas.microsoft.com/office/drawing/2014/main" id="{375DF1EE-75CB-AE40-A1C6-F9D281F58EAF}"/>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solidFill>
                    <a:schemeClr val="bg1"/>
                  </a:solidFill>
                </a:rPr>
                <a:t>Luxoft</a:t>
              </a:r>
              <a:r>
                <a:rPr lang="en-GB" sz="1100" dirty="0">
                  <a:solidFill>
                    <a:schemeClr val="bg1"/>
                  </a:solidFill>
                </a:rPr>
                <a:t>, A DXC Technology Company. All rights reserved. </a:t>
              </a:r>
              <a:endParaRPr lang="en-US" sz="1100" dirty="0">
                <a:solidFill>
                  <a:schemeClr val="bg1"/>
                </a:solidFill>
              </a:endParaRPr>
            </a:p>
          </p:txBody>
        </p:sp>
        <p:sp>
          <p:nvSpPr>
            <p:cNvPr id="47" name="Footer Placeholder 4">
              <a:extLst>
                <a:ext uri="{FF2B5EF4-FFF2-40B4-BE49-F238E27FC236}">
                  <a16:creationId xmlns:a16="http://schemas.microsoft.com/office/drawing/2014/main" id="{BB5C99EF-B9A1-AA4F-9490-B701941767B4}"/>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bg1"/>
                  </a:solidFill>
                </a:rPr>
                <a:t>©</a:t>
              </a:r>
              <a:endParaRPr lang="en-US" sz="1100" dirty="0">
                <a:solidFill>
                  <a:schemeClr val="bg1"/>
                </a:solidFill>
              </a:endParaRPr>
            </a:p>
          </p:txBody>
        </p:sp>
        <p:sp>
          <p:nvSpPr>
            <p:cNvPr id="48" name="Footer Placeholder 4">
              <a:extLst>
                <a:ext uri="{FF2B5EF4-FFF2-40B4-BE49-F238E27FC236}">
                  <a16:creationId xmlns:a16="http://schemas.microsoft.com/office/drawing/2014/main" id="{CB431BD3-B8A4-5546-A588-7751A816BDF1}"/>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solidFill>
                    <a:schemeClr val="bg1"/>
                  </a:solidFill>
                </a:rPr>
                <a:t>2023</a:t>
              </a:fld>
              <a:endParaRPr lang="en-US" sz="1100" dirty="0">
                <a:solidFill>
                  <a:schemeClr val="bg1"/>
                </a:solidFill>
              </a:endParaRPr>
            </a:p>
          </p:txBody>
        </p:sp>
      </p:gr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XC Logo Slide">
    <p:bg>
      <p:bgPr>
        <a:solidFill>
          <a:schemeClr val="bg1"/>
        </a:solidFill>
        <a:effectLst/>
      </p:bgPr>
    </p:bg>
    <p:spTree>
      <p:nvGrpSpPr>
        <p:cNvPr id="1" name=""/>
        <p:cNvGrpSpPr/>
        <p:nvPr/>
      </p:nvGrpSpPr>
      <p:grpSpPr>
        <a:xfrm>
          <a:off x="0" y="0"/>
          <a:ext cx="0" cy="0"/>
          <a:chOff x="0" y="0"/>
          <a:chExt cx="0" cy="0"/>
        </a:xfrm>
      </p:grpSpPr>
      <p:pic>
        <p:nvPicPr>
          <p:cNvPr id="39" name="Grafika 38">
            <a:extLst>
              <a:ext uri="{FF2B5EF4-FFF2-40B4-BE49-F238E27FC236}">
                <a16:creationId xmlns:a16="http://schemas.microsoft.com/office/drawing/2014/main" id="{1E5FE449-EA83-4C78-9697-D63423739D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62604" y="2856892"/>
            <a:ext cx="6105192" cy="2515817"/>
          </a:xfrm>
          <a:prstGeom prst="rect">
            <a:avLst/>
          </a:prstGeom>
        </p:spPr>
      </p:pic>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38" name="Group 3">
            <a:extLst>
              <a:ext uri="{FF2B5EF4-FFF2-40B4-BE49-F238E27FC236}">
                <a16:creationId xmlns:a16="http://schemas.microsoft.com/office/drawing/2014/main" id="{DC67E057-A9AA-433A-9F89-291C09690982}"/>
              </a:ext>
            </a:extLst>
          </p:cNvPr>
          <p:cNvGrpSpPr/>
          <p:nvPr userDrawn="1"/>
        </p:nvGrpSpPr>
        <p:grpSpPr>
          <a:xfrm>
            <a:off x="10018061" y="7718602"/>
            <a:ext cx="4266251" cy="275663"/>
            <a:chOff x="5180309" y="7580771"/>
            <a:chExt cx="4266251" cy="275663"/>
          </a:xfrm>
        </p:grpSpPr>
        <p:sp>
          <p:nvSpPr>
            <p:cNvPr id="44" name="Footer Placeholder 4">
              <a:extLst>
                <a:ext uri="{FF2B5EF4-FFF2-40B4-BE49-F238E27FC236}">
                  <a16:creationId xmlns:a16="http://schemas.microsoft.com/office/drawing/2014/main" id="{0E634178-0260-44F8-A8D6-944C58A475E5}"/>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5" name="Footer Placeholder 4">
              <a:extLst>
                <a:ext uri="{FF2B5EF4-FFF2-40B4-BE49-F238E27FC236}">
                  <a16:creationId xmlns:a16="http://schemas.microsoft.com/office/drawing/2014/main" id="{5F189AA7-1041-4E8C-86F6-09C5418BFA17}"/>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46" name="Footer Placeholder 4">
              <a:extLst>
                <a:ext uri="{FF2B5EF4-FFF2-40B4-BE49-F238E27FC236}">
                  <a16:creationId xmlns:a16="http://schemas.microsoft.com/office/drawing/2014/main" id="{E733443D-E495-43C9-90C1-4E9B1A4B3758}"/>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1992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Purple Tab Shape Title Slide 2">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6629396" cy="4996181"/>
          </a:xfrm>
          <a:prstGeom prst="round1Rect">
            <a:avLst>
              <a:gd name="adj" fmla="val 1818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5609471" cy="2256367"/>
          </a:xfrm>
        </p:spPr>
        <p:txBody>
          <a:bodyPr anchor="ctr" anchorCtr="0">
            <a:noAutofit/>
          </a:bodyPr>
          <a:lstStyle>
            <a:lvl1pPr>
              <a:defRPr sz="4800">
                <a:solidFill>
                  <a:schemeClr val="bg1"/>
                </a:solidFill>
              </a:defRPr>
            </a:lvl1pPr>
          </a:lstStyle>
          <a:p>
            <a:r>
              <a:rPr lang="pl-PL"/>
              <a:t>Kliknij, aby edytować styl</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560947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pl-PL"/>
              <a:t>Kliknij, aby edytować styl wzorca podtytułu</a:t>
            </a:r>
            <a:endParaRPr lang="en-US" dirty="0"/>
          </a:p>
        </p:txBody>
      </p:sp>
      <p:pic>
        <p:nvPicPr>
          <p:cNvPr id="48" name="Grafika 47">
            <a:extLst>
              <a:ext uri="{FF2B5EF4-FFF2-40B4-BE49-F238E27FC236}">
                <a16:creationId xmlns:a16="http://schemas.microsoft.com/office/drawing/2014/main" id="{21A44959-9D40-4A9F-897E-47F53D41B44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grpSp>
        <p:nvGrpSpPr>
          <p:cNvPr id="51" name="Group 50">
            <a:extLst>
              <a:ext uri="{FF2B5EF4-FFF2-40B4-BE49-F238E27FC236}">
                <a16:creationId xmlns:a16="http://schemas.microsoft.com/office/drawing/2014/main" id="{B46A9704-3E3A-A64B-8466-4FE4F4F67001}"/>
              </a:ext>
            </a:extLst>
          </p:cNvPr>
          <p:cNvGrpSpPr/>
          <p:nvPr userDrawn="1"/>
        </p:nvGrpSpPr>
        <p:grpSpPr>
          <a:xfrm>
            <a:off x="574692" y="7700178"/>
            <a:ext cx="4266251" cy="275663"/>
            <a:chOff x="574692" y="7700178"/>
            <a:chExt cx="4266251" cy="275663"/>
          </a:xfrm>
        </p:grpSpPr>
        <p:sp>
          <p:nvSpPr>
            <p:cNvPr id="52" name="Footer Placeholder 4">
              <a:extLst>
                <a:ext uri="{FF2B5EF4-FFF2-40B4-BE49-F238E27FC236}">
                  <a16:creationId xmlns:a16="http://schemas.microsoft.com/office/drawing/2014/main" id="{AA845480-8D48-4545-B072-491983FAE7F0}"/>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3" name="Footer Placeholder 4">
              <a:extLst>
                <a:ext uri="{FF2B5EF4-FFF2-40B4-BE49-F238E27FC236}">
                  <a16:creationId xmlns:a16="http://schemas.microsoft.com/office/drawing/2014/main" id="{9A9A7006-4D54-4B46-994C-41DC15E67504}"/>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4" name="Footer Placeholder 4">
              <a:extLst>
                <a:ext uri="{FF2B5EF4-FFF2-40B4-BE49-F238E27FC236}">
                  <a16:creationId xmlns:a16="http://schemas.microsoft.com/office/drawing/2014/main" id="{95618CC7-BDDC-7F47-9C83-14C99197F502}"/>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396878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Purple Tab Shape Title Slide 3">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0" y="2057400"/>
            <a:ext cx="11201400" cy="3200400"/>
          </a:xfrm>
          <a:prstGeom prst="round1Rect">
            <a:avLst>
              <a:gd name="adj" fmla="val 2834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399" y="2057401"/>
            <a:ext cx="9931400" cy="3181087"/>
          </a:xfrm>
        </p:spPr>
        <p:txBody>
          <a:bodyPr anchor="ctr" anchorCtr="0">
            <a:noAutofit/>
          </a:bodyPr>
          <a:lstStyle>
            <a:lvl1pPr>
              <a:defRPr sz="5400">
                <a:solidFill>
                  <a:schemeClr val="bg1"/>
                </a:solidFill>
              </a:defRPr>
            </a:lvl1pPr>
          </a:lstStyle>
          <a:p>
            <a:r>
              <a:rPr lang="pl-PL"/>
              <a:t>Kliknij, aby edytować styl</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399" y="5678701"/>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pl-PL"/>
              <a:t>Kliknij, aby edytować styl wzorca podtytułu</a:t>
            </a:r>
            <a:endParaRPr lang="en-US" dirty="0"/>
          </a:p>
        </p:txBody>
      </p:sp>
      <p:pic>
        <p:nvPicPr>
          <p:cNvPr id="48" name="Grafika 47">
            <a:extLst>
              <a:ext uri="{FF2B5EF4-FFF2-40B4-BE49-F238E27FC236}">
                <a16:creationId xmlns:a16="http://schemas.microsoft.com/office/drawing/2014/main" id="{1FBF69FD-9986-43EE-8CBF-D44AE84246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grpSp>
        <p:nvGrpSpPr>
          <p:cNvPr id="2" name="Group 1">
            <a:extLst>
              <a:ext uri="{FF2B5EF4-FFF2-40B4-BE49-F238E27FC236}">
                <a16:creationId xmlns:a16="http://schemas.microsoft.com/office/drawing/2014/main" id="{CA2FD84A-EF3E-AF45-8DB1-2A52BAB85B43}"/>
              </a:ext>
            </a:extLst>
          </p:cNvPr>
          <p:cNvGrpSpPr/>
          <p:nvPr userDrawn="1"/>
        </p:nvGrpSpPr>
        <p:grpSpPr>
          <a:xfrm>
            <a:off x="574692" y="7700178"/>
            <a:ext cx="4266251" cy="275663"/>
            <a:chOff x="574692" y="7700178"/>
            <a:chExt cx="4266251" cy="275663"/>
          </a:xfrm>
        </p:grpSpPr>
        <p:sp>
          <p:nvSpPr>
            <p:cNvPr id="47" name="Footer Placeholder 4">
              <a:extLst>
                <a:ext uri="{FF2B5EF4-FFF2-40B4-BE49-F238E27FC236}">
                  <a16:creationId xmlns:a16="http://schemas.microsoft.com/office/drawing/2014/main" id="{4012ADEB-70F0-BE46-BA58-9FBE88C6DFD2}"/>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9" name="Footer Placeholder 4">
              <a:extLst>
                <a:ext uri="{FF2B5EF4-FFF2-40B4-BE49-F238E27FC236}">
                  <a16:creationId xmlns:a16="http://schemas.microsoft.com/office/drawing/2014/main" id="{AA54FA16-177E-0D4D-8946-0629D1327A7D}"/>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0" name="Footer Placeholder 4">
              <a:extLst>
                <a:ext uri="{FF2B5EF4-FFF2-40B4-BE49-F238E27FC236}">
                  <a16:creationId xmlns:a16="http://schemas.microsoft.com/office/drawing/2014/main" id="{A6443D81-9175-2046-83F5-3C851F578F3B}"/>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295116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Purple Tab Shape Title Slide 3">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0" y="2628639"/>
            <a:ext cx="6629400" cy="3200400"/>
          </a:xfrm>
          <a:prstGeom prst="round1Rect">
            <a:avLst>
              <a:gd name="adj" fmla="val 2834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399" y="2659519"/>
            <a:ext cx="4838701" cy="3181087"/>
          </a:xfrm>
        </p:spPr>
        <p:txBody>
          <a:bodyPr anchor="ctr" anchorCtr="0">
            <a:noAutofit/>
          </a:bodyPr>
          <a:lstStyle>
            <a:lvl1pPr>
              <a:defRPr sz="5400">
                <a:solidFill>
                  <a:schemeClr val="bg1"/>
                </a:solidFill>
              </a:defRPr>
            </a:lvl1pPr>
          </a:lstStyle>
          <a:p>
            <a:r>
              <a:rPr lang="pl-PL"/>
              <a:t>Kliknij, aby edytować styl</a:t>
            </a:r>
            <a:endParaRPr lang="en-US" dirty="0"/>
          </a:p>
        </p:txBody>
      </p:sp>
      <p:pic>
        <p:nvPicPr>
          <p:cNvPr id="48" name="Grafika 47">
            <a:extLst>
              <a:ext uri="{FF2B5EF4-FFF2-40B4-BE49-F238E27FC236}">
                <a16:creationId xmlns:a16="http://schemas.microsoft.com/office/drawing/2014/main" id="{1FBF69FD-9986-43EE-8CBF-D44AE84246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grpSp>
        <p:nvGrpSpPr>
          <p:cNvPr id="2" name="Group 1">
            <a:extLst>
              <a:ext uri="{FF2B5EF4-FFF2-40B4-BE49-F238E27FC236}">
                <a16:creationId xmlns:a16="http://schemas.microsoft.com/office/drawing/2014/main" id="{CA2FD84A-EF3E-AF45-8DB1-2A52BAB85B43}"/>
              </a:ext>
            </a:extLst>
          </p:cNvPr>
          <p:cNvGrpSpPr/>
          <p:nvPr userDrawn="1"/>
        </p:nvGrpSpPr>
        <p:grpSpPr>
          <a:xfrm>
            <a:off x="574692" y="7700178"/>
            <a:ext cx="4266251" cy="275663"/>
            <a:chOff x="574692" y="7700178"/>
            <a:chExt cx="4266251" cy="275663"/>
          </a:xfrm>
        </p:grpSpPr>
        <p:sp>
          <p:nvSpPr>
            <p:cNvPr id="47" name="Footer Placeholder 4">
              <a:extLst>
                <a:ext uri="{FF2B5EF4-FFF2-40B4-BE49-F238E27FC236}">
                  <a16:creationId xmlns:a16="http://schemas.microsoft.com/office/drawing/2014/main" id="{4012ADEB-70F0-BE46-BA58-9FBE88C6DFD2}"/>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9" name="Footer Placeholder 4">
              <a:extLst>
                <a:ext uri="{FF2B5EF4-FFF2-40B4-BE49-F238E27FC236}">
                  <a16:creationId xmlns:a16="http://schemas.microsoft.com/office/drawing/2014/main" id="{AA54FA16-177E-0D4D-8946-0629D1327A7D}"/>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0" name="Footer Placeholder 4">
              <a:extLst>
                <a:ext uri="{FF2B5EF4-FFF2-40B4-BE49-F238E27FC236}">
                  <a16:creationId xmlns:a16="http://schemas.microsoft.com/office/drawing/2014/main" id="{A6443D81-9175-2046-83F5-3C851F578F3B}"/>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pic>
        <p:nvPicPr>
          <p:cNvPr id="46" name="Grafika 45">
            <a:extLst>
              <a:ext uri="{FF2B5EF4-FFF2-40B4-BE49-F238E27FC236}">
                <a16:creationId xmlns:a16="http://schemas.microsoft.com/office/drawing/2014/main" id="{0930FEF5-655F-4D19-BD2C-8CD1E7C5BC3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6098" t="-334" r="4162" b="1605"/>
          <a:stretch/>
        </p:blipFill>
        <p:spPr>
          <a:xfrm rot="20155097">
            <a:off x="4252425" y="2725183"/>
            <a:ext cx="11350604" cy="3440474"/>
          </a:xfrm>
          <a:prstGeom prst="rect">
            <a:avLst/>
          </a:prstGeom>
        </p:spPr>
      </p:pic>
    </p:spTree>
    <p:extLst>
      <p:ext uri="{BB962C8B-B14F-4D97-AF65-F5344CB8AC3E}">
        <p14:creationId xmlns:p14="http://schemas.microsoft.com/office/powerpoint/2010/main" val="224566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Purple Tab Shape Title Slide 3">
    <p:bg>
      <p:bgPr>
        <a:solidFill>
          <a:srgbClr val="5F249F"/>
        </a:solidFill>
        <a:effectLst/>
      </p:bgPr>
    </p:bg>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0" y="2057400"/>
            <a:ext cx="11201400" cy="3200400"/>
          </a:xfrm>
          <a:prstGeom prst="round1Rect">
            <a:avLst>
              <a:gd name="adj" fmla="val 2834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hasCustomPrompt="1"/>
          </p:nvPr>
        </p:nvSpPr>
        <p:spPr>
          <a:xfrm>
            <a:off x="685800" y="2057401"/>
            <a:ext cx="6492240" cy="3181087"/>
          </a:xfrm>
        </p:spPr>
        <p:txBody>
          <a:bodyPr anchor="ctr" anchorCtr="0">
            <a:noAutofit/>
          </a:bodyPr>
          <a:lstStyle>
            <a:lvl1pPr>
              <a:defRPr sz="5400">
                <a:solidFill>
                  <a:schemeClr val="bg1"/>
                </a:solidFill>
              </a:defRPr>
            </a:lvl1pPr>
          </a:lstStyle>
          <a:p>
            <a:r>
              <a:rPr lang="en-US" dirty="0"/>
              <a:t>We stand united</a:t>
            </a:r>
            <a:br>
              <a:rPr lang="en-US" dirty="0"/>
            </a:br>
            <a:r>
              <a:rPr lang="en-US" dirty="0"/>
              <a:t>with Ukraine</a:t>
            </a:r>
          </a:p>
        </p:txBody>
      </p:sp>
      <p:pic>
        <p:nvPicPr>
          <p:cNvPr id="48" name="Grafika 47">
            <a:extLst>
              <a:ext uri="{FF2B5EF4-FFF2-40B4-BE49-F238E27FC236}">
                <a16:creationId xmlns:a16="http://schemas.microsoft.com/office/drawing/2014/main" id="{1FBF69FD-9986-43EE-8CBF-D44AE84246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grpSp>
        <p:nvGrpSpPr>
          <p:cNvPr id="2" name="Group 1">
            <a:extLst>
              <a:ext uri="{FF2B5EF4-FFF2-40B4-BE49-F238E27FC236}">
                <a16:creationId xmlns:a16="http://schemas.microsoft.com/office/drawing/2014/main" id="{CA2FD84A-EF3E-AF45-8DB1-2A52BAB85B43}"/>
              </a:ext>
            </a:extLst>
          </p:cNvPr>
          <p:cNvGrpSpPr/>
          <p:nvPr userDrawn="1"/>
        </p:nvGrpSpPr>
        <p:grpSpPr>
          <a:xfrm>
            <a:off x="574692" y="7700178"/>
            <a:ext cx="4266251" cy="275663"/>
            <a:chOff x="574692" y="7700178"/>
            <a:chExt cx="4266251" cy="275663"/>
          </a:xfrm>
        </p:grpSpPr>
        <p:sp>
          <p:nvSpPr>
            <p:cNvPr id="47" name="Footer Placeholder 4">
              <a:extLst>
                <a:ext uri="{FF2B5EF4-FFF2-40B4-BE49-F238E27FC236}">
                  <a16:creationId xmlns:a16="http://schemas.microsoft.com/office/drawing/2014/main" id="{4012ADEB-70F0-BE46-BA58-9FBE88C6DFD2}"/>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solidFill>
                    <a:schemeClr val="bg1"/>
                  </a:solidFill>
                </a:rPr>
                <a:t>Luxoft</a:t>
              </a:r>
              <a:r>
                <a:rPr lang="en-GB" sz="1100" dirty="0">
                  <a:solidFill>
                    <a:schemeClr val="bg1"/>
                  </a:solidFill>
                </a:rPr>
                <a:t>, A DXC Technology Company. All rights reserved. </a:t>
              </a:r>
              <a:endParaRPr lang="en-US" sz="1100" dirty="0">
                <a:solidFill>
                  <a:schemeClr val="bg1"/>
                </a:solidFill>
              </a:endParaRPr>
            </a:p>
          </p:txBody>
        </p:sp>
        <p:sp>
          <p:nvSpPr>
            <p:cNvPr id="49" name="Footer Placeholder 4">
              <a:extLst>
                <a:ext uri="{FF2B5EF4-FFF2-40B4-BE49-F238E27FC236}">
                  <a16:creationId xmlns:a16="http://schemas.microsoft.com/office/drawing/2014/main" id="{AA54FA16-177E-0D4D-8946-0629D1327A7D}"/>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bg1"/>
                  </a:solidFill>
                </a:rPr>
                <a:t>©</a:t>
              </a:r>
              <a:endParaRPr lang="en-US" sz="1100" dirty="0">
                <a:solidFill>
                  <a:schemeClr val="bg1"/>
                </a:solidFill>
              </a:endParaRPr>
            </a:p>
          </p:txBody>
        </p:sp>
        <p:sp>
          <p:nvSpPr>
            <p:cNvPr id="50" name="Footer Placeholder 4">
              <a:extLst>
                <a:ext uri="{FF2B5EF4-FFF2-40B4-BE49-F238E27FC236}">
                  <a16:creationId xmlns:a16="http://schemas.microsoft.com/office/drawing/2014/main" id="{A6443D81-9175-2046-83F5-3C851F578F3B}"/>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solidFill>
                    <a:schemeClr val="bg1"/>
                  </a:solidFill>
                </a:rPr>
                <a:t>2023</a:t>
              </a:fld>
              <a:endParaRPr lang="en-US" sz="1100" dirty="0">
                <a:solidFill>
                  <a:schemeClr val="bg1"/>
                </a:solidFill>
              </a:endParaRPr>
            </a:p>
          </p:txBody>
        </p:sp>
      </p:grpSp>
      <p:pic>
        <p:nvPicPr>
          <p:cNvPr id="4" name="Grafika 3">
            <a:extLst>
              <a:ext uri="{FF2B5EF4-FFF2-40B4-BE49-F238E27FC236}">
                <a16:creationId xmlns:a16="http://schemas.microsoft.com/office/drawing/2014/main" id="{9959665C-7E76-4AEA-BFFC-DC0BF1AFDBF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6098" t="-1101" r="4162" b="1605"/>
          <a:stretch/>
        </p:blipFill>
        <p:spPr>
          <a:xfrm rot="20155097">
            <a:off x="4246977" y="2699644"/>
            <a:ext cx="11350604" cy="3467175"/>
          </a:xfrm>
          <a:prstGeom prst="rect">
            <a:avLst/>
          </a:prstGeom>
        </p:spPr>
      </p:pic>
    </p:spTree>
    <p:extLst>
      <p:ext uri="{BB962C8B-B14F-4D97-AF65-F5344CB8AC3E}">
        <p14:creationId xmlns:p14="http://schemas.microsoft.com/office/powerpoint/2010/main" val="312916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1417635"/>
          </a:xfrm>
        </p:spPr>
        <p:txBody>
          <a:bodyPr/>
          <a:lstStyle/>
          <a:p>
            <a:r>
              <a:rPr lang="pl-PL"/>
              <a:t>Kliknij, aby edytować styl</a:t>
            </a:r>
            <a:endParaRPr lang="en-US"/>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Rectangle: Single Corner Rounded 3">
            <a:extLst>
              <a:ext uri="{FF2B5EF4-FFF2-40B4-BE49-F238E27FC236}">
                <a16:creationId xmlns:a16="http://schemas.microsoft.com/office/drawing/2014/main"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155675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pl-PL"/>
              <a:t>Kliknij, aby edytować styl</a:t>
            </a:r>
            <a:endParaRPr lang="en-US" dirty="0"/>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May 11, 2023</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5" name="Grafika 4">
            <a:extLst>
              <a:ext uri="{FF2B5EF4-FFF2-40B4-BE49-F238E27FC236}">
                <a16:creationId xmlns:a16="http://schemas.microsoft.com/office/drawing/2014/main" id="{D2479C33-2277-4E92-90DB-43557A4995C6}"/>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675618" y="7413169"/>
            <a:ext cx="1107462" cy="456361"/>
          </a:xfrm>
          <a:prstGeom prst="rect">
            <a:avLst/>
          </a:prstGeom>
        </p:spPr>
      </p:pic>
      <p:grpSp>
        <p:nvGrpSpPr>
          <p:cNvPr id="4" name="Group 3">
            <a:extLst>
              <a:ext uri="{FF2B5EF4-FFF2-40B4-BE49-F238E27FC236}">
                <a16:creationId xmlns:a16="http://schemas.microsoft.com/office/drawing/2014/main" id="{002DC157-A1AB-E64D-BF9A-F198ADA0E076}"/>
              </a:ext>
            </a:extLst>
          </p:cNvPr>
          <p:cNvGrpSpPr/>
          <p:nvPr userDrawn="1"/>
        </p:nvGrpSpPr>
        <p:grpSpPr>
          <a:xfrm>
            <a:off x="5180309" y="7580771"/>
            <a:ext cx="4266251" cy="275663"/>
            <a:chOff x="5180309" y="7580771"/>
            <a:chExt cx="4266251" cy="275663"/>
          </a:xfrm>
        </p:grpSpPr>
        <p:sp>
          <p:nvSpPr>
            <p:cNvPr id="46" name="Footer Placeholder 4">
              <a:extLst>
                <a:ext uri="{FF2B5EF4-FFF2-40B4-BE49-F238E27FC236}">
                  <a16:creationId xmlns:a16="http://schemas.microsoft.com/office/drawing/2014/main" id="{5EB65F63-7EBC-AE40-B6C0-3210FC1523DA}"/>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8" name="Footer Placeholder 4">
              <a:extLst>
                <a:ext uri="{FF2B5EF4-FFF2-40B4-BE49-F238E27FC236}">
                  <a16:creationId xmlns:a16="http://schemas.microsoft.com/office/drawing/2014/main" id="{9B786FDD-D378-EA49-82A9-4EBB1EA52462}"/>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2" name="Footer Placeholder 4">
              <a:extLst>
                <a:ext uri="{FF2B5EF4-FFF2-40B4-BE49-F238E27FC236}">
                  <a16:creationId xmlns:a16="http://schemas.microsoft.com/office/drawing/2014/main" id="{EA9110D2-21DC-5D4C-A265-86BDA0A9015A}"/>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833" r:id="rId1"/>
    <p:sldLayoutId id="2147483838" r:id="rId2"/>
    <p:sldLayoutId id="2147483834" r:id="rId3"/>
    <p:sldLayoutId id="2147483840" r:id="rId4"/>
    <p:sldLayoutId id="2147483839" r:id="rId5"/>
    <p:sldLayoutId id="2147483659" r:id="rId6"/>
    <p:sldLayoutId id="2147483667" r:id="rId7"/>
    <p:sldLayoutId id="2147483650" r:id="rId8"/>
    <p:sldLayoutId id="2147483752" r:id="rId9"/>
    <p:sldLayoutId id="2147483666" r:id="rId10"/>
    <p:sldLayoutId id="2147483652" r:id="rId11"/>
    <p:sldLayoutId id="2147483660" r:id="rId12"/>
    <p:sldLayoutId id="2147483662" r:id="rId13"/>
    <p:sldLayoutId id="2147483663" r:id="rId14"/>
    <p:sldLayoutId id="2147483835" r:id="rId15"/>
    <p:sldLayoutId id="2147483836" r:id="rId16"/>
    <p:sldLayoutId id="2147483837" r:id="rId17"/>
    <p:sldLayoutId id="2147483655" r:id="rId18"/>
    <p:sldLayoutId id="2147483692"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F935-8127-4767-B000-9A7206ED3D94}"/>
              </a:ext>
            </a:extLst>
          </p:cNvPr>
          <p:cNvSpPr>
            <a:spLocks noGrp="1"/>
          </p:cNvSpPr>
          <p:nvPr>
            <p:ph type="title"/>
          </p:nvPr>
        </p:nvSpPr>
        <p:spPr>
          <a:xfrm>
            <a:off x="685799" y="639763"/>
            <a:ext cx="10660075" cy="1417635"/>
          </a:xfrm>
        </p:spPr>
        <p:txBody>
          <a:bodyPr anchor="t">
            <a:normAutofit/>
          </a:bodyPr>
          <a:lstStyle/>
          <a:p>
            <a:r>
              <a:rPr lang="es-MX" dirty="0" err="1"/>
              <a:t>Welcome</a:t>
            </a:r>
            <a:r>
              <a:rPr lang="es-MX" dirty="0"/>
              <a:t> </a:t>
            </a:r>
            <a:r>
              <a:rPr lang="es-MX" dirty="0" err="1"/>
              <a:t>to</a:t>
            </a:r>
            <a:r>
              <a:rPr lang="es-MX" dirty="0"/>
              <a:t> Luxoft </a:t>
            </a:r>
            <a:r>
              <a:rPr lang="es-MX" dirty="0" err="1"/>
              <a:t>Brazil</a:t>
            </a:r>
            <a:endParaRPr lang="en-US" dirty="0"/>
          </a:p>
        </p:txBody>
      </p:sp>
      <p:pic>
        <p:nvPicPr>
          <p:cNvPr id="5" name="Imagem 4">
            <a:extLst>
              <a:ext uri="{FF2B5EF4-FFF2-40B4-BE49-F238E27FC236}">
                <a16:creationId xmlns:a16="http://schemas.microsoft.com/office/drawing/2014/main" id="{6D536F4F-23F6-449F-94CE-13ED42D5D5A8}"/>
              </a:ext>
            </a:extLst>
          </p:cNvPr>
          <p:cNvPicPr>
            <a:picLocks noChangeAspect="1"/>
          </p:cNvPicPr>
          <p:nvPr/>
        </p:nvPicPr>
        <p:blipFill>
          <a:blip r:embed="rId2"/>
          <a:stretch>
            <a:fillRect/>
          </a:stretch>
        </p:blipFill>
        <p:spPr>
          <a:xfrm>
            <a:off x="685799" y="3325304"/>
            <a:ext cx="13258799" cy="2585465"/>
          </a:xfrm>
          <a:prstGeom prst="rect">
            <a:avLst/>
          </a:prstGeom>
          <a:noFill/>
        </p:spPr>
      </p:pic>
      <p:sp>
        <p:nvSpPr>
          <p:cNvPr id="3" name="Subtitle 2">
            <a:extLst>
              <a:ext uri="{FF2B5EF4-FFF2-40B4-BE49-F238E27FC236}">
                <a16:creationId xmlns:a16="http://schemas.microsoft.com/office/drawing/2014/main" id="{EABFDB7B-CFE0-4565-A29A-3D26DDF48F7F}"/>
              </a:ext>
            </a:extLst>
          </p:cNvPr>
          <p:cNvSpPr>
            <a:spLocks noGrp="1"/>
          </p:cNvSpPr>
          <p:nvPr>
            <p:ph idx="10"/>
          </p:nvPr>
        </p:nvSpPr>
        <p:spPr>
          <a:xfrm>
            <a:off x="11715750" y="1"/>
            <a:ext cx="2601384" cy="776046"/>
          </a:xfrm>
        </p:spPr>
        <p:txBody>
          <a:bodyPr anchor="ctr">
            <a:normAutofit/>
          </a:bodyPr>
          <a:lstStyle/>
          <a:p>
            <a:r>
              <a:rPr lang="es-MX" dirty="0"/>
              <a:t>2022</a:t>
            </a:r>
            <a:endParaRPr lang="en-US" dirty="0"/>
          </a:p>
        </p:txBody>
      </p:sp>
    </p:spTree>
    <p:extLst>
      <p:ext uri="{BB962C8B-B14F-4D97-AF65-F5344CB8AC3E}">
        <p14:creationId xmlns:p14="http://schemas.microsoft.com/office/powerpoint/2010/main" val="243259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cxnSpLocks/>
          </p:cNvCxnSpPr>
          <p:nvPr/>
        </p:nvCxnSpPr>
        <p:spPr>
          <a:xfrm>
            <a:off x="685800" y="2700373"/>
            <a:ext cx="13154028" cy="18216"/>
          </a:xfrm>
          <a:prstGeom prst="line">
            <a:avLst/>
          </a:prstGeom>
          <a:ln w="95250" cap="sq">
            <a:solidFill>
              <a:schemeClr val="accent1">
                <a:lumMod val="40000"/>
                <a:lumOff val="60000"/>
              </a:schemeClr>
            </a:solidFill>
          </a:ln>
        </p:spPr>
        <p:style>
          <a:lnRef idx="1">
            <a:schemeClr val="accent1"/>
          </a:lnRef>
          <a:fillRef idx="0">
            <a:schemeClr val="accent1"/>
          </a:fillRef>
          <a:effectRef idx="0">
            <a:schemeClr val="accent1"/>
          </a:effectRef>
          <a:fontRef idx="minor">
            <a:schemeClr val="lt1"/>
          </a:fontRef>
        </p:style>
      </p:cxnSp>
      <p:sp>
        <p:nvSpPr>
          <p:cNvPr id="2" name="Title 1"/>
          <p:cNvSpPr>
            <a:spLocks noGrp="1"/>
          </p:cNvSpPr>
          <p:nvPr>
            <p:ph type="title"/>
          </p:nvPr>
        </p:nvSpPr>
        <p:spPr>
          <a:xfrm>
            <a:off x="685800" y="639763"/>
            <a:ext cx="13258800" cy="492107"/>
          </a:xfrm>
        </p:spPr>
        <p:txBody>
          <a:bodyPr>
            <a:normAutofit fontScale="90000"/>
          </a:bodyPr>
          <a:lstStyle/>
          <a:p>
            <a:r>
              <a:rPr lang="en-US" dirty="0"/>
              <a:t>CLT – Legal Framework</a:t>
            </a:r>
            <a:br>
              <a:rPr lang="en-US" dirty="0"/>
            </a:br>
            <a:endParaRPr lang="en-US" dirty="0"/>
          </a:p>
        </p:txBody>
      </p:sp>
      <p:sp>
        <p:nvSpPr>
          <p:cNvPr id="35" name="Rectangle 34"/>
          <p:cNvSpPr/>
          <p:nvPr/>
        </p:nvSpPr>
        <p:spPr>
          <a:xfrm>
            <a:off x="10274861" y="2957050"/>
            <a:ext cx="3642600" cy="31623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Rectangle 35"/>
          <p:cNvSpPr/>
          <p:nvPr/>
        </p:nvSpPr>
        <p:spPr>
          <a:xfrm>
            <a:off x="5229727" y="2957049"/>
            <a:ext cx="4578130" cy="31623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Rectangle 36"/>
          <p:cNvSpPr/>
          <p:nvPr/>
        </p:nvSpPr>
        <p:spPr>
          <a:xfrm>
            <a:off x="653351" y="2957050"/>
            <a:ext cx="4389553" cy="3162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Symbol zastępczy tekstu 7">
            <a:extLst>
              <a:ext uri="{FF2B5EF4-FFF2-40B4-BE49-F238E27FC236}">
                <a16:creationId xmlns:a16="http://schemas.microsoft.com/office/drawing/2014/main" id="{52F047F2-993C-4180-BDC6-EA549635EDB8}"/>
              </a:ext>
            </a:extLst>
          </p:cNvPr>
          <p:cNvSpPr txBox="1">
            <a:spLocks/>
          </p:cNvSpPr>
          <p:nvPr/>
        </p:nvSpPr>
        <p:spPr>
          <a:xfrm>
            <a:off x="5323008" y="3129862"/>
            <a:ext cx="4484850" cy="2790161"/>
          </a:xfrm>
          <a:prstGeom prst="rect">
            <a:avLst/>
          </a:prstGeom>
        </p:spPr>
        <p:txBody>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nSpc>
                <a:spcPct val="120000"/>
              </a:lnSpc>
              <a:spcBef>
                <a:spcPts val="0"/>
              </a:spcBef>
              <a:buSzPts val="1000"/>
            </a:pPr>
            <a:r>
              <a:rPr lang="pt-BR" sz="1400" dirty="0">
                <a:solidFill>
                  <a:schemeClr val="accent1"/>
                </a:solidFill>
              </a:rPr>
              <a:t>Law 10.097/2000 Young </a:t>
            </a:r>
            <a:r>
              <a:rPr lang="pt-BR" sz="1400" dirty="0" err="1">
                <a:solidFill>
                  <a:schemeClr val="accent1"/>
                </a:solidFill>
              </a:rPr>
              <a:t>Apprentice</a:t>
            </a:r>
            <a:endParaRPr lang="pt-BR" sz="1400" dirty="0">
              <a:solidFill>
                <a:schemeClr val="accent1"/>
              </a:solidFill>
            </a:endParaRPr>
          </a:p>
          <a:p>
            <a:pPr>
              <a:lnSpc>
                <a:spcPct val="120000"/>
              </a:lnSpc>
              <a:spcBef>
                <a:spcPts val="0"/>
              </a:spcBef>
              <a:buSzPts val="1000"/>
            </a:pPr>
            <a:endParaRPr lang="pt-BR" sz="1200" b="0" dirty="0">
              <a:solidFill>
                <a:srgbClr val="000000"/>
              </a:solidFill>
              <a:latin typeface="Arial" panose="020B0604020202020204" pitchFamily="34" charset="0"/>
            </a:endParaRPr>
          </a:p>
          <a:p>
            <a:pPr marL="184150" indent="-184150">
              <a:spcBef>
                <a:spcPts val="800"/>
              </a:spcBef>
              <a:buClr>
                <a:schemeClr val="accent1"/>
              </a:buClr>
              <a:buSzPts val="1000"/>
              <a:buFont typeface="Arial" panose="020B0604020202020204" pitchFamily="34" charset="0"/>
              <a:buChar char="•"/>
            </a:pPr>
            <a:r>
              <a:rPr lang="en-US" sz="1200" b="0" dirty="0">
                <a:latin typeface="Arial"/>
              </a:rPr>
              <a:t>Young between 14 and 24 years old, be attending or have already completed elementary or high school</a:t>
            </a:r>
          </a:p>
          <a:p>
            <a:pPr marL="184150" indent="-184150">
              <a:spcBef>
                <a:spcPts val="800"/>
              </a:spcBef>
              <a:buClr>
                <a:schemeClr val="accent1"/>
              </a:buClr>
              <a:buSzPts val="1000"/>
              <a:buFont typeface="Arial" panose="020B0604020202020204" pitchFamily="34" charset="0"/>
              <a:buChar char="•"/>
            </a:pPr>
            <a:endParaRPr lang="en-US" sz="1200" b="0" dirty="0">
              <a:latin typeface="Arial"/>
            </a:endParaRPr>
          </a:p>
          <a:p>
            <a:pPr marL="184150" indent="-184150">
              <a:spcBef>
                <a:spcPts val="800"/>
              </a:spcBef>
              <a:buClr>
                <a:schemeClr val="accent1"/>
              </a:buClr>
              <a:buSzPts val="1000"/>
              <a:buFont typeface="Arial" panose="020B0604020202020204" pitchFamily="34" charset="0"/>
              <a:buChar char="•"/>
            </a:pPr>
            <a:r>
              <a:rPr lang="en-US" sz="1200" b="0" dirty="0">
                <a:latin typeface="Arial"/>
              </a:rPr>
              <a:t>Excepting small companies</a:t>
            </a:r>
          </a:p>
          <a:p>
            <a:pPr>
              <a:spcBef>
                <a:spcPts val="800"/>
              </a:spcBef>
              <a:buClr>
                <a:schemeClr val="accent1"/>
              </a:buClr>
              <a:buSzPts val="1000"/>
            </a:pPr>
            <a:endParaRPr lang="pt-BR" sz="1200" dirty="0">
              <a:solidFill>
                <a:schemeClr val="accent1"/>
              </a:solidFill>
            </a:endParaRPr>
          </a:p>
          <a:p>
            <a:pPr marL="184150" indent="-184150">
              <a:spcBef>
                <a:spcPts val="800"/>
              </a:spcBef>
              <a:buClr>
                <a:schemeClr val="accent1"/>
              </a:buClr>
              <a:buSzPts val="1000"/>
              <a:buFont typeface="Arial" panose="020B0604020202020204" pitchFamily="34" charset="0"/>
              <a:buChar char="•"/>
            </a:pPr>
            <a:r>
              <a:rPr lang="pt-BR" sz="1200" b="0" dirty="0" err="1">
                <a:latin typeface="Arial"/>
              </a:rPr>
              <a:t>Ciee</a:t>
            </a:r>
            <a:endParaRPr lang="pt-BR" sz="1200" b="0" dirty="0">
              <a:latin typeface="Arial"/>
            </a:endParaRPr>
          </a:p>
          <a:p>
            <a:pPr>
              <a:spcBef>
                <a:spcPts val="800"/>
              </a:spcBef>
              <a:buClr>
                <a:schemeClr val="accent1"/>
              </a:buClr>
              <a:buSzPts val="1000"/>
            </a:pPr>
            <a:endParaRPr lang="pt-BR" sz="1200" dirty="0">
              <a:solidFill>
                <a:schemeClr val="accent1"/>
              </a:solidFill>
            </a:endParaRPr>
          </a:p>
        </p:txBody>
      </p:sp>
      <p:sp>
        <p:nvSpPr>
          <p:cNvPr id="39" name="Symbol zastępczy tekstu 40">
            <a:extLst>
              <a:ext uri="{FF2B5EF4-FFF2-40B4-BE49-F238E27FC236}">
                <a16:creationId xmlns:a16="http://schemas.microsoft.com/office/drawing/2014/main" id="{3D4B9582-8235-4ED7-A3C8-FA8E8838EE81}"/>
              </a:ext>
            </a:extLst>
          </p:cNvPr>
          <p:cNvSpPr txBox="1">
            <a:spLocks/>
          </p:cNvSpPr>
          <p:nvPr/>
        </p:nvSpPr>
        <p:spPr>
          <a:xfrm>
            <a:off x="933454" y="3129862"/>
            <a:ext cx="3802132" cy="2989584"/>
          </a:xfrm>
          <a:prstGeom prst="rect">
            <a:avLst/>
          </a:prstGeom>
        </p:spPr>
        <p:txBody>
          <a:bodyPr vert="horz" lIns="0" tIns="0" rIns="0" bIns="0" rtlCol="0">
            <a:noAutofit/>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400" dirty="0">
                <a:solidFill>
                  <a:schemeClr val="accent1"/>
                </a:solidFill>
              </a:rPr>
              <a:t>The </a:t>
            </a:r>
            <a:r>
              <a:rPr lang="pt-BR" sz="1400" dirty="0">
                <a:solidFill>
                  <a:schemeClr val="accent1"/>
                </a:solidFill>
              </a:rPr>
              <a:t>Union- SINPDP</a:t>
            </a:r>
            <a:endParaRPr lang="en-US" sz="1400" dirty="0">
              <a:solidFill>
                <a:schemeClr val="accent1"/>
              </a:solidFill>
            </a:endParaRPr>
          </a:p>
          <a:p>
            <a:pPr>
              <a:lnSpc>
                <a:spcPct val="140000"/>
              </a:lnSpc>
              <a:spcBef>
                <a:spcPts val="0"/>
              </a:spcBef>
              <a:buSzPts val="1000"/>
            </a:pPr>
            <a:r>
              <a:rPr lang="en-US" sz="1400" dirty="0">
                <a:solidFill>
                  <a:schemeClr val="accent1"/>
                </a:solidFill>
              </a:rPr>
              <a:t>Data Processing Union</a:t>
            </a:r>
          </a:p>
          <a:p>
            <a:pPr>
              <a:lnSpc>
                <a:spcPct val="140000"/>
              </a:lnSpc>
              <a:spcBef>
                <a:spcPts val="0"/>
              </a:spcBef>
              <a:buSzPts val="1000"/>
            </a:pPr>
            <a:endParaRPr lang="en-US" sz="1400" dirty="0">
              <a:solidFill>
                <a:schemeClr val="accent1"/>
              </a:solidFill>
            </a:endParaRPr>
          </a:p>
          <a:p>
            <a:pPr>
              <a:lnSpc>
                <a:spcPct val="140000"/>
              </a:lnSpc>
              <a:spcBef>
                <a:spcPts val="0"/>
              </a:spcBef>
              <a:buSzPts val="1000"/>
            </a:pPr>
            <a:r>
              <a:rPr lang="en-US" sz="1200" b="0" dirty="0">
                <a:latin typeface="Arial"/>
              </a:rPr>
              <a:t>Range depending as RSS</a:t>
            </a:r>
          </a:p>
          <a:p>
            <a:pPr>
              <a:lnSpc>
                <a:spcPct val="140000"/>
              </a:lnSpc>
              <a:spcBef>
                <a:spcPts val="0"/>
              </a:spcBef>
              <a:buSzPts val="1000"/>
            </a:pPr>
            <a:endParaRPr lang="en-US" sz="1200" b="0" dirty="0">
              <a:latin typeface="Arial"/>
            </a:endParaRPr>
          </a:p>
          <a:p>
            <a:pPr>
              <a:lnSpc>
                <a:spcPct val="140000"/>
              </a:lnSpc>
              <a:spcBef>
                <a:spcPts val="0"/>
              </a:spcBef>
              <a:buSzPts val="1000"/>
            </a:pPr>
            <a:r>
              <a:rPr lang="en-US" sz="1200" dirty="0">
                <a:latin typeface="Arial"/>
              </a:rPr>
              <a:t>Concept of </a:t>
            </a:r>
            <a:r>
              <a:rPr lang="en-US" sz="1200" dirty="0" err="1">
                <a:latin typeface="Arial"/>
              </a:rPr>
              <a:t>Isonony</a:t>
            </a:r>
            <a:endParaRPr lang="en-US" sz="1200" dirty="0">
              <a:latin typeface="Arial"/>
            </a:endParaRPr>
          </a:p>
          <a:p>
            <a:pPr>
              <a:lnSpc>
                <a:spcPct val="140000"/>
              </a:lnSpc>
              <a:spcBef>
                <a:spcPts val="0"/>
              </a:spcBef>
              <a:buSzPts val="1000"/>
            </a:pPr>
            <a:endParaRPr lang="en-US" sz="1200" b="0" dirty="0">
              <a:latin typeface="Arial"/>
            </a:endParaRPr>
          </a:p>
          <a:p>
            <a:pPr marL="0" marR="0" lvl="0" indent="0" algn="l" defTabSz="146304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1463040" rtl="0" eaLnBrk="1" fontAlgn="auto" latinLnBrk="0" hangingPunct="1">
              <a:lnSpc>
                <a:spcPct val="100000"/>
              </a:lnSpc>
              <a:spcBef>
                <a:spcPts val="0"/>
              </a:spcBef>
              <a:spcAft>
                <a:spcPts val="0"/>
              </a:spcAft>
              <a:buClrTx/>
              <a:buSzTx/>
              <a:buFontTx/>
              <a:buNone/>
              <a:tabLst/>
              <a:defRPr/>
            </a:pPr>
            <a:r>
              <a:rPr lang="pt-BR" sz="1200" b="0" i="0" kern="1200" dirty="0" err="1">
                <a:solidFill>
                  <a:schemeClr val="tx1"/>
                </a:solidFill>
                <a:effectLst/>
                <a:latin typeface="+mn-lt"/>
                <a:ea typeface="+mn-ea"/>
                <a:cs typeface="+mn-cs"/>
              </a:rPr>
              <a:t>Overtime</a:t>
            </a:r>
            <a:r>
              <a:rPr lang="pt-BR" sz="1200" b="0" i="0" kern="1200" dirty="0">
                <a:solidFill>
                  <a:schemeClr val="tx1"/>
                </a:solidFill>
                <a:effectLst/>
                <a:latin typeface="+mn-lt"/>
                <a:ea typeface="+mn-ea"/>
                <a:cs typeface="+mn-cs"/>
              </a:rPr>
              <a:t>, </a:t>
            </a:r>
            <a:r>
              <a:rPr kumimoji="0" lang="pt-BR" sz="1200" b="0" u="none" strike="noStrike" cap="none" spc="0" normalizeH="0" baseline="0" noProof="0" dirty="0" err="1">
                <a:ln>
                  <a:noFill/>
                </a:ln>
                <a:uLnTx/>
                <a:uFillTx/>
              </a:rPr>
              <a:t>Benefits</a:t>
            </a:r>
            <a:endParaRPr kumimoji="0" lang="pt-BR" sz="1200" b="0" u="none" strike="noStrike" cap="none" spc="0" normalizeH="0" baseline="0" noProof="0" dirty="0">
              <a:ln>
                <a:noFill/>
              </a:ln>
              <a:uLnTx/>
              <a:uFillTx/>
            </a:endParaRPr>
          </a:p>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pt-BR" sz="1200" b="0" u="none" strike="noStrike" cap="none" spc="0" normalizeH="0" baseline="0" noProof="0" dirty="0">
              <a:ln>
                <a:noFill/>
              </a:ln>
              <a:uLnTx/>
              <a:uFillTx/>
            </a:endParaRPr>
          </a:p>
          <a:p>
            <a:pPr marL="0" marR="0" lvl="0" indent="0" algn="l" defTabSz="146304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Arial"/>
              <a:ea typeface="+mn-ea"/>
              <a:cs typeface="+mn-cs"/>
            </a:endParaRPr>
          </a:p>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pt-BR" sz="1200" b="0" u="none" strike="noStrike" cap="none" spc="0" normalizeH="0" baseline="0" noProof="0" dirty="0">
              <a:ln>
                <a:noFill/>
              </a:ln>
              <a:uLnTx/>
              <a:uFillTx/>
              <a:latin typeface="Arial"/>
            </a:endParaRPr>
          </a:p>
          <a:p>
            <a:pPr marL="0" marR="0" lvl="0" indent="0" algn="l" defTabSz="146304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Arial"/>
              <a:ea typeface="+mn-ea"/>
              <a:cs typeface="+mn-cs"/>
            </a:endParaRPr>
          </a:p>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a:p>
            <a:pPr>
              <a:lnSpc>
                <a:spcPct val="140000"/>
              </a:lnSpc>
              <a:spcBef>
                <a:spcPts val="533"/>
              </a:spcBef>
              <a:buSzPts val="1000"/>
            </a:pPr>
            <a:endParaRPr lang="en-US" sz="1400" dirty="0"/>
          </a:p>
        </p:txBody>
      </p:sp>
      <p:sp>
        <p:nvSpPr>
          <p:cNvPr id="40" name="Symbol zastępczy tekstu 6">
            <a:extLst>
              <a:ext uri="{FF2B5EF4-FFF2-40B4-BE49-F238E27FC236}">
                <a16:creationId xmlns:a16="http://schemas.microsoft.com/office/drawing/2014/main" id="{1BFEA197-E07D-4098-AE55-CE2311C4FBEE}"/>
              </a:ext>
            </a:extLst>
          </p:cNvPr>
          <p:cNvSpPr txBox="1">
            <a:spLocks/>
          </p:cNvSpPr>
          <p:nvPr/>
        </p:nvSpPr>
        <p:spPr>
          <a:xfrm>
            <a:off x="10406770" y="3152676"/>
            <a:ext cx="3528403" cy="2192531"/>
          </a:xfrm>
          <a:prstGeom prst="rect">
            <a:avLst/>
          </a:prstGeom>
        </p:spPr>
        <p:txBody>
          <a:bodyPr vert="horz" lIns="0" tIns="0" rIns="0" bIns="0" rtlCol="0">
            <a:normAutofit/>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marL="0" marR="0" lvl="0" indent="0" algn="l" defTabSz="1463040" rtl="0" eaLnBrk="1" fontAlgn="auto" latinLnBrk="0" hangingPunct="1">
              <a:lnSpc>
                <a:spcPct val="100000"/>
              </a:lnSpc>
              <a:spcBef>
                <a:spcPts val="0"/>
              </a:spcBef>
              <a:spcAft>
                <a:spcPts val="0"/>
              </a:spcAft>
              <a:buClrTx/>
              <a:buSzTx/>
              <a:buFontTx/>
              <a:buNone/>
              <a:tabLst/>
              <a:defRPr/>
            </a:pPr>
            <a:r>
              <a:rPr lang="pt-BR" sz="1400" dirty="0">
                <a:solidFill>
                  <a:schemeClr val="accent1"/>
                </a:solidFill>
              </a:rPr>
              <a:t>Quote Law (art. 93 da Lei nº 8.213/91), PCD- </a:t>
            </a:r>
            <a:r>
              <a:rPr lang="pt-BR" sz="1400" dirty="0" err="1">
                <a:solidFill>
                  <a:schemeClr val="accent1"/>
                </a:solidFill>
              </a:rPr>
              <a:t>disabilities</a:t>
            </a:r>
            <a:r>
              <a:rPr lang="pt-BR" sz="1400" dirty="0">
                <a:solidFill>
                  <a:schemeClr val="accent1"/>
                </a:solidFill>
              </a:rPr>
              <a:t> </a:t>
            </a:r>
          </a:p>
          <a:p>
            <a:pPr marL="0" marR="0" lvl="0" indent="0" algn="l" defTabSz="1463040" rtl="0" eaLnBrk="1" fontAlgn="auto" latinLnBrk="0" hangingPunct="1">
              <a:lnSpc>
                <a:spcPct val="100000"/>
              </a:lnSpc>
              <a:spcBef>
                <a:spcPts val="0"/>
              </a:spcBef>
              <a:spcAft>
                <a:spcPts val="0"/>
              </a:spcAft>
              <a:buClrTx/>
              <a:buSzTx/>
              <a:buFontTx/>
              <a:buNone/>
              <a:tabLst/>
              <a:defRPr/>
            </a:pPr>
            <a:endParaRPr lang="pt-BR" sz="1400" dirty="0">
              <a:solidFill>
                <a:schemeClr val="accent1"/>
              </a:solidFill>
            </a:endParaRPr>
          </a:p>
          <a:p>
            <a:pPr marL="0" marR="0" lvl="0" indent="0" algn="l" defTabSz="1463040" rtl="0" eaLnBrk="1" fontAlgn="auto" latinLnBrk="0" hangingPunct="1">
              <a:lnSpc>
                <a:spcPct val="100000"/>
              </a:lnSpc>
              <a:spcBef>
                <a:spcPts val="0"/>
              </a:spcBef>
              <a:spcAft>
                <a:spcPts val="0"/>
              </a:spcAft>
              <a:buClrTx/>
              <a:buSzTx/>
              <a:buFontTx/>
              <a:buNone/>
              <a:tabLst/>
              <a:defRPr/>
            </a:pPr>
            <a:endParaRPr lang="pt-BR" sz="1400" dirty="0">
              <a:solidFill>
                <a:schemeClr val="accent1"/>
              </a:solidFill>
            </a:endParaRPr>
          </a:p>
          <a:p>
            <a:pPr marL="0" marR="0" lvl="0" indent="0" algn="l" defTabSz="1463040" rtl="0" eaLnBrk="1" fontAlgn="auto" latinLnBrk="0" hangingPunct="1">
              <a:lnSpc>
                <a:spcPct val="100000"/>
              </a:lnSpc>
              <a:spcBef>
                <a:spcPts val="0"/>
              </a:spcBef>
              <a:spcAft>
                <a:spcPts val="0"/>
              </a:spcAft>
              <a:buClrTx/>
              <a:buSzTx/>
              <a:buFontTx/>
              <a:buNone/>
              <a:tabLst/>
              <a:defRPr/>
            </a:pPr>
            <a:r>
              <a:rPr lang="pt-BR" sz="1200" b="0" dirty="0">
                <a:latin typeface="Arial"/>
              </a:rPr>
              <a:t>Over 100 </a:t>
            </a:r>
            <a:r>
              <a:rPr lang="pt-BR" sz="1200" b="0" dirty="0" err="1">
                <a:latin typeface="Arial"/>
              </a:rPr>
              <a:t>employees</a:t>
            </a:r>
            <a:endParaRPr lang="en-US" sz="1200" b="0" dirty="0">
              <a:latin typeface="Arial"/>
            </a:endParaRPr>
          </a:p>
        </p:txBody>
      </p:sp>
      <p:sp>
        <p:nvSpPr>
          <p:cNvPr id="3" name="CaixaDeTexto 2">
            <a:extLst>
              <a:ext uri="{FF2B5EF4-FFF2-40B4-BE49-F238E27FC236}">
                <a16:creationId xmlns:a16="http://schemas.microsoft.com/office/drawing/2014/main" id="{AFF74718-DD91-468B-916B-ED419B186698}"/>
              </a:ext>
            </a:extLst>
          </p:cNvPr>
          <p:cNvSpPr txBox="1"/>
          <p:nvPr/>
        </p:nvSpPr>
        <p:spPr>
          <a:xfrm>
            <a:off x="917412" y="6497053"/>
            <a:ext cx="6766757" cy="397032"/>
          </a:xfrm>
          <a:prstGeom prst="rect">
            <a:avLst/>
          </a:prstGeom>
          <a:noFill/>
        </p:spPr>
        <p:txBody>
          <a:bodyPr wrap="square" rtlCol="0">
            <a:spAutoFit/>
          </a:bodyPr>
          <a:lstStyle/>
          <a:p>
            <a:pPr>
              <a:lnSpc>
                <a:spcPct val="90000"/>
              </a:lnSpc>
              <a:spcAft>
                <a:spcPts val="400"/>
              </a:spcAft>
            </a:pPr>
            <a:r>
              <a:rPr lang="en-US" sz="1100" b="0" dirty="0">
                <a:latin typeface="Arial"/>
              </a:rPr>
              <a:t>* Small company: with annual revenue of up to R$ 4.8 million per year or employing 10 to 49 people in commerce and services.</a:t>
            </a:r>
            <a:endParaRPr lang="pt-BR" sz="1100" dirty="0"/>
          </a:p>
        </p:txBody>
      </p:sp>
      <p:sp>
        <p:nvSpPr>
          <p:cNvPr id="4" name="CaixaDeTexto 3">
            <a:extLst>
              <a:ext uri="{FF2B5EF4-FFF2-40B4-BE49-F238E27FC236}">
                <a16:creationId xmlns:a16="http://schemas.microsoft.com/office/drawing/2014/main" id="{A855BE7D-29A1-43BF-9E65-304D28B3EE75}"/>
              </a:ext>
            </a:extLst>
          </p:cNvPr>
          <p:cNvSpPr txBox="1"/>
          <p:nvPr/>
        </p:nvSpPr>
        <p:spPr>
          <a:xfrm>
            <a:off x="685800" y="1507958"/>
            <a:ext cx="5763126" cy="697627"/>
          </a:xfrm>
          <a:prstGeom prst="rect">
            <a:avLst/>
          </a:prstGeom>
          <a:noFill/>
        </p:spPr>
        <p:txBody>
          <a:bodyPr wrap="square" rtlCol="0">
            <a:spAutoFit/>
          </a:bodyPr>
          <a:lstStyle/>
          <a:p>
            <a:pPr marL="342900" indent="-342900" algn="l">
              <a:lnSpc>
                <a:spcPct val="90000"/>
              </a:lnSpc>
              <a:spcAft>
                <a:spcPts val="400"/>
              </a:spcAft>
              <a:buFont typeface="Arial" panose="020B0604020202020204" pitchFamily="34" charset="0"/>
              <a:buChar char="•"/>
            </a:pPr>
            <a:r>
              <a:rPr lang="en-US" sz="2000" b="1" dirty="0">
                <a:solidFill>
                  <a:schemeClr val="accent1">
                    <a:lumMod val="75000"/>
                  </a:schemeClr>
                </a:solidFill>
              </a:rPr>
              <a:t>In compliance with Brazil legislation</a:t>
            </a:r>
          </a:p>
          <a:p>
            <a:pPr marL="342900" indent="-342900" algn="l">
              <a:lnSpc>
                <a:spcPct val="90000"/>
              </a:lnSpc>
              <a:spcAft>
                <a:spcPts val="400"/>
              </a:spcAft>
              <a:buFont typeface="Arial" panose="020B0604020202020204" pitchFamily="34" charset="0"/>
              <a:buChar char="•"/>
            </a:pPr>
            <a:r>
              <a:rPr lang="en-US" sz="2000" b="1" dirty="0">
                <a:solidFill>
                  <a:schemeClr val="accent1">
                    <a:lumMod val="75000"/>
                  </a:schemeClr>
                </a:solidFill>
              </a:rPr>
              <a:t>Just Staff- not contractors</a:t>
            </a:r>
            <a:endParaRPr lang="pt-BR" sz="2000" b="1" dirty="0">
              <a:solidFill>
                <a:schemeClr val="accent1">
                  <a:lumMod val="75000"/>
                </a:schemeClr>
              </a:solidFill>
            </a:endParaRPr>
          </a:p>
        </p:txBody>
      </p:sp>
    </p:spTree>
    <p:extLst>
      <p:ext uri="{BB962C8B-B14F-4D97-AF65-F5344CB8AC3E}">
        <p14:creationId xmlns:p14="http://schemas.microsoft.com/office/powerpoint/2010/main" val="50596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6E2B-FAEB-9403-9AD2-787AED7CF778}"/>
              </a:ext>
            </a:extLst>
          </p:cNvPr>
          <p:cNvSpPr>
            <a:spLocks noGrp="1"/>
          </p:cNvSpPr>
          <p:nvPr>
            <p:ph type="title"/>
          </p:nvPr>
        </p:nvSpPr>
        <p:spPr>
          <a:xfrm>
            <a:off x="525780" y="731203"/>
            <a:ext cx="13338810" cy="1783397"/>
          </a:xfrm>
        </p:spPr>
        <p:txBody>
          <a:bodyPr>
            <a:normAutofit/>
          </a:bodyPr>
          <a:lstStyle/>
          <a:p>
            <a:pPr algn="ctr"/>
            <a:r>
              <a:rPr lang="es-419" sz="7200" dirty="0" err="1"/>
              <a:t>Payroll</a:t>
            </a:r>
            <a:r>
              <a:rPr lang="es-419" sz="7200" dirty="0"/>
              <a:t> – e-Social</a:t>
            </a:r>
            <a:endParaRPr lang="en-US" sz="7200" dirty="0"/>
          </a:p>
        </p:txBody>
      </p:sp>
      <p:pic>
        <p:nvPicPr>
          <p:cNvPr id="1026" name="Picture 2" descr="e-Social, o que é? - Blog FreeNFe">
            <a:extLst>
              <a:ext uri="{FF2B5EF4-FFF2-40B4-BE49-F238E27FC236}">
                <a16:creationId xmlns:a16="http://schemas.microsoft.com/office/drawing/2014/main" id="{8ADC7F5F-D4EB-47B1-B491-0CE32A7F9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830" y="2827482"/>
            <a:ext cx="5491585" cy="315881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ector reto 8">
            <a:extLst>
              <a:ext uri="{FF2B5EF4-FFF2-40B4-BE49-F238E27FC236}">
                <a16:creationId xmlns:a16="http://schemas.microsoft.com/office/drawing/2014/main" id="{2E2701A3-C69D-42F2-853A-9CBA7A243C6E}"/>
              </a:ext>
            </a:extLst>
          </p:cNvPr>
          <p:cNvCxnSpPr>
            <a:cxnSpLocks/>
          </p:cNvCxnSpPr>
          <p:nvPr/>
        </p:nvCxnSpPr>
        <p:spPr>
          <a:xfrm>
            <a:off x="7427495" y="2580815"/>
            <a:ext cx="0" cy="4365417"/>
          </a:xfrm>
          <a:prstGeom prst="line">
            <a:avLst/>
          </a:prstGeom>
          <a:ln w="6350" cap="sq"/>
        </p:spPr>
        <p:style>
          <a:lnRef idx="1">
            <a:schemeClr val="accent1"/>
          </a:lnRef>
          <a:fillRef idx="0">
            <a:schemeClr val="accent1"/>
          </a:fillRef>
          <a:effectRef idx="0">
            <a:schemeClr val="accent1"/>
          </a:effectRef>
          <a:fontRef idx="minor">
            <a:schemeClr val="lt1"/>
          </a:fontRef>
        </p:style>
      </p:cxnSp>
      <p:sp>
        <p:nvSpPr>
          <p:cNvPr id="13" name="Rectangle 17">
            <a:extLst>
              <a:ext uri="{FF2B5EF4-FFF2-40B4-BE49-F238E27FC236}">
                <a16:creationId xmlns:a16="http://schemas.microsoft.com/office/drawing/2014/main" id="{95011283-824B-4DDB-A1B5-46A06446A643}"/>
              </a:ext>
            </a:extLst>
          </p:cNvPr>
          <p:cNvSpPr/>
          <p:nvPr/>
        </p:nvSpPr>
        <p:spPr>
          <a:xfrm>
            <a:off x="8525576" y="4114799"/>
            <a:ext cx="4837497" cy="820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Aft>
                <a:spcPts val="400"/>
              </a:spcAft>
            </a:pPr>
            <a:r>
              <a:rPr lang="pt-BR" sz="2000" b="1" dirty="0" err="1">
                <a:solidFill>
                  <a:srgbClr val="5F249F"/>
                </a:solidFill>
              </a:rPr>
              <a:t>Cut</a:t>
            </a:r>
            <a:r>
              <a:rPr lang="pt-BR" sz="2000" b="1" dirty="0">
                <a:solidFill>
                  <a:srgbClr val="5F249F"/>
                </a:solidFill>
              </a:rPr>
              <a:t>-off date</a:t>
            </a:r>
          </a:p>
          <a:p>
            <a:pPr>
              <a:lnSpc>
                <a:spcPct val="90000"/>
              </a:lnSpc>
              <a:spcAft>
                <a:spcPts val="400"/>
              </a:spcAft>
            </a:pPr>
            <a:endParaRPr lang="pt-BR" sz="2000" b="1" dirty="0">
              <a:solidFill>
                <a:srgbClr val="5F249F"/>
              </a:solidFill>
            </a:endParaRPr>
          </a:p>
          <a:p>
            <a:pPr>
              <a:lnSpc>
                <a:spcPct val="90000"/>
              </a:lnSpc>
              <a:spcAft>
                <a:spcPts val="400"/>
              </a:spcAft>
            </a:pPr>
            <a:r>
              <a:rPr lang="pt-BR" sz="1600" dirty="0">
                <a:solidFill>
                  <a:srgbClr val="5F249F"/>
                </a:solidFill>
              </a:rPr>
              <a:t> </a:t>
            </a:r>
            <a:r>
              <a:rPr lang="en-US" sz="1800" b="1" dirty="0">
                <a:solidFill>
                  <a:schemeClr val="bg1">
                    <a:lumMod val="50000"/>
                  </a:schemeClr>
                </a:solidFill>
              </a:rPr>
              <a:t>21</a:t>
            </a:r>
            <a:r>
              <a:rPr lang="en-US" sz="1800" b="1" baseline="30000" dirty="0">
                <a:solidFill>
                  <a:schemeClr val="bg1">
                    <a:lumMod val="50000"/>
                  </a:schemeClr>
                </a:solidFill>
              </a:rPr>
              <a:t>th</a:t>
            </a:r>
            <a:r>
              <a:rPr lang="en-US" sz="1800" b="1" dirty="0">
                <a:solidFill>
                  <a:schemeClr val="bg1">
                    <a:lumMod val="50000"/>
                  </a:schemeClr>
                </a:solidFill>
              </a:rPr>
              <a:t> </a:t>
            </a:r>
            <a:endParaRPr lang="pt-BR" sz="1800" dirty="0">
              <a:solidFill>
                <a:schemeClr val="bg1">
                  <a:lumMod val="50000"/>
                </a:schemeClr>
              </a:solidFill>
            </a:endParaRPr>
          </a:p>
          <a:p>
            <a:pPr>
              <a:lnSpc>
                <a:spcPct val="90000"/>
              </a:lnSpc>
              <a:spcAft>
                <a:spcPts val="400"/>
              </a:spcAft>
            </a:pPr>
            <a:endParaRPr lang="pt-BR" sz="1600" b="1" dirty="0">
              <a:solidFill>
                <a:srgbClr val="5F249F"/>
              </a:solidFill>
            </a:endParaRPr>
          </a:p>
          <a:p>
            <a:pPr>
              <a:lnSpc>
                <a:spcPct val="90000"/>
              </a:lnSpc>
              <a:spcAft>
                <a:spcPts val="400"/>
              </a:spcAft>
            </a:pPr>
            <a:endParaRPr lang="pt-BR" sz="1600" b="1" dirty="0">
              <a:solidFill>
                <a:srgbClr val="5F249F"/>
              </a:solidFill>
            </a:endParaRPr>
          </a:p>
        </p:txBody>
      </p:sp>
      <p:sp>
        <p:nvSpPr>
          <p:cNvPr id="14" name="Rectangle 17">
            <a:extLst>
              <a:ext uri="{FF2B5EF4-FFF2-40B4-BE49-F238E27FC236}">
                <a16:creationId xmlns:a16="http://schemas.microsoft.com/office/drawing/2014/main" id="{2FE1C1A4-E580-41F7-876A-9D6D683AF8A6}"/>
              </a:ext>
            </a:extLst>
          </p:cNvPr>
          <p:cNvSpPr/>
          <p:nvPr/>
        </p:nvSpPr>
        <p:spPr>
          <a:xfrm>
            <a:off x="8525576" y="5516742"/>
            <a:ext cx="4709154" cy="13582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Aft>
                <a:spcPts val="400"/>
              </a:spcAft>
            </a:pPr>
            <a:endParaRPr lang="pt-BR" sz="1600" b="1" dirty="0">
              <a:solidFill>
                <a:srgbClr val="5F249F"/>
              </a:solidFill>
            </a:endParaRPr>
          </a:p>
          <a:p>
            <a:pPr>
              <a:lnSpc>
                <a:spcPct val="90000"/>
              </a:lnSpc>
              <a:spcAft>
                <a:spcPts val="400"/>
              </a:spcAft>
            </a:pPr>
            <a:r>
              <a:rPr lang="en-US" sz="2000" b="1" dirty="0">
                <a:solidFill>
                  <a:schemeClr val="bg1">
                    <a:lumMod val="50000"/>
                  </a:schemeClr>
                </a:solidFill>
              </a:rPr>
              <a:t>1</a:t>
            </a:r>
            <a:r>
              <a:rPr lang="en-US" sz="2000" b="1" baseline="30000" dirty="0">
                <a:solidFill>
                  <a:schemeClr val="bg1">
                    <a:lumMod val="50000"/>
                  </a:schemeClr>
                </a:solidFill>
              </a:rPr>
              <a:t>st</a:t>
            </a:r>
            <a:r>
              <a:rPr lang="en-US" sz="2000" b="1" dirty="0">
                <a:solidFill>
                  <a:schemeClr val="bg1">
                    <a:lumMod val="50000"/>
                  </a:schemeClr>
                </a:solidFill>
              </a:rPr>
              <a:t> - 7</a:t>
            </a:r>
            <a:r>
              <a:rPr lang="en-US" sz="2000" b="1" baseline="30000" dirty="0">
                <a:solidFill>
                  <a:schemeClr val="bg1">
                    <a:lumMod val="50000"/>
                  </a:schemeClr>
                </a:solidFill>
              </a:rPr>
              <a:t>th</a:t>
            </a:r>
            <a:r>
              <a:rPr lang="en-US" sz="2000" b="1" dirty="0">
                <a:solidFill>
                  <a:schemeClr val="bg1">
                    <a:lumMod val="50000"/>
                  </a:schemeClr>
                </a:solidFill>
              </a:rPr>
              <a:t> : </a:t>
            </a:r>
            <a:r>
              <a:rPr lang="pt-BR" sz="2000" b="1" baseline="30000" dirty="0" err="1">
                <a:solidFill>
                  <a:schemeClr val="tx1">
                    <a:lumMod val="65000"/>
                    <a:lumOff val="35000"/>
                  </a:schemeClr>
                </a:solidFill>
              </a:rPr>
              <a:t>will</a:t>
            </a:r>
            <a:r>
              <a:rPr lang="pt-BR" sz="2000" b="1" baseline="30000" dirty="0">
                <a:solidFill>
                  <a:schemeClr val="tx1">
                    <a:lumMod val="65000"/>
                    <a:lumOff val="35000"/>
                  </a:schemeClr>
                </a:solidFill>
              </a:rPr>
              <a:t> </a:t>
            </a:r>
            <a:r>
              <a:rPr lang="pt-BR" sz="2000" b="1" baseline="30000" dirty="0" err="1">
                <a:solidFill>
                  <a:schemeClr val="tx1">
                    <a:lumMod val="65000"/>
                    <a:lumOff val="35000"/>
                  </a:schemeClr>
                </a:solidFill>
              </a:rPr>
              <a:t>be</a:t>
            </a:r>
            <a:r>
              <a:rPr lang="pt-BR" sz="2000" b="1" baseline="30000" dirty="0">
                <a:solidFill>
                  <a:schemeClr val="tx1">
                    <a:lumMod val="65000"/>
                    <a:lumOff val="35000"/>
                  </a:schemeClr>
                </a:solidFill>
              </a:rPr>
              <a:t> </a:t>
            </a:r>
            <a:r>
              <a:rPr lang="pt-BR" sz="2000" b="1" baseline="30000" dirty="0" err="1">
                <a:solidFill>
                  <a:schemeClr val="tx1">
                    <a:lumMod val="65000"/>
                    <a:lumOff val="35000"/>
                  </a:schemeClr>
                </a:solidFill>
              </a:rPr>
              <a:t>paid</a:t>
            </a:r>
            <a:r>
              <a:rPr lang="pt-BR" sz="2000" b="1" baseline="30000" dirty="0">
                <a:solidFill>
                  <a:schemeClr val="tx1">
                    <a:lumMod val="65000"/>
                    <a:lumOff val="35000"/>
                  </a:schemeClr>
                </a:solidFill>
              </a:rPr>
              <a:t>  </a:t>
            </a:r>
            <a:r>
              <a:rPr lang="pt-BR" sz="2000" b="1" baseline="30000" dirty="0" err="1">
                <a:solidFill>
                  <a:schemeClr val="tx1">
                    <a:lumMod val="65000"/>
                    <a:lumOff val="35000"/>
                  </a:schemeClr>
                </a:solidFill>
              </a:rPr>
              <a:t>the</a:t>
            </a:r>
            <a:r>
              <a:rPr lang="pt-BR" sz="2000" b="1" baseline="30000" dirty="0">
                <a:solidFill>
                  <a:schemeClr val="tx1">
                    <a:lumMod val="65000"/>
                    <a:lumOff val="35000"/>
                  </a:schemeClr>
                </a:solidFill>
              </a:rPr>
              <a:t> </a:t>
            </a:r>
            <a:r>
              <a:rPr lang="pt-BR" sz="2000" b="1" baseline="30000" dirty="0" err="1">
                <a:solidFill>
                  <a:schemeClr val="tx1">
                    <a:lumMod val="65000"/>
                    <a:lumOff val="35000"/>
                  </a:schemeClr>
                </a:solidFill>
              </a:rPr>
              <a:t>next</a:t>
            </a:r>
            <a:r>
              <a:rPr lang="pt-BR" sz="2000" b="1" baseline="30000" dirty="0">
                <a:solidFill>
                  <a:schemeClr val="tx1">
                    <a:lumMod val="65000"/>
                    <a:lumOff val="35000"/>
                  </a:schemeClr>
                </a:solidFill>
              </a:rPr>
              <a:t> 15th</a:t>
            </a:r>
          </a:p>
          <a:p>
            <a:pPr algn="l">
              <a:lnSpc>
                <a:spcPct val="90000"/>
              </a:lnSpc>
              <a:spcAft>
                <a:spcPts val="400"/>
              </a:spcAft>
            </a:pPr>
            <a:endParaRPr lang="pt-BR" sz="2000" baseline="30000" dirty="0">
              <a:solidFill>
                <a:schemeClr val="tx1">
                  <a:lumMod val="65000"/>
                  <a:lumOff val="35000"/>
                </a:schemeClr>
              </a:solidFill>
            </a:endParaRPr>
          </a:p>
          <a:p>
            <a:pPr>
              <a:lnSpc>
                <a:spcPct val="90000"/>
              </a:lnSpc>
              <a:spcAft>
                <a:spcPts val="400"/>
              </a:spcAft>
            </a:pPr>
            <a:r>
              <a:rPr lang="en-US" sz="2000" b="1" dirty="0">
                <a:solidFill>
                  <a:schemeClr val="bg1">
                    <a:lumMod val="50000"/>
                  </a:schemeClr>
                </a:solidFill>
              </a:rPr>
              <a:t>8</a:t>
            </a:r>
            <a:r>
              <a:rPr lang="en-US" sz="2000" b="1" baseline="30000" dirty="0">
                <a:solidFill>
                  <a:schemeClr val="bg1">
                    <a:lumMod val="50000"/>
                  </a:schemeClr>
                </a:solidFill>
              </a:rPr>
              <a:t>th - </a:t>
            </a:r>
            <a:r>
              <a:rPr lang="en-US" sz="2000" b="1" dirty="0">
                <a:solidFill>
                  <a:schemeClr val="bg1">
                    <a:lumMod val="50000"/>
                  </a:schemeClr>
                </a:solidFill>
              </a:rPr>
              <a:t>21</a:t>
            </a:r>
            <a:r>
              <a:rPr lang="en-US" sz="2000" b="1" baseline="30000" dirty="0">
                <a:solidFill>
                  <a:schemeClr val="bg1">
                    <a:lumMod val="50000"/>
                  </a:schemeClr>
                </a:solidFill>
              </a:rPr>
              <a:t>st</a:t>
            </a:r>
            <a:r>
              <a:rPr lang="en-US" sz="2000" b="1" dirty="0">
                <a:solidFill>
                  <a:schemeClr val="bg1">
                    <a:lumMod val="50000"/>
                  </a:schemeClr>
                </a:solidFill>
              </a:rPr>
              <a:t> : </a:t>
            </a:r>
            <a:r>
              <a:rPr lang="pt-BR" sz="2000" b="1" baseline="30000" dirty="0" err="1">
                <a:solidFill>
                  <a:schemeClr val="tx1">
                    <a:lumMod val="65000"/>
                    <a:lumOff val="35000"/>
                  </a:schemeClr>
                </a:solidFill>
              </a:rPr>
              <a:t>you</a:t>
            </a:r>
            <a:r>
              <a:rPr lang="pt-BR" sz="2000" b="1" baseline="30000" dirty="0">
                <a:solidFill>
                  <a:schemeClr val="tx1">
                    <a:lumMod val="65000"/>
                    <a:lumOff val="35000"/>
                  </a:schemeClr>
                </a:solidFill>
              </a:rPr>
              <a:t> </a:t>
            </a:r>
            <a:r>
              <a:rPr lang="pt-BR" sz="2000" b="1" baseline="30000" dirty="0" err="1">
                <a:solidFill>
                  <a:schemeClr val="tx1">
                    <a:lumMod val="65000"/>
                    <a:lumOff val="35000"/>
                  </a:schemeClr>
                </a:solidFill>
              </a:rPr>
              <a:t>will</a:t>
            </a:r>
            <a:r>
              <a:rPr lang="pt-BR" sz="2000" b="1" baseline="30000" dirty="0">
                <a:solidFill>
                  <a:schemeClr val="tx1">
                    <a:lumMod val="65000"/>
                    <a:lumOff val="35000"/>
                  </a:schemeClr>
                </a:solidFill>
              </a:rPr>
              <a:t> </a:t>
            </a:r>
            <a:r>
              <a:rPr lang="pt-BR" sz="2000" b="1" baseline="30000" dirty="0" err="1">
                <a:solidFill>
                  <a:schemeClr val="tx1">
                    <a:lumMod val="65000"/>
                    <a:lumOff val="35000"/>
                  </a:schemeClr>
                </a:solidFill>
              </a:rPr>
              <a:t>be</a:t>
            </a:r>
            <a:r>
              <a:rPr lang="pt-BR" sz="2000" b="1" baseline="30000" dirty="0">
                <a:solidFill>
                  <a:schemeClr val="tx1">
                    <a:lumMod val="65000"/>
                    <a:lumOff val="35000"/>
                  </a:schemeClr>
                </a:solidFill>
              </a:rPr>
              <a:t> </a:t>
            </a:r>
            <a:r>
              <a:rPr lang="pt-BR" sz="2000" b="1" baseline="30000" dirty="0" err="1">
                <a:solidFill>
                  <a:schemeClr val="tx1">
                    <a:lumMod val="65000"/>
                    <a:lumOff val="35000"/>
                  </a:schemeClr>
                </a:solidFill>
              </a:rPr>
              <a:t>paid</a:t>
            </a:r>
            <a:r>
              <a:rPr lang="pt-BR" sz="2000" b="1" baseline="30000" dirty="0">
                <a:solidFill>
                  <a:schemeClr val="tx1">
                    <a:lumMod val="65000"/>
                    <a:lumOff val="35000"/>
                  </a:schemeClr>
                </a:solidFill>
              </a:rPr>
              <a:t> </a:t>
            </a:r>
            <a:r>
              <a:rPr lang="pt-BR" sz="2000" b="1" baseline="30000" dirty="0" err="1">
                <a:solidFill>
                  <a:schemeClr val="tx1">
                    <a:lumMod val="65000"/>
                    <a:lumOff val="35000"/>
                  </a:schemeClr>
                </a:solidFill>
              </a:rPr>
              <a:t>the</a:t>
            </a:r>
            <a:r>
              <a:rPr lang="pt-BR" sz="2000" b="1" baseline="30000" dirty="0">
                <a:solidFill>
                  <a:schemeClr val="tx1">
                    <a:lumMod val="65000"/>
                    <a:lumOff val="35000"/>
                  </a:schemeClr>
                </a:solidFill>
              </a:rPr>
              <a:t> </a:t>
            </a:r>
            <a:r>
              <a:rPr lang="pt-BR" sz="2000" b="1" baseline="30000" dirty="0" err="1">
                <a:solidFill>
                  <a:schemeClr val="tx1">
                    <a:lumMod val="65000"/>
                    <a:lumOff val="35000"/>
                  </a:schemeClr>
                </a:solidFill>
              </a:rPr>
              <a:t>next</a:t>
            </a:r>
            <a:r>
              <a:rPr lang="pt-BR" sz="2000" b="1" baseline="30000" dirty="0">
                <a:solidFill>
                  <a:schemeClr val="tx1">
                    <a:lumMod val="65000"/>
                    <a:lumOff val="35000"/>
                  </a:schemeClr>
                </a:solidFill>
              </a:rPr>
              <a:t> 30th</a:t>
            </a:r>
          </a:p>
        </p:txBody>
      </p:sp>
      <p:sp>
        <p:nvSpPr>
          <p:cNvPr id="12" name="CaixaDeTexto 11">
            <a:extLst>
              <a:ext uri="{FF2B5EF4-FFF2-40B4-BE49-F238E27FC236}">
                <a16:creationId xmlns:a16="http://schemas.microsoft.com/office/drawing/2014/main" id="{8458BBB0-5DCA-4410-A058-8AF287A82781}"/>
              </a:ext>
            </a:extLst>
          </p:cNvPr>
          <p:cNvSpPr txBox="1"/>
          <p:nvPr/>
        </p:nvSpPr>
        <p:spPr>
          <a:xfrm>
            <a:off x="8525576" y="5049212"/>
            <a:ext cx="3072862" cy="697627"/>
          </a:xfrm>
          <a:prstGeom prst="rect">
            <a:avLst/>
          </a:prstGeom>
          <a:noFill/>
        </p:spPr>
        <p:txBody>
          <a:bodyPr wrap="square" rtlCol="0">
            <a:spAutoFit/>
          </a:bodyPr>
          <a:lstStyle/>
          <a:p>
            <a:pPr>
              <a:lnSpc>
                <a:spcPct val="90000"/>
              </a:lnSpc>
              <a:spcAft>
                <a:spcPts val="400"/>
              </a:spcAft>
            </a:pPr>
            <a:r>
              <a:rPr lang="pt-BR" sz="2000" b="1" dirty="0">
                <a:solidFill>
                  <a:srgbClr val="5F249F"/>
                </a:solidFill>
              </a:rPr>
              <a:t>When </a:t>
            </a:r>
            <a:r>
              <a:rPr lang="pt-BR" sz="2000" b="1" dirty="0" err="1">
                <a:solidFill>
                  <a:srgbClr val="5F249F"/>
                </a:solidFill>
              </a:rPr>
              <a:t>will</a:t>
            </a:r>
            <a:r>
              <a:rPr lang="pt-BR" sz="2000" b="1" dirty="0">
                <a:solidFill>
                  <a:srgbClr val="5F249F"/>
                </a:solidFill>
              </a:rPr>
              <a:t> I </a:t>
            </a:r>
            <a:r>
              <a:rPr lang="pt-BR" sz="2000" b="1" dirty="0" err="1">
                <a:solidFill>
                  <a:srgbClr val="5F249F"/>
                </a:solidFill>
              </a:rPr>
              <a:t>be</a:t>
            </a:r>
            <a:r>
              <a:rPr lang="pt-BR" sz="2000" b="1" dirty="0">
                <a:solidFill>
                  <a:srgbClr val="5F249F"/>
                </a:solidFill>
              </a:rPr>
              <a:t> </a:t>
            </a:r>
            <a:r>
              <a:rPr lang="pt-BR" sz="2000" b="1" dirty="0" err="1">
                <a:solidFill>
                  <a:srgbClr val="5F249F"/>
                </a:solidFill>
              </a:rPr>
              <a:t>Paid</a:t>
            </a:r>
            <a:r>
              <a:rPr lang="pt-BR" sz="2000" b="1" dirty="0">
                <a:solidFill>
                  <a:srgbClr val="5F249F"/>
                </a:solidFill>
              </a:rPr>
              <a:t>?</a:t>
            </a:r>
          </a:p>
          <a:p>
            <a:pPr algn="l">
              <a:lnSpc>
                <a:spcPct val="90000"/>
              </a:lnSpc>
              <a:spcAft>
                <a:spcPts val="400"/>
              </a:spcAft>
            </a:pPr>
            <a:endParaRPr lang="pt-BR" sz="2000" dirty="0"/>
          </a:p>
        </p:txBody>
      </p:sp>
      <p:sp>
        <p:nvSpPr>
          <p:cNvPr id="17" name="Rectangle 17">
            <a:extLst>
              <a:ext uri="{FF2B5EF4-FFF2-40B4-BE49-F238E27FC236}">
                <a16:creationId xmlns:a16="http://schemas.microsoft.com/office/drawing/2014/main" id="{2CC86909-45B5-4926-9B71-33C810174794}"/>
              </a:ext>
            </a:extLst>
          </p:cNvPr>
          <p:cNvSpPr/>
          <p:nvPr/>
        </p:nvSpPr>
        <p:spPr>
          <a:xfrm>
            <a:off x="8525575" y="2827482"/>
            <a:ext cx="4837497" cy="820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Aft>
                <a:spcPts val="400"/>
              </a:spcAft>
            </a:pPr>
            <a:r>
              <a:rPr lang="pt-BR" sz="2000" b="1" dirty="0" err="1">
                <a:solidFill>
                  <a:srgbClr val="5F249F"/>
                </a:solidFill>
              </a:rPr>
              <a:t>Hire</a:t>
            </a:r>
            <a:endParaRPr lang="pt-BR" sz="2000" b="1" dirty="0">
              <a:solidFill>
                <a:srgbClr val="5F249F"/>
              </a:solidFill>
            </a:endParaRPr>
          </a:p>
          <a:p>
            <a:pPr>
              <a:lnSpc>
                <a:spcPct val="90000"/>
              </a:lnSpc>
              <a:spcAft>
                <a:spcPts val="400"/>
              </a:spcAft>
            </a:pPr>
            <a:endParaRPr lang="pt-BR" sz="2000" b="1" dirty="0">
              <a:solidFill>
                <a:srgbClr val="5F249F"/>
              </a:solidFill>
            </a:endParaRPr>
          </a:p>
          <a:p>
            <a:pPr>
              <a:lnSpc>
                <a:spcPct val="90000"/>
              </a:lnSpc>
              <a:spcAft>
                <a:spcPts val="400"/>
              </a:spcAft>
            </a:pPr>
            <a:r>
              <a:rPr lang="pt-BR" sz="1600" b="1" dirty="0">
                <a:solidFill>
                  <a:schemeClr val="bg1">
                    <a:lumMod val="50000"/>
                  </a:schemeClr>
                </a:solidFill>
              </a:rPr>
              <a:t>48 hours </a:t>
            </a:r>
            <a:r>
              <a:rPr lang="pt-BR" sz="1600" b="1" dirty="0" err="1">
                <a:solidFill>
                  <a:schemeClr val="bg1">
                    <a:lumMod val="50000"/>
                  </a:schemeClr>
                </a:solidFill>
              </a:rPr>
              <a:t>before</a:t>
            </a:r>
            <a:r>
              <a:rPr lang="pt-BR" sz="1600" b="1" dirty="0">
                <a:solidFill>
                  <a:schemeClr val="bg1">
                    <a:lumMod val="50000"/>
                  </a:schemeClr>
                </a:solidFill>
              </a:rPr>
              <a:t> </a:t>
            </a:r>
            <a:r>
              <a:rPr lang="pt-BR" sz="1600" b="1" dirty="0" err="1">
                <a:solidFill>
                  <a:schemeClr val="bg1">
                    <a:lumMod val="50000"/>
                  </a:schemeClr>
                </a:solidFill>
              </a:rPr>
              <a:t>the</a:t>
            </a:r>
            <a:r>
              <a:rPr lang="pt-BR" sz="1600" b="1" dirty="0">
                <a:solidFill>
                  <a:schemeClr val="bg1">
                    <a:lumMod val="50000"/>
                  </a:schemeClr>
                </a:solidFill>
              </a:rPr>
              <a:t> start date</a:t>
            </a:r>
            <a:endParaRPr lang="pt-BR" sz="1800" b="1" dirty="0">
              <a:solidFill>
                <a:schemeClr val="bg1">
                  <a:lumMod val="50000"/>
                </a:schemeClr>
              </a:solidFill>
            </a:endParaRPr>
          </a:p>
          <a:p>
            <a:pPr>
              <a:lnSpc>
                <a:spcPct val="90000"/>
              </a:lnSpc>
              <a:spcAft>
                <a:spcPts val="400"/>
              </a:spcAft>
            </a:pPr>
            <a:endParaRPr lang="pt-BR" sz="1600" b="1" dirty="0">
              <a:solidFill>
                <a:srgbClr val="5F249F"/>
              </a:solidFill>
            </a:endParaRPr>
          </a:p>
          <a:p>
            <a:pPr>
              <a:lnSpc>
                <a:spcPct val="90000"/>
              </a:lnSpc>
              <a:spcAft>
                <a:spcPts val="400"/>
              </a:spcAft>
            </a:pPr>
            <a:endParaRPr lang="pt-BR" sz="1600" b="1" dirty="0">
              <a:solidFill>
                <a:srgbClr val="5F249F"/>
              </a:solidFill>
            </a:endParaRPr>
          </a:p>
        </p:txBody>
      </p:sp>
    </p:spTree>
    <p:extLst>
      <p:ext uri="{BB962C8B-B14F-4D97-AF65-F5344CB8AC3E}">
        <p14:creationId xmlns:p14="http://schemas.microsoft.com/office/powerpoint/2010/main" val="287088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Luxoft </a:t>
            </a:r>
            <a:r>
              <a:rPr lang="en-US" dirty="0">
                <a:solidFill>
                  <a:srgbClr val="00B050"/>
                </a:solidFill>
              </a:rPr>
              <a:t>Brazil</a:t>
            </a:r>
            <a:r>
              <a:rPr lang="en-US" dirty="0"/>
              <a:t> Benefits</a:t>
            </a:r>
          </a:p>
        </p:txBody>
      </p:sp>
    </p:spTree>
    <p:extLst>
      <p:ext uri="{BB962C8B-B14F-4D97-AF65-F5344CB8AC3E}">
        <p14:creationId xmlns:p14="http://schemas.microsoft.com/office/powerpoint/2010/main" val="331897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88171A-B059-426F-9F6D-9A4536FD268C}"/>
              </a:ext>
            </a:extLst>
          </p:cNvPr>
          <p:cNvSpPr>
            <a:spLocks noGrp="1"/>
          </p:cNvSpPr>
          <p:nvPr>
            <p:ph type="title"/>
          </p:nvPr>
        </p:nvSpPr>
        <p:spPr>
          <a:xfrm>
            <a:off x="685800" y="639763"/>
            <a:ext cx="13258800" cy="728507"/>
          </a:xfrm>
        </p:spPr>
        <p:txBody>
          <a:bodyPr/>
          <a:lstStyle/>
          <a:p>
            <a:r>
              <a:rPr lang="en-US" dirty="0">
                <a:latin typeface="+mn-lt"/>
              </a:rPr>
              <a:t>Payroll Benefits</a:t>
            </a:r>
            <a:endParaRPr lang="ru-RU" dirty="0">
              <a:latin typeface="+mn-lt"/>
            </a:endParaRPr>
          </a:p>
        </p:txBody>
      </p:sp>
      <p:sp>
        <p:nvSpPr>
          <p:cNvPr id="18" name="Rectangle 17">
            <a:extLst>
              <a:ext uri="{FF2B5EF4-FFF2-40B4-BE49-F238E27FC236}">
                <a16:creationId xmlns:a16="http://schemas.microsoft.com/office/drawing/2014/main" id="{D9C51220-CCC8-438E-B249-A4C7709A6B49}"/>
              </a:ext>
            </a:extLst>
          </p:cNvPr>
          <p:cNvSpPr/>
          <p:nvPr/>
        </p:nvSpPr>
        <p:spPr>
          <a:xfrm>
            <a:off x="7584637" y="2862537"/>
            <a:ext cx="5824535" cy="35768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5F249F"/>
                </a:solidFill>
                <a:effectLst/>
                <a:uLnTx/>
                <a:uFillTx/>
                <a:ea typeface="+mn-ea"/>
                <a:cs typeface="+mn-cs"/>
              </a:rPr>
              <a:t>13º Salary</a:t>
            </a:r>
            <a:endParaRPr kumimoji="0" lang="en-US" sz="2000" b="1" i="0" u="none" strike="noStrike" kern="1200" cap="none" spc="0" normalizeH="0" baseline="0" noProof="0" dirty="0">
              <a:ln>
                <a:noFill/>
              </a:ln>
              <a:solidFill>
                <a:srgbClr val="5F249F"/>
              </a:solidFill>
              <a:effectLst/>
              <a:uLnTx/>
              <a:uFillTx/>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a:solidFill>
                  <a:prstClr val="black"/>
                </a:solidFill>
              </a:rPr>
              <a:t>Paid 50% July and 50% in December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600" dirty="0">
              <a:solidFill>
                <a:prstClr val="black"/>
              </a:solidFill>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600" dirty="0">
              <a:solidFill>
                <a:prstClr val="black"/>
              </a:solidFill>
            </a:endParaRPr>
          </a:p>
          <a:p>
            <a:pPr defTabSz="914400">
              <a:defRPr/>
            </a:pPr>
            <a:r>
              <a:rPr lang="en-US" sz="2400" b="1" dirty="0">
                <a:solidFill>
                  <a:srgbClr val="5F249F"/>
                </a:solidFill>
              </a:rPr>
              <a:t>Vacation days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a:solidFill>
                  <a:prstClr val="black"/>
                </a:solidFill>
              </a:rPr>
              <a:t>30 days after first year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600" dirty="0">
              <a:solidFill>
                <a:prstClr val="black"/>
              </a:solidFill>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endParaRPr>
          </a:p>
          <a:p>
            <a:pPr marR="0" lvl="0" algn="l" defTabSz="914400" rtl="0" eaLnBrk="1" fontAlgn="auto" latinLnBrk="0" hangingPunct="1">
              <a:lnSpc>
                <a:spcPct val="100000"/>
              </a:lnSpc>
              <a:spcBef>
                <a:spcPts val="0"/>
              </a:spcBef>
              <a:spcAft>
                <a:spcPts val="0"/>
              </a:spcAft>
              <a:buClrTx/>
              <a:buSzTx/>
              <a:tabLst/>
              <a:defRPr/>
            </a:pPr>
            <a:endParaRPr kumimoji="0" lang="en-US" sz="1200" b="0"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5F249F"/>
                </a:solidFill>
                <a:effectLst/>
                <a:uLnTx/>
                <a:uFillTx/>
                <a:ea typeface="+mn-ea"/>
                <a:cs typeface="+mn-cs"/>
              </a:rPr>
              <a:t>Vacation Prime</a:t>
            </a:r>
            <a:endParaRPr kumimoji="0" lang="en-US" sz="2000" b="0" i="0" u="none" strike="noStrike" kern="1200" cap="none" spc="0" normalizeH="0" baseline="0" noProof="0" dirty="0">
              <a:ln>
                <a:noFill/>
              </a:ln>
              <a:solidFill>
                <a:srgbClr val="5F249F"/>
              </a:solidFill>
              <a:effectLst/>
              <a:uLnTx/>
              <a:uFillTx/>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black"/>
                </a:solidFill>
                <a:effectLst/>
                <a:uLnTx/>
                <a:uFillTx/>
                <a:ea typeface="+mn-ea"/>
                <a:cs typeface="+mn-cs"/>
              </a:rPr>
              <a:t>1/3 of your month gross salary</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a:solidFill>
                  <a:prstClr val="black"/>
                </a:solidFill>
              </a:rPr>
              <a:t>Paid in advanced the vacation month</a:t>
            </a:r>
          </a:p>
        </p:txBody>
      </p:sp>
      <p:sp>
        <p:nvSpPr>
          <p:cNvPr id="19" name="Rectangle 18">
            <a:extLst>
              <a:ext uri="{FF2B5EF4-FFF2-40B4-BE49-F238E27FC236}">
                <a16:creationId xmlns:a16="http://schemas.microsoft.com/office/drawing/2014/main" id="{13AFD2D6-9545-4F15-80BC-20B8A96E2BDF}"/>
              </a:ext>
            </a:extLst>
          </p:cNvPr>
          <p:cNvSpPr/>
          <p:nvPr/>
        </p:nvSpPr>
        <p:spPr>
          <a:xfrm>
            <a:off x="985313" y="1801092"/>
            <a:ext cx="6135518" cy="483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5F249F"/>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dirty="0">
              <a:solidFill>
                <a:srgbClr val="5F249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5F249F"/>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5F249F"/>
                </a:solidFill>
                <a:effectLst/>
                <a:uLnTx/>
                <a:uFillTx/>
                <a:ea typeface="+mn-ea"/>
                <a:cs typeface="+mn-cs"/>
              </a:rPr>
              <a:t>FGTS - Saving Fund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black"/>
                </a:solidFill>
                <a:effectLst/>
                <a:uLnTx/>
                <a:uFillTx/>
                <a:ea typeface="+mn-ea"/>
                <a:cs typeface="+mn-cs"/>
              </a:rPr>
              <a:t>8 % of monthly gross salary</a:t>
            </a:r>
          </a:p>
          <a:p>
            <a:pPr marL="285750" lvl="0" indent="-285750" defTabSz="914400">
              <a:buFont typeface="Wingdings" panose="05000000000000000000" pitchFamily="2" charset="2"/>
              <a:buChar char="§"/>
              <a:defRPr/>
            </a:pPr>
            <a:r>
              <a:rPr kumimoji="0" lang="en-US" sz="1600" b="0" i="0" u="none" strike="noStrike" kern="1200" cap="none" spc="0" normalizeH="0" baseline="0" noProof="0" dirty="0">
                <a:ln>
                  <a:noFill/>
                </a:ln>
                <a:solidFill>
                  <a:prstClr val="black"/>
                </a:solidFill>
                <a:effectLst/>
                <a:uLnTx/>
                <a:uFillTx/>
                <a:ea typeface="+mn-ea"/>
                <a:cs typeface="+mn-cs"/>
              </a:rPr>
              <a:t>+ 40% penalty, paid if company dismiss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black"/>
                </a:solidFill>
                <a:effectLst/>
                <a:uLnTx/>
                <a:uFillTx/>
                <a:ea typeface="+mn-ea"/>
                <a:cs typeface="+mn-cs"/>
              </a:rPr>
              <a:t>It can be taken if company d</a:t>
            </a:r>
            <a:r>
              <a:rPr lang="en-US" sz="1600" dirty="0" err="1">
                <a:solidFill>
                  <a:prstClr val="black"/>
                </a:solidFill>
              </a:rPr>
              <a:t>ismiss</a:t>
            </a:r>
            <a:r>
              <a:rPr lang="en-US" sz="1600" dirty="0">
                <a:solidFill>
                  <a:prstClr val="black"/>
                </a:solidFill>
              </a:rPr>
              <a:t> or to buy a house</a:t>
            </a:r>
            <a:endParaRPr kumimoji="0" lang="en-US" sz="1600" b="0" i="0" u="none" strike="noStrike" kern="1200" cap="none" spc="0" normalizeH="0" baseline="0" noProof="0" dirty="0">
              <a:ln>
                <a:noFill/>
              </a:ln>
              <a:solidFill>
                <a:prstClr val="black"/>
              </a:solidFill>
              <a:effectLst/>
              <a:uLnTx/>
              <a:uFillTx/>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endParaRP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5F249F"/>
                </a:solidFill>
                <a:effectLst/>
                <a:uLnTx/>
                <a:uFillTx/>
                <a:ea typeface="+mn-ea"/>
                <a:cs typeface="+mn-cs"/>
              </a:rPr>
              <a:t>Termination </a:t>
            </a:r>
            <a:r>
              <a:rPr lang="pt-BR" sz="2400" b="1" dirty="0" err="1">
                <a:solidFill>
                  <a:srgbClr val="5F249F"/>
                </a:solidFill>
              </a:rPr>
              <a:t>without</a:t>
            </a:r>
            <a:r>
              <a:rPr lang="pt-BR" sz="2400" b="1" dirty="0">
                <a:solidFill>
                  <a:srgbClr val="5F249F"/>
                </a:solidFill>
              </a:rPr>
              <a:t> </a:t>
            </a:r>
            <a:r>
              <a:rPr lang="pt-BR" sz="2400" b="1" dirty="0" err="1">
                <a:solidFill>
                  <a:srgbClr val="5F249F"/>
                </a:solidFill>
              </a:rPr>
              <a:t>previous</a:t>
            </a:r>
            <a:r>
              <a:rPr lang="pt-BR" sz="2400" b="1" dirty="0">
                <a:solidFill>
                  <a:srgbClr val="5F249F"/>
                </a:solidFill>
              </a:rPr>
              <a:t> </a:t>
            </a:r>
            <a:r>
              <a:rPr lang="pt-BR" sz="2400" b="1" dirty="0" err="1">
                <a:solidFill>
                  <a:srgbClr val="5F249F"/>
                </a:solidFill>
              </a:rPr>
              <a:t>notice</a:t>
            </a:r>
            <a:endParaRPr lang="en-US" sz="2400" b="1" dirty="0">
              <a:solidFill>
                <a:srgbClr val="5F249F"/>
              </a:solidFill>
            </a:endParaRP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black"/>
                </a:solidFill>
                <a:effectLst/>
                <a:uLnTx/>
                <a:uFillTx/>
                <a:ea typeface="+mn-ea"/>
                <a:cs typeface="+mn-cs"/>
              </a:rPr>
              <a:t>01 gross salary</a:t>
            </a:r>
          </a:p>
        </p:txBody>
      </p:sp>
      <p:grpSp>
        <p:nvGrpSpPr>
          <p:cNvPr id="2" name="Group 1">
            <a:extLst>
              <a:ext uri="{FF2B5EF4-FFF2-40B4-BE49-F238E27FC236}">
                <a16:creationId xmlns:a16="http://schemas.microsoft.com/office/drawing/2014/main" id="{AE6C262C-1237-4B24-A9CB-75EE36A40529}"/>
              </a:ext>
            </a:extLst>
          </p:cNvPr>
          <p:cNvGrpSpPr/>
          <p:nvPr/>
        </p:nvGrpSpPr>
        <p:grpSpPr>
          <a:xfrm>
            <a:off x="10430768" y="367618"/>
            <a:ext cx="4448208" cy="2666640"/>
            <a:chOff x="2563092" y="1406391"/>
            <a:chExt cx="4448208" cy="2666640"/>
          </a:xfrm>
        </p:grpSpPr>
        <p:sp>
          <p:nvSpPr>
            <p:cNvPr id="14" name="Rectangle 13">
              <a:extLst>
                <a:ext uri="{FF2B5EF4-FFF2-40B4-BE49-F238E27FC236}">
                  <a16:creationId xmlns:a16="http://schemas.microsoft.com/office/drawing/2014/main" id="{00BA2549-FF55-4A95-9479-07F4F3E018E9}"/>
                </a:ext>
              </a:extLst>
            </p:cNvPr>
            <p:cNvSpPr/>
            <p:nvPr/>
          </p:nvSpPr>
          <p:spPr>
            <a:xfrm>
              <a:off x="2563092" y="1406391"/>
              <a:ext cx="3941000" cy="649109"/>
            </a:xfrm>
            <a:prstGeom prst="rect">
              <a:avLst/>
            </a:prstGeom>
            <a:solidFill>
              <a:srgbClr val="6CC2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ru-RU" sz="2160">
                <a:solidFill>
                  <a:prstClr val="white"/>
                </a:solidFill>
              </a:endParaRPr>
            </a:p>
          </p:txBody>
        </p:sp>
        <p:sp>
          <p:nvSpPr>
            <p:cNvPr id="15" name="Isosceles Triangle 14">
              <a:extLst>
                <a:ext uri="{FF2B5EF4-FFF2-40B4-BE49-F238E27FC236}">
                  <a16:creationId xmlns:a16="http://schemas.microsoft.com/office/drawing/2014/main" id="{24E6CB64-9157-40C6-91EC-5E7156BC21F1}"/>
                </a:ext>
              </a:extLst>
            </p:cNvPr>
            <p:cNvSpPr/>
            <p:nvPr/>
          </p:nvSpPr>
          <p:spPr>
            <a:xfrm flipV="1">
              <a:off x="2563092" y="2206847"/>
              <a:ext cx="3942464" cy="1866184"/>
            </a:xfrm>
            <a:prstGeom prst="triangle">
              <a:avLst>
                <a:gd name="adj" fmla="val 100000"/>
              </a:avLst>
            </a:prstGeom>
            <a:solidFill>
              <a:srgbClr val="6CC2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ru-RU" sz="2160">
                <a:solidFill>
                  <a:prstClr val="white"/>
                </a:solidFill>
              </a:endParaRPr>
            </a:p>
          </p:txBody>
        </p:sp>
        <p:sp>
          <p:nvSpPr>
            <p:cNvPr id="16" name="Prostokąt 25">
              <a:extLst>
                <a:ext uri="{FF2B5EF4-FFF2-40B4-BE49-F238E27FC236}">
                  <a16:creationId xmlns:a16="http://schemas.microsoft.com/office/drawing/2014/main" id="{F7168B92-97B5-4288-9FB8-D77E029694EE}"/>
                </a:ext>
              </a:extLst>
            </p:cNvPr>
            <p:cNvSpPr/>
            <p:nvPr/>
          </p:nvSpPr>
          <p:spPr>
            <a:xfrm>
              <a:off x="3233300" y="1478153"/>
              <a:ext cx="3243385" cy="387798"/>
            </a:xfrm>
            <a:prstGeom prst="rect">
              <a:avLst/>
            </a:prstGeom>
          </p:spPr>
          <p:txBody>
            <a:bodyPr wrap="square">
              <a:spAutoFit/>
            </a:bodyPr>
            <a:lstStyle/>
            <a:p>
              <a:pPr algn="ctr" defTabSz="1097280">
                <a:defRPr/>
              </a:pPr>
              <a:r>
                <a:rPr lang="en-US" sz="1920" b="1" dirty="0">
                  <a:solidFill>
                    <a:prstClr val="white"/>
                  </a:solidFill>
                </a:rPr>
                <a:t>100% Payroll Scheme</a:t>
              </a:r>
            </a:p>
          </p:txBody>
        </p:sp>
        <p:sp>
          <p:nvSpPr>
            <p:cNvPr id="12" name="Prostokąt 25">
              <a:extLst>
                <a:ext uri="{FF2B5EF4-FFF2-40B4-BE49-F238E27FC236}">
                  <a16:creationId xmlns:a16="http://schemas.microsoft.com/office/drawing/2014/main" id="{9DD48FAF-4534-4F21-8414-1656EB44569C}"/>
                </a:ext>
              </a:extLst>
            </p:cNvPr>
            <p:cNvSpPr/>
            <p:nvPr/>
          </p:nvSpPr>
          <p:spPr>
            <a:xfrm>
              <a:off x="3767915" y="2221952"/>
              <a:ext cx="3243385" cy="978729"/>
            </a:xfrm>
            <a:prstGeom prst="rect">
              <a:avLst/>
            </a:prstGeom>
          </p:spPr>
          <p:txBody>
            <a:bodyPr wrap="square">
              <a:spAutoFit/>
            </a:bodyPr>
            <a:lstStyle/>
            <a:p>
              <a:pPr algn="ctr" defTabSz="1097280">
                <a:defRPr/>
              </a:pPr>
              <a:r>
                <a:rPr lang="en-US" sz="1920" b="1" dirty="0">
                  <a:solidFill>
                    <a:prstClr val="white"/>
                  </a:solidFill>
                </a:rPr>
                <a:t>Payment date:</a:t>
              </a:r>
            </a:p>
            <a:p>
              <a:pPr algn="ctr" defTabSz="1097280">
                <a:defRPr/>
              </a:pPr>
              <a:r>
                <a:rPr lang="en-US" sz="1920" b="1" dirty="0">
                  <a:solidFill>
                    <a:prstClr val="white"/>
                  </a:solidFill>
                </a:rPr>
                <a:t>15</a:t>
              </a:r>
              <a:r>
                <a:rPr lang="en-US" sz="1920" b="1" baseline="30000" dirty="0">
                  <a:solidFill>
                    <a:prstClr val="white"/>
                  </a:solidFill>
                </a:rPr>
                <a:t>th</a:t>
              </a:r>
              <a:r>
                <a:rPr lang="en-US" sz="1920" b="1" dirty="0">
                  <a:solidFill>
                    <a:prstClr val="white"/>
                  </a:solidFill>
                </a:rPr>
                <a:t>  of the month</a:t>
              </a:r>
            </a:p>
            <a:p>
              <a:pPr algn="ctr" defTabSz="1097280">
                <a:defRPr/>
              </a:pPr>
              <a:r>
                <a:rPr lang="en-US" sz="1920" b="1" dirty="0">
                  <a:solidFill>
                    <a:prstClr val="white"/>
                  </a:solidFill>
                </a:rPr>
                <a:t>30</a:t>
              </a:r>
              <a:r>
                <a:rPr lang="en-US" sz="1920" b="1" baseline="30000" dirty="0">
                  <a:solidFill>
                    <a:prstClr val="white"/>
                  </a:solidFill>
                </a:rPr>
                <a:t>th</a:t>
              </a:r>
              <a:r>
                <a:rPr lang="en-US" sz="1920" b="1" dirty="0">
                  <a:solidFill>
                    <a:prstClr val="white"/>
                  </a:solidFill>
                </a:rPr>
                <a:t>  of the month</a:t>
              </a:r>
            </a:p>
          </p:txBody>
        </p:sp>
      </p:grpSp>
      <p:pic>
        <p:nvPicPr>
          <p:cNvPr id="25" name="Graphic 128">
            <a:extLst>
              <a:ext uri="{FF2B5EF4-FFF2-40B4-BE49-F238E27FC236}">
                <a16:creationId xmlns:a16="http://schemas.microsoft.com/office/drawing/2014/main" id="{9EA0BD00-47F8-4F2A-B1A8-C0C500DD17D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813205" y="14233"/>
            <a:ext cx="1792224" cy="1280160"/>
          </a:xfrm>
          <a:prstGeom prst="rect">
            <a:avLst/>
          </a:prstGeom>
        </p:spPr>
      </p:pic>
    </p:spTree>
    <p:extLst>
      <p:ext uri="{BB962C8B-B14F-4D97-AF65-F5344CB8AC3E}">
        <p14:creationId xmlns:p14="http://schemas.microsoft.com/office/powerpoint/2010/main" val="3884053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88171A-B059-426F-9F6D-9A4536FD268C}"/>
              </a:ext>
            </a:extLst>
          </p:cNvPr>
          <p:cNvSpPr>
            <a:spLocks noGrp="1"/>
          </p:cNvSpPr>
          <p:nvPr>
            <p:ph type="title"/>
          </p:nvPr>
        </p:nvSpPr>
        <p:spPr>
          <a:xfrm>
            <a:off x="685800" y="639763"/>
            <a:ext cx="13258800" cy="728507"/>
          </a:xfrm>
        </p:spPr>
        <p:txBody>
          <a:bodyPr/>
          <a:lstStyle/>
          <a:p>
            <a:r>
              <a:rPr lang="en-US" dirty="0"/>
              <a:t>Benefits</a:t>
            </a:r>
            <a:endParaRPr lang="ru-RU" dirty="0"/>
          </a:p>
        </p:txBody>
      </p:sp>
      <p:sp>
        <p:nvSpPr>
          <p:cNvPr id="18" name="Rectangle 17">
            <a:extLst>
              <a:ext uri="{FF2B5EF4-FFF2-40B4-BE49-F238E27FC236}">
                <a16:creationId xmlns:a16="http://schemas.microsoft.com/office/drawing/2014/main" id="{D9C51220-CCC8-438E-B249-A4C7709A6B49}"/>
              </a:ext>
            </a:extLst>
          </p:cNvPr>
          <p:cNvSpPr/>
          <p:nvPr/>
        </p:nvSpPr>
        <p:spPr>
          <a:xfrm>
            <a:off x="7522497" y="1801093"/>
            <a:ext cx="6122591" cy="4831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5F249F"/>
                </a:solidFill>
                <a:effectLst/>
                <a:uLnTx/>
                <a:uFillTx/>
                <a:ea typeface="+mn-ea"/>
                <a:cs typeface="+mn-cs"/>
              </a:rPr>
              <a:t>Heath Plan – (Amil- Plan S450)</a:t>
            </a:r>
            <a:endParaRPr kumimoji="0" lang="en-US" sz="2000" b="1" i="0" u="none" strike="noStrike" kern="1200" cap="none" spc="0" normalizeH="0" baseline="0" noProof="0" dirty="0">
              <a:ln>
                <a:noFill/>
              </a:ln>
              <a:solidFill>
                <a:srgbClr val="5F249F"/>
              </a:solidFill>
              <a:effectLst/>
              <a:uLnTx/>
              <a:uFillTx/>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black"/>
                </a:solidFill>
                <a:effectLst/>
                <a:uLnTx/>
                <a:uFillTx/>
                <a:ea typeface="+mn-ea"/>
                <a:cs typeface="+mn-cs"/>
              </a:rPr>
              <a:t>For employee and direct dependent</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a:solidFill>
                  <a:prstClr val="black"/>
                </a:solidFill>
              </a:rPr>
              <a:t>Medical c</a:t>
            </a:r>
            <a:r>
              <a:rPr kumimoji="0" lang="en-US" sz="1600" b="0" i="0" u="none" strike="noStrike" kern="1200" cap="none" spc="0" normalizeH="0" baseline="0" noProof="0" dirty="0" err="1">
                <a:ln>
                  <a:noFill/>
                </a:ln>
                <a:solidFill>
                  <a:prstClr val="black"/>
                </a:solidFill>
                <a:effectLst/>
                <a:uLnTx/>
                <a:uFillTx/>
                <a:ea typeface="+mn-ea"/>
                <a:cs typeface="+mn-cs"/>
              </a:rPr>
              <a:t>onsultations</a:t>
            </a:r>
            <a:r>
              <a:rPr kumimoji="0" lang="en-US" sz="1600" b="0" i="0" u="none" strike="noStrike" kern="1200" cap="none" spc="0" normalizeH="0" baseline="0" noProof="0" dirty="0">
                <a:ln>
                  <a:noFill/>
                </a:ln>
                <a:solidFill>
                  <a:prstClr val="black"/>
                </a:solidFill>
                <a:effectLst/>
                <a:uLnTx/>
                <a:uFillTx/>
                <a:ea typeface="+mn-ea"/>
                <a:cs typeface="+mn-cs"/>
              </a:rPr>
              <a:t>, exams, physiotherapy, nutrition, hospitalization, pharmacy discount.</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ea typeface="+mn-ea"/>
              <a:cs typeface="+mn-cs"/>
            </a:endParaRPr>
          </a:p>
          <a:p>
            <a:pPr algn="just" defTabSz="914400">
              <a:defRPr/>
            </a:pPr>
            <a:endParaRPr lang="en-US" sz="1600" dirty="0">
              <a:solidFill>
                <a:prstClr val="black"/>
              </a:solidFill>
            </a:endParaRPr>
          </a:p>
          <a:p>
            <a:pPr algn="just" defTabSz="914400">
              <a:defRPr/>
            </a:pPr>
            <a:r>
              <a:rPr lang="en-US" sz="2400" b="1" dirty="0">
                <a:solidFill>
                  <a:srgbClr val="5F249F"/>
                </a:solidFill>
              </a:rPr>
              <a:t>Life insurance (Prudential)</a:t>
            </a:r>
          </a:p>
          <a:p>
            <a:pPr marL="285750" indent="-285750" algn="just" defTabSz="914400">
              <a:buFont typeface="Wingdings" panose="05000000000000000000" pitchFamily="2" charset="2"/>
              <a:buChar char="§"/>
              <a:defRPr/>
            </a:pPr>
            <a:r>
              <a:rPr lang="en-US" sz="1600" dirty="0">
                <a:solidFill>
                  <a:prstClr val="black"/>
                </a:solidFill>
              </a:rPr>
              <a:t>Up to 20 salaries-Only for employee</a:t>
            </a:r>
          </a:p>
          <a:p>
            <a:pPr marL="285750" indent="-285750" algn="just" defTabSz="914400">
              <a:buFont typeface="Wingdings" panose="05000000000000000000" pitchFamily="2" charset="2"/>
              <a:buChar char="§"/>
              <a:defRPr/>
            </a:pPr>
            <a:endParaRPr lang="en-US" sz="1600" dirty="0">
              <a:solidFill>
                <a:prstClr val="black"/>
              </a:solidFill>
            </a:endParaRPr>
          </a:p>
          <a:p>
            <a:pPr marL="285750" indent="-285750" algn="just" defTabSz="914400">
              <a:buFont typeface="Wingdings" panose="05000000000000000000" pitchFamily="2" charset="2"/>
              <a:buChar char="§"/>
              <a:defRPr/>
            </a:pPr>
            <a:endParaRPr lang="en-US" sz="1600" dirty="0">
              <a:solidFill>
                <a:prstClr val="black"/>
              </a:solidFill>
            </a:endParaRPr>
          </a:p>
          <a:p>
            <a:pPr algn="just" defTabSz="914400">
              <a:defRPr/>
            </a:pPr>
            <a:r>
              <a:rPr lang="en-US" sz="2400" b="1" dirty="0">
                <a:solidFill>
                  <a:srgbClr val="5F249F"/>
                </a:solidFill>
              </a:rPr>
              <a:t>Home </a:t>
            </a:r>
            <a:r>
              <a:rPr lang="en-US" sz="2400" b="1" dirty="0" err="1">
                <a:solidFill>
                  <a:srgbClr val="5F249F"/>
                </a:solidFill>
              </a:rPr>
              <a:t>Alowance</a:t>
            </a:r>
            <a:r>
              <a:rPr lang="en-US" sz="2400" b="1" dirty="0">
                <a:solidFill>
                  <a:srgbClr val="5F249F"/>
                </a:solidFill>
              </a:rPr>
              <a:t> (Sodexo)</a:t>
            </a:r>
          </a:p>
          <a:p>
            <a:pPr marL="285750" indent="-285750" algn="just" defTabSz="914400">
              <a:buFont typeface="Wingdings" panose="05000000000000000000" pitchFamily="2" charset="2"/>
              <a:buChar char="§"/>
              <a:defRPr/>
            </a:pPr>
            <a:r>
              <a:rPr lang="en-US" sz="1600" dirty="0">
                <a:solidFill>
                  <a:prstClr val="black"/>
                </a:solidFill>
              </a:rPr>
              <a:t>200 BRL per month</a:t>
            </a:r>
          </a:p>
          <a:p>
            <a:pPr algn="just" defTabSz="914400">
              <a:defRPr/>
            </a:pPr>
            <a:endParaRPr lang="en-US" sz="1600" dirty="0">
              <a:solidFill>
                <a:prstClr val="black"/>
              </a:solidFill>
            </a:endParaRPr>
          </a:p>
          <a:p>
            <a:pPr algn="just" defTabSz="914400">
              <a:defRPr/>
            </a:pPr>
            <a:r>
              <a:rPr lang="en-US" sz="2400" b="1" dirty="0">
                <a:solidFill>
                  <a:srgbClr val="5F249F"/>
                </a:solidFill>
              </a:rPr>
              <a:t>Profit sharing: </a:t>
            </a:r>
          </a:p>
          <a:p>
            <a:pPr marL="171450" indent="-171450" algn="just" defTabSz="914400">
              <a:buFont typeface="Wingdings" panose="05000000000000000000" pitchFamily="2" charset="2"/>
              <a:buChar char="§"/>
              <a:defRPr/>
            </a:pPr>
            <a:r>
              <a:rPr lang="en-US" sz="1600" dirty="0">
                <a:solidFill>
                  <a:prstClr val="black"/>
                </a:solidFill>
              </a:rPr>
              <a:t>Annual payment </a:t>
            </a:r>
          </a:p>
          <a:p>
            <a:pPr marR="0" lvl="0" algn="just"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Open Sans Light"/>
              <a:ea typeface="+mn-ea"/>
              <a:cs typeface="+mn-cs"/>
            </a:endParaRPr>
          </a:p>
        </p:txBody>
      </p:sp>
      <p:sp>
        <p:nvSpPr>
          <p:cNvPr id="19" name="Rectangle 18">
            <a:extLst>
              <a:ext uri="{FF2B5EF4-FFF2-40B4-BE49-F238E27FC236}">
                <a16:creationId xmlns:a16="http://schemas.microsoft.com/office/drawing/2014/main" id="{13AFD2D6-9545-4F15-80BC-20B8A96E2BDF}"/>
              </a:ext>
            </a:extLst>
          </p:cNvPr>
          <p:cNvSpPr/>
          <p:nvPr/>
        </p:nvSpPr>
        <p:spPr>
          <a:xfrm>
            <a:off x="985313" y="1801092"/>
            <a:ext cx="6135518" cy="483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5F249F"/>
              </a:solidFill>
              <a:effectLst/>
              <a:uLnTx/>
              <a:uFillTx/>
              <a:latin typeface="Open Sans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dirty="0">
              <a:solidFill>
                <a:srgbClr val="5F249F"/>
              </a:solidFill>
              <a:latin typeface="Open Sans 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5F249F"/>
              </a:solidFill>
              <a:effectLst/>
              <a:uLnTx/>
              <a:uFillTx/>
              <a:latin typeface="Open Sans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dirty="0">
              <a:solidFill>
                <a:srgbClr val="5F249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5F249F"/>
                </a:solidFill>
                <a:effectLst/>
                <a:uLnTx/>
                <a:uFillTx/>
                <a:ea typeface="+mn-ea"/>
                <a:cs typeface="+mn-cs"/>
              </a:rPr>
              <a:t>Meal voucher ( Sodexo)</a:t>
            </a:r>
            <a:endParaRPr lang="en-US" sz="1600" b="1" dirty="0">
              <a:solidFill>
                <a:prstClr val="black"/>
              </a:solidFill>
            </a:endParaRPr>
          </a:p>
          <a:p>
            <a:pPr marL="285750" lvl="0" indent="-285750" defTabSz="914400">
              <a:buFont typeface="Wingdings" panose="05000000000000000000" pitchFamily="2" charset="2"/>
              <a:buChar char="§"/>
              <a:defRPr/>
            </a:pPr>
            <a:r>
              <a:rPr lang="en-US" sz="1600" dirty="0">
                <a:solidFill>
                  <a:prstClr val="black"/>
                </a:solidFill>
              </a:rPr>
              <a:t>526.46 BRL per month </a:t>
            </a:r>
          </a:p>
          <a:p>
            <a:pPr marL="285750" lvl="0" indent="-285750" defTabSz="914400">
              <a:buFont typeface="Wingdings" panose="05000000000000000000" pitchFamily="2" charset="2"/>
              <a:buChar char="§"/>
              <a:defRPr/>
            </a:pPr>
            <a:r>
              <a:rPr lang="en-US" sz="1600" dirty="0">
                <a:solidFill>
                  <a:prstClr val="black"/>
                </a:solidFill>
              </a:rPr>
              <a:t>Paid every 5</a:t>
            </a:r>
            <a:r>
              <a:rPr lang="en-US" sz="1600" baseline="30000" dirty="0">
                <a:solidFill>
                  <a:prstClr val="black"/>
                </a:solidFill>
              </a:rPr>
              <a:t>th</a:t>
            </a:r>
            <a:r>
              <a:rPr lang="en-US" sz="1600" dirty="0">
                <a:solidFill>
                  <a:prstClr val="black"/>
                </a:solidFill>
              </a:rPr>
              <a:t> of the month</a:t>
            </a:r>
          </a:p>
          <a:p>
            <a:pPr lvl="0" defTabSz="914400">
              <a:defRPr/>
            </a:pPr>
            <a:endParaRPr lang="en-US" sz="16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5F249F"/>
                </a:solidFill>
                <a:effectLst/>
                <a:uLnTx/>
                <a:uFillTx/>
                <a:ea typeface="+mn-ea"/>
                <a:cs typeface="+mn-cs"/>
              </a:rPr>
              <a:t>Transportation voucher (Sodexo)</a:t>
            </a:r>
            <a:endParaRPr kumimoji="0" lang="en-US" sz="2000" b="1" i="0" u="none" strike="noStrike" kern="1200" cap="none" spc="0" normalizeH="0" baseline="0" noProof="0" dirty="0">
              <a:ln>
                <a:noFill/>
              </a:ln>
              <a:solidFill>
                <a:srgbClr val="5F249F"/>
              </a:solidFill>
              <a:effectLst/>
              <a:uLnTx/>
              <a:uFillTx/>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a:solidFill>
                  <a:prstClr val="black"/>
                </a:solidFill>
              </a:rPr>
              <a:t>Up to 6% under employee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black"/>
                </a:solidFill>
                <a:effectLst/>
                <a:uLnTx/>
                <a:uFillTx/>
                <a:ea typeface="+mn-ea"/>
                <a:cs typeface="+mn-cs"/>
              </a:rPr>
              <a:t>The difference of amount under employer</a:t>
            </a:r>
          </a:p>
          <a:p>
            <a:pPr marL="171450" indent="-171450" algn="just" defTabSz="914400">
              <a:buFont typeface="Wingdings" panose="05000000000000000000" pitchFamily="2" charset="2"/>
              <a:buChar char="§"/>
              <a:defRPr/>
            </a:pPr>
            <a:r>
              <a:rPr lang="en-US" sz="1600" dirty="0">
                <a:solidFill>
                  <a:prstClr val="black"/>
                </a:solidFill>
              </a:rPr>
              <a:t>Paid every 5</a:t>
            </a:r>
            <a:r>
              <a:rPr lang="en-US" sz="1600" baseline="30000" dirty="0">
                <a:solidFill>
                  <a:prstClr val="black"/>
                </a:solidFill>
              </a:rPr>
              <a:t>th</a:t>
            </a:r>
            <a:r>
              <a:rPr lang="en-US" sz="1600" dirty="0">
                <a:solidFill>
                  <a:prstClr val="black"/>
                </a:solidFill>
              </a:rPr>
              <a:t> of the month</a:t>
            </a:r>
          </a:p>
          <a:p>
            <a:pPr algn="just" defTabSz="914400">
              <a:defRPr/>
            </a:pPr>
            <a:endParaRPr lang="en-US" sz="1600" dirty="0">
              <a:solidFill>
                <a:prstClr val="black"/>
              </a:solidFill>
            </a:endParaRPr>
          </a:p>
          <a:p>
            <a:pPr algn="just" defTabSz="914400">
              <a:defRPr/>
            </a:pPr>
            <a:endParaRPr lang="en-US" sz="1600" dirty="0">
              <a:solidFill>
                <a:prstClr val="black"/>
              </a:solidFill>
            </a:endParaRPr>
          </a:p>
          <a:p>
            <a:pPr defTabSz="914400">
              <a:defRPr/>
            </a:pPr>
            <a:r>
              <a:rPr lang="en-US" sz="2400" b="1" dirty="0">
                <a:solidFill>
                  <a:srgbClr val="5F249F"/>
                </a:solidFill>
              </a:rPr>
              <a:t>C</a:t>
            </a:r>
            <a:r>
              <a:rPr kumimoji="0" lang="en-US" sz="2400" b="1" i="0" u="none" strike="noStrike" kern="1200" cap="none" spc="0" normalizeH="0" baseline="0" noProof="0" dirty="0" err="1">
                <a:ln>
                  <a:noFill/>
                </a:ln>
                <a:solidFill>
                  <a:srgbClr val="5F249F"/>
                </a:solidFill>
                <a:effectLst/>
                <a:uLnTx/>
                <a:uFillTx/>
                <a:ea typeface="+mn-ea"/>
                <a:cs typeface="+mn-cs"/>
              </a:rPr>
              <a:t>hild</a:t>
            </a:r>
            <a:r>
              <a:rPr kumimoji="0" lang="en-US" sz="2400" b="1" i="0" u="none" strike="noStrike" kern="1200" cap="none" spc="0" normalizeH="0" baseline="0" noProof="0" dirty="0">
                <a:ln>
                  <a:noFill/>
                </a:ln>
                <a:solidFill>
                  <a:srgbClr val="5F249F"/>
                </a:solidFill>
                <a:effectLst/>
                <a:uLnTx/>
                <a:uFillTx/>
                <a:ea typeface="+mn-ea"/>
                <a:cs typeface="+mn-cs"/>
              </a:rPr>
              <a:t> Care:</a:t>
            </a:r>
          </a:p>
          <a:p>
            <a:pPr marL="285750" lvl="1" indent="-285750" algn="just" defTabSz="914400">
              <a:lnSpc>
                <a:spcPct val="107000"/>
              </a:lnSpc>
              <a:buFont typeface="Wingdings" panose="05000000000000000000" pitchFamily="2" charset="2"/>
              <a:buChar char="§"/>
              <a:defRPr/>
            </a:pPr>
            <a:r>
              <a:rPr lang="en-US" sz="1600" dirty="0">
                <a:solidFill>
                  <a:prstClr val="black"/>
                </a:solidFill>
              </a:rPr>
              <a:t>0 to 24 months: 619.66 BRL per month</a:t>
            </a:r>
          </a:p>
          <a:p>
            <a:pPr marL="285750" lvl="1" indent="-285750" algn="just" defTabSz="914400">
              <a:lnSpc>
                <a:spcPct val="107000"/>
              </a:lnSpc>
              <a:buFont typeface="Wingdings" panose="05000000000000000000" pitchFamily="2" charset="2"/>
              <a:buChar char="§"/>
              <a:defRPr/>
            </a:pPr>
            <a:r>
              <a:rPr lang="en-US" sz="1600" dirty="0">
                <a:solidFill>
                  <a:prstClr val="black"/>
                </a:solidFill>
              </a:rPr>
              <a:t>24 months to 71 months: 542.20 BRL per month</a:t>
            </a:r>
          </a:p>
          <a:p>
            <a:pPr marL="285750" lvl="1" indent="-285750" algn="just" defTabSz="914400">
              <a:lnSpc>
                <a:spcPct val="107000"/>
              </a:lnSpc>
              <a:buFont typeface="Wingdings" panose="05000000000000000000" pitchFamily="2" charset="2"/>
              <a:buChar char="§"/>
              <a:defRPr/>
            </a:pPr>
            <a:r>
              <a:rPr lang="en-US" sz="1600" dirty="0">
                <a:solidFill>
                  <a:prstClr val="black"/>
                </a:solidFill>
              </a:rPr>
              <a:t>Special dependents: up to 484.5 BRL per month</a:t>
            </a:r>
          </a:p>
          <a:p>
            <a:pPr marL="285750" lvl="1" indent="-285750" algn="just" defTabSz="914400">
              <a:lnSpc>
                <a:spcPct val="107000"/>
              </a:lnSpc>
              <a:spcAft>
                <a:spcPts val="800"/>
              </a:spcAft>
              <a:buFont typeface="Wingdings" panose="05000000000000000000" pitchFamily="2" charset="2"/>
              <a:buChar char="§"/>
              <a:defRPr/>
            </a:pPr>
            <a:r>
              <a:rPr lang="en-US" sz="1600" dirty="0">
                <a:solidFill>
                  <a:prstClr val="black"/>
                </a:solidFill>
              </a:rPr>
              <a:t>Paid 30</a:t>
            </a:r>
            <a:r>
              <a:rPr lang="en-US" sz="1600" baseline="30000" dirty="0">
                <a:solidFill>
                  <a:prstClr val="black"/>
                </a:solidFill>
              </a:rPr>
              <a:t>th</a:t>
            </a:r>
            <a:endParaRPr lang="pt-BR" sz="1600" dirty="0">
              <a:solidFill>
                <a:prstClr val="black"/>
              </a:solidFill>
            </a:endParaRPr>
          </a:p>
          <a:p>
            <a:pPr marL="285750" lvl="1" indent="-285750" algn="just" defTabSz="914400">
              <a:lnSpc>
                <a:spcPct val="107000"/>
              </a:lnSpc>
              <a:spcAft>
                <a:spcPts val="800"/>
              </a:spcAft>
              <a:buFont typeface="Wingdings" panose="05000000000000000000" pitchFamily="2" charset="2"/>
              <a:buChar char="§"/>
              <a:defRPr/>
            </a:pPr>
            <a:endParaRPr lang="en-US" sz="1600" dirty="0">
              <a:solidFill>
                <a:prstClr val="black"/>
              </a:solidFill>
              <a:latin typeface="Open Sans Light"/>
            </a:endParaRPr>
          </a:p>
          <a:p>
            <a:pPr marL="285750" indent="-285750" algn="just" defTabSz="914400">
              <a:buFont typeface="Wingdings" panose="05000000000000000000" pitchFamily="2" charset="2"/>
              <a:buChar char="§"/>
              <a:defRPr/>
            </a:pPr>
            <a:endParaRPr lang="en-US" sz="1600" dirty="0">
              <a:solidFill>
                <a:prstClr val="black"/>
              </a:solidFill>
              <a:latin typeface="Open Sans Light"/>
            </a:endParaRPr>
          </a:p>
          <a:p>
            <a:pPr marR="0" lvl="0" algn="just"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Open Sans Light"/>
              <a:ea typeface="+mn-ea"/>
              <a:cs typeface="+mn-cs"/>
            </a:endParaRPr>
          </a:p>
          <a:p>
            <a:pPr marR="0" lvl="0" algn="just"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Open Sans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prstClr val="black"/>
              </a:solidFill>
              <a:latin typeface="Open Sans Light"/>
            </a:endParaRPr>
          </a:p>
        </p:txBody>
      </p:sp>
      <p:sp>
        <p:nvSpPr>
          <p:cNvPr id="22" name="Shape 1368">
            <a:extLst>
              <a:ext uri="{FF2B5EF4-FFF2-40B4-BE49-F238E27FC236}">
                <a16:creationId xmlns:a16="http://schemas.microsoft.com/office/drawing/2014/main" id="{6E3BB6A4-BFFE-4E39-B91A-19C53D52D9A3}"/>
              </a:ext>
            </a:extLst>
          </p:cNvPr>
          <p:cNvSpPr/>
          <p:nvPr/>
        </p:nvSpPr>
        <p:spPr>
          <a:xfrm>
            <a:off x="850482" y="6713128"/>
            <a:ext cx="11252407" cy="307501"/>
          </a:xfrm>
          <a:prstGeom prst="rect">
            <a:avLst/>
          </a:prstGeom>
          <a:noFill/>
          <a:ln>
            <a:noFill/>
          </a:ln>
        </p:spPr>
        <p:txBody>
          <a:bodyPr spcFirstLastPara="1" wrap="square" lIns="146280" tIns="73120" rIns="146280" bIns="73120" anchor="t" anchorCtr="0">
            <a:noAutofit/>
          </a:bodyPr>
          <a:lstStyle/>
          <a:p>
            <a:pPr defTabSz="1097280">
              <a:defRPr/>
            </a:pPr>
            <a:r>
              <a:rPr lang="en-US" sz="1200" dirty="0">
                <a:solidFill>
                  <a:prstClr val="black">
                    <a:lumMod val="50000"/>
                    <a:lumOff val="50000"/>
                  </a:prstClr>
                </a:solidFill>
                <a:ea typeface="Arial"/>
                <a:cs typeface="Arial"/>
                <a:sym typeface="Arial"/>
              </a:rPr>
              <a:t>Visit </a:t>
            </a:r>
            <a:r>
              <a:rPr lang="en-US" sz="1200" dirty="0" err="1">
                <a:solidFill>
                  <a:prstClr val="black">
                    <a:lumMod val="50000"/>
                    <a:lumOff val="50000"/>
                  </a:prstClr>
                </a:solidFill>
                <a:ea typeface="Arial"/>
                <a:cs typeface="Arial"/>
                <a:sym typeface="Arial"/>
              </a:rPr>
              <a:t>LuxTown</a:t>
            </a:r>
            <a:r>
              <a:rPr lang="en-US" sz="1200" dirty="0">
                <a:solidFill>
                  <a:prstClr val="black">
                    <a:lumMod val="50000"/>
                    <a:lumOff val="50000"/>
                  </a:prstClr>
                </a:solidFill>
              </a:rPr>
              <a:t>-&gt;Benefits &amp; Well-being section for more information</a:t>
            </a:r>
            <a:endParaRPr lang="en-US" sz="1440" dirty="0">
              <a:solidFill>
                <a:prstClr val="black">
                  <a:lumMod val="50000"/>
                  <a:lumOff val="50000"/>
                </a:prstClr>
              </a:solidFill>
            </a:endParaRPr>
          </a:p>
        </p:txBody>
      </p:sp>
      <p:pic>
        <p:nvPicPr>
          <p:cNvPr id="11" name="Graphic 128">
            <a:extLst>
              <a:ext uri="{FF2B5EF4-FFF2-40B4-BE49-F238E27FC236}">
                <a16:creationId xmlns:a16="http://schemas.microsoft.com/office/drawing/2014/main" id="{CB763807-8461-4298-A289-9E7C0E69F45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813205" y="14233"/>
            <a:ext cx="1792224" cy="1280160"/>
          </a:xfrm>
          <a:prstGeom prst="rect">
            <a:avLst/>
          </a:prstGeom>
        </p:spPr>
      </p:pic>
    </p:spTree>
    <p:extLst>
      <p:ext uri="{BB962C8B-B14F-4D97-AF65-F5344CB8AC3E}">
        <p14:creationId xmlns:p14="http://schemas.microsoft.com/office/powerpoint/2010/main" val="4059219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88171A-B059-426F-9F6D-9A4536FD268C}"/>
              </a:ext>
            </a:extLst>
          </p:cNvPr>
          <p:cNvSpPr>
            <a:spLocks noGrp="1"/>
          </p:cNvSpPr>
          <p:nvPr>
            <p:ph type="title"/>
          </p:nvPr>
        </p:nvSpPr>
        <p:spPr>
          <a:xfrm>
            <a:off x="685800" y="639763"/>
            <a:ext cx="13258800" cy="728507"/>
          </a:xfrm>
        </p:spPr>
        <p:txBody>
          <a:bodyPr/>
          <a:lstStyle/>
          <a:p>
            <a:r>
              <a:rPr lang="es-MX" dirty="0"/>
              <a:t>V</a:t>
            </a:r>
            <a:r>
              <a:rPr lang="en-US" dirty="0" err="1"/>
              <a:t>acations</a:t>
            </a:r>
            <a:r>
              <a:rPr lang="en-US" dirty="0"/>
              <a:t> and Personal Time Off</a:t>
            </a:r>
            <a:endParaRPr lang="ru-RU" dirty="0"/>
          </a:p>
        </p:txBody>
      </p:sp>
      <p:sp>
        <p:nvSpPr>
          <p:cNvPr id="19" name="Rectangle 18">
            <a:extLst>
              <a:ext uri="{FF2B5EF4-FFF2-40B4-BE49-F238E27FC236}">
                <a16:creationId xmlns:a16="http://schemas.microsoft.com/office/drawing/2014/main" id="{13AFD2D6-9545-4F15-80BC-20B8A96E2BDF}"/>
              </a:ext>
            </a:extLst>
          </p:cNvPr>
          <p:cNvSpPr/>
          <p:nvPr/>
        </p:nvSpPr>
        <p:spPr>
          <a:xfrm>
            <a:off x="83608" y="1293077"/>
            <a:ext cx="4661675" cy="39843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5F249F"/>
                </a:solidFill>
              </a:rPr>
              <a:t>Holidays</a:t>
            </a: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rPr>
              <a:t>January 1</a:t>
            </a:r>
            <a:r>
              <a:rPr lang="en-US" sz="1600" baseline="30000" dirty="0">
                <a:solidFill>
                  <a:prstClr val="black"/>
                </a:solidFill>
              </a:rPr>
              <a:t>st</a:t>
            </a:r>
            <a:endParaRPr lang="en-US" sz="1600" dirty="0">
              <a:solidFill>
                <a:prstClr val="black"/>
              </a:solidFill>
            </a:endParaRPr>
          </a:p>
          <a:p>
            <a:pPr defTabSz="914400">
              <a:defRPr/>
            </a:pPr>
            <a:r>
              <a:rPr lang="en-US" sz="1600" dirty="0">
                <a:solidFill>
                  <a:prstClr val="black"/>
                </a:solidFill>
              </a:rPr>
              <a:t>January 25 São Paulo's Anniversary</a:t>
            </a:r>
            <a:endParaRPr lang="pt-BR" sz="1600" dirty="0">
              <a:solidFill>
                <a:prstClr val="black"/>
              </a:solidFill>
            </a:endParaRPr>
          </a:p>
          <a:p>
            <a:pPr defTabSz="914400">
              <a:defRPr/>
            </a:pPr>
            <a:r>
              <a:rPr lang="en-US" sz="1600" dirty="0">
                <a:solidFill>
                  <a:prstClr val="black"/>
                </a:solidFill>
              </a:rPr>
              <a:t>Holy Friday – the calendar varies</a:t>
            </a:r>
            <a:endParaRPr lang="pt-BR" sz="1600" dirty="0">
              <a:solidFill>
                <a:prstClr val="black"/>
              </a:solidFill>
            </a:endParaRPr>
          </a:p>
          <a:p>
            <a:pPr defTabSz="914400">
              <a:defRPr/>
            </a:pPr>
            <a:r>
              <a:rPr lang="en-US" sz="1600" dirty="0">
                <a:solidFill>
                  <a:prstClr val="black"/>
                </a:solidFill>
              </a:rPr>
              <a:t>April 21 </a:t>
            </a:r>
            <a:r>
              <a:rPr lang="en-US" sz="1600" dirty="0" err="1">
                <a:solidFill>
                  <a:prstClr val="black"/>
                </a:solidFill>
              </a:rPr>
              <a:t>Tiradentes</a:t>
            </a:r>
            <a:r>
              <a:rPr lang="en-US" sz="1600" dirty="0">
                <a:solidFill>
                  <a:prstClr val="black"/>
                </a:solidFill>
              </a:rPr>
              <a:t> Day</a:t>
            </a:r>
            <a:endParaRPr lang="pt-BR" sz="1600" dirty="0">
              <a:solidFill>
                <a:prstClr val="black"/>
              </a:solidFill>
            </a:endParaRPr>
          </a:p>
          <a:p>
            <a:pPr defTabSz="914400">
              <a:defRPr/>
            </a:pPr>
            <a:r>
              <a:rPr lang="en-US" sz="1600" dirty="0">
                <a:solidFill>
                  <a:prstClr val="black"/>
                </a:solidFill>
              </a:rPr>
              <a:t>May 1 Labor Day</a:t>
            </a:r>
            <a:endParaRPr lang="pt-BR" sz="1600" dirty="0">
              <a:solidFill>
                <a:prstClr val="black"/>
              </a:solidFill>
            </a:endParaRPr>
          </a:p>
          <a:p>
            <a:pPr defTabSz="914400">
              <a:defRPr/>
            </a:pPr>
            <a:r>
              <a:rPr lang="en-US" sz="1600" dirty="0">
                <a:solidFill>
                  <a:prstClr val="black"/>
                </a:solidFill>
              </a:rPr>
              <a:t>Corpus Christi Day- the calendar varies</a:t>
            </a:r>
            <a:endParaRPr lang="pt-BR" sz="1600" dirty="0">
              <a:solidFill>
                <a:prstClr val="black"/>
              </a:solidFill>
            </a:endParaRPr>
          </a:p>
          <a:p>
            <a:pPr defTabSz="914400">
              <a:defRPr/>
            </a:pPr>
            <a:r>
              <a:rPr lang="en-US" sz="1600" dirty="0">
                <a:solidFill>
                  <a:prstClr val="black"/>
                </a:solidFill>
              </a:rPr>
              <a:t>July 9 -Constitutionalist Revolution </a:t>
            </a:r>
          </a:p>
          <a:p>
            <a:pPr defTabSz="914400">
              <a:defRPr/>
            </a:pPr>
            <a:r>
              <a:rPr lang="en-US" sz="1600" dirty="0">
                <a:solidFill>
                  <a:prstClr val="black"/>
                </a:solidFill>
              </a:rPr>
              <a:t>September 7-  Independence Day</a:t>
            </a:r>
            <a:endParaRPr lang="pt-BR" sz="1600" dirty="0">
              <a:solidFill>
                <a:prstClr val="black"/>
              </a:solidFill>
            </a:endParaRPr>
          </a:p>
          <a:p>
            <a:pPr defTabSz="914400">
              <a:defRPr/>
            </a:pPr>
            <a:r>
              <a:rPr lang="es-MX" sz="1600" dirty="0" err="1">
                <a:solidFill>
                  <a:prstClr val="black"/>
                </a:solidFill>
              </a:rPr>
              <a:t>October</a:t>
            </a:r>
            <a:r>
              <a:rPr lang="es-MX" sz="1600" dirty="0">
                <a:solidFill>
                  <a:prstClr val="black"/>
                </a:solidFill>
              </a:rPr>
              <a:t> 12- </a:t>
            </a:r>
            <a:r>
              <a:rPr lang="es-MX" sz="1600" dirty="0" err="1">
                <a:solidFill>
                  <a:prstClr val="black"/>
                </a:solidFill>
              </a:rPr>
              <a:t>Our</a:t>
            </a:r>
            <a:r>
              <a:rPr lang="es-MX" sz="1600" dirty="0">
                <a:solidFill>
                  <a:prstClr val="black"/>
                </a:solidFill>
              </a:rPr>
              <a:t> Lady Aparecida Day</a:t>
            </a:r>
          </a:p>
          <a:p>
            <a:pPr defTabSz="914400">
              <a:defRPr/>
            </a:pPr>
            <a:r>
              <a:rPr lang="en-US" sz="1600" dirty="0">
                <a:solidFill>
                  <a:prstClr val="black"/>
                </a:solidFill>
              </a:rPr>
              <a:t>November 2- All Souls' Day </a:t>
            </a:r>
          </a:p>
          <a:p>
            <a:pPr defTabSz="914400">
              <a:defRPr/>
            </a:pPr>
            <a:r>
              <a:rPr lang="en-US" sz="1600" dirty="0">
                <a:solidFill>
                  <a:prstClr val="black"/>
                </a:solidFill>
              </a:rPr>
              <a:t>November 15 - Proclamation of the Republic</a:t>
            </a:r>
            <a:endParaRPr lang="pt-BR" sz="1600" dirty="0">
              <a:solidFill>
                <a:prstClr val="black"/>
              </a:solidFill>
            </a:endParaRPr>
          </a:p>
          <a:p>
            <a:pPr defTabSz="914400">
              <a:defRPr/>
            </a:pPr>
            <a:r>
              <a:rPr lang="en-US" sz="1600" dirty="0">
                <a:solidFill>
                  <a:prstClr val="black"/>
                </a:solidFill>
              </a:rPr>
              <a:t>November 20 - Black Consciousness’ Day</a:t>
            </a:r>
          </a:p>
        </p:txBody>
      </p:sp>
      <p:sp>
        <p:nvSpPr>
          <p:cNvPr id="11" name="Rectangle 10">
            <a:extLst>
              <a:ext uri="{FF2B5EF4-FFF2-40B4-BE49-F238E27FC236}">
                <a16:creationId xmlns:a16="http://schemas.microsoft.com/office/drawing/2014/main" id="{C9E9492B-539C-4DA2-8F28-9CB4625A1F53}"/>
              </a:ext>
            </a:extLst>
          </p:cNvPr>
          <p:cNvSpPr/>
          <p:nvPr/>
        </p:nvSpPr>
        <p:spPr>
          <a:xfrm>
            <a:off x="4818977" y="1564981"/>
            <a:ext cx="4881433" cy="2746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5F249F"/>
                </a:solidFill>
              </a:rPr>
              <a:t>Leaves</a:t>
            </a:r>
            <a:endParaRPr lang="en-US" sz="1600" dirty="0">
              <a:solidFill>
                <a:prstClr val="black"/>
              </a:solidFill>
            </a:endParaRPr>
          </a:p>
          <a:p>
            <a:pPr marL="285750" lvl="0" indent="-285750" defTabSz="914400">
              <a:buFont typeface="Arial" panose="020B0604020202020204" pitchFamily="34" charset="0"/>
              <a:buChar char="•"/>
              <a:defRPr/>
            </a:pPr>
            <a:r>
              <a:rPr lang="en-US" sz="1800" b="1" dirty="0">
                <a:solidFill>
                  <a:srgbClr val="5F249F"/>
                </a:solidFill>
              </a:rPr>
              <a:t>Marriage days</a:t>
            </a:r>
            <a:r>
              <a:rPr lang="en-US" sz="1600" dirty="0">
                <a:solidFill>
                  <a:prstClr val="black"/>
                </a:solidFill>
              </a:rPr>
              <a:t>: 5 calendar days by law.</a:t>
            </a:r>
          </a:p>
          <a:p>
            <a:pPr marL="285750" lvl="0" indent="-285750" defTabSz="914400">
              <a:buFont typeface="Arial" panose="020B0604020202020204" pitchFamily="34" charset="0"/>
              <a:buChar char="•"/>
              <a:defRPr/>
            </a:pPr>
            <a:endParaRPr lang="en-US" sz="1600" dirty="0">
              <a:solidFill>
                <a:prstClr val="black"/>
              </a:solidFill>
            </a:endParaRPr>
          </a:p>
          <a:p>
            <a:pPr marL="285750" lvl="0" indent="-285750" defTabSz="914400">
              <a:buFont typeface="Arial" panose="020B0604020202020204" pitchFamily="34" charset="0"/>
              <a:buChar char="•"/>
              <a:defRPr/>
            </a:pPr>
            <a:r>
              <a:rPr lang="en-US" sz="1800" b="1" dirty="0">
                <a:solidFill>
                  <a:srgbClr val="5F249F"/>
                </a:solidFill>
              </a:rPr>
              <a:t>Paternity leave: </a:t>
            </a:r>
            <a:r>
              <a:rPr lang="en-US" sz="1600" dirty="0">
                <a:solidFill>
                  <a:prstClr val="black"/>
                </a:solidFill>
              </a:rPr>
              <a:t>5 calendar days by law</a:t>
            </a:r>
          </a:p>
          <a:p>
            <a:pPr marL="285750" lvl="0" indent="-285750" defTabSz="914400">
              <a:buFont typeface="Arial" panose="020B0604020202020204" pitchFamily="34" charset="0"/>
              <a:buChar char="•"/>
              <a:defRPr/>
            </a:pPr>
            <a:endParaRPr lang="en-US" sz="1600" dirty="0">
              <a:solidFill>
                <a:prstClr val="black"/>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5F249F"/>
                </a:solidFill>
              </a:rPr>
              <a:t>Maternity disability:  </a:t>
            </a:r>
            <a:r>
              <a:rPr lang="en-US" sz="1600" dirty="0">
                <a:solidFill>
                  <a:prstClr val="black"/>
                </a:solidFill>
              </a:rPr>
              <a:t>120 days</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endParaRPr>
          </a:p>
          <a:p>
            <a:pPr marL="285750" indent="-285750" defTabSz="914400">
              <a:buFont typeface="Arial" panose="020B0604020202020204" pitchFamily="34" charset="0"/>
              <a:buChar char="•"/>
              <a:defRPr/>
            </a:pPr>
            <a:r>
              <a:rPr lang="en-US" sz="1800" b="1" dirty="0">
                <a:solidFill>
                  <a:srgbClr val="5F249F"/>
                </a:solidFill>
              </a:rPr>
              <a:t>Bereavement: </a:t>
            </a:r>
            <a:r>
              <a:rPr lang="en-US" sz="1600" dirty="0">
                <a:solidFill>
                  <a:prstClr val="black"/>
                </a:solidFill>
              </a:rPr>
              <a:t>5 calendar days (In case days aren’t enough, communicate with  direct manager).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1" dirty="0">
              <a:solidFill>
                <a:srgbClr val="5F249F"/>
              </a:solidFill>
            </a:endParaRPr>
          </a:p>
        </p:txBody>
      </p:sp>
      <p:sp>
        <p:nvSpPr>
          <p:cNvPr id="13" name="Rectangle 12">
            <a:extLst>
              <a:ext uri="{FF2B5EF4-FFF2-40B4-BE49-F238E27FC236}">
                <a16:creationId xmlns:a16="http://schemas.microsoft.com/office/drawing/2014/main" id="{521A8A01-4E66-4C79-9A64-8DB783CACD0D}"/>
              </a:ext>
            </a:extLst>
          </p:cNvPr>
          <p:cNvSpPr/>
          <p:nvPr/>
        </p:nvSpPr>
        <p:spPr>
          <a:xfrm>
            <a:off x="5064151" y="4908633"/>
            <a:ext cx="3513833" cy="2746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1" dirty="0">
              <a:solidFill>
                <a:srgbClr val="5F249F"/>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5F249F"/>
                </a:solidFill>
              </a:rPr>
              <a:t>Sick Days and Leaves</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5F249F"/>
                </a:solidFill>
              </a:rPr>
              <a:t>Sick Leave: </a:t>
            </a:r>
            <a:r>
              <a:rPr lang="en-US" sz="1600" dirty="0">
                <a:solidFill>
                  <a:schemeClr val="tx1"/>
                </a:solidFill>
              </a:rPr>
              <a:t>Temporary Sickness leave up to 15 days paid 100%. (INSS- Social Security-physical/digital disability needed).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endParaRPr>
          </a:p>
        </p:txBody>
      </p:sp>
      <p:sp>
        <p:nvSpPr>
          <p:cNvPr id="17" name="Rectangle 16">
            <a:extLst>
              <a:ext uri="{FF2B5EF4-FFF2-40B4-BE49-F238E27FC236}">
                <a16:creationId xmlns:a16="http://schemas.microsoft.com/office/drawing/2014/main" id="{77B28FD3-0731-4E0B-A5BD-B2A09EE15E82}"/>
              </a:ext>
            </a:extLst>
          </p:cNvPr>
          <p:cNvSpPr/>
          <p:nvPr/>
        </p:nvSpPr>
        <p:spPr>
          <a:xfrm>
            <a:off x="543544" y="5625656"/>
            <a:ext cx="2595130" cy="14284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5F249F"/>
                </a:solidFill>
              </a:rPr>
              <a:t>Birthday Day:  </a:t>
            </a:r>
            <a:r>
              <a:rPr lang="en-US" sz="1600" dirty="0">
                <a:solidFill>
                  <a:prstClr val="black"/>
                </a:solidFill>
              </a:rPr>
              <a:t>Enjoy it within the month of your birthday.</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endParaRPr>
          </a:p>
        </p:txBody>
      </p:sp>
      <p:sp>
        <p:nvSpPr>
          <p:cNvPr id="23" name="Rectangle 22">
            <a:extLst>
              <a:ext uri="{FF2B5EF4-FFF2-40B4-BE49-F238E27FC236}">
                <a16:creationId xmlns:a16="http://schemas.microsoft.com/office/drawing/2014/main" id="{7687F940-D08C-4D6A-A4D0-05D3B572068A}"/>
              </a:ext>
            </a:extLst>
          </p:cNvPr>
          <p:cNvSpPr/>
          <p:nvPr/>
        </p:nvSpPr>
        <p:spPr>
          <a:xfrm>
            <a:off x="10318137" y="3446398"/>
            <a:ext cx="3513833" cy="2746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sz="2400" b="1" dirty="0">
                <a:solidFill>
                  <a:srgbClr val="5F249F"/>
                </a:solidFill>
              </a:rPr>
              <a:t>Vacations</a:t>
            </a:r>
          </a:p>
          <a:p>
            <a:r>
              <a:rPr lang="en-US" sz="1800" b="1" dirty="0">
                <a:solidFill>
                  <a:srgbClr val="5F249F"/>
                </a:solidFill>
              </a:rPr>
              <a:t>Period of</a:t>
            </a:r>
            <a:r>
              <a:rPr lang="en-US" sz="1600" dirty="0">
                <a:solidFill>
                  <a:schemeClr val="tx1"/>
                </a:solidFill>
              </a:rPr>
              <a:t>: 30 days to be gathered after first year</a:t>
            </a:r>
          </a:p>
          <a:p>
            <a:endParaRPr lang="en-US" sz="1600" dirty="0">
              <a:solidFill>
                <a:schemeClr val="tx1"/>
              </a:solidFill>
            </a:endParaRPr>
          </a:p>
          <a:p>
            <a:r>
              <a:rPr lang="en-US" sz="1600" dirty="0">
                <a:solidFill>
                  <a:schemeClr val="tx1"/>
                </a:solidFill>
              </a:rPr>
              <a:t>Can be split into 3 periods, one of them not less than 14 days and the others not less than 5 days each. The first day cannot start on Fridays, or Saturdays or Sundays. </a:t>
            </a:r>
            <a:endParaRPr lang="en-US" sz="1000" dirty="0">
              <a:solidFill>
                <a:schemeClr val="tx1"/>
              </a:solidFill>
            </a:endParaRPr>
          </a:p>
        </p:txBody>
      </p:sp>
      <p:grpSp>
        <p:nvGrpSpPr>
          <p:cNvPr id="34" name="Group 33">
            <a:extLst>
              <a:ext uri="{FF2B5EF4-FFF2-40B4-BE49-F238E27FC236}">
                <a16:creationId xmlns:a16="http://schemas.microsoft.com/office/drawing/2014/main" id="{602E2781-F2D4-4F0C-851D-B57FE32EFE29}"/>
              </a:ext>
            </a:extLst>
          </p:cNvPr>
          <p:cNvGrpSpPr/>
          <p:nvPr/>
        </p:nvGrpSpPr>
        <p:grpSpPr>
          <a:xfrm>
            <a:off x="11465093" y="2325455"/>
            <a:ext cx="821917" cy="795960"/>
            <a:chOff x="6880226" y="2560638"/>
            <a:chExt cx="652462" cy="619125"/>
          </a:xfrm>
        </p:grpSpPr>
        <p:sp>
          <p:nvSpPr>
            <p:cNvPr id="35" name="Freeform 60">
              <a:extLst>
                <a:ext uri="{FF2B5EF4-FFF2-40B4-BE49-F238E27FC236}">
                  <a16:creationId xmlns:a16="http://schemas.microsoft.com/office/drawing/2014/main" id="{864B6319-2C9D-49B1-89FB-9552B3C26585}"/>
                </a:ext>
              </a:extLst>
            </p:cNvPr>
            <p:cNvSpPr>
              <a:spLocks/>
            </p:cNvSpPr>
            <p:nvPr/>
          </p:nvSpPr>
          <p:spPr bwMode="auto">
            <a:xfrm>
              <a:off x="7405688" y="2684463"/>
              <a:ext cx="127000" cy="95250"/>
            </a:xfrm>
            <a:custGeom>
              <a:avLst/>
              <a:gdLst>
                <a:gd name="T0" fmla="*/ 7 w 36"/>
                <a:gd name="T1" fmla="*/ 0 h 26"/>
                <a:gd name="T2" fmla="*/ 36 w 36"/>
                <a:gd name="T3" fmla="*/ 26 h 26"/>
                <a:gd name="T4" fmla="*/ 0 w 36"/>
                <a:gd name="T5" fmla="*/ 19 h 26"/>
              </a:gdLst>
              <a:ahLst/>
              <a:cxnLst>
                <a:cxn ang="0">
                  <a:pos x="T0" y="T1"/>
                </a:cxn>
                <a:cxn ang="0">
                  <a:pos x="T2" y="T3"/>
                </a:cxn>
                <a:cxn ang="0">
                  <a:pos x="T4" y="T5"/>
                </a:cxn>
              </a:cxnLst>
              <a:rect l="0" t="0" r="r" b="b"/>
              <a:pathLst>
                <a:path w="36" h="26">
                  <a:moveTo>
                    <a:pt x="7" y="0"/>
                  </a:moveTo>
                  <a:cubicBezTo>
                    <a:pt x="16" y="2"/>
                    <a:pt x="34" y="7"/>
                    <a:pt x="36" y="26"/>
                  </a:cubicBezTo>
                  <a:cubicBezTo>
                    <a:pt x="29" y="20"/>
                    <a:pt x="12" y="15"/>
                    <a:pt x="0" y="19"/>
                  </a:cubicBezTo>
                </a:path>
              </a:pathLst>
            </a:custGeom>
            <a:noFill/>
            <a:ln w="38100" cap="flat">
              <a:solidFill>
                <a:srgbClr val="5F249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36" name="Freeform 61">
              <a:extLst>
                <a:ext uri="{FF2B5EF4-FFF2-40B4-BE49-F238E27FC236}">
                  <a16:creationId xmlns:a16="http://schemas.microsoft.com/office/drawing/2014/main" id="{32AF6822-A17C-4054-9E95-D3329A87C2DA}"/>
                </a:ext>
              </a:extLst>
            </p:cNvPr>
            <p:cNvSpPr>
              <a:spLocks/>
            </p:cNvSpPr>
            <p:nvPr/>
          </p:nvSpPr>
          <p:spPr bwMode="auto">
            <a:xfrm>
              <a:off x="7324726" y="2560638"/>
              <a:ext cx="158750" cy="149225"/>
            </a:xfrm>
            <a:custGeom>
              <a:avLst/>
              <a:gdLst>
                <a:gd name="T0" fmla="*/ 7 w 45"/>
                <a:gd name="T1" fmla="*/ 41 h 41"/>
                <a:gd name="T2" fmla="*/ 45 w 45"/>
                <a:gd name="T3" fmla="*/ 8 h 41"/>
                <a:gd name="T4" fmla="*/ 0 w 45"/>
                <a:gd name="T5" fmla="*/ 18 h 41"/>
              </a:gdLst>
              <a:ahLst/>
              <a:cxnLst>
                <a:cxn ang="0">
                  <a:pos x="T0" y="T1"/>
                </a:cxn>
                <a:cxn ang="0">
                  <a:pos x="T2" y="T3"/>
                </a:cxn>
                <a:cxn ang="0">
                  <a:pos x="T4" y="T5"/>
                </a:cxn>
              </a:cxnLst>
              <a:rect l="0" t="0" r="r" b="b"/>
              <a:pathLst>
                <a:path w="45" h="41">
                  <a:moveTo>
                    <a:pt x="7" y="41"/>
                  </a:moveTo>
                  <a:cubicBezTo>
                    <a:pt x="17" y="24"/>
                    <a:pt x="31" y="12"/>
                    <a:pt x="45" y="8"/>
                  </a:cubicBezTo>
                  <a:cubicBezTo>
                    <a:pt x="35" y="0"/>
                    <a:pt x="14" y="5"/>
                    <a:pt x="0" y="18"/>
                  </a:cubicBezTo>
                </a:path>
              </a:pathLst>
            </a:custGeom>
            <a:noFill/>
            <a:ln w="38100" cap="flat">
              <a:solidFill>
                <a:srgbClr val="5F249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37" name="Freeform 62">
              <a:extLst>
                <a:ext uri="{FF2B5EF4-FFF2-40B4-BE49-F238E27FC236}">
                  <a16:creationId xmlns:a16="http://schemas.microsoft.com/office/drawing/2014/main" id="{A6EC51F9-053C-432F-8AF0-F1CB7B7B7E06}"/>
                </a:ext>
              </a:extLst>
            </p:cNvPr>
            <p:cNvSpPr>
              <a:spLocks/>
            </p:cNvSpPr>
            <p:nvPr/>
          </p:nvSpPr>
          <p:spPr bwMode="auto">
            <a:xfrm>
              <a:off x="7216776" y="2784476"/>
              <a:ext cx="87313" cy="174625"/>
            </a:xfrm>
            <a:custGeom>
              <a:avLst/>
              <a:gdLst>
                <a:gd name="T0" fmla="*/ 25 w 25"/>
                <a:gd name="T1" fmla="*/ 0 h 48"/>
                <a:gd name="T2" fmla="*/ 15 w 25"/>
                <a:gd name="T3" fmla="*/ 48 h 48"/>
                <a:gd name="T4" fmla="*/ 1 w 25"/>
                <a:gd name="T5" fmla="*/ 15 h 48"/>
              </a:gdLst>
              <a:ahLst/>
              <a:cxnLst>
                <a:cxn ang="0">
                  <a:pos x="T0" y="T1"/>
                </a:cxn>
                <a:cxn ang="0">
                  <a:pos x="T2" y="T3"/>
                </a:cxn>
                <a:cxn ang="0">
                  <a:pos x="T4" y="T5"/>
                </a:cxn>
              </a:cxnLst>
              <a:rect l="0" t="0" r="r" b="b"/>
              <a:pathLst>
                <a:path w="25" h="48">
                  <a:moveTo>
                    <a:pt x="25" y="0"/>
                  </a:moveTo>
                  <a:cubicBezTo>
                    <a:pt x="18" y="15"/>
                    <a:pt x="15" y="31"/>
                    <a:pt x="15" y="48"/>
                  </a:cubicBezTo>
                  <a:cubicBezTo>
                    <a:pt x="6" y="39"/>
                    <a:pt x="0" y="28"/>
                    <a:pt x="1" y="15"/>
                  </a:cubicBezTo>
                </a:path>
              </a:pathLst>
            </a:custGeom>
            <a:noFill/>
            <a:ln w="38100" cap="flat">
              <a:solidFill>
                <a:srgbClr val="5F249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38" name="Freeform 63">
              <a:extLst>
                <a:ext uri="{FF2B5EF4-FFF2-40B4-BE49-F238E27FC236}">
                  <a16:creationId xmlns:a16="http://schemas.microsoft.com/office/drawing/2014/main" id="{D1FF4FC8-6BB4-420A-B70D-FD5E04772A01}"/>
                </a:ext>
              </a:extLst>
            </p:cNvPr>
            <p:cNvSpPr>
              <a:spLocks/>
            </p:cNvSpPr>
            <p:nvPr/>
          </p:nvSpPr>
          <p:spPr bwMode="auto">
            <a:xfrm>
              <a:off x="7307263" y="2732088"/>
              <a:ext cx="203200" cy="447675"/>
            </a:xfrm>
            <a:custGeom>
              <a:avLst/>
              <a:gdLst>
                <a:gd name="T0" fmla="*/ 52 w 58"/>
                <a:gd name="T1" fmla="*/ 122 h 122"/>
                <a:gd name="T2" fmla="*/ 0 w 58"/>
                <a:gd name="T3" fmla="*/ 0 h 122"/>
              </a:gdLst>
              <a:ahLst/>
              <a:cxnLst>
                <a:cxn ang="0">
                  <a:pos x="T0" y="T1"/>
                </a:cxn>
                <a:cxn ang="0">
                  <a:pos x="T2" y="T3"/>
                </a:cxn>
              </a:cxnLst>
              <a:rect l="0" t="0" r="r" b="b"/>
              <a:pathLst>
                <a:path w="58" h="122">
                  <a:moveTo>
                    <a:pt x="52" y="122"/>
                  </a:moveTo>
                  <a:cubicBezTo>
                    <a:pt x="58" y="62"/>
                    <a:pt x="39" y="24"/>
                    <a:pt x="0" y="0"/>
                  </a:cubicBezTo>
                </a:path>
              </a:pathLst>
            </a:custGeom>
            <a:noFill/>
            <a:ln w="38100" cap="flat">
              <a:solidFill>
                <a:srgbClr val="5F249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39" name="Freeform 64">
              <a:extLst>
                <a:ext uri="{FF2B5EF4-FFF2-40B4-BE49-F238E27FC236}">
                  <a16:creationId xmlns:a16="http://schemas.microsoft.com/office/drawing/2014/main" id="{5F50124B-8CCD-4154-99FC-6EC506AB9BA9}"/>
                </a:ext>
              </a:extLst>
            </p:cNvPr>
            <p:cNvSpPr>
              <a:spLocks/>
            </p:cNvSpPr>
            <p:nvPr/>
          </p:nvSpPr>
          <p:spPr bwMode="auto">
            <a:xfrm>
              <a:off x="7335838" y="2824163"/>
              <a:ext cx="104775" cy="355600"/>
            </a:xfrm>
            <a:custGeom>
              <a:avLst/>
              <a:gdLst>
                <a:gd name="T0" fmla="*/ 0 w 30"/>
                <a:gd name="T1" fmla="*/ 0 h 97"/>
                <a:gd name="T2" fmla="*/ 16 w 30"/>
                <a:gd name="T3" fmla="*/ 97 h 97"/>
              </a:gdLst>
              <a:ahLst/>
              <a:cxnLst>
                <a:cxn ang="0">
                  <a:pos x="T0" y="T1"/>
                </a:cxn>
                <a:cxn ang="0">
                  <a:pos x="T2" y="T3"/>
                </a:cxn>
              </a:cxnLst>
              <a:rect l="0" t="0" r="r" b="b"/>
              <a:pathLst>
                <a:path w="30" h="97">
                  <a:moveTo>
                    <a:pt x="0" y="0"/>
                  </a:moveTo>
                  <a:cubicBezTo>
                    <a:pt x="12" y="15"/>
                    <a:pt x="30" y="37"/>
                    <a:pt x="16" y="97"/>
                  </a:cubicBezTo>
                </a:path>
              </a:pathLst>
            </a:custGeom>
            <a:noFill/>
            <a:ln w="38100" cap="flat">
              <a:solidFill>
                <a:srgbClr val="5F249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40" name="Freeform 65">
              <a:extLst>
                <a:ext uri="{FF2B5EF4-FFF2-40B4-BE49-F238E27FC236}">
                  <a16:creationId xmlns:a16="http://schemas.microsoft.com/office/drawing/2014/main" id="{5F131359-1028-457D-9FAF-F7CF57F9A2C9}"/>
                </a:ext>
              </a:extLst>
            </p:cNvPr>
            <p:cNvSpPr>
              <a:spLocks/>
            </p:cNvSpPr>
            <p:nvPr/>
          </p:nvSpPr>
          <p:spPr bwMode="auto">
            <a:xfrm>
              <a:off x="7100888" y="2700338"/>
              <a:ext cx="161925" cy="160338"/>
            </a:xfrm>
            <a:custGeom>
              <a:avLst/>
              <a:gdLst>
                <a:gd name="T0" fmla="*/ 43 w 46"/>
                <a:gd name="T1" fmla="*/ 1 h 44"/>
                <a:gd name="T2" fmla="*/ 5 w 46"/>
                <a:gd name="T3" fmla="*/ 44 h 44"/>
                <a:gd name="T4" fmla="*/ 46 w 46"/>
                <a:gd name="T5" fmla="*/ 17 h 44"/>
              </a:gdLst>
              <a:ahLst/>
              <a:cxnLst>
                <a:cxn ang="0">
                  <a:pos x="T0" y="T1"/>
                </a:cxn>
                <a:cxn ang="0">
                  <a:pos x="T2" y="T3"/>
                </a:cxn>
                <a:cxn ang="0">
                  <a:pos x="T4" y="T5"/>
                </a:cxn>
              </a:cxnLst>
              <a:rect l="0" t="0" r="r" b="b"/>
              <a:pathLst>
                <a:path w="46" h="44">
                  <a:moveTo>
                    <a:pt x="43" y="1"/>
                  </a:moveTo>
                  <a:cubicBezTo>
                    <a:pt x="21" y="0"/>
                    <a:pt x="0" y="22"/>
                    <a:pt x="5" y="44"/>
                  </a:cubicBezTo>
                  <a:cubicBezTo>
                    <a:pt x="15" y="32"/>
                    <a:pt x="33" y="19"/>
                    <a:pt x="46" y="17"/>
                  </a:cubicBezTo>
                </a:path>
              </a:pathLst>
            </a:custGeom>
            <a:noFill/>
            <a:ln w="38100" cap="flat">
              <a:solidFill>
                <a:srgbClr val="5F249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41" name="Freeform 66">
              <a:extLst>
                <a:ext uri="{FF2B5EF4-FFF2-40B4-BE49-F238E27FC236}">
                  <a16:creationId xmlns:a16="http://schemas.microsoft.com/office/drawing/2014/main" id="{E0853F6C-6C8B-4026-8540-DEB91763C026}"/>
                </a:ext>
              </a:extLst>
            </p:cNvPr>
            <p:cNvSpPr>
              <a:spLocks/>
            </p:cNvSpPr>
            <p:nvPr/>
          </p:nvSpPr>
          <p:spPr bwMode="auto">
            <a:xfrm>
              <a:off x="7132638" y="2582863"/>
              <a:ext cx="171450" cy="109538"/>
            </a:xfrm>
            <a:custGeom>
              <a:avLst/>
              <a:gdLst>
                <a:gd name="T0" fmla="*/ 49 w 49"/>
                <a:gd name="T1" fmla="*/ 30 h 30"/>
                <a:gd name="T2" fmla="*/ 0 w 49"/>
                <a:gd name="T3" fmla="*/ 14 h 30"/>
                <a:gd name="T4" fmla="*/ 23 w 49"/>
                <a:gd name="T5" fmla="*/ 25 h 30"/>
              </a:gdLst>
              <a:ahLst/>
              <a:cxnLst>
                <a:cxn ang="0">
                  <a:pos x="T0" y="T1"/>
                </a:cxn>
                <a:cxn ang="0">
                  <a:pos x="T2" y="T3"/>
                </a:cxn>
                <a:cxn ang="0">
                  <a:pos x="T4" y="T5"/>
                </a:cxn>
              </a:cxnLst>
              <a:rect l="0" t="0" r="r" b="b"/>
              <a:pathLst>
                <a:path w="49" h="30">
                  <a:moveTo>
                    <a:pt x="49" y="30"/>
                  </a:moveTo>
                  <a:cubicBezTo>
                    <a:pt x="45" y="2"/>
                    <a:pt x="16" y="0"/>
                    <a:pt x="0" y="14"/>
                  </a:cubicBezTo>
                  <a:cubicBezTo>
                    <a:pt x="12" y="16"/>
                    <a:pt x="21" y="20"/>
                    <a:pt x="23" y="25"/>
                  </a:cubicBezTo>
                </a:path>
              </a:pathLst>
            </a:custGeom>
            <a:noFill/>
            <a:ln w="38100" cap="flat">
              <a:solidFill>
                <a:srgbClr val="5F249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42" name="Freeform 67">
              <a:extLst>
                <a:ext uri="{FF2B5EF4-FFF2-40B4-BE49-F238E27FC236}">
                  <a16:creationId xmlns:a16="http://schemas.microsoft.com/office/drawing/2014/main" id="{5F02DC0E-F57D-43EE-80EC-AA6BB88A60BE}"/>
                </a:ext>
              </a:extLst>
            </p:cNvPr>
            <p:cNvSpPr>
              <a:spLocks/>
            </p:cNvSpPr>
            <p:nvPr/>
          </p:nvSpPr>
          <p:spPr bwMode="auto">
            <a:xfrm>
              <a:off x="6880226" y="3033713"/>
              <a:ext cx="490538" cy="28575"/>
            </a:xfrm>
            <a:custGeom>
              <a:avLst/>
              <a:gdLst>
                <a:gd name="T0" fmla="*/ 0 w 140"/>
                <a:gd name="T1" fmla="*/ 0 h 8"/>
                <a:gd name="T2" fmla="*/ 20 w 140"/>
                <a:gd name="T3" fmla="*/ 8 h 8"/>
                <a:gd name="T4" fmla="*/ 40 w 140"/>
                <a:gd name="T5" fmla="*/ 0 h 8"/>
                <a:gd name="T6" fmla="*/ 60 w 140"/>
                <a:gd name="T7" fmla="*/ 8 h 8"/>
                <a:gd name="T8" fmla="*/ 80 w 140"/>
                <a:gd name="T9" fmla="*/ 0 h 8"/>
                <a:gd name="T10" fmla="*/ 100 w 140"/>
                <a:gd name="T11" fmla="*/ 8 h 8"/>
                <a:gd name="T12" fmla="*/ 120 w 140"/>
                <a:gd name="T13" fmla="*/ 0 h 8"/>
                <a:gd name="T14" fmla="*/ 140 w 140"/>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8">
                  <a:moveTo>
                    <a:pt x="0" y="0"/>
                  </a:moveTo>
                  <a:cubicBezTo>
                    <a:pt x="7" y="0"/>
                    <a:pt x="13" y="8"/>
                    <a:pt x="20" y="8"/>
                  </a:cubicBezTo>
                  <a:cubicBezTo>
                    <a:pt x="27" y="8"/>
                    <a:pt x="33" y="0"/>
                    <a:pt x="40" y="0"/>
                  </a:cubicBezTo>
                  <a:cubicBezTo>
                    <a:pt x="47" y="0"/>
                    <a:pt x="53" y="8"/>
                    <a:pt x="60" y="8"/>
                  </a:cubicBezTo>
                  <a:cubicBezTo>
                    <a:pt x="67" y="8"/>
                    <a:pt x="73" y="0"/>
                    <a:pt x="80" y="0"/>
                  </a:cubicBezTo>
                  <a:cubicBezTo>
                    <a:pt x="87" y="0"/>
                    <a:pt x="93" y="8"/>
                    <a:pt x="100" y="8"/>
                  </a:cubicBezTo>
                  <a:cubicBezTo>
                    <a:pt x="107" y="8"/>
                    <a:pt x="113" y="0"/>
                    <a:pt x="120" y="0"/>
                  </a:cubicBezTo>
                  <a:cubicBezTo>
                    <a:pt x="127" y="0"/>
                    <a:pt x="133" y="8"/>
                    <a:pt x="140" y="8"/>
                  </a:cubicBezTo>
                </a:path>
              </a:pathLst>
            </a:custGeom>
            <a:noFill/>
            <a:ln w="38100" cap="flat">
              <a:solidFill>
                <a:srgbClr val="5F249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43" name="Freeform 68">
              <a:extLst>
                <a:ext uri="{FF2B5EF4-FFF2-40B4-BE49-F238E27FC236}">
                  <a16:creationId xmlns:a16="http://schemas.microsoft.com/office/drawing/2014/main" id="{3F2670BA-9A8E-4161-AE96-5F0EC80F4DED}"/>
                </a:ext>
              </a:extLst>
            </p:cNvPr>
            <p:cNvSpPr>
              <a:spLocks/>
            </p:cNvSpPr>
            <p:nvPr/>
          </p:nvSpPr>
          <p:spPr bwMode="auto">
            <a:xfrm>
              <a:off x="6880226" y="3121026"/>
              <a:ext cx="490538" cy="30163"/>
            </a:xfrm>
            <a:custGeom>
              <a:avLst/>
              <a:gdLst>
                <a:gd name="T0" fmla="*/ 0 w 140"/>
                <a:gd name="T1" fmla="*/ 0 h 8"/>
                <a:gd name="T2" fmla="*/ 20 w 140"/>
                <a:gd name="T3" fmla="*/ 8 h 8"/>
                <a:gd name="T4" fmla="*/ 40 w 140"/>
                <a:gd name="T5" fmla="*/ 0 h 8"/>
                <a:gd name="T6" fmla="*/ 60 w 140"/>
                <a:gd name="T7" fmla="*/ 8 h 8"/>
                <a:gd name="T8" fmla="*/ 80 w 140"/>
                <a:gd name="T9" fmla="*/ 0 h 8"/>
                <a:gd name="T10" fmla="*/ 100 w 140"/>
                <a:gd name="T11" fmla="*/ 8 h 8"/>
                <a:gd name="T12" fmla="*/ 120 w 140"/>
                <a:gd name="T13" fmla="*/ 0 h 8"/>
                <a:gd name="T14" fmla="*/ 140 w 140"/>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8">
                  <a:moveTo>
                    <a:pt x="0" y="0"/>
                  </a:moveTo>
                  <a:cubicBezTo>
                    <a:pt x="7" y="0"/>
                    <a:pt x="13" y="8"/>
                    <a:pt x="20" y="8"/>
                  </a:cubicBezTo>
                  <a:cubicBezTo>
                    <a:pt x="27" y="8"/>
                    <a:pt x="33" y="0"/>
                    <a:pt x="40" y="0"/>
                  </a:cubicBezTo>
                  <a:cubicBezTo>
                    <a:pt x="47" y="0"/>
                    <a:pt x="53" y="8"/>
                    <a:pt x="60" y="8"/>
                  </a:cubicBezTo>
                  <a:cubicBezTo>
                    <a:pt x="67" y="8"/>
                    <a:pt x="73" y="0"/>
                    <a:pt x="80" y="0"/>
                  </a:cubicBezTo>
                  <a:cubicBezTo>
                    <a:pt x="87" y="0"/>
                    <a:pt x="93" y="8"/>
                    <a:pt x="100" y="8"/>
                  </a:cubicBezTo>
                  <a:cubicBezTo>
                    <a:pt x="107" y="8"/>
                    <a:pt x="113" y="0"/>
                    <a:pt x="120" y="0"/>
                  </a:cubicBezTo>
                  <a:cubicBezTo>
                    <a:pt x="127" y="0"/>
                    <a:pt x="133" y="8"/>
                    <a:pt x="140" y="8"/>
                  </a:cubicBezTo>
                </a:path>
              </a:pathLst>
            </a:custGeom>
            <a:noFill/>
            <a:ln w="38100" cap="flat">
              <a:solidFill>
                <a:srgbClr val="5F249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44" name="Oval 69">
              <a:extLst>
                <a:ext uri="{FF2B5EF4-FFF2-40B4-BE49-F238E27FC236}">
                  <a16:creationId xmlns:a16="http://schemas.microsoft.com/office/drawing/2014/main" id="{27BEF352-AB62-4B22-8FD6-130CE1AA0605}"/>
                </a:ext>
              </a:extLst>
            </p:cNvPr>
            <p:cNvSpPr>
              <a:spLocks noChangeArrowheads="1"/>
            </p:cNvSpPr>
            <p:nvPr/>
          </p:nvSpPr>
          <p:spPr bwMode="auto">
            <a:xfrm>
              <a:off x="6907213" y="2622551"/>
              <a:ext cx="141288" cy="146050"/>
            </a:xfrm>
            <a:prstGeom prst="ellipse">
              <a:avLst/>
            </a:prstGeom>
            <a:noFill/>
            <a:ln w="38100" cap="flat">
              <a:solidFill>
                <a:srgbClr val="5F249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grpSp>
      <p:grpSp>
        <p:nvGrpSpPr>
          <p:cNvPr id="45" name="Group 44">
            <a:extLst>
              <a:ext uri="{FF2B5EF4-FFF2-40B4-BE49-F238E27FC236}">
                <a16:creationId xmlns:a16="http://schemas.microsoft.com/office/drawing/2014/main" id="{513686F6-51E2-413F-8B93-5AD7DA3A4079}"/>
              </a:ext>
            </a:extLst>
          </p:cNvPr>
          <p:cNvGrpSpPr/>
          <p:nvPr/>
        </p:nvGrpSpPr>
        <p:grpSpPr>
          <a:xfrm>
            <a:off x="3624507" y="6001081"/>
            <a:ext cx="821917" cy="795960"/>
            <a:chOff x="6880226" y="2560638"/>
            <a:chExt cx="652462" cy="619125"/>
          </a:xfrm>
        </p:grpSpPr>
        <p:sp>
          <p:nvSpPr>
            <p:cNvPr id="46" name="Freeform 60">
              <a:extLst>
                <a:ext uri="{FF2B5EF4-FFF2-40B4-BE49-F238E27FC236}">
                  <a16:creationId xmlns:a16="http://schemas.microsoft.com/office/drawing/2014/main" id="{37F49193-C0A0-4237-A0D5-D6566D370541}"/>
                </a:ext>
              </a:extLst>
            </p:cNvPr>
            <p:cNvSpPr>
              <a:spLocks/>
            </p:cNvSpPr>
            <p:nvPr/>
          </p:nvSpPr>
          <p:spPr bwMode="auto">
            <a:xfrm>
              <a:off x="7405688" y="2684463"/>
              <a:ext cx="127000" cy="95250"/>
            </a:xfrm>
            <a:custGeom>
              <a:avLst/>
              <a:gdLst>
                <a:gd name="T0" fmla="*/ 7 w 36"/>
                <a:gd name="T1" fmla="*/ 0 h 26"/>
                <a:gd name="T2" fmla="*/ 36 w 36"/>
                <a:gd name="T3" fmla="*/ 26 h 26"/>
                <a:gd name="T4" fmla="*/ 0 w 36"/>
                <a:gd name="T5" fmla="*/ 19 h 26"/>
              </a:gdLst>
              <a:ahLst/>
              <a:cxnLst>
                <a:cxn ang="0">
                  <a:pos x="T0" y="T1"/>
                </a:cxn>
                <a:cxn ang="0">
                  <a:pos x="T2" y="T3"/>
                </a:cxn>
                <a:cxn ang="0">
                  <a:pos x="T4" y="T5"/>
                </a:cxn>
              </a:cxnLst>
              <a:rect l="0" t="0" r="r" b="b"/>
              <a:pathLst>
                <a:path w="36" h="26">
                  <a:moveTo>
                    <a:pt x="7" y="0"/>
                  </a:moveTo>
                  <a:cubicBezTo>
                    <a:pt x="16" y="2"/>
                    <a:pt x="34" y="7"/>
                    <a:pt x="36" y="26"/>
                  </a:cubicBezTo>
                  <a:cubicBezTo>
                    <a:pt x="29" y="20"/>
                    <a:pt x="12" y="15"/>
                    <a:pt x="0" y="19"/>
                  </a:cubicBezTo>
                </a:path>
              </a:pathLst>
            </a:custGeom>
            <a:noFill/>
            <a:ln w="38100" cap="flat">
              <a:solidFill>
                <a:srgbClr val="5F249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47" name="Freeform 61">
              <a:extLst>
                <a:ext uri="{FF2B5EF4-FFF2-40B4-BE49-F238E27FC236}">
                  <a16:creationId xmlns:a16="http://schemas.microsoft.com/office/drawing/2014/main" id="{3DBDAF38-41C1-4C95-AB0C-780E8092CC64}"/>
                </a:ext>
              </a:extLst>
            </p:cNvPr>
            <p:cNvSpPr>
              <a:spLocks/>
            </p:cNvSpPr>
            <p:nvPr/>
          </p:nvSpPr>
          <p:spPr bwMode="auto">
            <a:xfrm>
              <a:off x="7324726" y="2560638"/>
              <a:ext cx="158750" cy="149225"/>
            </a:xfrm>
            <a:custGeom>
              <a:avLst/>
              <a:gdLst>
                <a:gd name="T0" fmla="*/ 7 w 45"/>
                <a:gd name="T1" fmla="*/ 41 h 41"/>
                <a:gd name="T2" fmla="*/ 45 w 45"/>
                <a:gd name="T3" fmla="*/ 8 h 41"/>
                <a:gd name="T4" fmla="*/ 0 w 45"/>
                <a:gd name="T5" fmla="*/ 18 h 41"/>
              </a:gdLst>
              <a:ahLst/>
              <a:cxnLst>
                <a:cxn ang="0">
                  <a:pos x="T0" y="T1"/>
                </a:cxn>
                <a:cxn ang="0">
                  <a:pos x="T2" y="T3"/>
                </a:cxn>
                <a:cxn ang="0">
                  <a:pos x="T4" y="T5"/>
                </a:cxn>
              </a:cxnLst>
              <a:rect l="0" t="0" r="r" b="b"/>
              <a:pathLst>
                <a:path w="45" h="41">
                  <a:moveTo>
                    <a:pt x="7" y="41"/>
                  </a:moveTo>
                  <a:cubicBezTo>
                    <a:pt x="17" y="24"/>
                    <a:pt x="31" y="12"/>
                    <a:pt x="45" y="8"/>
                  </a:cubicBezTo>
                  <a:cubicBezTo>
                    <a:pt x="35" y="0"/>
                    <a:pt x="14" y="5"/>
                    <a:pt x="0" y="18"/>
                  </a:cubicBezTo>
                </a:path>
              </a:pathLst>
            </a:custGeom>
            <a:noFill/>
            <a:ln w="38100" cap="flat">
              <a:solidFill>
                <a:srgbClr val="5F249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48" name="Freeform 62">
              <a:extLst>
                <a:ext uri="{FF2B5EF4-FFF2-40B4-BE49-F238E27FC236}">
                  <a16:creationId xmlns:a16="http://schemas.microsoft.com/office/drawing/2014/main" id="{EB7BC094-66B2-45F2-9711-14C691EC5428}"/>
                </a:ext>
              </a:extLst>
            </p:cNvPr>
            <p:cNvSpPr>
              <a:spLocks/>
            </p:cNvSpPr>
            <p:nvPr/>
          </p:nvSpPr>
          <p:spPr bwMode="auto">
            <a:xfrm>
              <a:off x="7216776" y="2784476"/>
              <a:ext cx="87313" cy="174625"/>
            </a:xfrm>
            <a:custGeom>
              <a:avLst/>
              <a:gdLst>
                <a:gd name="T0" fmla="*/ 25 w 25"/>
                <a:gd name="T1" fmla="*/ 0 h 48"/>
                <a:gd name="T2" fmla="*/ 15 w 25"/>
                <a:gd name="T3" fmla="*/ 48 h 48"/>
                <a:gd name="T4" fmla="*/ 1 w 25"/>
                <a:gd name="T5" fmla="*/ 15 h 48"/>
              </a:gdLst>
              <a:ahLst/>
              <a:cxnLst>
                <a:cxn ang="0">
                  <a:pos x="T0" y="T1"/>
                </a:cxn>
                <a:cxn ang="0">
                  <a:pos x="T2" y="T3"/>
                </a:cxn>
                <a:cxn ang="0">
                  <a:pos x="T4" y="T5"/>
                </a:cxn>
              </a:cxnLst>
              <a:rect l="0" t="0" r="r" b="b"/>
              <a:pathLst>
                <a:path w="25" h="48">
                  <a:moveTo>
                    <a:pt x="25" y="0"/>
                  </a:moveTo>
                  <a:cubicBezTo>
                    <a:pt x="18" y="15"/>
                    <a:pt x="15" y="31"/>
                    <a:pt x="15" y="48"/>
                  </a:cubicBezTo>
                  <a:cubicBezTo>
                    <a:pt x="6" y="39"/>
                    <a:pt x="0" y="28"/>
                    <a:pt x="1" y="15"/>
                  </a:cubicBezTo>
                </a:path>
              </a:pathLst>
            </a:custGeom>
            <a:noFill/>
            <a:ln w="38100" cap="flat">
              <a:solidFill>
                <a:srgbClr val="5F249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49" name="Freeform 63">
              <a:extLst>
                <a:ext uri="{FF2B5EF4-FFF2-40B4-BE49-F238E27FC236}">
                  <a16:creationId xmlns:a16="http://schemas.microsoft.com/office/drawing/2014/main" id="{84C821FA-6BA8-4560-9AC6-9CB3D234D480}"/>
                </a:ext>
              </a:extLst>
            </p:cNvPr>
            <p:cNvSpPr>
              <a:spLocks/>
            </p:cNvSpPr>
            <p:nvPr/>
          </p:nvSpPr>
          <p:spPr bwMode="auto">
            <a:xfrm>
              <a:off x="7307263" y="2732088"/>
              <a:ext cx="203200" cy="447675"/>
            </a:xfrm>
            <a:custGeom>
              <a:avLst/>
              <a:gdLst>
                <a:gd name="T0" fmla="*/ 52 w 58"/>
                <a:gd name="T1" fmla="*/ 122 h 122"/>
                <a:gd name="T2" fmla="*/ 0 w 58"/>
                <a:gd name="T3" fmla="*/ 0 h 122"/>
              </a:gdLst>
              <a:ahLst/>
              <a:cxnLst>
                <a:cxn ang="0">
                  <a:pos x="T0" y="T1"/>
                </a:cxn>
                <a:cxn ang="0">
                  <a:pos x="T2" y="T3"/>
                </a:cxn>
              </a:cxnLst>
              <a:rect l="0" t="0" r="r" b="b"/>
              <a:pathLst>
                <a:path w="58" h="122">
                  <a:moveTo>
                    <a:pt x="52" y="122"/>
                  </a:moveTo>
                  <a:cubicBezTo>
                    <a:pt x="58" y="62"/>
                    <a:pt x="39" y="24"/>
                    <a:pt x="0" y="0"/>
                  </a:cubicBezTo>
                </a:path>
              </a:pathLst>
            </a:custGeom>
            <a:noFill/>
            <a:ln w="38100" cap="flat">
              <a:solidFill>
                <a:srgbClr val="5F249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50" name="Freeform 64">
              <a:extLst>
                <a:ext uri="{FF2B5EF4-FFF2-40B4-BE49-F238E27FC236}">
                  <a16:creationId xmlns:a16="http://schemas.microsoft.com/office/drawing/2014/main" id="{2FD1836C-CE6F-4B93-869A-CB9156B6F589}"/>
                </a:ext>
              </a:extLst>
            </p:cNvPr>
            <p:cNvSpPr>
              <a:spLocks/>
            </p:cNvSpPr>
            <p:nvPr/>
          </p:nvSpPr>
          <p:spPr bwMode="auto">
            <a:xfrm>
              <a:off x="7335838" y="2824163"/>
              <a:ext cx="104775" cy="355600"/>
            </a:xfrm>
            <a:custGeom>
              <a:avLst/>
              <a:gdLst>
                <a:gd name="T0" fmla="*/ 0 w 30"/>
                <a:gd name="T1" fmla="*/ 0 h 97"/>
                <a:gd name="T2" fmla="*/ 16 w 30"/>
                <a:gd name="T3" fmla="*/ 97 h 97"/>
              </a:gdLst>
              <a:ahLst/>
              <a:cxnLst>
                <a:cxn ang="0">
                  <a:pos x="T0" y="T1"/>
                </a:cxn>
                <a:cxn ang="0">
                  <a:pos x="T2" y="T3"/>
                </a:cxn>
              </a:cxnLst>
              <a:rect l="0" t="0" r="r" b="b"/>
              <a:pathLst>
                <a:path w="30" h="97">
                  <a:moveTo>
                    <a:pt x="0" y="0"/>
                  </a:moveTo>
                  <a:cubicBezTo>
                    <a:pt x="12" y="15"/>
                    <a:pt x="30" y="37"/>
                    <a:pt x="16" y="97"/>
                  </a:cubicBezTo>
                </a:path>
              </a:pathLst>
            </a:custGeom>
            <a:noFill/>
            <a:ln w="38100" cap="flat">
              <a:solidFill>
                <a:srgbClr val="5F249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51" name="Freeform 65">
              <a:extLst>
                <a:ext uri="{FF2B5EF4-FFF2-40B4-BE49-F238E27FC236}">
                  <a16:creationId xmlns:a16="http://schemas.microsoft.com/office/drawing/2014/main" id="{51DF0562-87DD-4ADA-85BC-91258613E6D7}"/>
                </a:ext>
              </a:extLst>
            </p:cNvPr>
            <p:cNvSpPr>
              <a:spLocks/>
            </p:cNvSpPr>
            <p:nvPr/>
          </p:nvSpPr>
          <p:spPr bwMode="auto">
            <a:xfrm>
              <a:off x="7100888" y="2700338"/>
              <a:ext cx="161925" cy="160338"/>
            </a:xfrm>
            <a:custGeom>
              <a:avLst/>
              <a:gdLst>
                <a:gd name="T0" fmla="*/ 43 w 46"/>
                <a:gd name="T1" fmla="*/ 1 h 44"/>
                <a:gd name="T2" fmla="*/ 5 w 46"/>
                <a:gd name="T3" fmla="*/ 44 h 44"/>
                <a:gd name="T4" fmla="*/ 46 w 46"/>
                <a:gd name="T5" fmla="*/ 17 h 44"/>
              </a:gdLst>
              <a:ahLst/>
              <a:cxnLst>
                <a:cxn ang="0">
                  <a:pos x="T0" y="T1"/>
                </a:cxn>
                <a:cxn ang="0">
                  <a:pos x="T2" y="T3"/>
                </a:cxn>
                <a:cxn ang="0">
                  <a:pos x="T4" y="T5"/>
                </a:cxn>
              </a:cxnLst>
              <a:rect l="0" t="0" r="r" b="b"/>
              <a:pathLst>
                <a:path w="46" h="44">
                  <a:moveTo>
                    <a:pt x="43" y="1"/>
                  </a:moveTo>
                  <a:cubicBezTo>
                    <a:pt x="21" y="0"/>
                    <a:pt x="0" y="22"/>
                    <a:pt x="5" y="44"/>
                  </a:cubicBezTo>
                  <a:cubicBezTo>
                    <a:pt x="15" y="32"/>
                    <a:pt x="33" y="19"/>
                    <a:pt x="46" y="17"/>
                  </a:cubicBezTo>
                </a:path>
              </a:pathLst>
            </a:custGeom>
            <a:noFill/>
            <a:ln w="38100" cap="flat">
              <a:solidFill>
                <a:srgbClr val="5F249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52" name="Freeform 66">
              <a:extLst>
                <a:ext uri="{FF2B5EF4-FFF2-40B4-BE49-F238E27FC236}">
                  <a16:creationId xmlns:a16="http://schemas.microsoft.com/office/drawing/2014/main" id="{1889B326-418E-4130-A4C2-33665A9F6D0B}"/>
                </a:ext>
              </a:extLst>
            </p:cNvPr>
            <p:cNvSpPr>
              <a:spLocks/>
            </p:cNvSpPr>
            <p:nvPr/>
          </p:nvSpPr>
          <p:spPr bwMode="auto">
            <a:xfrm>
              <a:off x="7132638" y="2582863"/>
              <a:ext cx="171450" cy="109538"/>
            </a:xfrm>
            <a:custGeom>
              <a:avLst/>
              <a:gdLst>
                <a:gd name="T0" fmla="*/ 49 w 49"/>
                <a:gd name="T1" fmla="*/ 30 h 30"/>
                <a:gd name="T2" fmla="*/ 0 w 49"/>
                <a:gd name="T3" fmla="*/ 14 h 30"/>
                <a:gd name="T4" fmla="*/ 23 w 49"/>
                <a:gd name="T5" fmla="*/ 25 h 30"/>
              </a:gdLst>
              <a:ahLst/>
              <a:cxnLst>
                <a:cxn ang="0">
                  <a:pos x="T0" y="T1"/>
                </a:cxn>
                <a:cxn ang="0">
                  <a:pos x="T2" y="T3"/>
                </a:cxn>
                <a:cxn ang="0">
                  <a:pos x="T4" y="T5"/>
                </a:cxn>
              </a:cxnLst>
              <a:rect l="0" t="0" r="r" b="b"/>
              <a:pathLst>
                <a:path w="49" h="30">
                  <a:moveTo>
                    <a:pt x="49" y="30"/>
                  </a:moveTo>
                  <a:cubicBezTo>
                    <a:pt x="45" y="2"/>
                    <a:pt x="16" y="0"/>
                    <a:pt x="0" y="14"/>
                  </a:cubicBezTo>
                  <a:cubicBezTo>
                    <a:pt x="12" y="16"/>
                    <a:pt x="21" y="20"/>
                    <a:pt x="23" y="25"/>
                  </a:cubicBezTo>
                </a:path>
              </a:pathLst>
            </a:custGeom>
            <a:noFill/>
            <a:ln w="38100" cap="flat">
              <a:solidFill>
                <a:srgbClr val="5F249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53" name="Freeform 67">
              <a:extLst>
                <a:ext uri="{FF2B5EF4-FFF2-40B4-BE49-F238E27FC236}">
                  <a16:creationId xmlns:a16="http://schemas.microsoft.com/office/drawing/2014/main" id="{0A7BB24A-48C8-496C-82AA-80FB667EBAF5}"/>
                </a:ext>
              </a:extLst>
            </p:cNvPr>
            <p:cNvSpPr>
              <a:spLocks/>
            </p:cNvSpPr>
            <p:nvPr/>
          </p:nvSpPr>
          <p:spPr bwMode="auto">
            <a:xfrm>
              <a:off x="6880226" y="3033713"/>
              <a:ext cx="490538" cy="28575"/>
            </a:xfrm>
            <a:custGeom>
              <a:avLst/>
              <a:gdLst>
                <a:gd name="T0" fmla="*/ 0 w 140"/>
                <a:gd name="T1" fmla="*/ 0 h 8"/>
                <a:gd name="T2" fmla="*/ 20 w 140"/>
                <a:gd name="T3" fmla="*/ 8 h 8"/>
                <a:gd name="T4" fmla="*/ 40 w 140"/>
                <a:gd name="T5" fmla="*/ 0 h 8"/>
                <a:gd name="T6" fmla="*/ 60 w 140"/>
                <a:gd name="T7" fmla="*/ 8 h 8"/>
                <a:gd name="T8" fmla="*/ 80 w 140"/>
                <a:gd name="T9" fmla="*/ 0 h 8"/>
                <a:gd name="T10" fmla="*/ 100 w 140"/>
                <a:gd name="T11" fmla="*/ 8 h 8"/>
                <a:gd name="T12" fmla="*/ 120 w 140"/>
                <a:gd name="T13" fmla="*/ 0 h 8"/>
                <a:gd name="T14" fmla="*/ 140 w 140"/>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8">
                  <a:moveTo>
                    <a:pt x="0" y="0"/>
                  </a:moveTo>
                  <a:cubicBezTo>
                    <a:pt x="7" y="0"/>
                    <a:pt x="13" y="8"/>
                    <a:pt x="20" y="8"/>
                  </a:cubicBezTo>
                  <a:cubicBezTo>
                    <a:pt x="27" y="8"/>
                    <a:pt x="33" y="0"/>
                    <a:pt x="40" y="0"/>
                  </a:cubicBezTo>
                  <a:cubicBezTo>
                    <a:pt x="47" y="0"/>
                    <a:pt x="53" y="8"/>
                    <a:pt x="60" y="8"/>
                  </a:cubicBezTo>
                  <a:cubicBezTo>
                    <a:pt x="67" y="8"/>
                    <a:pt x="73" y="0"/>
                    <a:pt x="80" y="0"/>
                  </a:cubicBezTo>
                  <a:cubicBezTo>
                    <a:pt x="87" y="0"/>
                    <a:pt x="93" y="8"/>
                    <a:pt x="100" y="8"/>
                  </a:cubicBezTo>
                  <a:cubicBezTo>
                    <a:pt x="107" y="8"/>
                    <a:pt x="113" y="0"/>
                    <a:pt x="120" y="0"/>
                  </a:cubicBezTo>
                  <a:cubicBezTo>
                    <a:pt x="127" y="0"/>
                    <a:pt x="133" y="8"/>
                    <a:pt x="140" y="8"/>
                  </a:cubicBezTo>
                </a:path>
              </a:pathLst>
            </a:custGeom>
            <a:noFill/>
            <a:ln w="38100" cap="flat">
              <a:solidFill>
                <a:srgbClr val="5F249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54" name="Freeform 68">
              <a:extLst>
                <a:ext uri="{FF2B5EF4-FFF2-40B4-BE49-F238E27FC236}">
                  <a16:creationId xmlns:a16="http://schemas.microsoft.com/office/drawing/2014/main" id="{C153085F-8795-44FD-BD95-28D82EFE6814}"/>
                </a:ext>
              </a:extLst>
            </p:cNvPr>
            <p:cNvSpPr>
              <a:spLocks/>
            </p:cNvSpPr>
            <p:nvPr/>
          </p:nvSpPr>
          <p:spPr bwMode="auto">
            <a:xfrm>
              <a:off x="6880226" y="3121026"/>
              <a:ext cx="490538" cy="30163"/>
            </a:xfrm>
            <a:custGeom>
              <a:avLst/>
              <a:gdLst>
                <a:gd name="T0" fmla="*/ 0 w 140"/>
                <a:gd name="T1" fmla="*/ 0 h 8"/>
                <a:gd name="T2" fmla="*/ 20 w 140"/>
                <a:gd name="T3" fmla="*/ 8 h 8"/>
                <a:gd name="T4" fmla="*/ 40 w 140"/>
                <a:gd name="T5" fmla="*/ 0 h 8"/>
                <a:gd name="T6" fmla="*/ 60 w 140"/>
                <a:gd name="T7" fmla="*/ 8 h 8"/>
                <a:gd name="T8" fmla="*/ 80 w 140"/>
                <a:gd name="T9" fmla="*/ 0 h 8"/>
                <a:gd name="T10" fmla="*/ 100 w 140"/>
                <a:gd name="T11" fmla="*/ 8 h 8"/>
                <a:gd name="T12" fmla="*/ 120 w 140"/>
                <a:gd name="T13" fmla="*/ 0 h 8"/>
                <a:gd name="T14" fmla="*/ 140 w 140"/>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8">
                  <a:moveTo>
                    <a:pt x="0" y="0"/>
                  </a:moveTo>
                  <a:cubicBezTo>
                    <a:pt x="7" y="0"/>
                    <a:pt x="13" y="8"/>
                    <a:pt x="20" y="8"/>
                  </a:cubicBezTo>
                  <a:cubicBezTo>
                    <a:pt x="27" y="8"/>
                    <a:pt x="33" y="0"/>
                    <a:pt x="40" y="0"/>
                  </a:cubicBezTo>
                  <a:cubicBezTo>
                    <a:pt x="47" y="0"/>
                    <a:pt x="53" y="8"/>
                    <a:pt x="60" y="8"/>
                  </a:cubicBezTo>
                  <a:cubicBezTo>
                    <a:pt x="67" y="8"/>
                    <a:pt x="73" y="0"/>
                    <a:pt x="80" y="0"/>
                  </a:cubicBezTo>
                  <a:cubicBezTo>
                    <a:pt x="87" y="0"/>
                    <a:pt x="93" y="8"/>
                    <a:pt x="100" y="8"/>
                  </a:cubicBezTo>
                  <a:cubicBezTo>
                    <a:pt x="107" y="8"/>
                    <a:pt x="113" y="0"/>
                    <a:pt x="120" y="0"/>
                  </a:cubicBezTo>
                  <a:cubicBezTo>
                    <a:pt x="127" y="0"/>
                    <a:pt x="133" y="8"/>
                    <a:pt x="140" y="8"/>
                  </a:cubicBezTo>
                </a:path>
              </a:pathLst>
            </a:custGeom>
            <a:noFill/>
            <a:ln w="38100" cap="flat">
              <a:solidFill>
                <a:srgbClr val="5F249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sp>
          <p:nvSpPr>
            <p:cNvPr id="55" name="Oval 69">
              <a:extLst>
                <a:ext uri="{FF2B5EF4-FFF2-40B4-BE49-F238E27FC236}">
                  <a16:creationId xmlns:a16="http://schemas.microsoft.com/office/drawing/2014/main" id="{819C45CD-77E6-469A-A139-848C1F84C5C9}"/>
                </a:ext>
              </a:extLst>
            </p:cNvPr>
            <p:cNvSpPr>
              <a:spLocks noChangeArrowheads="1"/>
            </p:cNvSpPr>
            <p:nvPr/>
          </p:nvSpPr>
          <p:spPr bwMode="auto">
            <a:xfrm>
              <a:off x="6907213" y="2622551"/>
              <a:ext cx="141288" cy="146050"/>
            </a:xfrm>
            <a:prstGeom prst="ellipse">
              <a:avLst/>
            </a:prstGeom>
            <a:noFill/>
            <a:ln w="38100" cap="flat">
              <a:solidFill>
                <a:srgbClr val="5F249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b="1"/>
            </a:p>
          </p:txBody>
        </p:sp>
      </p:grpSp>
    </p:spTree>
    <p:extLst>
      <p:ext uri="{BB962C8B-B14F-4D97-AF65-F5344CB8AC3E}">
        <p14:creationId xmlns:p14="http://schemas.microsoft.com/office/powerpoint/2010/main" val="2691397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FA43-515A-4131-8FF1-119DCF5CEB66}"/>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406958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87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Luxoft_Powerpoint_template_2022.potx [Tylko do odczytu]" id="{E78796B2-AADB-41EE-B229-E70C30BBCDA6}" vid="{51F3216D-B810-48EC-B4F2-82C126FFD7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Luxoft_Powerpoint_template_2022_united</Template>
  <TotalTime>2631</TotalTime>
  <Words>680</Words>
  <Application>Microsoft Office PowerPoint</Application>
  <PresentationFormat>Custom</PresentationFormat>
  <Paragraphs>155</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Open Sans Light</vt:lpstr>
      <vt:lpstr>Wingdings</vt:lpstr>
      <vt:lpstr>DXC</vt:lpstr>
      <vt:lpstr>Welcome to Luxoft Brazil</vt:lpstr>
      <vt:lpstr>CLT – Legal Framework </vt:lpstr>
      <vt:lpstr>Payroll – e-Social</vt:lpstr>
      <vt:lpstr>Luxoft Brazil Benefits</vt:lpstr>
      <vt:lpstr>Payroll Benefits</vt:lpstr>
      <vt:lpstr>Benefits</vt:lpstr>
      <vt:lpstr>Vacations and Personal Time Off</vt:lpstr>
      <vt:lpstr>Thank you!</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48pt, up to three lines</dc:title>
  <dc:subject/>
  <dc:creator>bart piechochoki</dc:creator>
  <cp:keywords/>
  <dc:description/>
  <cp:lastModifiedBy>Rykhlitska, Iryna (DXC Luxoft)</cp:lastModifiedBy>
  <cp:revision>83</cp:revision>
  <dcterms:created xsi:type="dcterms:W3CDTF">2022-03-02T11:52:31Z</dcterms:created>
  <dcterms:modified xsi:type="dcterms:W3CDTF">2023-05-11T05:09:33Z</dcterms:modified>
  <cp:category/>
</cp:coreProperties>
</file>