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68" r:id="rId3"/>
    <p:sldId id="257" r:id="rId4"/>
    <p:sldId id="258" r:id="rId5"/>
    <p:sldId id="262" r:id="rId6"/>
    <p:sldId id="259" r:id="rId7"/>
    <p:sldId id="263" r:id="rId8"/>
    <p:sldId id="267" r:id="rId9"/>
    <p:sldId id="269" r:id="rId10"/>
    <p:sldId id="264" r:id="rId11"/>
    <p:sldId id="265" r:id="rId12"/>
    <p:sldId id="260" r:id="rId13"/>
    <p:sldId id="261" r:id="rId14"/>
    <p:sldId id="266" r:id="rId15"/>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A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699066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22143944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21965968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33573952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6453061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4954114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30574939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101917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992531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txBody>
          <a:bodyPr/>
          <a:lstStyle/>
          <a:p>
            <a:endParaRPr lang="en-US"/>
          </a:p>
        </p:txBody>
      </p:sp>
      <p:sp>
        <p:nvSpPr>
          <p:cNvPr id="3" name="Shape 1"/>
          <p:cNvSpPr/>
          <p:nvPr/>
        </p:nvSpPr>
        <p:spPr>
          <a:xfrm>
            <a:off x="0" y="0"/>
            <a:ext cx="14630400" cy="8229600"/>
          </a:xfrm>
          <a:prstGeom prst="rect">
            <a:avLst/>
          </a:prstGeom>
          <a:solidFill>
            <a:srgbClr val="FDFAF7"/>
          </a:solidFill>
          <a:ln w="13811">
            <a:solidFill>
              <a:srgbClr val="E5E0DF"/>
            </a:solidFill>
            <a:prstDash val="solid"/>
          </a:ln>
        </p:spPr>
        <p:txBody>
          <a:bodyPr/>
          <a:lstStyle/>
          <a:p>
            <a:endParaRPr lang="en-US"/>
          </a:p>
        </p:txBody>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5" name="Text 2"/>
          <p:cNvSpPr/>
          <p:nvPr/>
        </p:nvSpPr>
        <p:spPr>
          <a:xfrm>
            <a:off x="6319599" y="904143"/>
            <a:ext cx="7477601" cy="2499598"/>
          </a:xfrm>
          <a:prstGeom prst="rect">
            <a:avLst/>
          </a:prstGeom>
          <a:noFill/>
          <a:ln/>
        </p:spPr>
        <p:txBody>
          <a:bodyPr wrap="square" rtlCol="0" anchor="t"/>
          <a:lstStyle/>
          <a:p>
            <a:pPr marL="0" marR="0" lvl="0" indent="0" algn="l" defTabSz="914400" rtl="0" eaLnBrk="1" fontAlgn="auto" latinLnBrk="0" hangingPunct="1">
              <a:lnSpc>
                <a:spcPts val="6561"/>
              </a:lnSpc>
              <a:spcBef>
                <a:spcPts val="0"/>
              </a:spcBef>
              <a:spcAft>
                <a:spcPts val="0"/>
              </a:spcAft>
              <a:buClrTx/>
              <a:buSzTx/>
              <a:buFontTx/>
              <a:buNone/>
              <a:tabLst/>
              <a:defRPr/>
            </a:pPr>
            <a:r>
              <a:rPr kumimoji="0" lang="en-US" sz="4800" b="1" i="0" u="none" strike="noStrike" kern="0" cap="none" spc="-157" normalizeH="0" baseline="0" noProof="0" dirty="0">
                <a:ln>
                  <a:noFill/>
                </a:ln>
                <a:solidFill>
                  <a:srgbClr val="591CE6"/>
                </a:solidFill>
                <a:effectLst/>
                <a:uLnTx/>
                <a:uFillTx/>
                <a:latin typeface="Gadugi" panose="020B0502040204020203" pitchFamily="34" charset="0"/>
                <a:ea typeface="Gadugi" panose="020B0502040204020203" pitchFamily="34" charset="0"/>
                <a:cs typeface="p22-mackinac-pro" pitchFamily="34" charset="-120"/>
              </a:rPr>
              <a:t>Heart Disease Prediction System using Machine Learning</a:t>
            </a:r>
            <a:endParaRPr kumimoji="0" lang="en-US" sz="4800" b="0" i="0" u="none" strike="noStrike" kern="1200" cap="none" spc="0" normalizeH="0" baseline="0" noProof="0" dirty="0">
              <a:ln>
                <a:noFill/>
              </a:ln>
              <a:solidFill>
                <a:prstClr val="black"/>
              </a:solidFill>
              <a:effectLst/>
              <a:uLnTx/>
              <a:uFillTx/>
              <a:latin typeface="Gadugi" panose="020B0502040204020203" pitchFamily="34" charset="0"/>
              <a:ea typeface="Gadugi" panose="020B0502040204020203" pitchFamily="34" charset="0"/>
            </a:endParaRPr>
          </a:p>
          <a:p>
            <a:pPr marL="0" indent="0">
              <a:lnSpc>
                <a:spcPts val="6561"/>
              </a:lnSpc>
              <a:buNone/>
            </a:pPr>
            <a:endParaRPr lang="en-US" sz="4800" dirty="0">
              <a:latin typeface="Gadugi" panose="020B0502040204020203" pitchFamily="34" charset="0"/>
              <a:ea typeface="Gadugi" panose="020B0502040204020203" pitchFamily="34" charset="0"/>
            </a:endParaRPr>
          </a:p>
        </p:txBody>
      </p:sp>
      <p:sp>
        <p:nvSpPr>
          <p:cNvPr id="6" name="Text 3"/>
          <p:cNvSpPr/>
          <p:nvPr/>
        </p:nvSpPr>
        <p:spPr>
          <a:xfrm>
            <a:off x="6319599" y="4501039"/>
            <a:ext cx="7477601" cy="1955517"/>
          </a:xfrm>
          <a:prstGeom prst="rect">
            <a:avLst/>
          </a:prstGeom>
          <a:noFill/>
          <a:ln/>
        </p:spPr>
        <p:txBody>
          <a:bodyPr wrap="square" numCol="2" rtlCol="0" anchor="t"/>
          <a:lstStyle/>
          <a:p>
            <a:pPr marL="0" indent="0">
              <a:lnSpc>
                <a:spcPts val="2799"/>
              </a:lnSpc>
              <a:buNone/>
            </a:pPr>
            <a:r>
              <a:rPr lang="en-US" sz="2400" b="1" dirty="0">
                <a:solidFill>
                  <a:srgbClr val="272525"/>
                </a:solidFill>
                <a:latin typeface="Eudoxus Sans" pitchFamily="34" charset="0"/>
                <a:ea typeface="Eudoxus Sans" pitchFamily="34" charset="-122"/>
                <a:cs typeface="Eudoxus Sans" pitchFamily="34" charset="-120"/>
              </a:rPr>
              <a:t>Presented by:</a:t>
            </a:r>
          </a:p>
          <a:p>
            <a:pPr marL="0" indent="0">
              <a:lnSpc>
                <a:spcPts val="2799"/>
              </a:lnSpc>
              <a:buNone/>
            </a:pPr>
            <a:r>
              <a:rPr lang="en-US" sz="1750" dirty="0">
                <a:latin typeface="Eudoxus Sans" pitchFamily="34" charset="0"/>
                <a:ea typeface="Eudoxus Sans" pitchFamily="34" charset="-122"/>
                <a:cs typeface="Eudoxus Sans" pitchFamily="34" charset="-120"/>
              </a:rPr>
              <a:t>D. M. Khalid Mahmud</a:t>
            </a:r>
          </a:p>
          <a:p>
            <a:pPr marL="0" indent="0">
              <a:lnSpc>
                <a:spcPts val="2799"/>
              </a:lnSpc>
              <a:buNone/>
            </a:pPr>
            <a:r>
              <a:rPr lang="en-US" sz="1750" dirty="0">
                <a:latin typeface="Eudoxus Sans" pitchFamily="34" charset="0"/>
                <a:ea typeface="Eudoxus Sans" pitchFamily="34" charset="-122"/>
              </a:rPr>
              <a:t>ID: 1901004</a:t>
            </a:r>
          </a:p>
          <a:p>
            <a:pPr marL="0" indent="0">
              <a:lnSpc>
                <a:spcPts val="2799"/>
              </a:lnSpc>
              <a:buNone/>
            </a:pPr>
            <a:r>
              <a:rPr lang="en-US" sz="1750" dirty="0">
                <a:latin typeface="Eudoxus Sans" pitchFamily="34" charset="0"/>
                <a:ea typeface="Eudoxus Sans" pitchFamily="34" charset="-122"/>
              </a:rPr>
              <a:t>Session: 2019-20</a:t>
            </a:r>
          </a:p>
          <a:p>
            <a:pPr marL="0" indent="0">
              <a:lnSpc>
                <a:spcPts val="2799"/>
              </a:lnSpc>
              <a:buNone/>
            </a:pPr>
            <a:r>
              <a:rPr lang="en-US" sz="1750" dirty="0">
                <a:latin typeface="Eudoxus Sans" pitchFamily="34" charset="0"/>
                <a:ea typeface="Eudoxus Sans" pitchFamily="34" charset="-122"/>
              </a:rPr>
              <a:t>Department of IRE</a:t>
            </a:r>
          </a:p>
          <a:p>
            <a:pPr marL="0" indent="0">
              <a:lnSpc>
                <a:spcPts val="2799"/>
              </a:lnSpc>
              <a:buNone/>
            </a:pPr>
            <a:endParaRPr lang="en-US" sz="1750" dirty="0">
              <a:latin typeface="Eudoxus Sans" pitchFamily="34" charset="0"/>
              <a:ea typeface="Eudoxus Sans" pitchFamily="34" charset="-122"/>
            </a:endParaRPr>
          </a:p>
          <a:p>
            <a:pPr marL="0" indent="0">
              <a:lnSpc>
                <a:spcPts val="2799"/>
              </a:lnSpc>
              <a:buNone/>
            </a:pPr>
            <a:endParaRPr lang="en-US" sz="1750" dirty="0">
              <a:latin typeface="Eudoxus Sans" pitchFamily="34" charset="0"/>
              <a:ea typeface="Eudoxus Sans" pitchFamily="34" charset="-122"/>
            </a:endParaRPr>
          </a:p>
          <a:p>
            <a:pPr marL="0" indent="0">
              <a:lnSpc>
                <a:spcPts val="2799"/>
              </a:lnSpc>
              <a:buNone/>
            </a:pPr>
            <a:endParaRPr lang="en-US" sz="1750" dirty="0">
              <a:latin typeface="Eudoxus Sans" pitchFamily="34" charset="0"/>
              <a:ea typeface="Eudoxus Sans" pitchFamily="34" charset="-122"/>
            </a:endParaRPr>
          </a:p>
          <a:p>
            <a:pPr marL="0" indent="0">
              <a:lnSpc>
                <a:spcPts val="2799"/>
              </a:lnSpc>
              <a:buNone/>
            </a:pPr>
            <a:r>
              <a:rPr lang="en-US" sz="1750" dirty="0">
                <a:latin typeface="Eudoxus Sans" pitchFamily="34" charset="0"/>
                <a:ea typeface="Eudoxus Sans" pitchFamily="34" charset="-122"/>
              </a:rPr>
              <a:t>Md. Al </a:t>
            </a:r>
            <a:r>
              <a:rPr lang="en-US" sz="1750" dirty="0" err="1">
                <a:latin typeface="Eudoxus Sans" pitchFamily="34" charset="0"/>
                <a:ea typeface="Eudoxus Sans" pitchFamily="34" charset="-122"/>
              </a:rPr>
              <a:t>Morsaline</a:t>
            </a:r>
            <a:endParaRPr lang="en-US" sz="1750" dirty="0">
              <a:latin typeface="Eudoxus Sans" pitchFamily="34" charset="0"/>
              <a:ea typeface="Eudoxus Sans" pitchFamily="34" charset="-122"/>
            </a:endParaRPr>
          </a:p>
          <a:p>
            <a:pPr marL="0" indent="0">
              <a:lnSpc>
                <a:spcPts val="2799"/>
              </a:lnSpc>
              <a:buNone/>
            </a:pPr>
            <a:r>
              <a:rPr lang="en-US" sz="1750" dirty="0">
                <a:latin typeface="Eudoxus Sans" pitchFamily="34" charset="0"/>
                <a:ea typeface="Eudoxus Sans" pitchFamily="34" charset="-122"/>
              </a:rPr>
              <a:t>ID: 1901020</a:t>
            </a:r>
          </a:p>
          <a:p>
            <a:pPr marL="0" indent="0">
              <a:lnSpc>
                <a:spcPts val="2799"/>
              </a:lnSpc>
              <a:buNone/>
            </a:pPr>
            <a:r>
              <a:rPr lang="en-US" sz="1750" dirty="0">
                <a:latin typeface="Eudoxus Sans" pitchFamily="34" charset="0"/>
                <a:ea typeface="Eudoxus Sans" pitchFamily="34" charset="-122"/>
              </a:rPr>
              <a:t>Session: 2019-20</a:t>
            </a:r>
          </a:p>
          <a:p>
            <a:pPr marL="0" indent="0">
              <a:lnSpc>
                <a:spcPts val="2799"/>
              </a:lnSpc>
              <a:buNone/>
            </a:pPr>
            <a:r>
              <a:rPr lang="en-US" sz="1750" dirty="0">
                <a:latin typeface="Eudoxus Sans" pitchFamily="34" charset="0"/>
                <a:ea typeface="Eudoxus Sans" pitchFamily="34" charset="-122"/>
              </a:rPr>
              <a:t>Department of IRE</a:t>
            </a:r>
          </a:p>
          <a:p>
            <a:pPr marL="0" indent="0">
              <a:lnSpc>
                <a:spcPts val="2799"/>
              </a:lnSpc>
              <a:buNone/>
            </a:pPr>
            <a:endParaRPr lang="en-US" sz="1750" dirty="0"/>
          </a:p>
        </p:txBody>
      </p:sp>
      <p:sp>
        <p:nvSpPr>
          <p:cNvPr id="11" name="TextBox 10">
            <a:extLst>
              <a:ext uri="{FF2B5EF4-FFF2-40B4-BE49-F238E27FC236}">
                <a16:creationId xmlns:a16="http://schemas.microsoft.com/office/drawing/2014/main" id="{5DA69A1C-61DE-58A2-68C4-9EB0BAB2C0D7}"/>
              </a:ext>
            </a:extLst>
          </p:cNvPr>
          <p:cNvSpPr txBox="1"/>
          <p:nvPr/>
        </p:nvSpPr>
        <p:spPr>
          <a:xfrm>
            <a:off x="6319599" y="6316494"/>
            <a:ext cx="7686333" cy="369332"/>
          </a:xfrm>
          <a:prstGeom prst="rect">
            <a:avLst/>
          </a:prstGeom>
          <a:noFill/>
        </p:spPr>
        <p:txBody>
          <a:bodyPr wrap="square" rtlCol="0">
            <a:spAutoFit/>
          </a:bodyPr>
          <a:lstStyle/>
          <a:p>
            <a:r>
              <a:rPr lang="en-US" b="0" i="0" dirty="0">
                <a:effectLst/>
                <a:latin typeface="Eudoxus Sans"/>
              </a:rPr>
              <a:t>Bangabandhu Sheikh Mujibur Rahman Digital University, Bangladesh.</a:t>
            </a:r>
            <a:endParaRPr lang="en-US" dirty="0">
              <a:latin typeface="Eudoxus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txBody>
          <a:bodyPr/>
          <a:lstStyle/>
          <a:p>
            <a:endParaRPr lang="en-US"/>
          </a:p>
        </p:txBody>
      </p:sp>
      <p:sp>
        <p:nvSpPr>
          <p:cNvPr id="3" name="Shape 1"/>
          <p:cNvSpPr/>
          <p:nvPr/>
        </p:nvSpPr>
        <p:spPr>
          <a:xfrm>
            <a:off x="0" y="33453"/>
            <a:ext cx="14630400" cy="8229600"/>
          </a:xfrm>
          <a:prstGeom prst="rect">
            <a:avLst/>
          </a:prstGeom>
          <a:solidFill>
            <a:srgbClr val="FDFAF7"/>
          </a:solidFill>
          <a:ln w="13811">
            <a:solidFill>
              <a:srgbClr val="E5E0DF"/>
            </a:solidFill>
            <a:prstDash val="solid"/>
          </a:ln>
        </p:spPr>
        <p:txBody>
          <a:bodyPr/>
          <a:lstStyle/>
          <a:p>
            <a:pPr>
              <a:lnSpc>
                <a:spcPts val="2799"/>
              </a:lnSpc>
            </a:pPr>
            <a:endParaRPr lang="en-US" dirty="0">
              <a:latin typeface="Helvetica Neue"/>
            </a:endParaRPr>
          </a:p>
        </p:txBody>
      </p:sp>
      <p:sp>
        <p:nvSpPr>
          <p:cNvPr id="5" name="Text 2"/>
          <p:cNvSpPr/>
          <p:nvPr/>
        </p:nvSpPr>
        <p:spPr>
          <a:xfrm>
            <a:off x="833200" y="736521"/>
            <a:ext cx="4296362" cy="1388745"/>
          </a:xfrm>
          <a:prstGeom prst="rect">
            <a:avLst/>
          </a:prstGeom>
          <a:noFill/>
          <a:ln/>
        </p:spPr>
        <p:txBody>
          <a:bodyPr wrap="square" rtlCol="0" anchor="t"/>
          <a:lstStyle/>
          <a:p>
            <a:pPr marL="0" indent="0">
              <a:lnSpc>
                <a:spcPts val="5468"/>
              </a:lnSpc>
              <a:buNone/>
            </a:pPr>
            <a:r>
              <a:rPr lang="en-US" sz="4374" b="1" kern="0" spc="-131" dirty="0">
                <a:solidFill>
                  <a:srgbClr val="591CE6"/>
                </a:solidFill>
                <a:latin typeface="p22-mackinac-pro" pitchFamily="34" charset="0"/>
                <a:ea typeface="p22-mackinac-pro" pitchFamily="34" charset="-122"/>
                <a:cs typeface="p22-mackinac-pro" pitchFamily="34" charset="-120"/>
              </a:rPr>
              <a:t>Web Interface</a:t>
            </a:r>
            <a:endParaRPr lang="en-US" sz="4374" dirty="0"/>
          </a:p>
        </p:txBody>
      </p:sp>
      <p:pic>
        <p:nvPicPr>
          <p:cNvPr id="13" name="Picture 12" descr="A screenshot of a computer&#10;&#10;Description automatically generated">
            <a:extLst>
              <a:ext uri="{FF2B5EF4-FFF2-40B4-BE49-F238E27FC236}">
                <a16:creationId xmlns:a16="http://schemas.microsoft.com/office/drawing/2014/main" id="{94DD72DA-B6F2-6606-B840-74921878B8BD}"/>
              </a:ext>
            </a:extLst>
          </p:cNvPr>
          <p:cNvPicPr>
            <a:picLocks noChangeAspect="1"/>
          </p:cNvPicPr>
          <p:nvPr/>
        </p:nvPicPr>
        <p:blipFill>
          <a:blip r:embed="rId3"/>
          <a:stretch>
            <a:fillRect/>
          </a:stretch>
        </p:blipFill>
        <p:spPr>
          <a:xfrm>
            <a:off x="281330" y="1582550"/>
            <a:ext cx="14067739" cy="6492803"/>
          </a:xfrm>
          <a:prstGeom prst="rect">
            <a:avLst/>
          </a:prstGeom>
        </p:spPr>
      </p:pic>
    </p:spTree>
    <p:extLst>
      <p:ext uri="{BB962C8B-B14F-4D97-AF65-F5344CB8AC3E}">
        <p14:creationId xmlns:p14="http://schemas.microsoft.com/office/powerpoint/2010/main" val="3254901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txBody>
          <a:bodyPr/>
          <a:lstStyle/>
          <a:p>
            <a:endParaRPr lang="en-US"/>
          </a:p>
        </p:txBody>
      </p:sp>
      <p:sp>
        <p:nvSpPr>
          <p:cNvPr id="3" name="Shape 1"/>
          <p:cNvSpPr/>
          <p:nvPr/>
        </p:nvSpPr>
        <p:spPr>
          <a:xfrm>
            <a:off x="0" y="33453"/>
            <a:ext cx="14630400" cy="8229600"/>
          </a:xfrm>
          <a:prstGeom prst="rect">
            <a:avLst/>
          </a:prstGeom>
          <a:solidFill>
            <a:srgbClr val="FDFAF7"/>
          </a:solidFill>
          <a:ln w="13811">
            <a:solidFill>
              <a:srgbClr val="E5E0DF"/>
            </a:solidFill>
            <a:prstDash val="solid"/>
          </a:ln>
        </p:spPr>
        <p:txBody>
          <a:bodyPr/>
          <a:lstStyle/>
          <a:p>
            <a:pPr>
              <a:lnSpc>
                <a:spcPts val="2799"/>
              </a:lnSpc>
            </a:pPr>
            <a:endParaRPr lang="en-US" dirty="0">
              <a:latin typeface="Helvetica Neue"/>
            </a:endParaRPr>
          </a:p>
        </p:txBody>
      </p:sp>
      <p:sp>
        <p:nvSpPr>
          <p:cNvPr id="5" name="Text 2"/>
          <p:cNvSpPr/>
          <p:nvPr/>
        </p:nvSpPr>
        <p:spPr>
          <a:xfrm>
            <a:off x="833200" y="736521"/>
            <a:ext cx="8768000" cy="1388745"/>
          </a:xfrm>
          <a:prstGeom prst="rect">
            <a:avLst/>
          </a:prstGeom>
          <a:noFill/>
          <a:ln/>
        </p:spPr>
        <p:txBody>
          <a:bodyPr wrap="square" rtlCol="0" anchor="t"/>
          <a:lstStyle/>
          <a:p>
            <a:pPr marL="0" indent="0">
              <a:lnSpc>
                <a:spcPts val="5468"/>
              </a:lnSpc>
              <a:buNone/>
            </a:pPr>
            <a:r>
              <a:rPr lang="en-US" sz="4374" b="1" kern="0" spc="-131" dirty="0">
                <a:solidFill>
                  <a:srgbClr val="591CE6"/>
                </a:solidFill>
                <a:latin typeface="p22-mackinac-pro" pitchFamily="34" charset="0"/>
                <a:ea typeface="p22-mackinac-pro" pitchFamily="34" charset="-122"/>
                <a:cs typeface="p22-mackinac-pro" pitchFamily="34" charset="-120"/>
              </a:rPr>
              <a:t>Web Interface with Prediction Result</a:t>
            </a:r>
            <a:endParaRPr lang="en-US" sz="4374" dirty="0"/>
          </a:p>
        </p:txBody>
      </p:sp>
      <p:pic>
        <p:nvPicPr>
          <p:cNvPr id="6" name="Picture 5" descr="A screenshot of a computer&#10;&#10;Description automatically generated">
            <a:extLst>
              <a:ext uri="{FF2B5EF4-FFF2-40B4-BE49-F238E27FC236}">
                <a16:creationId xmlns:a16="http://schemas.microsoft.com/office/drawing/2014/main" id="{0CB0951B-C560-786A-6E1F-9B8E290A79CA}"/>
              </a:ext>
            </a:extLst>
          </p:cNvPr>
          <p:cNvPicPr>
            <a:picLocks noChangeAspect="1"/>
          </p:cNvPicPr>
          <p:nvPr/>
        </p:nvPicPr>
        <p:blipFill>
          <a:blip r:embed="rId3"/>
          <a:stretch>
            <a:fillRect/>
          </a:stretch>
        </p:blipFill>
        <p:spPr>
          <a:xfrm>
            <a:off x="273710" y="1607176"/>
            <a:ext cx="14082980" cy="6264183"/>
          </a:xfrm>
          <a:prstGeom prst="rect">
            <a:avLst/>
          </a:prstGeom>
        </p:spPr>
      </p:pic>
    </p:spTree>
    <p:extLst>
      <p:ext uri="{BB962C8B-B14F-4D97-AF65-F5344CB8AC3E}">
        <p14:creationId xmlns:p14="http://schemas.microsoft.com/office/powerpoint/2010/main" val="3725513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txBody>
          <a:bodyPr/>
          <a:lstStyle/>
          <a:p>
            <a:endParaRPr lang="en-US"/>
          </a:p>
        </p:txBody>
      </p:sp>
      <p:sp>
        <p:nvSpPr>
          <p:cNvPr id="3" name="Shape 1"/>
          <p:cNvSpPr/>
          <p:nvPr/>
        </p:nvSpPr>
        <p:spPr>
          <a:xfrm>
            <a:off x="0" y="0"/>
            <a:ext cx="14630400" cy="8229600"/>
          </a:xfrm>
          <a:prstGeom prst="rect">
            <a:avLst/>
          </a:prstGeom>
          <a:solidFill>
            <a:srgbClr val="FDFAF7"/>
          </a:solidFill>
          <a:ln w="13811">
            <a:solidFill>
              <a:srgbClr val="E5E0DF"/>
            </a:solidFill>
            <a:prstDash val="solid"/>
          </a:ln>
        </p:spPr>
        <p:txBody>
          <a:bodyPr/>
          <a:lstStyle/>
          <a:p>
            <a:endParaRPr lang="en-US"/>
          </a:p>
        </p:txBody>
      </p:sp>
      <p:sp>
        <p:nvSpPr>
          <p:cNvPr id="4" name="Text 2"/>
          <p:cNvSpPr/>
          <p:nvPr/>
        </p:nvSpPr>
        <p:spPr>
          <a:xfrm>
            <a:off x="1048215" y="732982"/>
            <a:ext cx="6782622" cy="694373"/>
          </a:xfrm>
          <a:prstGeom prst="rect">
            <a:avLst/>
          </a:prstGeom>
          <a:noFill/>
          <a:ln/>
        </p:spPr>
        <p:txBody>
          <a:bodyPr wrap="none" rtlCol="0" anchor="t"/>
          <a:lstStyle/>
          <a:p>
            <a:pPr marL="0" indent="0">
              <a:lnSpc>
                <a:spcPts val="5468"/>
              </a:lnSpc>
              <a:buNone/>
            </a:pPr>
            <a:r>
              <a:rPr lang="en-US" sz="4374" b="1" kern="0" spc="-131" dirty="0">
                <a:solidFill>
                  <a:srgbClr val="591CE6"/>
                </a:solidFill>
                <a:latin typeface="p22-mackinac-pro" pitchFamily="34" charset="0"/>
                <a:ea typeface="p22-mackinac-pro" pitchFamily="34" charset="-122"/>
                <a:cs typeface="p22-mackinac-pro" pitchFamily="34" charset="-120"/>
              </a:rPr>
              <a:t>Advantages and Limitations</a:t>
            </a:r>
            <a:endParaRPr lang="en-US" sz="4374" dirty="0"/>
          </a:p>
        </p:txBody>
      </p:sp>
      <p:sp>
        <p:nvSpPr>
          <p:cNvPr id="6" name="Text 4"/>
          <p:cNvSpPr/>
          <p:nvPr/>
        </p:nvSpPr>
        <p:spPr>
          <a:xfrm>
            <a:off x="1048215" y="1851102"/>
            <a:ext cx="10236820" cy="5843239"/>
          </a:xfrm>
          <a:prstGeom prst="rect">
            <a:avLst/>
          </a:prstGeom>
          <a:noFill/>
          <a:ln/>
        </p:spPr>
        <p:txBody>
          <a:bodyPr wrap="square" rtlCol="0" anchor="t"/>
          <a:lstStyle/>
          <a:p>
            <a:pPr marL="0" indent="0">
              <a:lnSpc>
                <a:spcPts val="2799"/>
              </a:lnSpc>
              <a:buNone/>
            </a:pPr>
            <a:endParaRPr lang="en-US" sz="1750" dirty="0"/>
          </a:p>
        </p:txBody>
      </p:sp>
      <p:graphicFrame>
        <p:nvGraphicFramePr>
          <p:cNvPr id="11" name="Table 10">
            <a:extLst>
              <a:ext uri="{FF2B5EF4-FFF2-40B4-BE49-F238E27FC236}">
                <a16:creationId xmlns:a16="http://schemas.microsoft.com/office/drawing/2014/main" id="{DEDF6F0A-C8BA-2E78-4B11-35FC2F3873A6}"/>
              </a:ext>
            </a:extLst>
          </p:cNvPr>
          <p:cNvGraphicFramePr>
            <a:graphicFrameLocks noGrp="1"/>
          </p:cNvGraphicFramePr>
          <p:nvPr>
            <p:extLst>
              <p:ext uri="{D42A27DB-BD31-4B8C-83A1-F6EECF244321}">
                <p14:modId xmlns:p14="http://schemas.microsoft.com/office/powerpoint/2010/main" val="2149901492"/>
              </p:ext>
            </p:extLst>
          </p:nvPr>
        </p:nvGraphicFramePr>
        <p:xfrm>
          <a:off x="2352904" y="1851102"/>
          <a:ext cx="10627116" cy="5419492"/>
        </p:xfrm>
        <a:graphic>
          <a:graphicData uri="http://schemas.openxmlformats.org/drawingml/2006/table">
            <a:tbl>
              <a:tblPr/>
              <a:tblGrid>
                <a:gridCol w="5313558">
                  <a:extLst>
                    <a:ext uri="{9D8B030D-6E8A-4147-A177-3AD203B41FA5}">
                      <a16:colId xmlns:a16="http://schemas.microsoft.com/office/drawing/2014/main" val="98749825"/>
                    </a:ext>
                  </a:extLst>
                </a:gridCol>
                <a:gridCol w="5313558">
                  <a:extLst>
                    <a:ext uri="{9D8B030D-6E8A-4147-A177-3AD203B41FA5}">
                      <a16:colId xmlns:a16="http://schemas.microsoft.com/office/drawing/2014/main" val="1565376515"/>
                    </a:ext>
                  </a:extLst>
                </a:gridCol>
              </a:tblGrid>
              <a:tr h="409018">
                <a:tc>
                  <a:txBody>
                    <a:bodyPr/>
                    <a:lstStyle/>
                    <a:p>
                      <a:pPr fontAlgn="b"/>
                      <a:r>
                        <a:rPr lang="en-US" b="1" dirty="0">
                          <a:effectLst/>
                        </a:rPr>
                        <a:t>Advantages</a:t>
                      </a:r>
                    </a:p>
                  </a:txBody>
                  <a:tcPr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DFAF7"/>
                    </a:solidFill>
                  </a:tcPr>
                </a:tc>
                <a:tc>
                  <a:txBody>
                    <a:bodyPr/>
                    <a:lstStyle/>
                    <a:p>
                      <a:pPr fontAlgn="b"/>
                      <a:r>
                        <a:rPr lang="en-US" b="1">
                          <a:effectLst/>
                        </a:rPr>
                        <a:t>Limitations</a:t>
                      </a:r>
                    </a:p>
                  </a:txBody>
                  <a:tcPr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DFAF7"/>
                    </a:solidFill>
                  </a:tcPr>
                </a:tc>
                <a:extLst>
                  <a:ext uri="{0D108BD9-81ED-4DB2-BD59-A6C34878D82A}">
                    <a16:rowId xmlns:a16="http://schemas.microsoft.com/office/drawing/2014/main" val="3635170541"/>
                  </a:ext>
                </a:extLst>
              </a:tr>
              <a:tr h="715782">
                <a:tc>
                  <a:txBody>
                    <a:bodyPr/>
                    <a:lstStyle/>
                    <a:p>
                      <a:pPr fontAlgn="base"/>
                      <a:r>
                        <a:rPr lang="en-US" dirty="0">
                          <a:effectLst/>
                        </a:rPr>
                        <a:t>1. Accurate Predictions</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DFAF7"/>
                    </a:solidFill>
                  </a:tcPr>
                </a:tc>
                <a:tc>
                  <a:txBody>
                    <a:bodyPr/>
                    <a:lstStyle/>
                    <a:p>
                      <a:pPr fontAlgn="base"/>
                      <a:r>
                        <a:rPr lang="en-US">
                          <a:effectLst/>
                        </a:rPr>
                        <a:t>1. Hard to Explain (Black-Box)</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DFAF7"/>
                    </a:solidFill>
                  </a:tcPr>
                </a:tc>
                <a:extLst>
                  <a:ext uri="{0D108BD9-81ED-4DB2-BD59-A6C34878D82A}">
                    <a16:rowId xmlns:a16="http://schemas.microsoft.com/office/drawing/2014/main" val="2815061570"/>
                  </a:ext>
                </a:extLst>
              </a:tr>
              <a:tr h="715782">
                <a:tc>
                  <a:txBody>
                    <a:bodyPr/>
                    <a:lstStyle/>
                    <a:p>
                      <a:pPr fontAlgn="base"/>
                      <a:r>
                        <a:rPr lang="en-US" dirty="0">
                          <a:effectLst/>
                        </a:rPr>
                        <a:t>2. Resists Overfitting</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DFAF7"/>
                    </a:solidFill>
                  </a:tcPr>
                </a:tc>
                <a:tc>
                  <a:txBody>
                    <a:bodyPr/>
                    <a:lstStyle/>
                    <a:p>
                      <a:pPr fontAlgn="base"/>
                      <a:r>
                        <a:rPr lang="en-US">
                          <a:effectLst/>
                        </a:rPr>
                        <a:t>2. Needs Lots of Computing Power</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DFAF7"/>
                    </a:solidFill>
                  </a:tcPr>
                </a:tc>
                <a:extLst>
                  <a:ext uri="{0D108BD9-81ED-4DB2-BD59-A6C34878D82A}">
                    <a16:rowId xmlns:a16="http://schemas.microsoft.com/office/drawing/2014/main" val="447888977"/>
                  </a:ext>
                </a:extLst>
              </a:tr>
              <a:tr h="715782">
                <a:tc>
                  <a:txBody>
                    <a:bodyPr/>
                    <a:lstStyle/>
                    <a:p>
                      <a:pPr fontAlgn="base"/>
                      <a:r>
                        <a:rPr lang="en-US" dirty="0">
                          <a:effectLst/>
                        </a:rPr>
                        <a:t>3. Handles Complex Relationships</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DFAF7"/>
                    </a:solidFill>
                  </a:tcPr>
                </a:tc>
                <a:tc>
                  <a:txBody>
                    <a:bodyPr/>
                    <a:lstStyle/>
                    <a:p>
                      <a:pPr fontAlgn="base"/>
                      <a:r>
                        <a:rPr lang="en-US">
                          <a:effectLst/>
                        </a:rPr>
                        <a:t>3. Tricky to Tune Model Parameters</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DFAF7"/>
                    </a:solidFill>
                  </a:tcPr>
                </a:tc>
                <a:extLst>
                  <a:ext uri="{0D108BD9-81ED-4DB2-BD59-A6C34878D82A}">
                    <a16:rowId xmlns:a16="http://schemas.microsoft.com/office/drawing/2014/main" val="2560772938"/>
                  </a:ext>
                </a:extLst>
              </a:tr>
              <a:tr h="715782">
                <a:tc>
                  <a:txBody>
                    <a:bodyPr/>
                    <a:lstStyle/>
                    <a:p>
                      <a:pPr fontAlgn="base"/>
                      <a:r>
                        <a:rPr lang="en-US" dirty="0">
                          <a:effectLst/>
                        </a:rPr>
                        <a:t>4. Shows Important Factors</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DFAF7"/>
                    </a:solidFill>
                  </a:tcPr>
                </a:tc>
                <a:tc>
                  <a:txBody>
                    <a:bodyPr/>
                    <a:lstStyle/>
                    <a:p>
                      <a:pPr fontAlgn="base"/>
                      <a:r>
                        <a:rPr lang="en-US" dirty="0">
                          <a:effectLst/>
                        </a:rPr>
                        <a:t>4. Works Best with Tabular Data</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DFAF7"/>
                    </a:solidFill>
                  </a:tcPr>
                </a:tc>
                <a:extLst>
                  <a:ext uri="{0D108BD9-81ED-4DB2-BD59-A6C34878D82A}">
                    <a16:rowId xmlns:a16="http://schemas.microsoft.com/office/drawing/2014/main" val="1036893658"/>
                  </a:ext>
                </a:extLst>
              </a:tr>
              <a:tr h="715782">
                <a:tc>
                  <a:txBody>
                    <a:bodyPr/>
                    <a:lstStyle/>
                    <a:p>
                      <a:pPr fontAlgn="base"/>
                      <a:r>
                        <a:rPr lang="en-US">
                          <a:effectLst/>
                        </a:rPr>
                        <a:t>5. Deals Well with Outliers</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DFAF7"/>
                    </a:solidFill>
                  </a:tcPr>
                </a:tc>
                <a:tc>
                  <a:txBody>
                    <a:bodyPr/>
                    <a:lstStyle/>
                    <a:p>
                      <a:pPr fontAlgn="base"/>
                      <a:r>
                        <a:rPr lang="en-US" dirty="0">
                          <a:effectLst/>
                        </a:rPr>
                        <a:t>5. Struggles with Imbalanced Data</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DFAF7"/>
                    </a:solidFill>
                  </a:tcPr>
                </a:tc>
                <a:extLst>
                  <a:ext uri="{0D108BD9-81ED-4DB2-BD59-A6C34878D82A}">
                    <a16:rowId xmlns:a16="http://schemas.microsoft.com/office/drawing/2014/main" val="2710673189"/>
                  </a:ext>
                </a:extLst>
              </a:tr>
              <a:tr h="715782">
                <a:tc>
                  <a:txBody>
                    <a:bodyPr/>
                    <a:lstStyle/>
                    <a:p>
                      <a:pPr fontAlgn="base"/>
                      <a:r>
                        <a:rPr lang="en-US">
                          <a:effectLst/>
                        </a:rPr>
                        <a:t>6. Works with Large Datasets</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DFAF7"/>
                    </a:solidFill>
                  </a:tcPr>
                </a:tc>
                <a:tc>
                  <a:txBody>
                    <a:bodyPr/>
                    <a:lstStyle/>
                    <a:p>
                      <a:pPr fontAlgn="base"/>
                      <a:r>
                        <a:rPr lang="en-US" dirty="0">
                          <a:effectLst/>
                        </a:rPr>
                        <a:t>6. Doesn't Continuously Adapt to New Data</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DFAF7"/>
                    </a:solidFill>
                  </a:tcPr>
                </a:tc>
                <a:extLst>
                  <a:ext uri="{0D108BD9-81ED-4DB2-BD59-A6C34878D82A}">
                    <a16:rowId xmlns:a16="http://schemas.microsoft.com/office/drawing/2014/main" val="3716558429"/>
                  </a:ext>
                </a:extLst>
              </a:tr>
              <a:tr h="715782">
                <a:tc>
                  <a:txBody>
                    <a:bodyPr/>
                    <a:lstStyle/>
                    <a:p>
                      <a:pPr fontAlgn="base"/>
                      <a:r>
                        <a:rPr lang="en-US">
                          <a:effectLst/>
                        </a:rPr>
                        <a:t>7. Helpful for Healthcare Professionals</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DFAF7"/>
                    </a:solidFill>
                  </a:tcPr>
                </a:tc>
                <a:tc>
                  <a:txBody>
                    <a:bodyPr/>
                    <a:lstStyle/>
                    <a:p>
                      <a:pPr fontAlgn="base"/>
                      <a:r>
                        <a:rPr lang="en-US" dirty="0">
                          <a:effectLst/>
                        </a:rPr>
                        <a:t>7. Can be Overfit with Noisy Data</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DFAF7"/>
                    </a:solidFill>
                  </a:tcPr>
                </a:tc>
                <a:extLst>
                  <a:ext uri="{0D108BD9-81ED-4DB2-BD59-A6C34878D82A}">
                    <a16:rowId xmlns:a16="http://schemas.microsoft.com/office/drawing/2014/main" val="2598433638"/>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txBody>
          <a:bodyPr/>
          <a:lstStyle/>
          <a:p>
            <a:endParaRPr lang="en-US"/>
          </a:p>
        </p:txBody>
      </p:sp>
      <p:sp>
        <p:nvSpPr>
          <p:cNvPr id="3" name="Shape 1"/>
          <p:cNvSpPr/>
          <p:nvPr/>
        </p:nvSpPr>
        <p:spPr>
          <a:xfrm>
            <a:off x="0" y="0"/>
            <a:ext cx="14630400" cy="8229600"/>
          </a:xfrm>
          <a:prstGeom prst="rect">
            <a:avLst/>
          </a:prstGeom>
          <a:solidFill>
            <a:srgbClr val="FDFAF7"/>
          </a:solidFill>
          <a:ln w="13811">
            <a:solidFill>
              <a:srgbClr val="E5E0DF"/>
            </a:solidFill>
            <a:prstDash val="solid"/>
          </a:ln>
        </p:spPr>
        <p:txBody>
          <a:bodyPr/>
          <a:lstStyle/>
          <a:p>
            <a:endParaRPr lang="en-US"/>
          </a:p>
        </p:txBody>
      </p:sp>
      <p:sp>
        <p:nvSpPr>
          <p:cNvPr id="4" name="Text 2"/>
          <p:cNvSpPr/>
          <p:nvPr/>
        </p:nvSpPr>
        <p:spPr>
          <a:xfrm>
            <a:off x="699847" y="1038188"/>
            <a:ext cx="4443889" cy="694373"/>
          </a:xfrm>
          <a:prstGeom prst="rect">
            <a:avLst/>
          </a:prstGeom>
          <a:noFill/>
          <a:ln/>
        </p:spPr>
        <p:txBody>
          <a:bodyPr wrap="none" rtlCol="0" anchor="t"/>
          <a:lstStyle/>
          <a:p>
            <a:pPr marL="0" indent="0">
              <a:lnSpc>
                <a:spcPts val="5468"/>
              </a:lnSpc>
              <a:buNone/>
            </a:pPr>
            <a:r>
              <a:rPr lang="en-US" sz="4374" b="1" kern="0" spc="-131" dirty="0">
                <a:solidFill>
                  <a:srgbClr val="591CE6"/>
                </a:solidFill>
                <a:latin typeface="p22-mackinac-pro" pitchFamily="34" charset="0"/>
                <a:ea typeface="p22-mackinac-pro" pitchFamily="34" charset="-122"/>
                <a:cs typeface="p22-mackinac-pro" pitchFamily="34" charset="-120"/>
              </a:rPr>
              <a:t>Conclusion</a:t>
            </a:r>
            <a:endParaRPr lang="en-US" sz="4374" dirty="0"/>
          </a:p>
        </p:txBody>
      </p:sp>
      <p:sp>
        <p:nvSpPr>
          <p:cNvPr id="7" name="Text 4"/>
          <p:cNvSpPr/>
          <p:nvPr/>
        </p:nvSpPr>
        <p:spPr>
          <a:xfrm>
            <a:off x="699847" y="2423937"/>
            <a:ext cx="12681616" cy="1869284"/>
          </a:xfrm>
          <a:prstGeom prst="rect">
            <a:avLst/>
          </a:prstGeom>
          <a:noFill/>
          <a:ln/>
        </p:spPr>
        <p:txBody>
          <a:bodyPr wrap="square" rtlCol="0" anchor="t"/>
          <a:lstStyle/>
          <a:p>
            <a:pPr marL="0" indent="0" algn="just">
              <a:lnSpc>
                <a:spcPts val="2799"/>
              </a:lnSpc>
              <a:buNone/>
            </a:pPr>
            <a:r>
              <a:rPr lang="en-US" sz="2000" dirty="0">
                <a:solidFill>
                  <a:srgbClr val="272525"/>
                </a:solidFill>
                <a:latin typeface="Eudoxus Sans" pitchFamily="34" charset="0"/>
                <a:ea typeface="Eudoxus Sans" pitchFamily="34" charset="-122"/>
                <a:cs typeface="Eudoxus Sans" pitchFamily="34" charset="-120"/>
              </a:rPr>
              <a:t>The Heart Disease Prediction System aims to help identify individuals at risk of heart disease. By analyzing various factors this system can make predictions about a person's heart disease in the early stage. This tool can assist healthcare professionals in early detection and intervention, ultimately improving the prevention and management of heart disease, which is a leading cause of death worldwide. It is a valuable tool in promoting heart health and saving lives.</a:t>
            </a:r>
            <a:endParaRPr lang="en-US"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txBody>
          <a:bodyPr/>
          <a:lstStyle/>
          <a:p>
            <a:endParaRPr lang="en-US"/>
          </a:p>
        </p:txBody>
      </p:sp>
      <p:sp>
        <p:nvSpPr>
          <p:cNvPr id="3" name="Shape 1"/>
          <p:cNvSpPr/>
          <p:nvPr/>
        </p:nvSpPr>
        <p:spPr>
          <a:xfrm>
            <a:off x="0" y="0"/>
            <a:ext cx="14630400" cy="8229600"/>
          </a:xfrm>
          <a:prstGeom prst="rect">
            <a:avLst/>
          </a:prstGeom>
          <a:solidFill>
            <a:srgbClr val="FDFAF7"/>
          </a:solidFill>
          <a:ln w="13811">
            <a:solidFill>
              <a:srgbClr val="E5E0DF"/>
            </a:solidFill>
            <a:prstDash val="solid"/>
          </a:ln>
        </p:spPr>
        <p:txBody>
          <a:bodyPr/>
          <a:lstStyle/>
          <a:p>
            <a:endParaRPr lang="en-US"/>
          </a:p>
        </p:txBody>
      </p:sp>
      <p:sp>
        <p:nvSpPr>
          <p:cNvPr id="4" name="Text 2"/>
          <p:cNvSpPr/>
          <p:nvPr/>
        </p:nvSpPr>
        <p:spPr>
          <a:xfrm>
            <a:off x="5093255" y="3767613"/>
            <a:ext cx="4443889" cy="694373"/>
          </a:xfrm>
          <a:prstGeom prst="rect">
            <a:avLst/>
          </a:prstGeom>
          <a:noFill/>
          <a:ln/>
        </p:spPr>
        <p:txBody>
          <a:bodyPr wrap="none" rtlCol="0" anchor="t"/>
          <a:lstStyle/>
          <a:p>
            <a:pPr marL="0" indent="0" algn="ctr">
              <a:lnSpc>
                <a:spcPts val="5468"/>
              </a:lnSpc>
              <a:buNone/>
            </a:pPr>
            <a:r>
              <a:rPr lang="en-US" sz="8000" b="1" kern="0" spc="-131" dirty="0">
                <a:solidFill>
                  <a:srgbClr val="591CE6"/>
                </a:solidFill>
                <a:latin typeface="p22-mackinac-pro" pitchFamily="34" charset="0"/>
                <a:ea typeface="p22-mackinac-pro" pitchFamily="34" charset="-122"/>
                <a:cs typeface="p22-mackinac-pro" pitchFamily="34" charset="-120"/>
              </a:rPr>
              <a:t>Thank You</a:t>
            </a:r>
            <a:endParaRPr lang="en-US" sz="8000" dirty="0"/>
          </a:p>
        </p:txBody>
      </p:sp>
    </p:spTree>
    <p:extLst>
      <p:ext uri="{BB962C8B-B14F-4D97-AF65-F5344CB8AC3E}">
        <p14:creationId xmlns:p14="http://schemas.microsoft.com/office/powerpoint/2010/main" val="2787143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txBody>
          <a:bodyPr/>
          <a:lstStyle/>
          <a:p>
            <a:endParaRPr lang="en-US"/>
          </a:p>
        </p:txBody>
      </p:sp>
      <p:sp>
        <p:nvSpPr>
          <p:cNvPr id="3" name="Shape 1"/>
          <p:cNvSpPr/>
          <p:nvPr/>
        </p:nvSpPr>
        <p:spPr>
          <a:xfrm>
            <a:off x="0" y="-22302"/>
            <a:ext cx="14630400" cy="8229600"/>
          </a:xfrm>
          <a:prstGeom prst="rect">
            <a:avLst/>
          </a:prstGeom>
          <a:solidFill>
            <a:srgbClr val="FDFAF7"/>
          </a:solidFill>
          <a:ln w="13811">
            <a:solidFill>
              <a:srgbClr val="E5E0DF"/>
            </a:solidFill>
            <a:prstDash val="solid"/>
          </a:ln>
        </p:spPr>
        <p:txBody>
          <a:bodyPr/>
          <a:lstStyle/>
          <a:p>
            <a:endParaRPr lang="en-US"/>
          </a:p>
        </p:txBody>
      </p:sp>
      <p:sp>
        <p:nvSpPr>
          <p:cNvPr id="4" name="Text 2"/>
          <p:cNvSpPr/>
          <p:nvPr/>
        </p:nvSpPr>
        <p:spPr>
          <a:xfrm>
            <a:off x="699847" y="1038188"/>
            <a:ext cx="4443889" cy="694373"/>
          </a:xfrm>
          <a:prstGeom prst="rect">
            <a:avLst/>
          </a:prstGeom>
          <a:noFill/>
          <a:ln/>
        </p:spPr>
        <p:txBody>
          <a:bodyPr wrap="none" rtlCol="0" anchor="t"/>
          <a:lstStyle/>
          <a:p>
            <a:pPr marL="0" indent="0">
              <a:lnSpc>
                <a:spcPts val="5468"/>
              </a:lnSpc>
              <a:buNone/>
            </a:pPr>
            <a:r>
              <a:rPr lang="en-US" sz="4374" b="1" kern="0" spc="-131" dirty="0">
                <a:solidFill>
                  <a:srgbClr val="591CE6"/>
                </a:solidFill>
                <a:latin typeface="p22-mackinac-pro" pitchFamily="34" charset="0"/>
                <a:ea typeface="p22-mackinac-pro" pitchFamily="34" charset="-122"/>
                <a:cs typeface="p22-mackinac-pro" pitchFamily="34" charset="-120"/>
              </a:rPr>
              <a:t>Introduction</a:t>
            </a:r>
            <a:endParaRPr lang="en-US" sz="4374" dirty="0"/>
          </a:p>
        </p:txBody>
      </p:sp>
      <p:sp>
        <p:nvSpPr>
          <p:cNvPr id="7" name="Text 4"/>
          <p:cNvSpPr/>
          <p:nvPr/>
        </p:nvSpPr>
        <p:spPr>
          <a:xfrm>
            <a:off x="699847" y="2423937"/>
            <a:ext cx="12681616" cy="3564268"/>
          </a:xfrm>
          <a:prstGeom prst="rect">
            <a:avLst/>
          </a:prstGeom>
          <a:noFill/>
          <a:ln/>
        </p:spPr>
        <p:txBody>
          <a:bodyPr wrap="square" rtlCol="0" anchor="t"/>
          <a:lstStyle/>
          <a:p>
            <a:pPr marL="0" indent="0" algn="just">
              <a:lnSpc>
                <a:spcPts val="2799"/>
              </a:lnSpc>
              <a:buNone/>
            </a:pPr>
            <a:r>
              <a:rPr lang="en-US" sz="2000" dirty="0">
                <a:solidFill>
                  <a:srgbClr val="272525"/>
                </a:solidFill>
                <a:ea typeface="Eudoxus Sans" pitchFamily="34" charset="-122"/>
                <a:cs typeface="Eudoxus Sans" pitchFamily="34" charset="-120"/>
              </a:rPr>
              <a:t>Heart Disease Prediction System using Machine Learning. In this presentation, we will explore how we harnessed the power of artificial intelligence and deep learning to develop a robust and accurate stock prediction model.</a:t>
            </a:r>
          </a:p>
          <a:p>
            <a:pPr marL="0" indent="0" algn="just">
              <a:lnSpc>
                <a:spcPts val="2799"/>
              </a:lnSpc>
              <a:buNone/>
            </a:pPr>
            <a:endParaRPr lang="en-US" sz="2000" dirty="0">
              <a:solidFill>
                <a:srgbClr val="272525"/>
              </a:solidFill>
              <a:ea typeface="Eudoxus Sans" pitchFamily="34" charset="-122"/>
              <a:cs typeface="Eudoxus Sans" pitchFamily="34" charset="-120"/>
            </a:endParaRPr>
          </a:p>
          <a:p>
            <a:pPr marL="0" indent="0" algn="just">
              <a:lnSpc>
                <a:spcPts val="2799"/>
              </a:lnSpc>
              <a:buNone/>
            </a:pPr>
            <a:r>
              <a:rPr lang="en-US" sz="2000" dirty="0">
                <a:solidFill>
                  <a:srgbClr val="272525"/>
                </a:solidFill>
                <a:ea typeface="Eudoxus Sans" pitchFamily="34" charset="-122"/>
                <a:cs typeface="Eudoxus Sans" pitchFamily="34" charset="-120"/>
              </a:rPr>
              <a:t>The system has two parts:</a:t>
            </a:r>
          </a:p>
          <a:p>
            <a:pPr marL="0" indent="0" algn="just">
              <a:lnSpc>
                <a:spcPts val="2799"/>
              </a:lnSpc>
              <a:buNone/>
            </a:pPr>
            <a:endParaRPr lang="en-US" sz="2000" dirty="0">
              <a:solidFill>
                <a:srgbClr val="272525"/>
              </a:solidFill>
              <a:ea typeface="Eudoxus Sans" pitchFamily="34" charset="-122"/>
              <a:cs typeface="Eudoxus Sans" pitchFamily="34" charset="-120"/>
            </a:endParaRPr>
          </a:p>
          <a:p>
            <a:pPr marL="457200" indent="-457200" algn="just">
              <a:lnSpc>
                <a:spcPts val="2799"/>
              </a:lnSpc>
              <a:buFont typeface="+mj-lt"/>
              <a:buAutoNum type="arabicPeriod"/>
            </a:pPr>
            <a:r>
              <a:rPr lang="en-US" sz="2000" dirty="0">
                <a:solidFill>
                  <a:srgbClr val="272525"/>
                </a:solidFill>
                <a:ea typeface="Eudoxus Sans" pitchFamily="34" charset="-122"/>
                <a:cs typeface="Eudoxus Sans" pitchFamily="34" charset="-120"/>
              </a:rPr>
              <a:t>The Training and Testing Part</a:t>
            </a:r>
          </a:p>
          <a:p>
            <a:pPr marL="457200" indent="-457200" algn="just">
              <a:lnSpc>
                <a:spcPts val="2799"/>
              </a:lnSpc>
              <a:buFont typeface="+mj-lt"/>
              <a:buAutoNum type="arabicPeriod"/>
            </a:pPr>
            <a:endParaRPr lang="en-US" sz="2000" dirty="0">
              <a:solidFill>
                <a:srgbClr val="272525"/>
              </a:solidFill>
              <a:ea typeface="Eudoxus Sans" pitchFamily="34" charset="-122"/>
              <a:cs typeface="Eudoxus Sans" pitchFamily="34" charset="-120"/>
            </a:endParaRPr>
          </a:p>
          <a:p>
            <a:pPr marL="457200" indent="-457200" algn="just">
              <a:lnSpc>
                <a:spcPts val="2799"/>
              </a:lnSpc>
              <a:buFont typeface="+mj-lt"/>
              <a:buAutoNum type="arabicPeriod"/>
            </a:pPr>
            <a:r>
              <a:rPr lang="en-US" sz="2000" dirty="0">
                <a:solidFill>
                  <a:srgbClr val="272525"/>
                </a:solidFill>
                <a:ea typeface="Eudoxus Sans" pitchFamily="34" charset="-122"/>
                <a:cs typeface="Eudoxus Sans" pitchFamily="34" charset="-120"/>
              </a:rPr>
              <a:t>The Prediction using Random Forest Classifier ( GUI Based)</a:t>
            </a:r>
            <a:endParaRPr lang="en-US" sz="2000" dirty="0"/>
          </a:p>
        </p:txBody>
      </p:sp>
    </p:spTree>
    <p:extLst>
      <p:ext uri="{BB962C8B-B14F-4D97-AF65-F5344CB8AC3E}">
        <p14:creationId xmlns:p14="http://schemas.microsoft.com/office/powerpoint/2010/main" val="3797803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txBody>
          <a:bodyPr/>
          <a:lstStyle/>
          <a:p>
            <a:endParaRPr lang="en-US"/>
          </a:p>
        </p:txBody>
      </p:sp>
      <p:sp>
        <p:nvSpPr>
          <p:cNvPr id="3" name="Shape 1"/>
          <p:cNvSpPr/>
          <p:nvPr/>
        </p:nvSpPr>
        <p:spPr>
          <a:xfrm>
            <a:off x="0" y="0"/>
            <a:ext cx="14630400" cy="8229600"/>
          </a:xfrm>
          <a:prstGeom prst="rect">
            <a:avLst/>
          </a:prstGeom>
          <a:solidFill>
            <a:srgbClr val="FDFAF7"/>
          </a:solidFill>
          <a:ln w="13811">
            <a:solidFill>
              <a:srgbClr val="E5E0DF"/>
            </a:solidFill>
            <a:prstDash val="solid"/>
          </a:ln>
        </p:spPr>
        <p:txBody>
          <a:bodyPr/>
          <a:lstStyle/>
          <a:p>
            <a:endParaRPr lang="en-US"/>
          </a:p>
        </p:txBody>
      </p:sp>
      <p:sp>
        <p:nvSpPr>
          <p:cNvPr id="5" name="Text 2"/>
          <p:cNvSpPr/>
          <p:nvPr/>
        </p:nvSpPr>
        <p:spPr>
          <a:xfrm>
            <a:off x="3930670" y="721517"/>
            <a:ext cx="6769060" cy="694373"/>
          </a:xfrm>
          <a:prstGeom prst="rect">
            <a:avLst/>
          </a:prstGeom>
          <a:noFill/>
          <a:ln/>
        </p:spPr>
        <p:txBody>
          <a:bodyPr wrap="none" rtlCol="0" anchor="t"/>
          <a:lstStyle/>
          <a:p>
            <a:pPr marL="0" indent="0">
              <a:lnSpc>
                <a:spcPts val="5468"/>
              </a:lnSpc>
              <a:buNone/>
            </a:pPr>
            <a:r>
              <a:rPr lang="en-US" sz="4374" b="1" kern="0" spc="-131" dirty="0">
                <a:solidFill>
                  <a:srgbClr val="591CE6"/>
                </a:solidFill>
                <a:latin typeface="p22-mackinac-pro" pitchFamily="34" charset="0"/>
                <a:ea typeface="p22-mackinac-pro" pitchFamily="34" charset="-122"/>
                <a:cs typeface="p22-mackinac-pro" pitchFamily="34" charset="-120"/>
              </a:rPr>
              <a:t>Overview of Heart Disease</a:t>
            </a:r>
            <a:endParaRPr lang="en-US" sz="4374" dirty="0"/>
          </a:p>
        </p:txBody>
      </p:sp>
      <p:sp>
        <p:nvSpPr>
          <p:cNvPr id="6" name="Shape 3"/>
          <p:cNvSpPr/>
          <p:nvPr/>
        </p:nvSpPr>
        <p:spPr>
          <a:xfrm>
            <a:off x="669073" y="1778198"/>
            <a:ext cx="13128127" cy="1752124"/>
          </a:xfrm>
          <a:prstGeom prst="roundRect">
            <a:avLst>
              <a:gd name="adj" fmla="val 5707"/>
            </a:avLst>
          </a:prstGeom>
          <a:solidFill>
            <a:srgbClr val="E0D7F4"/>
          </a:solidFill>
          <a:ln w="13811">
            <a:solidFill>
              <a:srgbClr val="C1AFE9"/>
            </a:solidFill>
            <a:prstDash val="solid"/>
          </a:ln>
        </p:spPr>
        <p:txBody>
          <a:bodyPr/>
          <a:lstStyle/>
          <a:p>
            <a:endParaRPr lang="en-US"/>
          </a:p>
        </p:txBody>
      </p:sp>
      <p:sp>
        <p:nvSpPr>
          <p:cNvPr id="7" name="Text 4"/>
          <p:cNvSpPr/>
          <p:nvPr/>
        </p:nvSpPr>
        <p:spPr>
          <a:xfrm>
            <a:off x="1102635" y="2014180"/>
            <a:ext cx="2956203"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p22-mackinac-pro" pitchFamily="34" charset="0"/>
                <a:ea typeface="p22-mackinac-pro" pitchFamily="34" charset="-122"/>
                <a:cs typeface="p22-mackinac-pro" pitchFamily="34" charset="-120"/>
              </a:rPr>
              <a:t>What is Heart Disease?</a:t>
            </a:r>
            <a:endParaRPr lang="en-US" sz="2187" dirty="0"/>
          </a:p>
        </p:txBody>
      </p:sp>
      <p:sp>
        <p:nvSpPr>
          <p:cNvPr id="8" name="Text 5"/>
          <p:cNvSpPr/>
          <p:nvPr/>
        </p:nvSpPr>
        <p:spPr>
          <a:xfrm>
            <a:off x="4726781" y="2507536"/>
            <a:ext cx="8834438" cy="710803"/>
          </a:xfrm>
          <a:prstGeom prst="rect">
            <a:avLst/>
          </a:prstGeom>
          <a:noFill/>
          <a:ln/>
        </p:spPr>
        <p:txBody>
          <a:bodyPr wrap="square" rtlCol="0" anchor="t"/>
          <a:lstStyle/>
          <a:p>
            <a:pPr marL="0" indent="0">
              <a:lnSpc>
                <a:spcPts val="2799"/>
              </a:lnSpc>
              <a:buNone/>
            </a:pPr>
            <a:endParaRPr lang="en-US" sz="1750" dirty="0"/>
          </a:p>
        </p:txBody>
      </p:sp>
      <p:sp>
        <p:nvSpPr>
          <p:cNvPr id="9" name="Shape 6"/>
          <p:cNvSpPr/>
          <p:nvPr/>
        </p:nvSpPr>
        <p:spPr>
          <a:xfrm>
            <a:off x="669072" y="3733403"/>
            <a:ext cx="13128127" cy="1752124"/>
          </a:xfrm>
          <a:prstGeom prst="roundRect">
            <a:avLst>
              <a:gd name="adj" fmla="val 5707"/>
            </a:avLst>
          </a:prstGeom>
          <a:solidFill>
            <a:srgbClr val="E0D7F4"/>
          </a:solidFill>
          <a:ln w="13811">
            <a:solidFill>
              <a:srgbClr val="C1AFE9"/>
            </a:solidFill>
            <a:prstDash val="solid"/>
          </a:ln>
        </p:spPr>
        <p:txBody>
          <a:bodyPr/>
          <a:lstStyle/>
          <a:p>
            <a:endParaRPr lang="en-US"/>
          </a:p>
        </p:txBody>
      </p:sp>
      <p:sp>
        <p:nvSpPr>
          <p:cNvPr id="10" name="Text 7"/>
          <p:cNvSpPr/>
          <p:nvPr/>
        </p:nvSpPr>
        <p:spPr>
          <a:xfrm>
            <a:off x="1102635" y="3943628"/>
            <a:ext cx="3888462"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p22-mackinac-pro" pitchFamily="34" charset="0"/>
                <a:ea typeface="p22-mackinac-pro" pitchFamily="34" charset="-122"/>
                <a:cs typeface="p22-mackinac-pro" pitchFamily="34" charset="-120"/>
              </a:rPr>
              <a:t>Importance of Early Detection</a:t>
            </a:r>
            <a:endParaRPr lang="en-US" sz="2187" dirty="0"/>
          </a:p>
        </p:txBody>
      </p:sp>
      <p:sp>
        <p:nvSpPr>
          <p:cNvPr id="11" name="Text 8"/>
          <p:cNvSpPr/>
          <p:nvPr/>
        </p:nvSpPr>
        <p:spPr>
          <a:xfrm>
            <a:off x="4726781" y="4493895"/>
            <a:ext cx="8834438" cy="710803"/>
          </a:xfrm>
          <a:prstGeom prst="rect">
            <a:avLst/>
          </a:prstGeom>
          <a:noFill/>
          <a:ln/>
        </p:spPr>
        <p:txBody>
          <a:bodyPr wrap="square" rtlCol="0" anchor="t"/>
          <a:lstStyle/>
          <a:p>
            <a:pPr marL="0" indent="0">
              <a:lnSpc>
                <a:spcPts val="2799"/>
              </a:lnSpc>
              <a:buNone/>
            </a:pPr>
            <a:endParaRPr lang="en-US" sz="1750" dirty="0"/>
          </a:p>
        </p:txBody>
      </p:sp>
      <p:sp>
        <p:nvSpPr>
          <p:cNvPr id="12" name="Shape 9"/>
          <p:cNvSpPr/>
          <p:nvPr/>
        </p:nvSpPr>
        <p:spPr>
          <a:xfrm>
            <a:off x="669073" y="5726787"/>
            <a:ext cx="13128127" cy="1752124"/>
          </a:xfrm>
          <a:prstGeom prst="roundRect">
            <a:avLst>
              <a:gd name="adj" fmla="val 5707"/>
            </a:avLst>
          </a:prstGeom>
          <a:solidFill>
            <a:srgbClr val="E0D7F4"/>
          </a:solidFill>
          <a:ln w="13811">
            <a:solidFill>
              <a:srgbClr val="C1AFE9"/>
            </a:solidFill>
            <a:prstDash val="solid"/>
          </a:ln>
        </p:spPr>
        <p:txBody>
          <a:bodyPr/>
          <a:lstStyle/>
          <a:p>
            <a:endParaRPr lang="en-US"/>
          </a:p>
        </p:txBody>
      </p:sp>
      <p:sp>
        <p:nvSpPr>
          <p:cNvPr id="13" name="Text 10"/>
          <p:cNvSpPr/>
          <p:nvPr/>
        </p:nvSpPr>
        <p:spPr>
          <a:xfrm>
            <a:off x="1102635" y="5909290"/>
            <a:ext cx="3667482"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p22-mackinac-pro" pitchFamily="34" charset="0"/>
                <a:ea typeface="p22-mackinac-pro" pitchFamily="34" charset="-122"/>
                <a:cs typeface="p22-mackinac-pro" pitchFamily="34" charset="-120"/>
              </a:rPr>
              <a:t>Significance in Public Health</a:t>
            </a:r>
            <a:endParaRPr lang="en-US" sz="2187" dirty="0"/>
          </a:p>
        </p:txBody>
      </p:sp>
      <p:sp>
        <p:nvSpPr>
          <p:cNvPr id="14" name="Text 11"/>
          <p:cNvSpPr/>
          <p:nvPr/>
        </p:nvSpPr>
        <p:spPr>
          <a:xfrm>
            <a:off x="1102635" y="6451402"/>
            <a:ext cx="12458584" cy="710803"/>
          </a:xfrm>
          <a:prstGeom prst="rect">
            <a:avLst/>
          </a:prstGeom>
          <a:noFill/>
          <a:ln/>
        </p:spPr>
        <p:txBody>
          <a:bodyPr wrap="square" rtlCol="0" anchor="t"/>
          <a:lstStyle/>
          <a:p>
            <a:pPr marL="0" indent="0">
              <a:lnSpc>
                <a:spcPts val="2799"/>
              </a:lnSpc>
              <a:buNone/>
            </a:pPr>
            <a:r>
              <a:rPr lang="en-US" dirty="0">
                <a:solidFill>
                  <a:srgbClr val="272525"/>
                </a:solidFill>
                <a:ea typeface="Eudoxus Sans" pitchFamily="34" charset="-122"/>
                <a:cs typeface="Eudoxus Sans" pitchFamily="34" charset="-120"/>
              </a:rPr>
              <a:t>Detecting heart disease in public health is crucial as it allows for early intervention and prevention, reducing the overall burden of illness and saving lives.</a:t>
            </a:r>
            <a:endParaRPr lang="en-US" dirty="0"/>
          </a:p>
        </p:txBody>
      </p:sp>
      <p:sp>
        <p:nvSpPr>
          <p:cNvPr id="15" name="TextBox 14">
            <a:extLst>
              <a:ext uri="{FF2B5EF4-FFF2-40B4-BE49-F238E27FC236}">
                <a16:creationId xmlns:a16="http://schemas.microsoft.com/office/drawing/2014/main" id="{E0BB090C-46C9-BB3E-3FDD-D148147BC92C}"/>
              </a:ext>
            </a:extLst>
          </p:cNvPr>
          <p:cNvSpPr txBox="1"/>
          <p:nvPr/>
        </p:nvSpPr>
        <p:spPr>
          <a:xfrm>
            <a:off x="1102635" y="2553930"/>
            <a:ext cx="12323433" cy="728405"/>
          </a:xfrm>
          <a:prstGeom prst="rect">
            <a:avLst/>
          </a:prstGeom>
          <a:noFill/>
        </p:spPr>
        <p:txBody>
          <a:bodyPr wrap="square" rtlCol="0">
            <a:spAutoFit/>
          </a:bodyPr>
          <a:lstStyle/>
          <a:p>
            <a:pPr marL="0" marR="0" lvl="0" indent="0" algn="l" defTabSz="914400" rtl="0" eaLnBrk="1" fontAlgn="auto" latinLnBrk="0" hangingPunct="1">
              <a:lnSpc>
                <a:spcPts val="2799"/>
              </a:lnSpc>
              <a:spcBef>
                <a:spcPts val="0"/>
              </a:spcBef>
              <a:spcAft>
                <a:spcPts val="0"/>
              </a:spcAft>
              <a:buClrTx/>
              <a:buSzTx/>
              <a:buFontTx/>
              <a:buNone/>
              <a:tabLst/>
              <a:defRPr/>
            </a:pPr>
            <a:r>
              <a:rPr kumimoji="0" lang="en-US" b="0" i="0" u="none" strike="noStrike" kern="1200" cap="none" spc="0" normalizeH="0" baseline="0" noProof="0" dirty="0">
                <a:ln>
                  <a:noFill/>
                </a:ln>
                <a:solidFill>
                  <a:srgbClr val="272525"/>
                </a:solidFill>
                <a:effectLst/>
                <a:uLnTx/>
                <a:uFillTx/>
                <a:ea typeface="Eudoxus Sans" pitchFamily="34" charset="-122"/>
                <a:cs typeface="Eudoxus Sans" pitchFamily="34" charset="-120"/>
              </a:rPr>
              <a:t>Heart disease is a condition where the heart doesn't work properly, which can lead to serious health problems.</a:t>
            </a:r>
            <a:endParaRPr kumimoji="0" lang="en-US" b="0" i="0" u="none" strike="noStrike" kern="1200" cap="none" spc="0" normalizeH="0" baseline="0" noProof="0" dirty="0">
              <a:ln>
                <a:noFill/>
              </a:ln>
              <a:solidFill>
                <a:prstClr val="black"/>
              </a:solidFill>
              <a:effectLst/>
              <a:uLnTx/>
              <a:uFillTx/>
              <a:ea typeface="+mn-ea"/>
              <a:cs typeface="+mn-cs"/>
            </a:endParaRPr>
          </a:p>
          <a:p>
            <a:endParaRPr lang="en-US" dirty="0"/>
          </a:p>
        </p:txBody>
      </p:sp>
      <p:sp>
        <p:nvSpPr>
          <p:cNvPr id="17" name="Text 11">
            <a:extLst>
              <a:ext uri="{FF2B5EF4-FFF2-40B4-BE49-F238E27FC236}">
                <a16:creationId xmlns:a16="http://schemas.microsoft.com/office/drawing/2014/main" id="{F0243390-F31C-C020-506D-5864B002BE4E}"/>
              </a:ext>
            </a:extLst>
          </p:cNvPr>
          <p:cNvSpPr/>
          <p:nvPr/>
        </p:nvSpPr>
        <p:spPr>
          <a:xfrm>
            <a:off x="1102635" y="4542592"/>
            <a:ext cx="12458584" cy="710803"/>
          </a:xfrm>
          <a:prstGeom prst="rect">
            <a:avLst/>
          </a:prstGeom>
          <a:noFill/>
          <a:ln/>
        </p:spPr>
        <p:txBody>
          <a:bodyPr wrap="square" rtlCol="0" anchor="t"/>
          <a:lstStyle/>
          <a:p>
            <a:pPr marL="0" indent="0">
              <a:lnSpc>
                <a:spcPts val="2799"/>
              </a:lnSpc>
              <a:buNone/>
            </a:pPr>
            <a:r>
              <a:rPr lang="en-US" dirty="0">
                <a:solidFill>
                  <a:srgbClr val="272525"/>
                </a:solidFill>
                <a:latin typeface="Eudoxus Sans" pitchFamily="34" charset="0"/>
                <a:ea typeface="Eudoxus Sans"/>
                <a:cs typeface="Eudoxus Sans" pitchFamily="34" charset="-120"/>
              </a:rPr>
              <a:t>Early detection is important because it helps find and treat health problems before they get worse and harder to fix.</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txBody>
          <a:bodyPr/>
          <a:lstStyle/>
          <a:p>
            <a:endParaRPr lang="en-US"/>
          </a:p>
        </p:txBody>
      </p:sp>
      <p:sp>
        <p:nvSpPr>
          <p:cNvPr id="3" name="Shape 1"/>
          <p:cNvSpPr/>
          <p:nvPr/>
        </p:nvSpPr>
        <p:spPr>
          <a:xfrm>
            <a:off x="0" y="33453"/>
            <a:ext cx="14630400" cy="8229600"/>
          </a:xfrm>
          <a:prstGeom prst="rect">
            <a:avLst/>
          </a:prstGeom>
          <a:solidFill>
            <a:srgbClr val="FDFAF7"/>
          </a:solidFill>
          <a:ln w="13811">
            <a:solidFill>
              <a:srgbClr val="E5E0DF"/>
            </a:solidFill>
            <a:prstDash val="solid"/>
          </a:ln>
        </p:spPr>
        <p:txBody>
          <a:bodyPr/>
          <a:lstStyle/>
          <a:p>
            <a:endParaRPr lang="en-US"/>
          </a:p>
        </p:txBody>
      </p:sp>
      <p:pic>
        <p:nvPicPr>
          <p:cNvPr id="4" name="Image 0" descr="preencoded.png"/>
          <p:cNvPicPr>
            <a:picLocks noChangeAspect="1"/>
          </p:cNvPicPr>
          <p:nvPr/>
        </p:nvPicPr>
        <p:blipFill>
          <a:blip r:embed="rId3"/>
          <a:stretch>
            <a:fillRect/>
          </a:stretch>
        </p:blipFill>
        <p:spPr>
          <a:xfrm>
            <a:off x="10972800" y="0"/>
            <a:ext cx="3657600" cy="8229600"/>
          </a:xfrm>
          <a:prstGeom prst="rect">
            <a:avLst/>
          </a:prstGeom>
        </p:spPr>
      </p:pic>
      <p:sp>
        <p:nvSpPr>
          <p:cNvPr id="5" name="Text 2"/>
          <p:cNvSpPr/>
          <p:nvPr/>
        </p:nvSpPr>
        <p:spPr>
          <a:xfrm>
            <a:off x="833199" y="736521"/>
            <a:ext cx="9306401" cy="1388745"/>
          </a:xfrm>
          <a:prstGeom prst="rect">
            <a:avLst/>
          </a:prstGeom>
          <a:noFill/>
          <a:ln/>
        </p:spPr>
        <p:txBody>
          <a:bodyPr wrap="square" rtlCol="0" anchor="t"/>
          <a:lstStyle/>
          <a:p>
            <a:pPr marL="0" indent="0">
              <a:lnSpc>
                <a:spcPts val="5468"/>
              </a:lnSpc>
              <a:buNone/>
            </a:pPr>
            <a:r>
              <a:rPr lang="en-US" sz="4374" b="1" kern="0" spc="-131" dirty="0">
                <a:solidFill>
                  <a:srgbClr val="591CE6"/>
                </a:solidFill>
                <a:latin typeface="p22-mackinac-pro" pitchFamily="34" charset="0"/>
                <a:ea typeface="p22-mackinac-pro" pitchFamily="34" charset="-122"/>
                <a:cs typeface="p22-mackinac-pro" pitchFamily="34" charset="-120"/>
              </a:rPr>
              <a:t>Machine Learning and Heart Disease Prediction</a:t>
            </a:r>
            <a:endParaRPr lang="en-US" sz="4374" dirty="0"/>
          </a:p>
        </p:txBody>
      </p:sp>
      <p:sp>
        <p:nvSpPr>
          <p:cNvPr id="8" name="Text 5"/>
          <p:cNvSpPr/>
          <p:nvPr/>
        </p:nvSpPr>
        <p:spPr>
          <a:xfrm>
            <a:off x="1555313" y="2631594"/>
            <a:ext cx="4237553"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p22-mackinac-pro" pitchFamily="34" charset="0"/>
                <a:ea typeface="p22-mackinac-pro" pitchFamily="34" charset="-122"/>
                <a:cs typeface="p22-mackinac-pro" pitchFamily="34" charset="-120"/>
              </a:rPr>
              <a:t>Explanation of Machine Learning</a:t>
            </a:r>
            <a:endParaRPr lang="en-US" sz="2187" dirty="0"/>
          </a:p>
        </p:txBody>
      </p:sp>
      <p:sp>
        <p:nvSpPr>
          <p:cNvPr id="9" name="Text 6"/>
          <p:cNvSpPr/>
          <p:nvPr/>
        </p:nvSpPr>
        <p:spPr>
          <a:xfrm>
            <a:off x="1555313" y="3069772"/>
            <a:ext cx="8584287" cy="1091894"/>
          </a:xfrm>
          <a:prstGeom prst="rect">
            <a:avLst/>
          </a:prstGeom>
          <a:noFill/>
          <a:ln/>
        </p:spPr>
        <p:txBody>
          <a:bodyPr wrap="square" rtlCol="0" anchor="t"/>
          <a:lstStyle/>
          <a:p>
            <a:pPr marL="0" indent="0">
              <a:lnSpc>
                <a:spcPts val="2799"/>
              </a:lnSpc>
              <a:buNone/>
            </a:pPr>
            <a:r>
              <a:rPr lang="en-US" dirty="0">
                <a:solidFill>
                  <a:srgbClr val="272525"/>
                </a:solidFill>
                <a:ea typeface="Eudoxus Sans" pitchFamily="34" charset="-122"/>
                <a:cs typeface="Eudoxus Sans" pitchFamily="34" charset="-120"/>
              </a:rPr>
              <a:t>Machine learning is a type of computer technology that teaches machines to learn from data and make decisions or predictions without being explicitly programmed, allowing them to improve their performance over time.</a:t>
            </a:r>
            <a:endParaRPr lang="en-US" dirty="0"/>
          </a:p>
        </p:txBody>
      </p:sp>
      <p:sp>
        <p:nvSpPr>
          <p:cNvPr id="12" name="Text 9"/>
          <p:cNvSpPr/>
          <p:nvPr/>
        </p:nvSpPr>
        <p:spPr>
          <a:xfrm>
            <a:off x="1555313" y="4460677"/>
            <a:ext cx="3274100"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p22-mackinac-pro" pitchFamily="34" charset="0"/>
                <a:ea typeface="p22-mackinac-pro" pitchFamily="34" charset="-122"/>
                <a:cs typeface="p22-mackinac-pro" pitchFamily="34" charset="-120"/>
              </a:rPr>
              <a:t>Application in Healthcare</a:t>
            </a:r>
            <a:endParaRPr lang="en-US" sz="2187" dirty="0"/>
          </a:p>
        </p:txBody>
      </p:sp>
      <p:sp>
        <p:nvSpPr>
          <p:cNvPr id="13" name="Text 10"/>
          <p:cNvSpPr/>
          <p:nvPr/>
        </p:nvSpPr>
        <p:spPr>
          <a:xfrm>
            <a:off x="1555313" y="4904450"/>
            <a:ext cx="8584287" cy="710803"/>
          </a:xfrm>
          <a:prstGeom prst="rect">
            <a:avLst/>
          </a:prstGeom>
          <a:noFill/>
          <a:ln/>
        </p:spPr>
        <p:txBody>
          <a:bodyPr wrap="square" rtlCol="0" anchor="t"/>
          <a:lstStyle/>
          <a:p>
            <a:pPr marL="0" indent="0">
              <a:lnSpc>
                <a:spcPts val="2799"/>
              </a:lnSpc>
              <a:buNone/>
            </a:pPr>
            <a:r>
              <a:rPr lang="en-US" dirty="0">
                <a:solidFill>
                  <a:srgbClr val="272525"/>
                </a:solidFill>
                <a:ea typeface="Eudoxus Sans" pitchFamily="34" charset="-122"/>
                <a:cs typeface="Eudoxus Sans" pitchFamily="34" charset="-120"/>
              </a:rPr>
              <a:t>Machine learning is used in healthcare to analyze patient data and make predictions to aid in diagnosis, treatment, and improving overall healthcare outcomes.</a:t>
            </a:r>
            <a:endParaRPr lang="en-US" dirty="0"/>
          </a:p>
        </p:txBody>
      </p:sp>
      <p:grpSp>
        <p:nvGrpSpPr>
          <p:cNvPr id="21" name="Group 20">
            <a:extLst>
              <a:ext uri="{FF2B5EF4-FFF2-40B4-BE49-F238E27FC236}">
                <a16:creationId xmlns:a16="http://schemas.microsoft.com/office/drawing/2014/main" id="{996196FB-B38D-264D-9BD9-9CC5B78DA4CA}"/>
              </a:ext>
            </a:extLst>
          </p:cNvPr>
          <p:cNvGrpSpPr/>
          <p:nvPr/>
        </p:nvGrpSpPr>
        <p:grpSpPr>
          <a:xfrm>
            <a:off x="833199" y="2665047"/>
            <a:ext cx="499943" cy="499943"/>
            <a:chOff x="833199" y="2733631"/>
            <a:chExt cx="499943" cy="499943"/>
          </a:xfrm>
        </p:grpSpPr>
        <p:sp>
          <p:nvSpPr>
            <p:cNvPr id="6" name="Shape 3"/>
            <p:cNvSpPr/>
            <p:nvPr/>
          </p:nvSpPr>
          <p:spPr>
            <a:xfrm>
              <a:off x="833199" y="2733631"/>
              <a:ext cx="499943" cy="499943"/>
            </a:xfrm>
            <a:prstGeom prst="roundRect">
              <a:avLst>
                <a:gd name="adj" fmla="val 20000"/>
              </a:avLst>
            </a:prstGeom>
            <a:solidFill>
              <a:srgbClr val="E0D7F4"/>
            </a:solidFill>
            <a:ln w="13811">
              <a:solidFill>
                <a:srgbClr val="C1AFE9"/>
              </a:solidFill>
              <a:prstDash val="solid"/>
            </a:ln>
          </p:spPr>
          <p:txBody>
            <a:bodyPr/>
            <a:lstStyle/>
            <a:p>
              <a:endParaRPr lang="en-US"/>
            </a:p>
          </p:txBody>
        </p:sp>
        <p:sp>
          <p:nvSpPr>
            <p:cNvPr id="7" name="Text 4"/>
            <p:cNvSpPr/>
            <p:nvPr/>
          </p:nvSpPr>
          <p:spPr>
            <a:xfrm>
              <a:off x="1019532" y="2755328"/>
              <a:ext cx="127278" cy="416481"/>
            </a:xfrm>
            <a:prstGeom prst="rect">
              <a:avLst/>
            </a:prstGeom>
            <a:noFill/>
            <a:ln/>
          </p:spPr>
          <p:txBody>
            <a:bodyPr wrap="none" rtlCol="0" anchor="t"/>
            <a:lstStyle/>
            <a:p>
              <a:pPr marL="0" indent="0" algn="ctr">
                <a:lnSpc>
                  <a:spcPts val="3281"/>
                </a:lnSpc>
                <a:buNone/>
              </a:pPr>
              <a:r>
                <a:rPr lang="en-US" sz="2624" b="1" kern="0" spc="-79" dirty="0">
                  <a:solidFill>
                    <a:srgbClr val="272525"/>
                  </a:solidFill>
                  <a:latin typeface="p22-mackinac-pro" pitchFamily="34" charset="0"/>
                  <a:ea typeface="p22-mackinac-pro" pitchFamily="34" charset="-122"/>
                  <a:cs typeface="p22-mackinac-pro" pitchFamily="34" charset="-120"/>
                </a:rPr>
                <a:t>1</a:t>
              </a:r>
              <a:endParaRPr lang="en-US" sz="2624" dirty="0"/>
            </a:p>
          </p:txBody>
        </p:sp>
      </p:grpSp>
      <p:sp>
        <p:nvSpPr>
          <p:cNvPr id="10" name="Shape 7"/>
          <p:cNvSpPr/>
          <p:nvPr/>
        </p:nvSpPr>
        <p:spPr>
          <a:xfrm>
            <a:off x="833199" y="4485874"/>
            <a:ext cx="499943" cy="499943"/>
          </a:xfrm>
          <a:prstGeom prst="roundRect">
            <a:avLst>
              <a:gd name="adj" fmla="val 20000"/>
            </a:avLst>
          </a:prstGeom>
          <a:solidFill>
            <a:srgbClr val="E0D7F4"/>
          </a:solidFill>
          <a:ln w="13811">
            <a:solidFill>
              <a:srgbClr val="C1AFE9"/>
            </a:solidFill>
            <a:prstDash val="solid"/>
          </a:ln>
        </p:spPr>
        <p:txBody>
          <a:bodyPr/>
          <a:lstStyle/>
          <a:p>
            <a:endParaRPr lang="en-US"/>
          </a:p>
        </p:txBody>
      </p:sp>
      <p:sp>
        <p:nvSpPr>
          <p:cNvPr id="11" name="Text 8"/>
          <p:cNvSpPr/>
          <p:nvPr/>
        </p:nvSpPr>
        <p:spPr>
          <a:xfrm>
            <a:off x="992862" y="4527545"/>
            <a:ext cx="180618" cy="416481"/>
          </a:xfrm>
          <a:prstGeom prst="rect">
            <a:avLst/>
          </a:prstGeom>
          <a:noFill/>
          <a:ln/>
        </p:spPr>
        <p:txBody>
          <a:bodyPr wrap="none" rtlCol="0" anchor="t"/>
          <a:lstStyle/>
          <a:p>
            <a:pPr marL="0" indent="0" algn="ctr">
              <a:lnSpc>
                <a:spcPts val="3281"/>
              </a:lnSpc>
              <a:buNone/>
            </a:pPr>
            <a:r>
              <a:rPr lang="en-US" sz="2624" b="1" kern="0" spc="-79" dirty="0">
                <a:solidFill>
                  <a:srgbClr val="272525"/>
                </a:solidFill>
                <a:latin typeface="p22-mackinac-pro" pitchFamily="34" charset="0"/>
                <a:ea typeface="p22-mackinac-pro" pitchFamily="34" charset="-122"/>
                <a:cs typeface="p22-mackinac-pro" pitchFamily="34" charset="-120"/>
              </a:rPr>
              <a:t>2</a:t>
            </a:r>
            <a:endParaRPr lang="en-US" sz="2624" dirty="0"/>
          </a:p>
        </p:txBody>
      </p:sp>
      <p:sp>
        <p:nvSpPr>
          <p:cNvPr id="14" name="Shape 11"/>
          <p:cNvSpPr/>
          <p:nvPr/>
        </p:nvSpPr>
        <p:spPr>
          <a:xfrm>
            <a:off x="833199" y="6238116"/>
            <a:ext cx="499943" cy="499943"/>
          </a:xfrm>
          <a:prstGeom prst="roundRect">
            <a:avLst>
              <a:gd name="adj" fmla="val 20000"/>
            </a:avLst>
          </a:prstGeom>
          <a:solidFill>
            <a:srgbClr val="E0D7F4"/>
          </a:solidFill>
          <a:ln w="13811">
            <a:solidFill>
              <a:srgbClr val="C1AFE9"/>
            </a:solidFill>
            <a:prstDash val="solid"/>
          </a:ln>
        </p:spPr>
        <p:txBody>
          <a:bodyPr/>
          <a:lstStyle/>
          <a:p>
            <a:endParaRPr lang="en-US"/>
          </a:p>
        </p:txBody>
      </p:sp>
      <p:sp>
        <p:nvSpPr>
          <p:cNvPr id="15" name="Text 12"/>
          <p:cNvSpPr/>
          <p:nvPr/>
        </p:nvSpPr>
        <p:spPr>
          <a:xfrm>
            <a:off x="989052" y="6279788"/>
            <a:ext cx="188238" cy="416481"/>
          </a:xfrm>
          <a:prstGeom prst="rect">
            <a:avLst/>
          </a:prstGeom>
          <a:noFill/>
          <a:ln/>
        </p:spPr>
        <p:txBody>
          <a:bodyPr wrap="none" rtlCol="0" anchor="t"/>
          <a:lstStyle/>
          <a:p>
            <a:pPr marL="0" indent="0" algn="ctr">
              <a:lnSpc>
                <a:spcPts val="3281"/>
              </a:lnSpc>
              <a:buNone/>
            </a:pPr>
            <a:r>
              <a:rPr lang="en-US" sz="2624" b="1" kern="0" spc="-79" dirty="0">
                <a:solidFill>
                  <a:srgbClr val="272525"/>
                </a:solidFill>
                <a:latin typeface="p22-mackinac-pro" pitchFamily="34" charset="0"/>
                <a:ea typeface="p22-mackinac-pro" pitchFamily="34" charset="-122"/>
                <a:cs typeface="p22-mackinac-pro" pitchFamily="34" charset="-120"/>
              </a:rPr>
              <a:t>3</a:t>
            </a:r>
            <a:endParaRPr lang="en-US" sz="2624" dirty="0"/>
          </a:p>
        </p:txBody>
      </p:sp>
      <p:sp>
        <p:nvSpPr>
          <p:cNvPr id="16" name="Text 13"/>
          <p:cNvSpPr/>
          <p:nvPr/>
        </p:nvSpPr>
        <p:spPr>
          <a:xfrm>
            <a:off x="1555313" y="6212919"/>
            <a:ext cx="5229344" cy="347186"/>
          </a:xfrm>
          <a:prstGeom prst="rect">
            <a:avLst/>
          </a:prstGeom>
          <a:noFill/>
          <a:ln/>
        </p:spPr>
        <p:txBody>
          <a:bodyPr wrap="none" rtlCol="0" anchor="t"/>
          <a:lstStyle/>
          <a:p>
            <a:pPr marL="0" indent="0">
              <a:lnSpc>
                <a:spcPts val="2734"/>
              </a:lnSpc>
              <a:buNone/>
            </a:pPr>
            <a:r>
              <a:rPr lang="en-US" sz="2187" b="1" kern="0" spc="-66" dirty="0">
                <a:solidFill>
                  <a:srgbClr val="272525"/>
                </a:solidFill>
                <a:latin typeface="p22-mackinac-pro" pitchFamily="34" charset="0"/>
                <a:ea typeface="p22-mackinac-pro" pitchFamily="34" charset="-122"/>
                <a:cs typeface="p22-mackinac-pro" pitchFamily="34" charset="-120"/>
              </a:rPr>
              <a:t>Introduction to Random Forest Classifier</a:t>
            </a:r>
            <a:endParaRPr lang="en-US" sz="2187" dirty="0"/>
          </a:p>
        </p:txBody>
      </p:sp>
      <p:sp>
        <p:nvSpPr>
          <p:cNvPr id="17" name="Text 14"/>
          <p:cNvSpPr/>
          <p:nvPr/>
        </p:nvSpPr>
        <p:spPr>
          <a:xfrm>
            <a:off x="1555312" y="6636543"/>
            <a:ext cx="8584287" cy="710803"/>
          </a:xfrm>
          <a:prstGeom prst="rect">
            <a:avLst/>
          </a:prstGeom>
          <a:noFill/>
          <a:ln/>
        </p:spPr>
        <p:txBody>
          <a:bodyPr wrap="square" rtlCol="0" anchor="t"/>
          <a:lstStyle/>
          <a:p>
            <a:pPr marL="0" indent="0">
              <a:lnSpc>
                <a:spcPts val="2799"/>
              </a:lnSpc>
              <a:buNone/>
            </a:pPr>
            <a:r>
              <a:rPr lang="en-US" dirty="0">
                <a:solidFill>
                  <a:srgbClr val="272525"/>
                </a:solidFill>
                <a:ea typeface="Eudoxus Sans" pitchFamily="34" charset="-122"/>
                <a:cs typeface="Eudoxus Sans" pitchFamily="34" charset="-120"/>
              </a:rPr>
              <a:t>A Random Forest Classifier is a machine learning tool that combines multiple decision trees to make more accurate predictions or classifications.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txBody>
          <a:bodyPr/>
          <a:lstStyle/>
          <a:p>
            <a:endParaRPr lang="en-US"/>
          </a:p>
        </p:txBody>
      </p:sp>
      <p:sp>
        <p:nvSpPr>
          <p:cNvPr id="3" name="Shape 1"/>
          <p:cNvSpPr/>
          <p:nvPr/>
        </p:nvSpPr>
        <p:spPr>
          <a:xfrm>
            <a:off x="0" y="33453"/>
            <a:ext cx="14630400" cy="8229600"/>
          </a:xfrm>
          <a:prstGeom prst="rect">
            <a:avLst/>
          </a:prstGeom>
          <a:solidFill>
            <a:srgbClr val="FDFAF7"/>
          </a:solidFill>
          <a:ln w="13811">
            <a:solidFill>
              <a:srgbClr val="E5E0DF"/>
            </a:solidFill>
            <a:prstDash val="solid"/>
          </a:ln>
        </p:spPr>
        <p:txBody>
          <a:bodyPr/>
          <a:lstStyle/>
          <a:p>
            <a:pPr>
              <a:lnSpc>
                <a:spcPts val="2799"/>
              </a:lnSpc>
            </a:pPr>
            <a:endParaRPr lang="en-US" dirty="0">
              <a:latin typeface="Helvetica Neue"/>
            </a:endParaRPr>
          </a:p>
        </p:txBody>
      </p:sp>
      <p:sp>
        <p:nvSpPr>
          <p:cNvPr id="5" name="Text 2"/>
          <p:cNvSpPr/>
          <p:nvPr/>
        </p:nvSpPr>
        <p:spPr>
          <a:xfrm>
            <a:off x="833199" y="736521"/>
            <a:ext cx="9306401" cy="1388745"/>
          </a:xfrm>
          <a:prstGeom prst="rect">
            <a:avLst/>
          </a:prstGeom>
          <a:noFill/>
          <a:ln/>
        </p:spPr>
        <p:txBody>
          <a:bodyPr wrap="square" rtlCol="0" anchor="t"/>
          <a:lstStyle/>
          <a:p>
            <a:pPr marL="0" indent="0">
              <a:lnSpc>
                <a:spcPts val="5468"/>
              </a:lnSpc>
              <a:buNone/>
            </a:pPr>
            <a:r>
              <a:rPr lang="en-US" sz="4374" b="1" kern="0" spc="-131" dirty="0">
                <a:solidFill>
                  <a:srgbClr val="591CE6"/>
                </a:solidFill>
                <a:latin typeface="p22-mackinac-pro" pitchFamily="34" charset="0"/>
                <a:ea typeface="p22-mackinac-pro" pitchFamily="34" charset="-122"/>
                <a:cs typeface="p22-mackinac-pro" pitchFamily="34" charset="-120"/>
              </a:rPr>
              <a:t>Why Random Forest Classifier?</a:t>
            </a:r>
            <a:endParaRPr lang="en-US" sz="4374" dirty="0"/>
          </a:p>
        </p:txBody>
      </p:sp>
      <p:sp>
        <p:nvSpPr>
          <p:cNvPr id="18" name="Text 4">
            <a:extLst>
              <a:ext uri="{FF2B5EF4-FFF2-40B4-BE49-F238E27FC236}">
                <a16:creationId xmlns:a16="http://schemas.microsoft.com/office/drawing/2014/main" id="{6CA9641A-1C5C-D848-C477-6DE5438FCF1D}"/>
              </a:ext>
            </a:extLst>
          </p:cNvPr>
          <p:cNvSpPr/>
          <p:nvPr/>
        </p:nvSpPr>
        <p:spPr>
          <a:xfrm>
            <a:off x="1065719" y="1643965"/>
            <a:ext cx="7731040" cy="3017246"/>
          </a:xfrm>
          <a:prstGeom prst="rect">
            <a:avLst/>
          </a:prstGeom>
          <a:noFill/>
          <a:ln/>
        </p:spPr>
        <p:txBody>
          <a:bodyPr wrap="square" rtlCol="0" anchor="t"/>
          <a:lstStyle/>
          <a:p>
            <a:pPr marL="0" indent="0">
              <a:lnSpc>
                <a:spcPts val="2799"/>
              </a:lnSpc>
              <a:buNone/>
            </a:pPr>
            <a:r>
              <a:rPr lang="en-US" dirty="0">
                <a:solidFill>
                  <a:srgbClr val="272525"/>
                </a:solidFill>
                <a:latin typeface="Helvetica Neue"/>
                <a:ea typeface="Eudoxus Sans" pitchFamily="34" charset="-122"/>
                <a:cs typeface="Eudoxus Sans" pitchFamily="34" charset="-120"/>
              </a:rPr>
              <a:t>We tested 6 machine learning models for best fit for our dataset:</a:t>
            </a:r>
          </a:p>
          <a:p>
            <a:pPr algn="l" rtl="0">
              <a:lnSpc>
                <a:spcPct val="150000"/>
              </a:lnSpc>
              <a:buFont typeface="+mj-lt"/>
              <a:buAutoNum type="arabicPeriod"/>
            </a:pPr>
            <a:r>
              <a:rPr lang="en-US" b="0" i="0" dirty="0">
                <a:solidFill>
                  <a:srgbClr val="000000"/>
                </a:solidFill>
                <a:effectLst/>
                <a:latin typeface="Helvetica Neue"/>
              </a:rPr>
              <a:t>Decision Tree Classifier (DTC)</a:t>
            </a:r>
          </a:p>
          <a:p>
            <a:pPr algn="l" rtl="0">
              <a:lnSpc>
                <a:spcPct val="150000"/>
              </a:lnSpc>
              <a:buFont typeface="+mj-lt"/>
              <a:buAutoNum type="arabicPeriod" startAt="2"/>
            </a:pPr>
            <a:r>
              <a:rPr lang="en-US" b="0" i="0" dirty="0">
                <a:solidFill>
                  <a:srgbClr val="000000"/>
                </a:solidFill>
                <a:effectLst/>
                <a:latin typeface="Helvetica Neue"/>
              </a:rPr>
              <a:t>Random Forest Classifier (RFC)</a:t>
            </a:r>
          </a:p>
          <a:p>
            <a:pPr algn="l" rtl="0">
              <a:lnSpc>
                <a:spcPct val="150000"/>
              </a:lnSpc>
              <a:buFont typeface="+mj-lt"/>
              <a:buAutoNum type="arabicPeriod" startAt="3"/>
            </a:pPr>
            <a:r>
              <a:rPr lang="en-US" b="0" i="0" dirty="0">
                <a:solidFill>
                  <a:srgbClr val="000000"/>
                </a:solidFill>
                <a:effectLst/>
                <a:latin typeface="Helvetica Neue"/>
              </a:rPr>
              <a:t>Logistic Regression (LR)</a:t>
            </a:r>
          </a:p>
          <a:p>
            <a:pPr algn="l" rtl="0">
              <a:lnSpc>
                <a:spcPct val="150000"/>
              </a:lnSpc>
              <a:buFont typeface="+mj-lt"/>
              <a:buAutoNum type="arabicPeriod" startAt="4"/>
            </a:pPr>
            <a:r>
              <a:rPr lang="en-US" b="0" i="0" dirty="0">
                <a:solidFill>
                  <a:srgbClr val="000000"/>
                </a:solidFill>
                <a:effectLst/>
                <a:latin typeface="Helvetica Neue"/>
              </a:rPr>
              <a:t>K-Neighbors Classifier (KNN)</a:t>
            </a:r>
          </a:p>
          <a:p>
            <a:pPr algn="l" rtl="0">
              <a:lnSpc>
                <a:spcPct val="150000"/>
              </a:lnSpc>
              <a:buFont typeface="+mj-lt"/>
              <a:buAutoNum type="arabicPeriod" startAt="5"/>
            </a:pPr>
            <a:r>
              <a:rPr lang="en-US" b="0" i="0" dirty="0">
                <a:solidFill>
                  <a:srgbClr val="000000"/>
                </a:solidFill>
                <a:effectLst/>
                <a:latin typeface="Helvetica Neue"/>
              </a:rPr>
              <a:t>Support Vector Machines (SVM)</a:t>
            </a:r>
          </a:p>
          <a:p>
            <a:pPr algn="l">
              <a:lnSpc>
                <a:spcPct val="150000"/>
              </a:lnSpc>
              <a:buFont typeface="+mj-lt"/>
              <a:buAutoNum type="arabicPeriod" startAt="6"/>
            </a:pPr>
            <a:r>
              <a:rPr lang="en-US" b="0" i="0" dirty="0">
                <a:solidFill>
                  <a:srgbClr val="000000"/>
                </a:solidFill>
                <a:effectLst/>
                <a:latin typeface="Helvetica Neue"/>
              </a:rPr>
              <a:t>Naive Bayes (NB)</a:t>
            </a:r>
          </a:p>
          <a:p>
            <a:pPr>
              <a:lnSpc>
                <a:spcPts val="2799"/>
              </a:lnSpc>
            </a:pPr>
            <a:endParaRPr lang="en-US" dirty="0">
              <a:latin typeface="Helvetica Neue"/>
            </a:endParaRPr>
          </a:p>
          <a:p>
            <a:pPr>
              <a:lnSpc>
                <a:spcPts val="2799"/>
              </a:lnSpc>
            </a:pPr>
            <a:endParaRPr lang="en-US" dirty="0">
              <a:latin typeface="Helvetica Neue"/>
            </a:endParaRPr>
          </a:p>
        </p:txBody>
      </p:sp>
      <p:pic>
        <p:nvPicPr>
          <p:cNvPr id="22" name="Picture 21" descr="A table with numbers and text&#10;&#10;Description automatically generated">
            <a:extLst>
              <a:ext uri="{FF2B5EF4-FFF2-40B4-BE49-F238E27FC236}">
                <a16:creationId xmlns:a16="http://schemas.microsoft.com/office/drawing/2014/main" id="{C130A524-B25F-4A6E-063C-1B26C4D0A9C8}"/>
              </a:ext>
            </a:extLst>
          </p:cNvPr>
          <p:cNvPicPr>
            <a:picLocks noChangeAspect="1"/>
          </p:cNvPicPr>
          <p:nvPr/>
        </p:nvPicPr>
        <p:blipFill>
          <a:blip r:embed="rId3"/>
          <a:stretch>
            <a:fillRect/>
          </a:stretch>
        </p:blipFill>
        <p:spPr>
          <a:xfrm>
            <a:off x="8426447" y="1577363"/>
            <a:ext cx="5460519" cy="2332097"/>
          </a:xfrm>
          <a:prstGeom prst="rect">
            <a:avLst/>
          </a:prstGeom>
        </p:spPr>
      </p:pic>
      <p:pic>
        <p:nvPicPr>
          <p:cNvPr id="24" name="Picture 23">
            <a:extLst>
              <a:ext uri="{FF2B5EF4-FFF2-40B4-BE49-F238E27FC236}">
                <a16:creationId xmlns:a16="http://schemas.microsoft.com/office/drawing/2014/main" id="{4A2BD74D-2999-7AB2-88D6-498A5CDAE008}"/>
              </a:ext>
            </a:extLst>
          </p:cNvPr>
          <p:cNvPicPr>
            <a:picLocks noChangeAspect="1"/>
          </p:cNvPicPr>
          <p:nvPr/>
        </p:nvPicPr>
        <p:blipFill>
          <a:blip r:embed="rId4"/>
          <a:stretch>
            <a:fillRect/>
          </a:stretch>
        </p:blipFill>
        <p:spPr>
          <a:xfrm>
            <a:off x="8147668" y="4286433"/>
            <a:ext cx="5527426" cy="3818241"/>
          </a:xfrm>
          <a:prstGeom prst="rect">
            <a:avLst/>
          </a:prstGeom>
        </p:spPr>
      </p:pic>
      <p:sp>
        <p:nvSpPr>
          <p:cNvPr id="25" name="Text 4">
            <a:extLst>
              <a:ext uri="{FF2B5EF4-FFF2-40B4-BE49-F238E27FC236}">
                <a16:creationId xmlns:a16="http://schemas.microsoft.com/office/drawing/2014/main" id="{9910F3F5-8E2B-43AA-BE28-3824CCC482F8}"/>
              </a:ext>
            </a:extLst>
          </p:cNvPr>
          <p:cNvSpPr/>
          <p:nvPr/>
        </p:nvSpPr>
        <p:spPr>
          <a:xfrm>
            <a:off x="685397" y="5168278"/>
            <a:ext cx="7220817" cy="1872114"/>
          </a:xfrm>
          <a:prstGeom prst="rect">
            <a:avLst/>
          </a:prstGeom>
          <a:noFill/>
          <a:ln/>
        </p:spPr>
        <p:txBody>
          <a:bodyPr wrap="square" rtlCol="0" anchor="t"/>
          <a:lstStyle/>
          <a:p>
            <a:pPr algn="just">
              <a:lnSpc>
                <a:spcPts val="2799"/>
              </a:lnSpc>
            </a:pPr>
            <a:r>
              <a:rPr lang="en-US" dirty="0">
                <a:latin typeface="Helvetica Neue"/>
              </a:rPr>
              <a:t>Here, Random Forest Classifier (RFC) showing the highest accuracy. </a:t>
            </a:r>
          </a:p>
          <a:p>
            <a:pPr algn="just">
              <a:lnSpc>
                <a:spcPts val="2799"/>
              </a:lnSpc>
            </a:pPr>
            <a:r>
              <a:rPr lang="en-US" dirty="0">
                <a:latin typeface="Helvetica Neue"/>
              </a:rPr>
              <a:t>So, we use Random Forest Classifier (RFC) model in our project for best prediction.</a:t>
            </a:r>
          </a:p>
        </p:txBody>
      </p:sp>
    </p:spTree>
    <p:extLst>
      <p:ext uri="{BB962C8B-B14F-4D97-AF65-F5344CB8AC3E}">
        <p14:creationId xmlns:p14="http://schemas.microsoft.com/office/powerpoint/2010/main" val="1510665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txBody>
          <a:bodyPr/>
          <a:lstStyle/>
          <a:p>
            <a:endParaRPr lang="en-US"/>
          </a:p>
        </p:txBody>
      </p:sp>
      <p:sp>
        <p:nvSpPr>
          <p:cNvPr id="3" name="Shape 1"/>
          <p:cNvSpPr/>
          <p:nvPr/>
        </p:nvSpPr>
        <p:spPr>
          <a:xfrm>
            <a:off x="0" y="-11151"/>
            <a:ext cx="14630400" cy="8229600"/>
          </a:xfrm>
          <a:prstGeom prst="rect">
            <a:avLst/>
          </a:prstGeom>
          <a:solidFill>
            <a:srgbClr val="FDFAF7"/>
          </a:solidFill>
          <a:ln w="13811">
            <a:solidFill>
              <a:srgbClr val="E5E0DF"/>
            </a:solidFill>
            <a:prstDash val="solid"/>
          </a:ln>
        </p:spPr>
        <p:txBody>
          <a:bodyPr/>
          <a:lstStyle/>
          <a:p>
            <a:endParaRPr lang="en-US" dirty="0"/>
          </a:p>
        </p:txBody>
      </p:sp>
      <p:pic>
        <p:nvPicPr>
          <p:cNvPr id="4" name="Image 0" descr="preencoded.png"/>
          <p:cNvPicPr>
            <a:picLocks noChangeAspect="1"/>
          </p:cNvPicPr>
          <p:nvPr/>
        </p:nvPicPr>
        <p:blipFill>
          <a:blip r:embed="rId3"/>
          <a:stretch>
            <a:fillRect/>
          </a:stretch>
        </p:blipFill>
        <p:spPr>
          <a:xfrm>
            <a:off x="10972800" y="0"/>
            <a:ext cx="3657600" cy="8229600"/>
          </a:xfrm>
          <a:prstGeom prst="rect">
            <a:avLst/>
          </a:prstGeom>
        </p:spPr>
      </p:pic>
      <p:sp>
        <p:nvSpPr>
          <p:cNvPr id="5" name="Text 2"/>
          <p:cNvSpPr/>
          <p:nvPr/>
        </p:nvSpPr>
        <p:spPr>
          <a:xfrm>
            <a:off x="833199" y="667985"/>
            <a:ext cx="6381869" cy="694373"/>
          </a:xfrm>
          <a:prstGeom prst="rect">
            <a:avLst/>
          </a:prstGeom>
          <a:noFill/>
          <a:ln/>
        </p:spPr>
        <p:txBody>
          <a:bodyPr wrap="none" rtlCol="0" anchor="t"/>
          <a:lstStyle/>
          <a:p>
            <a:pPr marL="0" indent="0">
              <a:lnSpc>
                <a:spcPts val="5468"/>
              </a:lnSpc>
              <a:buNone/>
            </a:pPr>
            <a:r>
              <a:rPr lang="en-US" sz="4374" b="1" kern="0" spc="-131" dirty="0">
                <a:solidFill>
                  <a:srgbClr val="591CE6"/>
                </a:solidFill>
                <a:latin typeface="p22-mackinac-pro" pitchFamily="34" charset="0"/>
                <a:ea typeface="p22-mackinac-pro" pitchFamily="34" charset="-122"/>
                <a:cs typeface="p22-mackinac-pro" pitchFamily="34" charset="-120"/>
              </a:rPr>
              <a:t>Random Forest Classifier</a:t>
            </a:r>
            <a:endParaRPr lang="en-US" sz="4374" dirty="0"/>
          </a:p>
        </p:txBody>
      </p:sp>
      <p:sp>
        <p:nvSpPr>
          <p:cNvPr id="6" name="Shape 3"/>
          <p:cNvSpPr/>
          <p:nvPr/>
        </p:nvSpPr>
        <p:spPr>
          <a:xfrm>
            <a:off x="1144310" y="1740218"/>
            <a:ext cx="44410" cy="5776793"/>
          </a:xfrm>
          <a:prstGeom prst="rect">
            <a:avLst/>
          </a:prstGeom>
          <a:solidFill>
            <a:srgbClr val="C1AFE9"/>
          </a:solidFill>
          <a:ln/>
        </p:spPr>
        <p:txBody>
          <a:bodyPr/>
          <a:lstStyle/>
          <a:p>
            <a:endParaRPr lang="en-US"/>
          </a:p>
        </p:txBody>
      </p:sp>
      <p:sp>
        <p:nvSpPr>
          <p:cNvPr id="7" name="Shape 4"/>
          <p:cNvSpPr/>
          <p:nvPr/>
        </p:nvSpPr>
        <p:spPr>
          <a:xfrm>
            <a:off x="1416427" y="2141518"/>
            <a:ext cx="777597" cy="44410"/>
          </a:xfrm>
          <a:prstGeom prst="rect">
            <a:avLst/>
          </a:prstGeom>
          <a:solidFill>
            <a:srgbClr val="C1AFE9"/>
          </a:solidFill>
          <a:ln/>
        </p:spPr>
        <p:txBody>
          <a:bodyPr/>
          <a:lstStyle/>
          <a:p>
            <a:endParaRPr lang="en-US"/>
          </a:p>
        </p:txBody>
      </p:sp>
      <p:sp>
        <p:nvSpPr>
          <p:cNvPr id="8" name="Shape 5"/>
          <p:cNvSpPr/>
          <p:nvPr/>
        </p:nvSpPr>
        <p:spPr>
          <a:xfrm>
            <a:off x="916484" y="1913811"/>
            <a:ext cx="499943" cy="499943"/>
          </a:xfrm>
          <a:prstGeom prst="roundRect">
            <a:avLst>
              <a:gd name="adj" fmla="val 20000"/>
            </a:avLst>
          </a:prstGeom>
          <a:solidFill>
            <a:srgbClr val="E0D7F4"/>
          </a:solidFill>
          <a:ln w="13811">
            <a:solidFill>
              <a:srgbClr val="C1AFE9"/>
            </a:solidFill>
            <a:prstDash val="solid"/>
          </a:ln>
        </p:spPr>
        <p:txBody>
          <a:bodyPr/>
          <a:lstStyle/>
          <a:p>
            <a:endParaRPr lang="en-US"/>
          </a:p>
        </p:txBody>
      </p:sp>
      <p:sp>
        <p:nvSpPr>
          <p:cNvPr id="9" name="Text 6"/>
          <p:cNvSpPr/>
          <p:nvPr/>
        </p:nvSpPr>
        <p:spPr>
          <a:xfrm>
            <a:off x="1102816" y="1955483"/>
            <a:ext cx="127278" cy="416481"/>
          </a:xfrm>
          <a:prstGeom prst="rect">
            <a:avLst/>
          </a:prstGeom>
          <a:noFill/>
          <a:ln/>
        </p:spPr>
        <p:txBody>
          <a:bodyPr wrap="none" rtlCol="0" anchor="t"/>
          <a:lstStyle/>
          <a:p>
            <a:pPr marL="0" indent="0" algn="ctr">
              <a:lnSpc>
                <a:spcPts val="3281"/>
              </a:lnSpc>
              <a:buNone/>
            </a:pPr>
            <a:r>
              <a:rPr lang="en-US" sz="2624" b="1" kern="0" spc="-79" dirty="0">
                <a:solidFill>
                  <a:srgbClr val="272525"/>
                </a:solidFill>
                <a:latin typeface="p22-mackinac-pro" pitchFamily="34" charset="0"/>
                <a:ea typeface="p22-mackinac-pro" pitchFamily="34" charset="-122"/>
                <a:cs typeface="p22-mackinac-pro" pitchFamily="34" charset="-120"/>
              </a:rPr>
              <a:t>1</a:t>
            </a:r>
            <a:endParaRPr lang="en-US" sz="2624" dirty="0"/>
          </a:p>
        </p:txBody>
      </p:sp>
      <p:sp>
        <p:nvSpPr>
          <p:cNvPr id="10" name="Text 7"/>
          <p:cNvSpPr/>
          <p:nvPr/>
        </p:nvSpPr>
        <p:spPr>
          <a:xfrm>
            <a:off x="2388513" y="1962388"/>
            <a:ext cx="3146703" cy="347186"/>
          </a:xfrm>
          <a:prstGeom prst="rect">
            <a:avLst/>
          </a:prstGeom>
          <a:noFill/>
          <a:ln/>
        </p:spPr>
        <p:txBody>
          <a:bodyPr wrap="none" rtlCol="0" anchor="t"/>
          <a:lstStyle/>
          <a:p>
            <a:pPr marL="0" indent="0" algn="l">
              <a:lnSpc>
                <a:spcPts val="2734"/>
              </a:lnSpc>
              <a:buNone/>
            </a:pPr>
            <a:r>
              <a:rPr lang="en-US" sz="2187" b="1" kern="0" spc="-66" dirty="0">
                <a:solidFill>
                  <a:srgbClr val="272525"/>
                </a:solidFill>
                <a:latin typeface="p22-mackinac-pro" pitchFamily="34" charset="0"/>
                <a:ea typeface="p22-mackinac-pro" pitchFamily="34" charset="-122"/>
                <a:cs typeface="p22-mackinac-pro" pitchFamily="34" charset="-120"/>
              </a:rPr>
              <a:t>What is Random Forest?</a:t>
            </a:r>
            <a:endParaRPr lang="en-US" sz="2187" dirty="0"/>
          </a:p>
        </p:txBody>
      </p:sp>
      <p:sp>
        <p:nvSpPr>
          <p:cNvPr id="11" name="Text 8"/>
          <p:cNvSpPr/>
          <p:nvPr/>
        </p:nvSpPr>
        <p:spPr>
          <a:xfrm>
            <a:off x="2388513" y="2402651"/>
            <a:ext cx="7751088" cy="710803"/>
          </a:xfrm>
          <a:prstGeom prst="rect">
            <a:avLst/>
          </a:prstGeom>
          <a:noFill/>
          <a:ln/>
        </p:spPr>
        <p:txBody>
          <a:bodyPr wrap="square" rtlCol="0" anchor="t"/>
          <a:lstStyle/>
          <a:p>
            <a:pPr marL="0" marR="0" lvl="0" indent="0" algn="just" defTabSz="914400" rtl="0" eaLnBrk="1" fontAlgn="auto" latinLnBrk="0" hangingPunct="1">
              <a:lnSpc>
                <a:spcPts val="2799"/>
              </a:lnSpc>
              <a:spcBef>
                <a:spcPts val="0"/>
              </a:spcBef>
              <a:spcAft>
                <a:spcPts val="0"/>
              </a:spcAft>
              <a:buClrTx/>
              <a:buSzTx/>
              <a:buFontTx/>
              <a:buNone/>
              <a:tabLst/>
              <a:defRPr/>
            </a:pPr>
            <a:r>
              <a:rPr kumimoji="0" lang="en-US" b="0" i="0" u="none" strike="noStrike" kern="1200" cap="none" spc="0" normalizeH="0" baseline="0" noProof="0" dirty="0">
                <a:ln>
                  <a:noFill/>
                </a:ln>
                <a:solidFill>
                  <a:srgbClr val="272525"/>
                </a:solidFill>
                <a:effectLst/>
                <a:uLnTx/>
                <a:uFillTx/>
                <a:ea typeface="Eudoxus Sans" pitchFamily="34" charset="-122"/>
                <a:cs typeface="Eudoxus Sans" pitchFamily="34" charset="-120"/>
              </a:rPr>
              <a:t>Random Forest is a machine learning technique that uses multiple decision trees make better predictions or classifications.</a:t>
            </a:r>
            <a:endParaRPr kumimoji="0" lang="en-US" b="0" i="0" u="none" strike="noStrike" kern="1200" cap="none" spc="0" normalizeH="0" baseline="0" noProof="0" dirty="0">
              <a:ln>
                <a:noFill/>
              </a:ln>
              <a:solidFill>
                <a:prstClr val="black"/>
              </a:solidFill>
              <a:effectLst/>
              <a:uLnTx/>
              <a:uFillTx/>
            </a:endParaRPr>
          </a:p>
          <a:p>
            <a:pPr marL="0" indent="0" algn="just">
              <a:lnSpc>
                <a:spcPts val="2799"/>
              </a:lnSpc>
              <a:buNone/>
            </a:pPr>
            <a:endParaRPr lang="en-US" dirty="0"/>
          </a:p>
        </p:txBody>
      </p:sp>
      <p:sp>
        <p:nvSpPr>
          <p:cNvPr id="12" name="Shape 9"/>
          <p:cNvSpPr/>
          <p:nvPr/>
        </p:nvSpPr>
        <p:spPr>
          <a:xfrm>
            <a:off x="1416427" y="3828942"/>
            <a:ext cx="777597" cy="44410"/>
          </a:xfrm>
          <a:prstGeom prst="rect">
            <a:avLst/>
          </a:prstGeom>
          <a:solidFill>
            <a:srgbClr val="C1AFE9"/>
          </a:solidFill>
          <a:ln/>
        </p:spPr>
        <p:txBody>
          <a:bodyPr/>
          <a:lstStyle/>
          <a:p>
            <a:endParaRPr lang="en-US"/>
          </a:p>
        </p:txBody>
      </p:sp>
      <p:sp>
        <p:nvSpPr>
          <p:cNvPr id="13" name="Shape 10"/>
          <p:cNvSpPr/>
          <p:nvPr/>
        </p:nvSpPr>
        <p:spPr>
          <a:xfrm>
            <a:off x="916484" y="3601233"/>
            <a:ext cx="499943" cy="499943"/>
          </a:xfrm>
          <a:prstGeom prst="roundRect">
            <a:avLst>
              <a:gd name="adj" fmla="val 20000"/>
            </a:avLst>
          </a:prstGeom>
          <a:solidFill>
            <a:srgbClr val="E0D7F4"/>
          </a:solidFill>
          <a:ln w="13811">
            <a:solidFill>
              <a:srgbClr val="C1AFE9"/>
            </a:solidFill>
            <a:prstDash val="solid"/>
          </a:ln>
        </p:spPr>
        <p:txBody>
          <a:bodyPr/>
          <a:lstStyle/>
          <a:p>
            <a:endParaRPr lang="en-US"/>
          </a:p>
        </p:txBody>
      </p:sp>
      <p:sp>
        <p:nvSpPr>
          <p:cNvPr id="14" name="Text 11"/>
          <p:cNvSpPr/>
          <p:nvPr/>
        </p:nvSpPr>
        <p:spPr>
          <a:xfrm>
            <a:off x="1076146" y="3642905"/>
            <a:ext cx="180618" cy="416481"/>
          </a:xfrm>
          <a:prstGeom prst="rect">
            <a:avLst/>
          </a:prstGeom>
          <a:noFill/>
          <a:ln/>
        </p:spPr>
        <p:txBody>
          <a:bodyPr wrap="none" rtlCol="0" anchor="t"/>
          <a:lstStyle/>
          <a:p>
            <a:pPr marL="0" indent="0" algn="ctr">
              <a:lnSpc>
                <a:spcPts val="3281"/>
              </a:lnSpc>
              <a:buNone/>
            </a:pPr>
            <a:r>
              <a:rPr lang="en-US" sz="2624" b="1" kern="0" spc="-79" dirty="0">
                <a:solidFill>
                  <a:srgbClr val="272525"/>
                </a:solidFill>
                <a:latin typeface="p22-mackinac-pro" pitchFamily="34" charset="0"/>
                <a:ea typeface="p22-mackinac-pro" pitchFamily="34" charset="-122"/>
                <a:cs typeface="p22-mackinac-pro" pitchFamily="34" charset="-120"/>
              </a:rPr>
              <a:t>2</a:t>
            </a:r>
            <a:endParaRPr lang="en-US" sz="2624" dirty="0"/>
          </a:p>
        </p:txBody>
      </p:sp>
      <p:sp>
        <p:nvSpPr>
          <p:cNvPr id="15" name="Text 12"/>
          <p:cNvSpPr/>
          <p:nvPr/>
        </p:nvSpPr>
        <p:spPr>
          <a:xfrm>
            <a:off x="2388513" y="3560606"/>
            <a:ext cx="4720947" cy="347186"/>
          </a:xfrm>
          <a:prstGeom prst="rect">
            <a:avLst/>
          </a:prstGeom>
          <a:noFill/>
          <a:ln/>
        </p:spPr>
        <p:txBody>
          <a:bodyPr wrap="none" rtlCol="0" anchor="t"/>
          <a:lstStyle/>
          <a:p>
            <a:pPr marL="0" indent="0" algn="l">
              <a:lnSpc>
                <a:spcPts val="2734"/>
              </a:lnSpc>
              <a:buNone/>
            </a:pPr>
            <a:r>
              <a:rPr lang="en-US" sz="2187" b="1" kern="0" spc="-66" dirty="0">
                <a:solidFill>
                  <a:srgbClr val="272525"/>
                </a:solidFill>
                <a:latin typeface="p22-mackinac-pro" pitchFamily="34" charset="0"/>
                <a:ea typeface="p22-mackinac-pro" pitchFamily="34" charset="-122"/>
                <a:cs typeface="p22-mackinac-pro" pitchFamily="34" charset="-120"/>
              </a:rPr>
              <a:t>Features for Heart Disease Prediction</a:t>
            </a:r>
            <a:endParaRPr lang="en-US" sz="2187" dirty="0"/>
          </a:p>
        </p:txBody>
      </p:sp>
      <p:sp>
        <p:nvSpPr>
          <p:cNvPr id="16" name="Text 13"/>
          <p:cNvSpPr/>
          <p:nvPr/>
        </p:nvSpPr>
        <p:spPr>
          <a:xfrm>
            <a:off x="2388513" y="3952500"/>
            <a:ext cx="7751088" cy="1445156"/>
          </a:xfrm>
          <a:prstGeom prst="rect">
            <a:avLst/>
          </a:prstGeom>
          <a:noFill/>
          <a:ln/>
        </p:spPr>
        <p:txBody>
          <a:bodyPr wrap="square" rtlCol="0" anchor="t"/>
          <a:lstStyle/>
          <a:p>
            <a:pPr marL="0" marR="0" lvl="0" indent="0" algn="just" defTabSz="914400" rtl="0" eaLnBrk="1" fontAlgn="auto" latinLnBrk="0" hangingPunct="1">
              <a:lnSpc>
                <a:spcPts val="2799"/>
              </a:lnSpc>
              <a:spcBef>
                <a:spcPts val="0"/>
              </a:spcBef>
              <a:spcAft>
                <a:spcPts val="0"/>
              </a:spcAft>
              <a:buClrTx/>
              <a:buSzTx/>
              <a:buFontTx/>
              <a:buNone/>
              <a:tabLst/>
              <a:defRPr/>
            </a:pPr>
            <a:r>
              <a:rPr kumimoji="0" lang="en-US" b="0" i="0" u="none" strike="noStrike" kern="1200" cap="none" spc="0" normalizeH="0" baseline="0" noProof="0" dirty="0">
                <a:ln>
                  <a:noFill/>
                </a:ln>
                <a:solidFill>
                  <a:srgbClr val="272525"/>
                </a:solidFill>
                <a:effectLst/>
                <a:uLnTx/>
                <a:uFillTx/>
                <a:ea typeface="Eudoxus Sans" pitchFamily="34" charset="-122"/>
                <a:cs typeface="Eudoxus Sans" pitchFamily="34" charset="-120"/>
              </a:rPr>
              <a:t>Random Forest Classifier (RFC) for heart disease prediction typically uses various patient data features, including age, cholesterol levels, blood pressure, heart rate, and other relevant health metrics as input for making predictions. These features help RFC assess the risk of heart disease in individuals.</a:t>
            </a:r>
            <a:endParaRPr kumimoji="0" lang="en-US" b="0" i="0" u="none" strike="noStrike" kern="1200" cap="none" spc="0" normalizeH="0" baseline="0" noProof="0" dirty="0">
              <a:ln>
                <a:noFill/>
              </a:ln>
              <a:solidFill>
                <a:prstClr val="black"/>
              </a:solidFill>
              <a:effectLst/>
              <a:uLnTx/>
              <a:uFillTx/>
            </a:endParaRPr>
          </a:p>
          <a:p>
            <a:pPr marL="0" indent="0" algn="l">
              <a:lnSpc>
                <a:spcPts val="2799"/>
              </a:lnSpc>
              <a:buNone/>
            </a:pPr>
            <a:endParaRPr lang="en-US" dirty="0"/>
          </a:p>
        </p:txBody>
      </p:sp>
      <p:sp>
        <p:nvSpPr>
          <p:cNvPr id="17" name="Shape 14"/>
          <p:cNvSpPr/>
          <p:nvPr/>
        </p:nvSpPr>
        <p:spPr>
          <a:xfrm>
            <a:off x="1416427" y="6140827"/>
            <a:ext cx="777597" cy="44410"/>
          </a:xfrm>
          <a:prstGeom prst="rect">
            <a:avLst/>
          </a:prstGeom>
          <a:solidFill>
            <a:srgbClr val="C1AFE9"/>
          </a:solidFill>
          <a:ln/>
        </p:spPr>
        <p:txBody>
          <a:bodyPr/>
          <a:lstStyle/>
          <a:p>
            <a:endParaRPr lang="en-US"/>
          </a:p>
        </p:txBody>
      </p:sp>
      <p:sp>
        <p:nvSpPr>
          <p:cNvPr id="18" name="Shape 15"/>
          <p:cNvSpPr/>
          <p:nvPr/>
        </p:nvSpPr>
        <p:spPr>
          <a:xfrm>
            <a:off x="916484" y="5913120"/>
            <a:ext cx="499943" cy="499943"/>
          </a:xfrm>
          <a:prstGeom prst="roundRect">
            <a:avLst>
              <a:gd name="adj" fmla="val 20000"/>
            </a:avLst>
          </a:prstGeom>
          <a:solidFill>
            <a:srgbClr val="E0D7F4"/>
          </a:solidFill>
          <a:ln w="13811">
            <a:solidFill>
              <a:srgbClr val="C1AFE9"/>
            </a:solidFill>
            <a:prstDash val="solid"/>
          </a:ln>
        </p:spPr>
        <p:txBody>
          <a:bodyPr/>
          <a:lstStyle/>
          <a:p>
            <a:endParaRPr lang="en-US"/>
          </a:p>
        </p:txBody>
      </p:sp>
      <p:sp>
        <p:nvSpPr>
          <p:cNvPr id="19" name="Text 16"/>
          <p:cNvSpPr/>
          <p:nvPr/>
        </p:nvSpPr>
        <p:spPr>
          <a:xfrm>
            <a:off x="1072336" y="5954792"/>
            <a:ext cx="188238" cy="416481"/>
          </a:xfrm>
          <a:prstGeom prst="rect">
            <a:avLst/>
          </a:prstGeom>
          <a:noFill/>
          <a:ln/>
        </p:spPr>
        <p:txBody>
          <a:bodyPr wrap="none" rtlCol="0" anchor="t"/>
          <a:lstStyle/>
          <a:p>
            <a:pPr marL="0" indent="0" algn="ctr">
              <a:lnSpc>
                <a:spcPts val="3281"/>
              </a:lnSpc>
              <a:buNone/>
            </a:pPr>
            <a:r>
              <a:rPr lang="en-US" sz="2624" b="1" kern="0" spc="-79" dirty="0">
                <a:solidFill>
                  <a:srgbClr val="272525"/>
                </a:solidFill>
                <a:latin typeface="p22-mackinac-pro" pitchFamily="34" charset="0"/>
                <a:ea typeface="p22-mackinac-pro" pitchFamily="34" charset="-122"/>
                <a:cs typeface="p22-mackinac-pro" pitchFamily="34" charset="-120"/>
              </a:rPr>
              <a:t>3</a:t>
            </a:r>
            <a:endParaRPr lang="en-US" sz="2624" dirty="0"/>
          </a:p>
        </p:txBody>
      </p:sp>
      <p:sp>
        <p:nvSpPr>
          <p:cNvPr id="20" name="Text 17"/>
          <p:cNvSpPr/>
          <p:nvPr/>
        </p:nvSpPr>
        <p:spPr>
          <a:xfrm>
            <a:off x="2388513" y="5961698"/>
            <a:ext cx="3918228" cy="347186"/>
          </a:xfrm>
          <a:prstGeom prst="rect">
            <a:avLst/>
          </a:prstGeom>
          <a:noFill/>
          <a:ln/>
        </p:spPr>
        <p:txBody>
          <a:bodyPr wrap="none" rtlCol="0" anchor="t"/>
          <a:lstStyle/>
          <a:p>
            <a:pPr marL="0" indent="0" algn="l">
              <a:lnSpc>
                <a:spcPts val="2734"/>
              </a:lnSpc>
              <a:buNone/>
            </a:pPr>
            <a:r>
              <a:rPr lang="en-US" sz="2187" b="1" kern="0" spc="-66" dirty="0">
                <a:solidFill>
                  <a:srgbClr val="272525"/>
                </a:solidFill>
                <a:latin typeface="p22-mackinac-pro" pitchFamily="34" charset="0"/>
                <a:ea typeface="p22-mackinac-pro" pitchFamily="34" charset="-122"/>
                <a:cs typeface="p22-mackinac-pro" pitchFamily="34" charset="-120"/>
              </a:rPr>
              <a:t>Training and Testing the Model</a:t>
            </a:r>
            <a:endParaRPr lang="en-US" sz="2187" dirty="0"/>
          </a:p>
        </p:txBody>
      </p:sp>
      <p:sp>
        <p:nvSpPr>
          <p:cNvPr id="21" name="Text 18"/>
          <p:cNvSpPr/>
          <p:nvPr/>
        </p:nvSpPr>
        <p:spPr>
          <a:xfrm>
            <a:off x="2388513" y="6413063"/>
            <a:ext cx="7751088" cy="1152136"/>
          </a:xfrm>
          <a:prstGeom prst="rect">
            <a:avLst/>
          </a:prstGeom>
          <a:noFill/>
          <a:ln/>
        </p:spPr>
        <p:txBody>
          <a:bodyPr wrap="square" rtlCol="0" anchor="t"/>
          <a:lstStyle/>
          <a:p>
            <a:pPr marL="0" indent="0" algn="just">
              <a:lnSpc>
                <a:spcPts val="2799"/>
              </a:lnSpc>
              <a:buNone/>
            </a:pPr>
            <a:r>
              <a:rPr lang="en-US" dirty="0">
                <a:solidFill>
                  <a:srgbClr val="272525"/>
                </a:solidFill>
                <a:ea typeface="Eudoxus Sans"/>
                <a:cs typeface="Eudoxus Sans" pitchFamily="34" charset="-120"/>
              </a:rPr>
              <a:t>Training the model means teaching it to make predictions based on data, while testing the model means checking how well it performs using new, unseen data to ensure accuracy.</a:t>
            </a:r>
            <a:endParaRPr lang="en-US" dirty="0">
              <a:ea typeface="Eudoxus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txBody>
          <a:bodyPr/>
          <a:lstStyle/>
          <a:p>
            <a:endParaRPr lang="en-US"/>
          </a:p>
        </p:txBody>
      </p:sp>
      <p:sp>
        <p:nvSpPr>
          <p:cNvPr id="3" name="Shape 1"/>
          <p:cNvSpPr/>
          <p:nvPr/>
        </p:nvSpPr>
        <p:spPr>
          <a:xfrm>
            <a:off x="0" y="33453"/>
            <a:ext cx="14630400" cy="8229600"/>
          </a:xfrm>
          <a:prstGeom prst="rect">
            <a:avLst/>
          </a:prstGeom>
          <a:solidFill>
            <a:srgbClr val="FDFAF7"/>
          </a:solidFill>
          <a:ln w="13811">
            <a:solidFill>
              <a:srgbClr val="E5E0DF"/>
            </a:solidFill>
            <a:prstDash val="solid"/>
          </a:ln>
        </p:spPr>
        <p:txBody>
          <a:bodyPr/>
          <a:lstStyle/>
          <a:p>
            <a:pPr>
              <a:lnSpc>
                <a:spcPts val="2799"/>
              </a:lnSpc>
            </a:pPr>
            <a:endParaRPr lang="en-US" dirty="0">
              <a:latin typeface="Helvetica Neue"/>
            </a:endParaRPr>
          </a:p>
        </p:txBody>
      </p:sp>
      <p:sp>
        <p:nvSpPr>
          <p:cNvPr id="5" name="Text 2"/>
          <p:cNvSpPr/>
          <p:nvPr/>
        </p:nvSpPr>
        <p:spPr>
          <a:xfrm>
            <a:off x="833200" y="736521"/>
            <a:ext cx="4296362" cy="1388745"/>
          </a:xfrm>
          <a:prstGeom prst="rect">
            <a:avLst/>
          </a:prstGeom>
          <a:noFill/>
          <a:ln/>
        </p:spPr>
        <p:txBody>
          <a:bodyPr wrap="square" rtlCol="0" anchor="t"/>
          <a:lstStyle/>
          <a:p>
            <a:pPr marL="0" indent="0">
              <a:lnSpc>
                <a:spcPts val="5468"/>
              </a:lnSpc>
              <a:buNone/>
            </a:pPr>
            <a:r>
              <a:rPr lang="en-US" sz="4374" b="1" kern="0" spc="-131" dirty="0">
                <a:solidFill>
                  <a:srgbClr val="591CE6"/>
                </a:solidFill>
                <a:latin typeface="p22-mackinac-pro" pitchFamily="34" charset="0"/>
                <a:ea typeface="p22-mackinac-pro" pitchFamily="34" charset="-122"/>
                <a:cs typeface="p22-mackinac-pro" pitchFamily="34" charset="-120"/>
              </a:rPr>
              <a:t>Confusion Matrix</a:t>
            </a:r>
            <a:endParaRPr lang="en-US" sz="4374" dirty="0"/>
          </a:p>
        </p:txBody>
      </p:sp>
      <p:pic>
        <p:nvPicPr>
          <p:cNvPr id="7" name="Picture 6">
            <a:extLst>
              <a:ext uri="{FF2B5EF4-FFF2-40B4-BE49-F238E27FC236}">
                <a16:creationId xmlns:a16="http://schemas.microsoft.com/office/drawing/2014/main" id="{CEF43942-ACD8-B291-6B49-65FB3843A0E8}"/>
              </a:ext>
            </a:extLst>
          </p:cNvPr>
          <p:cNvPicPr>
            <a:picLocks noChangeAspect="1"/>
          </p:cNvPicPr>
          <p:nvPr/>
        </p:nvPicPr>
        <p:blipFill>
          <a:blip r:embed="rId3"/>
          <a:stretch>
            <a:fillRect/>
          </a:stretch>
        </p:blipFill>
        <p:spPr>
          <a:xfrm>
            <a:off x="658042" y="2125266"/>
            <a:ext cx="5512912" cy="4078292"/>
          </a:xfrm>
          <a:prstGeom prst="rect">
            <a:avLst/>
          </a:prstGeom>
        </p:spPr>
      </p:pic>
      <p:pic>
        <p:nvPicPr>
          <p:cNvPr id="9" name="Picture 8">
            <a:extLst>
              <a:ext uri="{FF2B5EF4-FFF2-40B4-BE49-F238E27FC236}">
                <a16:creationId xmlns:a16="http://schemas.microsoft.com/office/drawing/2014/main" id="{3D5D5C19-6E2E-A9F5-295C-CA0B98DB6AF8}"/>
              </a:ext>
            </a:extLst>
          </p:cNvPr>
          <p:cNvPicPr>
            <a:picLocks noChangeAspect="1"/>
          </p:cNvPicPr>
          <p:nvPr/>
        </p:nvPicPr>
        <p:blipFill>
          <a:blip r:embed="rId4"/>
          <a:stretch>
            <a:fillRect/>
          </a:stretch>
        </p:blipFill>
        <p:spPr>
          <a:xfrm>
            <a:off x="7004154" y="2125265"/>
            <a:ext cx="6384678" cy="4044839"/>
          </a:xfrm>
          <a:prstGeom prst="rect">
            <a:avLst/>
          </a:prstGeom>
        </p:spPr>
      </p:pic>
      <p:sp>
        <p:nvSpPr>
          <p:cNvPr id="10" name="Text 2">
            <a:extLst>
              <a:ext uri="{FF2B5EF4-FFF2-40B4-BE49-F238E27FC236}">
                <a16:creationId xmlns:a16="http://schemas.microsoft.com/office/drawing/2014/main" id="{77BAF1E2-70C6-E00C-8AA1-5CF3E9BB2EBF}"/>
              </a:ext>
            </a:extLst>
          </p:cNvPr>
          <p:cNvSpPr/>
          <p:nvPr/>
        </p:nvSpPr>
        <p:spPr>
          <a:xfrm>
            <a:off x="7493620" y="736520"/>
            <a:ext cx="6110868" cy="1388745"/>
          </a:xfrm>
          <a:prstGeom prst="rect">
            <a:avLst/>
          </a:prstGeom>
          <a:noFill/>
          <a:ln/>
        </p:spPr>
        <p:txBody>
          <a:bodyPr wrap="square" rtlCol="0" anchor="t"/>
          <a:lstStyle/>
          <a:p>
            <a:pPr marL="0" indent="0">
              <a:lnSpc>
                <a:spcPts val="5468"/>
              </a:lnSpc>
              <a:buNone/>
            </a:pPr>
            <a:r>
              <a:rPr lang="en-US" sz="4374" b="1" kern="0" spc="-131" dirty="0">
                <a:solidFill>
                  <a:srgbClr val="591CE6"/>
                </a:solidFill>
                <a:latin typeface="p22-mackinac-pro" pitchFamily="34" charset="0"/>
                <a:ea typeface="p22-mackinac-pro" pitchFamily="34" charset="-122"/>
                <a:cs typeface="p22-mackinac-pro" pitchFamily="34" charset="-120"/>
              </a:rPr>
              <a:t>ROC Curve with AUC Score</a:t>
            </a:r>
            <a:endParaRPr lang="en-US" sz="4374" dirty="0"/>
          </a:p>
        </p:txBody>
      </p:sp>
    </p:spTree>
    <p:extLst>
      <p:ext uri="{BB962C8B-B14F-4D97-AF65-F5344CB8AC3E}">
        <p14:creationId xmlns:p14="http://schemas.microsoft.com/office/powerpoint/2010/main" val="1750345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txBody>
          <a:bodyPr/>
          <a:lstStyle/>
          <a:p>
            <a:endParaRPr lang="en-US"/>
          </a:p>
        </p:txBody>
      </p:sp>
      <p:sp>
        <p:nvSpPr>
          <p:cNvPr id="3" name="Shape 1"/>
          <p:cNvSpPr/>
          <p:nvPr/>
        </p:nvSpPr>
        <p:spPr>
          <a:xfrm>
            <a:off x="0" y="33453"/>
            <a:ext cx="14630400" cy="8229600"/>
          </a:xfrm>
          <a:prstGeom prst="rect">
            <a:avLst/>
          </a:prstGeom>
          <a:solidFill>
            <a:srgbClr val="FDFAF7"/>
          </a:solidFill>
          <a:ln w="13811">
            <a:solidFill>
              <a:srgbClr val="E5E0DF"/>
            </a:solidFill>
            <a:prstDash val="solid"/>
          </a:ln>
        </p:spPr>
        <p:txBody>
          <a:bodyPr/>
          <a:lstStyle/>
          <a:p>
            <a:pPr>
              <a:lnSpc>
                <a:spcPts val="2799"/>
              </a:lnSpc>
            </a:pPr>
            <a:endParaRPr lang="en-US" dirty="0">
              <a:latin typeface="Helvetica Neue"/>
            </a:endParaRPr>
          </a:p>
        </p:txBody>
      </p:sp>
      <p:sp>
        <p:nvSpPr>
          <p:cNvPr id="5" name="Text 2"/>
          <p:cNvSpPr/>
          <p:nvPr/>
        </p:nvSpPr>
        <p:spPr>
          <a:xfrm>
            <a:off x="833200" y="736521"/>
            <a:ext cx="4296362" cy="1388745"/>
          </a:xfrm>
          <a:prstGeom prst="rect">
            <a:avLst/>
          </a:prstGeom>
          <a:noFill/>
          <a:ln/>
        </p:spPr>
        <p:txBody>
          <a:bodyPr wrap="square" rtlCol="0" anchor="t"/>
          <a:lstStyle/>
          <a:p>
            <a:pPr marL="0" indent="0">
              <a:lnSpc>
                <a:spcPts val="5468"/>
              </a:lnSpc>
              <a:buNone/>
            </a:pPr>
            <a:r>
              <a:rPr lang="en-US" sz="4374" b="1" kern="0" spc="-131" dirty="0">
                <a:solidFill>
                  <a:srgbClr val="591CE6"/>
                </a:solidFill>
                <a:latin typeface="p22-mackinac-pro" pitchFamily="34" charset="0"/>
                <a:ea typeface="p22-mackinac-pro" pitchFamily="34" charset="-122"/>
                <a:cs typeface="p22-mackinac-pro" pitchFamily="34" charset="-120"/>
              </a:rPr>
              <a:t>Dataset</a:t>
            </a:r>
            <a:endParaRPr lang="en-US" sz="4374" dirty="0"/>
          </a:p>
        </p:txBody>
      </p:sp>
      <p:pic>
        <p:nvPicPr>
          <p:cNvPr id="6" name="Picture 5">
            <a:extLst>
              <a:ext uri="{FF2B5EF4-FFF2-40B4-BE49-F238E27FC236}">
                <a16:creationId xmlns:a16="http://schemas.microsoft.com/office/drawing/2014/main" id="{62B8758B-D229-EFAE-98A3-F237C8EF0EF5}"/>
              </a:ext>
            </a:extLst>
          </p:cNvPr>
          <p:cNvPicPr>
            <a:picLocks noChangeAspect="1"/>
          </p:cNvPicPr>
          <p:nvPr/>
        </p:nvPicPr>
        <p:blipFill>
          <a:blip r:embed="rId3"/>
          <a:stretch>
            <a:fillRect/>
          </a:stretch>
        </p:blipFill>
        <p:spPr>
          <a:xfrm>
            <a:off x="239589" y="2158719"/>
            <a:ext cx="14305456" cy="3192126"/>
          </a:xfrm>
          <a:prstGeom prst="rect">
            <a:avLst/>
          </a:prstGeom>
        </p:spPr>
      </p:pic>
    </p:spTree>
    <p:extLst>
      <p:ext uri="{BB962C8B-B14F-4D97-AF65-F5344CB8AC3E}">
        <p14:creationId xmlns:p14="http://schemas.microsoft.com/office/powerpoint/2010/main" val="2283422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txBody>
          <a:bodyPr/>
          <a:lstStyle/>
          <a:p>
            <a:endParaRPr lang="en-US"/>
          </a:p>
        </p:txBody>
      </p:sp>
      <p:sp>
        <p:nvSpPr>
          <p:cNvPr id="3" name="Shape 1"/>
          <p:cNvSpPr/>
          <p:nvPr/>
        </p:nvSpPr>
        <p:spPr>
          <a:xfrm>
            <a:off x="0" y="33453"/>
            <a:ext cx="14630400" cy="8229600"/>
          </a:xfrm>
          <a:prstGeom prst="rect">
            <a:avLst/>
          </a:prstGeom>
          <a:solidFill>
            <a:srgbClr val="FDFAF7"/>
          </a:solidFill>
          <a:ln w="13811">
            <a:solidFill>
              <a:srgbClr val="E5E0DF"/>
            </a:solidFill>
            <a:prstDash val="solid"/>
          </a:ln>
        </p:spPr>
        <p:txBody>
          <a:bodyPr/>
          <a:lstStyle/>
          <a:p>
            <a:pPr>
              <a:lnSpc>
                <a:spcPts val="2799"/>
              </a:lnSpc>
            </a:pPr>
            <a:endParaRPr lang="en-US" dirty="0">
              <a:latin typeface="Helvetica Neue"/>
            </a:endParaRPr>
          </a:p>
        </p:txBody>
      </p:sp>
      <p:sp>
        <p:nvSpPr>
          <p:cNvPr id="5" name="Text 2"/>
          <p:cNvSpPr/>
          <p:nvPr/>
        </p:nvSpPr>
        <p:spPr>
          <a:xfrm>
            <a:off x="833200" y="736521"/>
            <a:ext cx="4296362" cy="1388745"/>
          </a:xfrm>
          <a:prstGeom prst="rect">
            <a:avLst/>
          </a:prstGeom>
          <a:noFill/>
          <a:ln/>
        </p:spPr>
        <p:txBody>
          <a:bodyPr wrap="square" rtlCol="0" anchor="t"/>
          <a:lstStyle/>
          <a:p>
            <a:pPr marL="0" indent="0">
              <a:lnSpc>
                <a:spcPts val="5468"/>
              </a:lnSpc>
              <a:buNone/>
            </a:pPr>
            <a:r>
              <a:rPr lang="en-US" sz="4374" b="1" kern="0" spc="-131" dirty="0">
                <a:solidFill>
                  <a:srgbClr val="591CE6"/>
                </a:solidFill>
                <a:latin typeface="p22-mackinac-pro" pitchFamily="34" charset="0"/>
                <a:ea typeface="p22-mackinac-pro" pitchFamily="34" charset="-122"/>
                <a:cs typeface="p22-mackinac-pro" pitchFamily="34" charset="-120"/>
              </a:rPr>
              <a:t>Methodology</a:t>
            </a:r>
            <a:endParaRPr lang="en-US" sz="4374" dirty="0"/>
          </a:p>
        </p:txBody>
      </p:sp>
      <p:pic>
        <p:nvPicPr>
          <p:cNvPr id="9" name="Picture 8" descr="A diagram of a process&#10;&#10;Description automatically generated">
            <a:extLst>
              <a:ext uri="{FF2B5EF4-FFF2-40B4-BE49-F238E27FC236}">
                <a16:creationId xmlns:a16="http://schemas.microsoft.com/office/drawing/2014/main" id="{C46F066F-71DA-DA6B-6CD1-E71925AC14BA}"/>
              </a:ext>
            </a:extLst>
          </p:cNvPr>
          <p:cNvPicPr>
            <a:picLocks noChangeAspect="1"/>
          </p:cNvPicPr>
          <p:nvPr/>
        </p:nvPicPr>
        <p:blipFill>
          <a:blip r:embed="rId3"/>
          <a:stretch>
            <a:fillRect/>
          </a:stretch>
        </p:blipFill>
        <p:spPr>
          <a:xfrm>
            <a:off x="1361610" y="2302029"/>
            <a:ext cx="12272460" cy="4200757"/>
          </a:xfrm>
          <a:prstGeom prst="rect">
            <a:avLst/>
          </a:prstGeom>
        </p:spPr>
      </p:pic>
    </p:spTree>
    <p:extLst>
      <p:ext uri="{BB962C8B-B14F-4D97-AF65-F5344CB8AC3E}">
        <p14:creationId xmlns:p14="http://schemas.microsoft.com/office/powerpoint/2010/main" val="41893340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243</TotalTime>
  <Words>703</Words>
  <Application>Microsoft Office PowerPoint</Application>
  <PresentationFormat>Custom</PresentationFormat>
  <Paragraphs>99</Paragraphs>
  <Slides>14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Eudoxus Sans</vt:lpstr>
      <vt:lpstr>Gadugi</vt:lpstr>
      <vt:lpstr>Helvetica Neue</vt:lpstr>
      <vt:lpstr>p22-mackinac-pro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Khalid Mahmud Regent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dc:title>
  <dc:subject>Heart</dc:subject>
  <dc:creator>D. M. KHALID MAHMUD</dc:creator>
  <cp:lastModifiedBy>Khalid Mahmud Regent</cp:lastModifiedBy>
  <cp:revision>70</cp:revision>
  <dcterms:created xsi:type="dcterms:W3CDTF">2023-11-06T20:26:16Z</dcterms:created>
  <dcterms:modified xsi:type="dcterms:W3CDTF">2023-11-07T07:15:57Z</dcterms:modified>
</cp:coreProperties>
</file>