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256" r:id="rId2"/>
    <p:sldId id="260" r:id="rId3"/>
    <p:sldId id="257" r:id="rId4"/>
    <p:sldId id="258" r:id="rId5"/>
    <p:sldId id="264" r:id="rId6"/>
    <p:sldId id="266" r:id="rId7"/>
    <p:sldId id="265" r:id="rId8"/>
    <p:sldId id="259" r:id="rId9"/>
    <p:sldId id="267" r:id="rId10"/>
    <p:sldId id="268" r:id="rId11"/>
    <p:sldId id="261" r:id="rId12"/>
    <p:sldId id="262" r:id="rId13"/>
    <p:sldId id="263" r:id="rId14"/>
    <p:sldId id="269" r:id="rId15"/>
    <p:sldId id="276" r:id="rId16"/>
    <p:sldId id="270" r:id="rId17"/>
    <p:sldId id="277" r:id="rId18"/>
    <p:sldId id="272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48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54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14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47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92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94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32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95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9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06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79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E92FC-7591-4BDF-97C5-E52E8AAD597C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5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00994" y="1785667"/>
            <a:ext cx="919000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Trabalho Final DM112 – Parte 1 </a:t>
            </a:r>
          </a:p>
          <a:p>
            <a:pPr algn="ctr"/>
            <a:endParaRPr lang="pt-BR" sz="3200" b="1" u="sng" dirty="0"/>
          </a:p>
          <a:p>
            <a:pPr algn="ctr"/>
            <a:r>
              <a:rPr lang="pt-BR" sz="3200" b="1" dirty="0"/>
              <a:t>Análise, modelagem e projetos orientado a serviços.</a:t>
            </a:r>
          </a:p>
          <a:p>
            <a:pPr algn="ctr"/>
            <a:endParaRPr lang="pt-BR" sz="2800" b="1" u="sng" dirty="0"/>
          </a:p>
        </p:txBody>
      </p:sp>
    </p:spTree>
    <p:extLst>
      <p:ext uri="{BB962C8B-B14F-4D97-AF65-F5344CB8AC3E}">
        <p14:creationId xmlns:p14="http://schemas.microsoft.com/office/powerpoint/2010/main" val="1913103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2590"/>
            <a:ext cx="12191999" cy="6858000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9AFB9E92-E714-41A6-A03A-76B96C5511B9}"/>
              </a:ext>
            </a:extLst>
          </p:cNvPr>
          <p:cNvSpPr txBox="1"/>
          <p:nvPr/>
        </p:nvSpPr>
        <p:spPr>
          <a:xfrm>
            <a:off x="2705812" y="122590"/>
            <a:ext cx="678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Modelagem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AB929119-373A-4441-8F42-0CB7A3C7C5F7}"/>
              </a:ext>
            </a:extLst>
          </p:cNvPr>
          <p:cNvSpPr txBox="1"/>
          <p:nvPr/>
        </p:nvSpPr>
        <p:spPr>
          <a:xfrm>
            <a:off x="1506734" y="966527"/>
            <a:ext cx="9178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00B0F0"/>
              </a:buClr>
            </a:pPr>
            <a:r>
              <a:rPr lang="pt-BR" sz="2000" dirty="0"/>
              <a:t>Processo de envio de e-mails após a entrega do produto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2ACFE7DD-8382-43B5-9046-5F9A4F6AB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085975"/>
            <a:ext cx="92964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57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2590"/>
            <a:ext cx="12191999" cy="6858000"/>
          </a:xfrm>
          <a:prstGeom prst="rect">
            <a:avLst/>
          </a:prstGeom>
        </p:spPr>
      </p:pic>
      <p:sp>
        <p:nvSpPr>
          <p:cNvPr id="3" name="TextBox 7">
            <a:extLst>
              <a:ext uri="{FF2B5EF4-FFF2-40B4-BE49-F238E27FC236}">
                <a16:creationId xmlns:a16="http://schemas.microsoft.com/office/drawing/2014/main" id="{87448E98-7973-477B-A131-36DCBB78A658}"/>
              </a:ext>
            </a:extLst>
          </p:cNvPr>
          <p:cNvSpPr txBox="1"/>
          <p:nvPr/>
        </p:nvSpPr>
        <p:spPr>
          <a:xfrm>
            <a:off x="1506734" y="966527"/>
            <a:ext cx="9178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Passo 2 &amp; 3 – Identificando operações manuais / orquestração / serviços externos</a:t>
            </a:r>
            <a:endParaRPr lang="pt-BR" sz="2000" dirty="0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73B9D1E4-B6D8-4F81-8658-C45361A7A3A5}"/>
              </a:ext>
            </a:extLst>
          </p:cNvPr>
          <p:cNvSpPr txBox="1"/>
          <p:nvPr/>
        </p:nvSpPr>
        <p:spPr>
          <a:xfrm>
            <a:off x="2705812" y="122590"/>
            <a:ext cx="678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Modelagem</a:t>
            </a:r>
          </a:p>
        </p:txBody>
      </p:sp>
      <p:pic>
        <p:nvPicPr>
          <p:cNvPr id="11" name="Imagem 10" descr="Diagrama&#10;&#10;Descrição gerada automaticamente">
            <a:extLst>
              <a:ext uri="{FF2B5EF4-FFF2-40B4-BE49-F238E27FC236}">
                <a16:creationId xmlns:a16="http://schemas.microsoft.com/office/drawing/2014/main" id="{D65B1BE0-E540-419C-AFE0-A279ECD95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42" y="1494924"/>
            <a:ext cx="59817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55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20A12772-13ED-4E0A-B533-645D16EFF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48" y="1366837"/>
            <a:ext cx="5981700" cy="4124325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801EDEE0-974B-4E5F-A59C-0484B32103BE}"/>
              </a:ext>
            </a:extLst>
          </p:cNvPr>
          <p:cNvSpPr txBox="1"/>
          <p:nvPr/>
        </p:nvSpPr>
        <p:spPr>
          <a:xfrm>
            <a:off x="2705812" y="122590"/>
            <a:ext cx="678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Modelagem</a:t>
            </a:r>
          </a:p>
        </p:txBody>
      </p:sp>
    </p:spTree>
    <p:extLst>
      <p:ext uri="{BB962C8B-B14F-4D97-AF65-F5344CB8AC3E}">
        <p14:creationId xmlns:p14="http://schemas.microsoft.com/office/powerpoint/2010/main" val="3297053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C04F67EE-A5A0-4C06-90D4-E2EC298B8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79" y="1796482"/>
            <a:ext cx="9801225" cy="3714750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68C89478-70A8-4AD7-AB74-70F54AAFBB77}"/>
              </a:ext>
            </a:extLst>
          </p:cNvPr>
          <p:cNvSpPr txBox="1"/>
          <p:nvPr/>
        </p:nvSpPr>
        <p:spPr>
          <a:xfrm>
            <a:off x="2705812" y="122590"/>
            <a:ext cx="678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Modelagem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F26F8C6-78A5-4EBF-8DCB-6C03B4474007}"/>
              </a:ext>
            </a:extLst>
          </p:cNvPr>
          <p:cNvSpPr/>
          <p:nvPr/>
        </p:nvSpPr>
        <p:spPr>
          <a:xfrm>
            <a:off x="1195379" y="1796482"/>
            <a:ext cx="1930376" cy="4092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515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68C89478-70A8-4AD7-AB74-70F54AAFBB77}"/>
              </a:ext>
            </a:extLst>
          </p:cNvPr>
          <p:cNvSpPr txBox="1"/>
          <p:nvPr/>
        </p:nvSpPr>
        <p:spPr>
          <a:xfrm>
            <a:off x="2705812" y="122590"/>
            <a:ext cx="678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Modelagem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3B892A77-DB05-4BDF-8FFE-CE4317036BF1}"/>
              </a:ext>
            </a:extLst>
          </p:cNvPr>
          <p:cNvSpPr txBox="1"/>
          <p:nvPr/>
        </p:nvSpPr>
        <p:spPr>
          <a:xfrm>
            <a:off x="1506734" y="966527"/>
            <a:ext cx="917851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Passo 4 – Criação de serviços agrupados em contexto lógico:</a:t>
            </a:r>
          </a:p>
          <a:p>
            <a:pPr algn="just"/>
            <a:endParaRPr lang="pt-BR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000" b="1" dirty="0"/>
              <a:t>Autenticação: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 Identificar entregador.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 Identificar cliente.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endParaRPr lang="pt-BR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000" b="1" dirty="0"/>
              <a:t>Pedidos: 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Consultar pedidos para entregador.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Consultar pedidos para cliente.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Registrar atualização de pedido para cliente.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endParaRPr lang="pt-BR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000" b="1" dirty="0"/>
              <a:t>Entrega: 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Registrar entrega.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Demonstrar o estado da entrega.</a:t>
            </a:r>
            <a:endParaRPr lang="pt-BR" sz="2000" b="1" dirty="0"/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endParaRPr lang="pt-BR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000" b="1" dirty="0"/>
              <a:t>Mensageiro: 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Enviar e-mail de entrega para o cliente.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65689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68C89478-70A8-4AD7-AB74-70F54AAFBB77}"/>
              </a:ext>
            </a:extLst>
          </p:cNvPr>
          <p:cNvSpPr txBox="1"/>
          <p:nvPr/>
        </p:nvSpPr>
        <p:spPr>
          <a:xfrm>
            <a:off x="2705812" y="122590"/>
            <a:ext cx="678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Modelagem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3B892A77-DB05-4BDF-8FFE-CE4317036BF1}"/>
              </a:ext>
            </a:extLst>
          </p:cNvPr>
          <p:cNvSpPr txBox="1"/>
          <p:nvPr/>
        </p:nvSpPr>
        <p:spPr>
          <a:xfrm>
            <a:off x="1506734" y="966527"/>
            <a:ext cx="917851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Passo 5 -  Aplicação dos conceitos de SOA para novo agrupamento de serviços:</a:t>
            </a:r>
          </a:p>
          <a:p>
            <a:pPr algn="just"/>
            <a:endParaRPr lang="pt-BR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000" b="1" dirty="0"/>
              <a:t>Autenticação: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 Identificar usuário.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endParaRPr lang="pt-BR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000" b="1" dirty="0"/>
              <a:t>Pedidos: 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Consultar pedidos.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Registrar atualização de pedidos.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endParaRPr lang="pt-BR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000" b="1" dirty="0"/>
              <a:t>Entrega: 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Registrar entrega.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Demonstrar o estado da entrega.</a:t>
            </a:r>
            <a:endParaRPr lang="pt-BR" sz="2000" b="1" dirty="0"/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endParaRPr lang="pt-BR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000" b="1" dirty="0"/>
              <a:t>Mensageiro: 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Enviar e-mail de entrega para o cliente.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28315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68C89478-70A8-4AD7-AB74-70F54AAFBB77}"/>
              </a:ext>
            </a:extLst>
          </p:cNvPr>
          <p:cNvSpPr txBox="1"/>
          <p:nvPr/>
        </p:nvSpPr>
        <p:spPr>
          <a:xfrm>
            <a:off x="2705812" y="122590"/>
            <a:ext cx="678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Modelagem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11B0D27F-1687-473D-B0E4-C9C51FEDA9F7}"/>
              </a:ext>
            </a:extLst>
          </p:cNvPr>
          <p:cNvSpPr txBox="1"/>
          <p:nvPr/>
        </p:nvSpPr>
        <p:spPr>
          <a:xfrm>
            <a:off x="1506734" y="966527"/>
            <a:ext cx="91785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Passo 6 -  Identificação de composição de serviços:</a:t>
            </a:r>
          </a:p>
          <a:p>
            <a:pPr algn="just"/>
            <a:endParaRPr lang="pt-BR" sz="2000" b="1" dirty="0"/>
          </a:p>
          <a:p>
            <a:pPr algn="just"/>
            <a:r>
              <a:rPr lang="pt-BR" sz="2000" dirty="0"/>
              <a:t>O serviço de manejo de entrega será responsável por todo o processo de entrega.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Sua responsabilidade será, no início do procedimento, lançar estado da entrega a partir de sua saída até o momento de entrega.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Uma vez entregue, o mesmo serviço sinaliza com um disparo de e-mail para o cliente.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157594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68C89478-70A8-4AD7-AB74-70F54AAFBB77}"/>
              </a:ext>
            </a:extLst>
          </p:cNvPr>
          <p:cNvSpPr txBox="1"/>
          <p:nvPr/>
        </p:nvSpPr>
        <p:spPr>
          <a:xfrm>
            <a:off x="2705812" y="122590"/>
            <a:ext cx="678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Modelagem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3B892A77-DB05-4BDF-8FFE-CE4317036BF1}"/>
              </a:ext>
            </a:extLst>
          </p:cNvPr>
          <p:cNvSpPr txBox="1"/>
          <p:nvPr/>
        </p:nvSpPr>
        <p:spPr>
          <a:xfrm>
            <a:off x="1506734" y="966527"/>
            <a:ext cx="917851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Passo 7 -  Revisão de agrupamento:</a:t>
            </a:r>
          </a:p>
          <a:p>
            <a:pPr algn="just"/>
            <a:endParaRPr lang="pt-BR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000" b="1" dirty="0"/>
              <a:t>Autenticação: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 Identificar usuário.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endParaRPr lang="pt-BR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000" b="1" dirty="0"/>
              <a:t>Pedidos: 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Consultar pedidos.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Registrar atualização de pedidos.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endParaRPr lang="pt-BR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000" b="1" dirty="0"/>
              <a:t>Entrega: 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Iniciar entrega.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Registrar entrega.</a:t>
            </a:r>
            <a:endParaRPr lang="pt-BR" sz="2000" b="1" dirty="0"/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endParaRPr lang="pt-BR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000" b="1" dirty="0"/>
              <a:t>Mensageiro: 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Enviar e-mail de entrega para o cliente.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1190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68C89478-70A8-4AD7-AB74-70F54AAFBB77}"/>
              </a:ext>
            </a:extLst>
          </p:cNvPr>
          <p:cNvSpPr txBox="1"/>
          <p:nvPr/>
        </p:nvSpPr>
        <p:spPr>
          <a:xfrm>
            <a:off x="2705812" y="122590"/>
            <a:ext cx="678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Modelagem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902C722C-D2BC-488D-B202-D46A934090FE}"/>
              </a:ext>
            </a:extLst>
          </p:cNvPr>
          <p:cNvSpPr txBox="1"/>
          <p:nvPr/>
        </p:nvSpPr>
        <p:spPr>
          <a:xfrm>
            <a:off x="1506734" y="966527"/>
            <a:ext cx="91785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Passo 8 -  Relação de serviços refinada:</a:t>
            </a:r>
          </a:p>
          <a:p>
            <a:pPr algn="just"/>
            <a:endParaRPr lang="pt-BR" sz="2000" b="1" dirty="0"/>
          </a:p>
          <a:p>
            <a:pPr algn="just"/>
            <a:endParaRPr lang="pt-BR" sz="20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000" dirty="0"/>
          </a:p>
        </p:txBody>
      </p:sp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0CA4FFF5-2AD3-4818-B6FE-D934B633C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627" y="2001711"/>
            <a:ext cx="7946729" cy="312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8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639" y="0"/>
            <a:ext cx="1219199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7262" y="1276492"/>
            <a:ext cx="1110219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Aplicação dos passos de análise, modelagem e projeto orientado a serviços do</a:t>
            </a:r>
            <a:r>
              <a:rPr lang="pt-BR" sz="2000" b="1" dirty="0"/>
              <a:t> SOA</a:t>
            </a:r>
            <a:r>
              <a:rPr lang="pt-BR" sz="2000" dirty="0"/>
              <a:t>, para o provedor de logística do projeto utilizado no curso.</a:t>
            </a:r>
            <a:endParaRPr lang="pt-BR" sz="2400" dirty="0"/>
          </a:p>
          <a:p>
            <a:r>
              <a:rPr lang="pt-BR" sz="2800" b="1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5273596" y="164704"/>
            <a:ext cx="16448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200" b="1" dirty="0"/>
              <a:t>Objetivo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411935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732" y="723588"/>
            <a:ext cx="9098386" cy="57893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61070" y="138813"/>
            <a:ext cx="8269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Arquitetura do projeto utilizada no trabalho.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414732" y="1604514"/>
            <a:ext cx="4433977" cy="4908429"/>
          </a:xfrm>
          <a:prstGeom prst="roundRect">
            <a:avLst>
              <a:gd name="adj" fmla="val 2645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61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1999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05812" y="122590"/>
            <a:ext cx="678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Análise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06734" y="966527"/>
            <a:ext cx="917851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Passo 1 – Definição de:</a:t>
            </a:r>
          </a:p>
          <a:p>
            <a:pPr algn="just"/>
            <a:endParaRPr lang="pt-BR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000" b="1" dirty="0"/>
              <a:t>Requisitos: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 Consultar a lista de pedidos a serem entregues.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 Efetuar o registro de uma entrega de pedido bem sucedida.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 Reportar a entrega do pedido ao cliente por um e-mail.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pt-BR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000" b="1" dirty="0"/>
              <a:t>Fronteira da análise: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O responsável pela entrega faz uma consulta na lista de pedidos a serem entregues.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O entregador faz o registro da entrega de um pedido no sistema.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O sistema executa o acesso ao servidor de e-mails.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000" b="1" dirty="0"/>
              <a:t>Partes envolvidas: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cliente, entregador, servidor de e-mails.</a:t>
            </a:r>
            <a:endParaRPr lang="pt-BR" sz="20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000" b="1" dirty="0"/>
              <a:t>Partes afetadas da corporação: 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Setor de logística e estoque.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370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1999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05812" y="122590"/>
            <a:ext cx="678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Análise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06734" y="966527"/>
            <a:ext cx="91785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Passo 2 – Identificação dos sistemas legados.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F7D4537-48EB-41DB-B85B-CF8451B88503}"/>
              </a:ext>
            </a:extLst>
          </p:cNvPr>
          <p:cNvSpPr txBox="1"/>
          <p:nvPr/>
        </p:nvSpPr>
        <p:spPr>
          <a:xfrm>
            <a:off x="1506734" y="1474358"/>
            <a:ext cx="6172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8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1800" b="1" dirty="0"/>
              <a:t>Legados: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1800" dirty="0"/>
              <a:t>Sistema de envio de e-mail / mensagens.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dirty="0"/>
              <a:t>Provedor de serviço de logística.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138705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1999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05812" y="122590"/>
            <a:ext cx="678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Análise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06734" y="966527"/>
            <a:ext cx="9178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Passo 2 – Modelo de alto nível</a:t>
            </a:r>
            <a:endParaRPr lang="pt-BR" sz="20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000" dirty="0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8A600A6C-039C-4D2A-A011-3A7C63E6C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12" y="1455195"/>
            <a:ext cx="6644783" cy="478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3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1999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05812" y="122590"/>
            <a:ext cx="678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Modelagem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06734" y="966527"/>
            <a:ext cx="9178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Passo 1 – Decomposição do processo de negócio</a:t>
            </a:r>
            <a:endParaRPr lang="pt-BR" sz="20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9F7A06-166D-4ABD-B393-9C3794BEC01E}"/>
              </a:ext>
            </a:extLst>
          </p:cNvPr>
          <p:cNvSpPr txBox="1"/>
          <p:nvPr/>
        </p:nvSpPr>
        <p:spPr>
          <a:xfrm>
            <a:off x="1506734" y="1366637"/>
            <a:ext cx="6172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8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b="1" dirty="0"/>
              <a:t>Processos</a:t>
            </a:r>
            <a:r>
              <a:rPr lang="pt-BR" sz="1800" b="1" dirty="0"/>
              <a:t>: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dirty="0"/>
              <a:t>Processo de consulta do entregador no sistema de logística.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1800" dirty="0"/>
              <a:t>Processo de consulta do cliente </a:t>
            </a:r>
            <a:r>
              <a:rPr lang="pt-BR" dirty="0"/>
              <a:t>no sistema de logística.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1800" dirty="0"/>
              <a:t>Processo de envio de e</a:t>
            </a:r>
            <a:r>
              <a:rPr lang="pt-BR" dirty="0"/>
              <a:t>-mails após a entrega do produto.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034745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BAED2208-8786-4291-A983-CADDF2E42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42" y="1625799"/>
            <a:ext cx="5981700" cy="4133850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9AFB9E92-E714-41A6-A03A-76B96C5511B9}"/>
              </a:ext>
            </a:extLst>
          </p:cNvPr>
          <p:cNvSpPr txBox="1"/>
          <p:nvPr/>
        </p:nvSpPr>
        <p:spPr>
          <a:xfrm>
            <a:off x="2705812" y="122590"/>
            <a:ext cx="678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Modelagem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AB929119-373A-4441-8F42-0CB7A3C7C5F7}"/>
              </a:ext>
            </a:extLst>
          </p:cNvPr>
          <p:cNvSpPr txBox="1"/>
          <p:nvPr/>
        </p:nvSpPr>
        <p:spPr>
          <a:xfrm>
            <a:off x="1506734" y="966527"/>
            <a:ext cx="9178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00B0F0"/>
              </a:buClr>
            </a:pPr>
            <a:r>
              <a:rPr lang="pt-BR" sz="2000" dirty="0"/>
              <a:t>Processo de consulta do entregador no sistema de logística</a:t>
            </a:r>
          </a:p>
        </p:txBody>
      </p:sp>
    </p:spTree>
    <p:extLst>
      <p:ext uri="{BB962C8B-B14F-4D97-AF65-F5344CB8AC3E}">
        <p14:creationId xmlns:p14="http://schemas.microsoft.com/office/powerpoint/2010/main" val="98166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2590"/>
            <a:ext cx="12191999" cy="6858000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9AFB9E92-E714-41A6-A03A-76B96C5511B9}"/>
              </a:ext>
            </a:extLst>
          </p:cNvPr>
          <p:cNvSpPr txBox="1"/>
          <p:nvPr/>
        </p:nvSpPr>
        <p:spPr>
          <a:xfrm>
            <a:off x="2705812" y="122590"/>
            <a:ext cx="678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Modelagem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AB929119-373A-4441-8F42-0CB7A3C7C5F7}"/>
              </a:ext>
            </a:extLst>
          </p:cNvPr>
          <p:cNvSpPr txBox="1"/>
          <p:nvPr/>
        </p:nvSpPr>
        <p:spPr>
          <a:xfrm>
            <a:off x="1506734" y="966527"/>
            <a:ext cx="9178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00B0F0"/>
              </a:buClr>
            </a:pPr>
            <a:r>
              <a:rPr lang="pt-BR" sz="2000" dirty="0"/>
              <a:t>Processo de consulta do cliente no sistema de logística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64161005-7F57-4DAA-A48A-055BCE011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50" y="1625799"/>
            <a:ext cx="59817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8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</TotalTime>
  <Words>510</Words>
  <Application>Microsoft Office PowerPoint</Application>
  <PresentationFormat>Widescreen</PresentationFormat>
  <Paragraphs>113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Lais Aparecida Dias</dc:creator>
  <cp:lastModifiedBy>Rodrigo Noal</cp:lastModifiedBy>
  <cp:revision>22</cp:revision>
  <dcterms:created xsi:type="dcterms:W3CDTF">2016-10-18T13:17:06Z</dcterms:created>
  <dcterms:modified xsi:type="dcterms:W3CDTF">2022-04-02T18:24:48Z</dcterms:modified>
</cp:coreProperties>
</file>