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02" r:id="rId2"/>
    <p:sldId id="303" r:id="rId3"/>
    <p:sldId id="304" r:id="rId4"/>
    <p:sldId id="288" r:id="rId5"/>
    <p:sldId id="305" r:id="rId6"/>
    <p:sldId id="311" r:id="rId7"/>
    <p:sldId id="307" r:id="rId8"/>
    <p:sldId id="309" r:id="rId9"/>
    <p:sldId id="310" r:id="rId10"/>
    <p:sldId id="287" r:id="rId11"/>
    <p:sldId id="312" r:id="rId12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2056A3A-9608-4312-A6B0-42A7D539B55A}">
          <p14:sldIdLst>
            <p14:sldId id="302"/>
            <p14:sldId id="303"/>
            <p14:sldId id="304"/>
            <p14:sldId id="288"/>
            <p14:sldId id="305"/>
            <p14:sldId id="311"/>
            <p14:sldId id="307"/>
            <p14:sldId id="309"/>
            <p14:sldId id="310"/>
            <p14:sldId id="287"/>
            <p14:sldId id="312"/>
          </p14:sldIdLst>
        </p14:section>
        <p14:section name="无标题节" id="{274F0472-FCB5-4701-A7E2-F6850730887F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C48"/>
    <a:srgbClr val="2C2D39"/>
    <a:srgbClr val="242630"/>
    <a:srgbClr val="2A1F43"/>
    <a:srgbClr val="0C1B43"/>
    <a:srgbClr val="000000"/>
    <a:srgbClr val="1D2225"/>
    <a:srgbClr val="F8F8F8"/>
    <a:srgbClr val="363C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551" autoAdjust="0"/>
  </p:normalViewPr>
  <p:slideViewPr>
    <p:cSldViewPr snapToGrid="0" snapToObjects="1">
      <p:cViewPr varScale="1">
        <p:scale>
          <a:sx n="100" d="100"/>
          <a:sy n="100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0" d="100"/>
          <a:sy n="120" d="100"/>
        </p:scale>
        <p:origin x="5040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D5A2E05-2C6E-484E-9BB1-366C90717B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043844-B7FE-EC43-89AA-8831B859F9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E69A474-9C4A-439C-A6F5-E9BE9F1BBA9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2025/1/17</a:t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AC2EDC-03FB-D147-9BAA-37FCFF988C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8E195D-E935-D746-A5D1-61E2EBF7EF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7D167-9BB5-2048-9DDA-7DF8E5D94DC9}" type="slidenum">
              <a:rPr 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751213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F56DDB4-5354-4248-8F88-47D23400AF9F}" type="datetime1">
              <a:rPr lang="zh-CN" altLang="en-US" smtClean="0"/>
              <a:t>2025/1/17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noProof="0" dirty="0"/>
              <a:t>单击此处编辑母版文本样式</a:t>
            </a:r>
          </a:p>
          <a:p>
            <a:pPr lvl="1" rtl="0"/>
            <a:r>
              <a:rPr lang="zh-cn" noProof="0" dirty="0"/>
              <a:t>第二级</a:t>
            </a:r>
          </a:p>
          <a:p>
            <a:pPr lvl="2" rtl="0"/>
            <a:r>
              <a:rPr lang="zh-cn" noProof="0" dirty="0"/>
              <a:t>第三级</a:t>
            </a:r>
          </a:p>
          <a:p>
            <a:pPr lvl="3" rtl="0"/>
            <a:r>
              <a:rPr lang="zh-cn" noProof="0" dirty="0"/>
              <a:t>第四级</a:t>
            </a:r>
          </a:p>
          <a:p>
            <a:pPr lvl="4" rtl="0"/>
            <a:r>
              <a:rPr lang="zh-cn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B303FA8-A3F3-7640-B13D-36C73B3E55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17856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0F2921-3A0F-4EA1-B6B6-C59461D690B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76DFF1C-FCB9-4D7E-A416-5F3285BFC0E4}" type="datetime1">
              <a:rPr lang="zh-CN" altLang="en-US" smtClean="0"/>
              <a:t>2025/1/17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06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CE219B-2874-4964-BC5B-D87B997ADD8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09B1B4F-84A4-45C7-BFD7-49D95E29E427}" type="datetime1">
              <a:rPr lang="zh-CN" altLang="en-US" smtClean="0"/>
              <a:t>2025/1/17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2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3E277D-4D1F-4121-ACD2-1F71873A36A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E32701F-B067-477A-AED9-40A9C21290E3}" type="datetime1">
              <a:rPr lang="zh-CN" altLang="en-US" smtClean="0"/>
              <a:t>2025/1/17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124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ED431-5C28-9ED6-D115-3D62469AA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5493F68-2D8F-7C47-2338-E2FD310903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477CCC1-3887-DD7E-A22E-A1197D1ACC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4A305E4C-77AA-027E-B75F-8F9B0BD9B1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CB7BDD-8D7E-6BD7-A02F-C2EEA0D771A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E32701F-B067-477A-AED9-40A9C21290E3}" type="datetime1">
              <a:rPr lang="zh-CN" altLang="en-US" smtClean="0"/>
              <a:t>2025/1/17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684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9A9398-18BA-4CCD-A385-2542B42A64A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5F927D5-7681-4338-8951-2FB90B00ABE0}" type="datetime1">
              <a:rPr lang="zh-CN" altLang="en-US" smtClean="0"/>
              <a:t>2025/1/17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594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E7F068-AF03-997E-D0CC-800B846E01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FA05A71-4692-6C37-32AE-60C03B877C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BC7A941-F565-BF57-D92E-11CA8A112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8576995A-5B90-1E01-F8E3-2BA7643A8F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732F9E-F14D-63BA-0BF8-9D688835448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5F927D5-7681-4338-8951-2FB90B00ABE0}" type="datetime1">
              <a:rPr lang="zh-CN" altLang="en-US" smtClean="0"/>
              <a:t>2025/1/17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08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3A0A0-E3F5-1AFB-896C-FB651B4A5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4A3E74D-C332-AC4F-B435-D5DF3CBC0D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821EBD2-F2A8-FA29-9825-2CB79F456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2152CA00-692A-0725-69A4-4FA5EB04AE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021D5F-5E74-C5A9-4198-12419B93009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5F927D5-7681-4338-8951-2FB90B00ABE0}" type="datetime1">
              <a:rPr lang="zh-CN" altLang="en-US" smtClean="0"/>
              <a:t>2025/1/17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791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261449-2C02-F182-DDAF-93FB07A77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9029E5F-D967-809E-C88B-8880C1279D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777E04F-727E-E1FC-D711-328B57CA56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1F55E165-9250-71AB-CDF2-C867830819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402B18-83E9-9456-8866-87FC68B0087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5F927D5-7681-4338-8951-2FB90B00ABE0}" type="datetime1">
              <a:rPr lang="zh-CN" altLang="en-US" smtClean="0"/>
              <a:t>2025/1/17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78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542E8D-C0FB-F9B9-F1C3-33939778E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561768D-49B4-436E-DC4A-9CCDE4D594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B142E14-4C6E-B851-D053-CFCCDBDA44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65C39EAC-DDE5-F7D6-8E35-F78A79A7B3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6B69F0-587E-41A3-761E-8A5C0FF144C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5F927D5-7681-4338-8951-2FB90B00ABE0}" type="datetime1">
              <a:rPr lang="zh-CN" altLang="en-US" smtClean="0"/>
              <a:t>2025/1/17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913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766CDA-7B70-3F19-EBDF-0E9C84AE06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D854E1F-5D1A-A723-5324-40CD786638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D4B4914-A2B6-0862-E126-66457565C2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D418C95E-5C42-CBF4-2FFC-4F852E95B1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5930EC-80FB-7FDE-3908-4E913761A4D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5F927D5-7681-4338-8951-2FB90B00ABE0}" type="datetime1">
              <a:rPr lang="zh-CN" altLang="en-US" smtClean="0"/>
              <a:t>2025/1/17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53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>
            <a:extLst>
              <a:ext uri="{FF2B5EF4-FFF2-40B4-BE49-F238E27FC236}">
                <a16:creationId xmlns:a16="http://schemas.microsoft.com/office/drawing/2014/main" id="{4CC33A90-B87E-634E-AF2A-F4C3C8923FED}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长方形 12">
            <a:extLst>
              <a:ext uri="{FF2B5EF4-FFF2-40B4-BE49-F238E27FC236}">
                <a16:creationId xmlns:a16="http://schemas.microsoft.com/office/drawing/2014/main" id="{41147E0E-4AE4-D149-A315-F2528623D5EA}"/>
              </a:ext>
            </a:extLst>
          </p:cNvPr>
          <p:cNvSpPr/>
          <p:nvPr userDrawn="1"/>
        </p:nvSpPr>
        <p:spPr>
          <a:xfrm>
            <a:off x="763425" y="2818150"/>
            <a:ext cx="6207001" cy="25718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E3ED0903-C4AC-F843-878E-D66CB7BFB0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8430" y="3277472"/>
            <a:ext cx="5651293" cy="1086304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 algn="l">
              <a:defRPr sz="8800" b="1" i="0" spc="150" baseline="0">
                <a:solidFill>
                  <a:schemeClr val="accent3">
                    <a:lumMod val="9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noProof="0"/>
              <a:t>标题</a:t>
            </a:r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C8F278E7-697F-D34E-BB55-5D254AF87F9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3125" y="0"/>
            <a:ext cx="6268875" cy="6858000"/>
          </a:xfrm>
          <a:custGeom>
            <a:avLst/>
            <a:gdLst>
              <a:gd name="connsiteX0" fmla="*/ 0 w 6268875"/>
              <a:gd name="connsiteY0" fmla="*/ 0 h 6858000"/>
              <a:gd name="connsiteX1" fmla="*/ 6268875 w 6268875"/>
              <a:gd name="connsiteY1" fmla="*/ 0 h 6858000"/>
              <a:gd name="connsiteX2" fmla="*/ 6268875 w 6268875"/>
              <a:gd name="connsiteY2" fmla="*/ 6858000 h 6858000"/>
              <a:gd name="connsiteX3" fmla="*/ 0 w 6268875"/>
              <a:gd name="connsiteY3" fmla="*/ 6858000 h 6858000"/>
              <a:gd name="connsiteX4" fmla="*/ 0 w 6268875"/>
              <a:gd name="connsiteY4" fmla="*/ 5389964 h 6858000"/>
              <a:gd name="connsiteX5" fmla="*/ 1047301 w 6268875"/>
              <a:gd name="connsiteY5" fmla="*/ 5389964 h 6858000"/>
              <a:gd name="connsiteX6" fmla="*/ 1047301 w 6268875"/>
              <a:gd name="connsiteY6" fmla="*/ 2814404 h 6858000"/>
              <a:gd name="connsiteX7" fmla="*/ 0 w 6268875"/>
              <a:gd name="connsiteY7" fmla="*/ 28144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8875" h="6858000">
                <a:moveTo>
                  <a:pt x="0" y="0"/>
                </a:moveTo>
                <a:lnTo>
                  <a:pt x="6268875" y="0"/>
                </a:lnTo>
                <a:lnTo>
                  <a:pt x="6268875" y="6858000"/>
                </a:lnTo>
                <a:lnTo>
                  <a:pt x="0" y="6858000"/>
                </a:lnTo>
                <a:lnTo>
                  <a:pt x="0" y="5389964"/>
                </a:lnTo>
                <a:lnTo>
                  <a:pt x="1047301" y="5389964"/>
                </a:lnTo>
                <a:lnTo>
                  <a:pt x="1047301" y="2814404"/>
                </a:lnTo>
                <a:lnTo>
                  <a:pt x="0" y="2814404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rtlCol="0">
            <a:no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D2629F-DD57-45EB-A64D-AF459A802B6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08430" y="4450080"/>
            <a:ext cx="5651294" cy="607103"/>
          </a:xfrm>
        </p:spPr>
        <p:txBody>
          <a:bodyPr rtlCol="0" anchor="ctr">
            <a:normAutofit/>
          </a:bodyPr>
          <a:lstStyle>
            <a:lvl1pPr marL="0" indent="0">
              <a:buNone/>
              <a:defRPr sz="2400" b="0" cap="all" spc="6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noProof="0"/>
              <a:t>副标题</a:t>
            </a:r>
          </a:p>
        </p:txBody>
      </p:sp>
    </p:spTree>
    <p:extLst>
      <p:ext uri="{BB962C8B-B14F-4D97-AF65-F5344CB8AC3E}">
        <p14:creationId xmlns:p14="http://schemas.microsoft.com/office/powerpoint/2010/main" val="890117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长方形 4">
            <a:extLst>
              <a:ext uri="{FF2B5EF4-FFF2-40B4-BE49-F238E27FC236}">
                <a16:creationId xmlns:a16="http://schemas.microsoft.com/office/drawing/2014/main" id="{F9B59AC0-ACCA-0548-A037-BC61068B8FE2}"/>
              </a:ext>
            </a:extLst>
          </p:cNvPr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长方形 5">
            <a:extLst>
              <a:ext uri="{FF2B5EF4-FFF2-40B4-BE49-F238E27FC236}">
                <a16:creationId xmlns:a16="http://schemas.microsoft.com/office/drawing/2014/main" id="{2A57C152-0331-B74F-81FE-04A927A72C7B}"/>
              </a:ext>
            </a:extLst>
          </p:cNvPr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5FDDD9A4-1691-5D47-9605-21650E22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id="{B3AAAAF7-05B9-4CD1-AB96-49BDA5C87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247" y="6356350"/>
            <a:ext cx="7514153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663163FE-7A47-48F5-985E-52E1FC39A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1711" y="6356349"/>
            <a:ext cx="53214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内容占位符 15">
            <a:extLst>
              <a:ext uri="{FF2B5EF4-FFF2-40B4-BE49-F238E27FC236}">
                <a16:creationId xmlns:a16="http://schemas.microsoft.com/office/drawing/2014/main" id="{FDE5BD82-54F0-40F0-8673-34432C04A3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986" y="1470025"/>
            <a:ext cx="10904865" cy="4706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00720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项内容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长方形 5">
            <a:extLst>
              <a:ext uri="{FF2B5EF4-FFF2-40B4-BE49-F238E27FC236}">
                <a16:creationId xmlns:a16="http://schemas.microsoft.com/office/drawing/2014/main" id="{987C56A2-F952-8343-A875-78793BA51A34}"/>
              </a:ext>
            </a:extLst>
          </p:cNvPr>
          <p:cNvSpPr/>
          <p:nvPr userDrawn="1"/>
        </p:nvSpPr>
        <p:spPr>
          <a:xfrm>
            <a:off x="0" y="5871694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长方形 6">
            <a:extLst>
              <a:ext uri="{FF2B5EF4-FFF2-40B4-BE49-F238E27FC236}">
                <a16:creationId xmlns:a16="http://schemas.microsoft.com/office/drawing/2014/main" id="{81BB3689-72F8-2345-BF30-38C81BDD487E}"/>
              </a:ext>
            </a:extLst>
          </p:cNvPr>
          <p:cNvSpPr/>
          <p:nvPr userDrawn="1"/>
        </p:nvSpPr>
        <p:spPr>
          <a:xfrm>
            <a:off x="4921026" y="0"/>
            <a:ext cx="718969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03659" y="6356350"/>
            <a:ext cx="44909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656FB1BA-653F-254C-9C39-2A5BDD76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1117" y="681037"/>
            <a:ext cx="4791637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sp>
        <p:nvSpPr>
          <p:cNvPr id="12" name="图片占位符 10">
            <a:extLst>
              <a:ext uri="{FF2B5EF4-FFF2-40B4-BE49-F238E27FC236}">
                <a16:creationId xmlns:a16="http://schemas.microsoft.com/office/drawing/2014/main" id="{CB2BF900-EE78-604F-A9A8-83394228A6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925" y="571500"/>
            <a:ext cx="5553075" cy="5715000"/>
          </a:xfrm>
          <a:prstGeom prst="rect">
            <a:avLst/>
          </a:prstGeom>
          <a:solidFill>
            <a:schemeClr val="bg2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1ABA8C-1BE3-46E4-80B3-44A791B60E0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42925" y="6356350"/>
            <a:ext cx="7315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B2692E44-7FE3-4F90-97B5-E996A2DCEA8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761117" y="1265238"/>
            <a:ext cx="4791637" cy="49117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9670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>
            <a:extLst>
              <a:ext uri="{FF2B5EF4-FFF2-40B4-BE49-F238E27FC236}">
                <a16:creationId xmlns:a16="http://schemas.microsoft.com/office/drawing/2014/main" id="{F2F96941-79C9-A34B-8AB5-C167A4D72D51}"/>
              </a:ext>
            </a:extLst>
          </p:cNvPr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长方形 5">
            <a:extLst>
              <a:ext uri="{FF2B5EF4-FFF2-40B4-BE49-F238E27FC236}">
                <a16:creationId xmlns:a16="http://schemas.microsoft.com/office/drawing/2014/main" id="{2A57C152-0331-B74F-81FE-04A927A72C7B}"/>
              </a:ext>
            </a:extLst>
          </p:cNvPr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5FDDD9A4-1691-5D47-9605-21650E22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62F811A9-08B1-C746-B30D-69D7B4A6C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3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文本占位符 2">
            <a:extLst>
              <a:ext uri="{FF2B5EF4-FFF2-40B4-BE49-F238E27FC236}">
                <a16:creationId xmlns:a16="http://schemas.microsoft.com/office/drawing/2014/main" id="{54F0B191-C947-1640-8AD2-EEEAA1ED57C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501205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3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E8B92D52-6B55-2C4B-95E4-CE89611E590B}"/>
              </a:ext>
            </a:extLst>
          </p:cNvPr>
          <p:cNvCxnSpPr>
            <a:cxnSpLocks/>
          </p:cNvCxnSpPr>
          <p:nvPr userDrawn="1"/>
        </p:nvCxnSpPr>
        <p:spPr>
          <a:xfrm>
            <a:off x="6167716" y="1613647"/>
            <a:ext cx="0" cy="4904068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B2E17E1D-5E9C-4782-A550-1FA7C170295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200" y="2894471"/>
            <a:ext cx="5041900" cy="30935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5" name="内容占位符 6">
            <a:extLst>
              <a:ext uri="{FF2B5EF4-FFF2-40B4-BE49-F238E27FC236}">
                <a16:creationId xmlns:a16="http://schemas.microsoft.com/office/drawing/2014/main" id="{9AE8FA97-2778-4811-810F-CA386FE3C23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01205" y="2894471"/>
            <a:ext cx="5041900" cy="30935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56403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和字幕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14A22209-F6F4-814A-9719-87CDCD23C55F}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1817374-D7A2-2F4D-91C6-E24955F0018B}"/>
              </a:ext>
            </a:extLst>
          </p:cNvPr>
          <p:cNvSpPr/>
          <p:nvPr userDrawn="1"/>
        </p:nvSpPr>
        <p:spPr>
          <a:xfrm>
            <a:off x="5951621" y="1803214"/>
            <a:ext cx="6240379" cy="3252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7E77FB-0806-4C98-8186-4A8C4DDBA0D7}" type="datetime1">
              <a:rPr lang="zh-CN" altLang="en-US" smtClean="0"/>
              <a:t>2025/1/17</a:t>
            </a:fld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656FB1BA-653F-254C-9C39-2A5BDD76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4545" y="2028031"/>
            <a:ext cx="5058209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sp>
        <p:nvSpPr>
          <p:cNvPr id="13" name="图片占位符 10">
            <a:extLst>
              <a:ext uri="{FF2B5EF4-FFF2-40B4-BE49-F238E27FC236}">
                <a16:creationId xmlns:a16="http://schemas.microsoft.com/office/drawing/2014/main" id="{AD5E91DA-7D30-8C45-9BE7-5F82AA824B1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925" y="0"/>
            <a:ext cx="5408696" cy="6858000"/>
          </a:xfrm>
          <a:prstGeom prst="rect">
            <a:avLst/>
          </a:prstGeom>
          <a:solidFill>
            <a:schemeClr val="bg2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B3A0EA-D5DD-4E60-90A9-6338842407F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94463" y="2611438"/>
            <a:ext cx="5058209" cy="216535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15007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accent4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7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9EAC25-66D1-1245-97FD-3B584013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2069B3-0468-584A-914E-91C8C91C7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noProof="0"/>
              <a:t>单击此处编辑母版文本样式</a:t>
            </a:r>
          </a:p>
          <a:p>
            <a:pPr lvl="1" rtl="0"/>
            <a:r>
              <a:rPr lang="zh-cn" noProof="0"/>
              <a:t>第二级</a:t>
            </a:r>
          </a:p>
          <a:p>
            <a:pPr lvl="2" rtl="0"/>
            <a:r>
              <a:rPr lang="zh-cn" noProof="0"/>
              <a:t>第三级</a:t>
            </a:r>
          </a:p>
          <a:p>
            <a:pPr lvl="3" rtl="0"/>
            <a:r>
              <a:rPr lang="zh-cn" noProof="0"/>
              <a:t>第四级</a:t>
            </a:r>
          </a:p>
          <a:p>
            <a:pPr lvl="4" rtl="0"/>
            <a:r>
              <a:rPr lang="zh-cn" noProof="0"/>
              <a:t>第五级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7A988C-554B-E64F-A698-DE3EF9CA0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8157E6-BBF7-AB4A-B5DD-B39A65C17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4706" y="6356350"/>
            <a:ext cx="4490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8" r:id="rId2"/>
    <p:sldLayoutId id="2147483661" r:id="rId3"/>
    <p:sldLayoutId id="2147483690" r:id="rId4"/>
    <p:sldLayoutId id="2147483692" r:id="rId5"/>
    <p:sldLayoutId id="2147483655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802AA36A-8685-4D91-92E4-CBC45883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431" y="3084967"/>
            <a:ext cx="5651293" cy="1086304"/>
          </a:xfrm>
        </p:spPr>
        <p:txBody>
          <a:bodyPr rtlCol="0"/>
          <a:lstStyle/>
          <a:p>
            <a:pPr rtl="0"/>
            <a:r>
              <a:rPr lang="en-US" altLang="zh-CN" sz="3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Diabetes Dataset Analysis</a:t>
            </a:r>
            <a:endParaRPr lang="zh-cn" sz="3600" dirty="0">
              <a:solidFill>
                <a:schemeClr val="bg1"/>
              </a:solidFill>
            </a:endParaRP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F1EEC5C-B452-49AC-85CC-33670A64C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08430" y="4171271"/>
            <a:ext cx="5651294" cy="607103"/>
          </a:xfrm>
        </p:spPr>
        <p:txBody>
          <a:bodyPr rtlCol="0">
            <a:noAutofit/>
          </a:bodyPr>
          <a:lstStyle/>
          <a:p>
            <a:pPr rtl="0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Insights from 130 US Hospitals (1999-2008)</a:t>
            </a:r>
          </a:p>
        </p:txBody>
      </p:sp>
      <p:pic>
        <p:nvPicPr>
          <p:cNvPr id="20" name="图片占位符 19">
            <a:extLst>
              <a:ext uri="{FF2B5EF4-FFF2-40B4-BE49-F238E27FC236}">
                <a16:creationId xmlns:a16="http://schemas.microsoft.com/office/drawing/2014/main" id="{3B9E8088-1CDE-8E3D-5F9B-BEB5779FB0F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32850" r="6162"/>
          <a:stretch/>
        </p:blipFill>
        <p:spPr>
          <a:xfrm>
            <a:off x="5923125" y="0"/>
            <a:ext cx="6268875" cy="6858000"/>
          </a:xfrm>
        </p:spPr>
      </p:pic>
    </p:spTree>
    <p:extLst>
      <p:ext uri="{BB962C8B-B14F-4D97-AF65-F5344CB8AC3E}">
        <p14:creationId xmlns:p14="http://schemas.microsoft.com/office/powerpoint/2010/main" val="17712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0">
            <a:extLst>
              <a:ext uri="{FF2B5EF4-FFF2-40B4-BE49-F238E27FC236}">
                <a16:creationId xmlns:a16="http://schemas.microsoft.com/office/drawing/2014/main" id="{2627AE97-340B-E245-B9C6-A4E8743E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sz="2800" dirty="0"/>
              <a:t>Analysis Summary</a:t>
            </a:r>
            <a:endParaRPr lang="en-US" altLang="ja-JP" sz="36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00474E-F073-2DA6-ADD1-1D7ED2F44330}"/>
              </a:ext>
            </a:extLst>
          </p:cNvPr>
          <p:cNvSpPr txBox="1"/>
          <p:nvPr/>
        </p:nvSpPr>
        <p:spPr>
          <a:xfrm>
            <a:off x="6837175" y="2501169"/>
            <a:ext cx="437523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Conclusion: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i="0" dirty="0">
                <a:solidFill>
                  <a:srgbClr val="1A2029"/>
                </a:solidFill>
                <a:effectLst/>
                <a:latin typeface="Arial" panose="020B0604020202020204" pitchFamily="34" charset="0"/>
              </a:rPr>
              <a:t>· </a:t>
            </a:r>
            <a:r>
              <a:rPr lang="zh-CN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This is a basic data analysis and does not provide definitive conclusions. Further research is needed to validate the findings.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i="0" dirty="0">
                <a:solidFill>
                  <a:srgbClr val="1A2029"/>
                </a:solidFill>
                <a:effectLst/>
                <a:latin typeface="Arial" panose="020B0604020202020204" pitchFamily="34" charset="0"/>
              </a:rPr>
              <a:t>· </a:t>
            </a:r>
            <a:r>
              <a:rPr lang="zh-CN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Readmission rates may be influenced by hospital stay, medication counts, and lab procedures.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i="0">
                <a:solidFill>
                  <a:srgbClr val="1A2029"/>
                </a:solidFill>
                <a:effectLst/>
                <a:latin typeface="Arial" panose="020B0604020202020204" pitchFamily="34" charset="0"/>
              </a:rPr>
              <a:t>· </a:t>
            </a:r>
            <a:r>
              <a:rPr lang="zh-CN" altLang="zh-CN" sz="1600">
                <a:latin typeface="Arial" panose="020B0604020202020204" pitchFamily="34" charset="0"/>
                <a:cs typeface="Arial" panose="020B0604020202020204" pitchFamily="34" charset="0"/>
              </a:rPr>
              <a:t>Racial </a:t>
            </a:r>
            <a:r>
              <a:rPr lang="zh-CN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disparities and high-risk patients with more medications require further attention. 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51AADF-D201-AF43-6262-BA5D3019B52E}"/>
              </a:ext>
            </a:extLst>
          </p:cNvPr>
          <p:cNvSpPr txBox="1"/>
          <p:nvPr/>
        </p:nvSpPr>
        <p:spPr>
          <a:xfrm>
            <a:off x="557212" y="2020834"/>
            <a:ext cx="567213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Handling Missing Data: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1.Some critical columns, such as weight and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payer_code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, contained a large number of missing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Solution: Columns with more than 50% missing values were dropped, while others were imputed using the mode or median, ensuring minimal information loss.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2.Visualizing High-Dimensional Data: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The dataset's high dimensionality made some visualizations cluttered and hard to interpret.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Solution: Feature selection was applied to focus on the most relevant variables, and groupings were created to make visualizations clearer.</a:t>
            </a:r>
          </a:p>
        </p:txBody>
      </p:sp>
    </p:spTree>
    <p:extLst>
      <p:ext uri="{BB962C8B-B14F-4D97-AF65-F5344CB8AC3E}">
        <p14:creationId xmlns:p14="http://schemas.microsoft.com/office/powerpoint/2010/main" val="2799639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665E6-315F-C30A-1513-2E90BD89C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FC0689-7450-E56F-580E-427279BDC1A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986" y="2151062"/>
            <a:ext cx="10904865" cy="4706938"/>
          </a:xfrm>
        </p:spPr>
        <p:txBody>
          <a:bodyPr/>
          <a:lstStyle/>
          <a:p>
            <a:r>
              <a:rPr lang="en-US" altLang="zh-CN" b="0" i="0" dirty="0">
                <a:solidFill>
                  <a:srgbClr val="303030"/>
                </a:solidFill>
                <a:effectLst/>
                <a:latin typeface="ui-sans-serif"/>
              </a:rPr>
              <a:t>Beata Strack, Jonathan P. </a:t>
            </a:r>
            <a:r>
              <a:rPr lang="en-US" altLang="zh-CN" b="0" i="0" dirty="0" err="1">
                <a:solidFill>
                  <a:srgbClr val="303030"/>
                </a:solidFill>
                <a:effectLst/>
                <a:latin typeface="ui-sans-serif"/>
              </a:rPr>
              <a:t>DeShazo</a:t>
            </a:r>
            <a:r>
              <a:rPr lang="en-US" altLang="zh-CN" b="0" i="0" dirty="0">
                <a:solidFill>
                  <a:srgbClr val="303030"/>
                </a:solidFill>
                <a:effectLst/>
                <a:latin typeface="ui-sans-serif"/>
              </a:rPr>
              <a:t>, Chris Gennings, Juan L. Olmo, Sebastian Ventura, Krzysztof J. </a:t>
            </a:r>
            <a:r>
              <a:rPr lang="en-US" altLang="zh-CN" b="0" i="0" dirty="0" err="1">
                <a:solidFill>
                  <a:srgbClr val="303030"/>
                </a:solidFill>
                <a:effectLst/>
                <a:latin typeface="ui-sans-serif"/>
              </a:rPr>
              <a:t>Cios</a:t>
            </a:r>
            <a:r>
              <a:rPr lang="en-US" altLang="zh-CN" b="0" i="0" dirty="0">
                <a:solidFill>
                  <a:srgbClr val="303030"/>
                </a:solidFill>
                <a:effectLst/>
                <a:latin typeface="ui-sans-serif"/>
              </a:rPr>
              <a:t>, and John N. Clore, “Impact of HbA1c Measurement on Hospital Readmission Rates: Analysis of 70,000 Clinical Database Patient Records,” BioMed Research International, vol. 2014, Article ID 781670, 11 pages, 2014.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0905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5064C-0C77-40EF-B78A-227F2C92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sz="36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Overview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FFDDD6-E8E3-4FD4-A371-90094C459E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6691" y="1765295"/>
            <a:ext cx="10904865" cy="4706938"/>
          </a:xfrm>
        </p:spPr>
        <p:txBody>
          <a:bodyPr rtlCol="0">
            <a:normAutofit/>
          </a:bodyPr>
          <a:lstStyle/>
          <a:p>
            <a:pPr marL="0" indent="0" algn="l" fontAlgn="base">
              <a:lnSpc>
                <a:spcPts val="2025"/>
              </a:lnSpc>
              <a:spcAft>
                <a:spcPts val="1200"/>
              </a:spcAft>
              <a:buNone/>
            </a:pPr>
            <a:endParaRPr lang="en-US" altLang="zh-CN" sz="2800" b="0" i="0" dirty="0">
              <a:solidFill>
                <a:srgbClr val="1A2029"/>
              </a:solidFill>
              <a:effectLst/>
              <a:latin typeface="Arial" panose="020B0604020202020204" pitchFamily="34" charset="0"/>
            </a:endParaRPr>
          </a:p>
          <a:p>
            <a:pPr marL="0" indent="0" algn="l" fontAlgn="base">
              <a:lnSpc>
                <a:spcPts val="2025"/>
              </a:lnSpc>
              <a:spcAft>
                <a:spcPts val="1200"/>
              </a:spcAft>
              <a:buNone/>
            </a:pPr>
            <a:r>
              <a:rPr lang="en-US" altLang="zh-CN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·Summary of the dataset </a:t>
            </a:r>
          </a:p>
          <a:p>
            <a:pPr algn="l" fontAlgn="base">
              <a:lnSpc>
                <a:spcPts val="2025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zh-CN" sz="2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l" fontAlgn="base">
              <a:lnSpc>
                <a:spcPts val="2025"/>
              </a:lnSpc>
              <a:spcAft>
                <a:spcPts val="1200"/>
              </a:spcAft>
              <a:buNone/>
            </a:pPr>
            <a:r>
              <a:rPr lang="en-US" altLang="zh-CN" sz="3600" b="0" i="0" dirty="0">
                <a:solidFill>
                  <a:srgbClr val="1A2029"/>
                </a:solidFill>
                <a:effectLst/>
                <a:latin typeface="Arial" panose="020B0604020202020204" pitchFamily="34" charset="0"/>
              </a:rPr>
              <a:t>·</a:t>
            </a:r>
            <a:r>
              <a:rPr lang="en-US" altLang="zh-CN" sz="2800" b="0" i="0" dirty="0">
                <a:solidFill>
                  <a:srgbClr val="1A2029"/>
                </a:solidFill>
                <a:effectLst/>
                <a:latin typeface="Arial" panose="020B0604020202020204" pitchFamily="34" charset="0"/>
              </a:rPr>
              <a:t>Visualization</a:t>
            </a:r>
            <a:r>
              <a:rPr lang="en-US" altLang="zh-CN" sz="2800" b="0" i="0" dirty="0">
                <a:solidFill>
                  <a:srgbClr val="262626"/>
                </a:solidFill>
                <a:effectLst/>
                <a:latin typeface="Open Sans" panose="020F0502020204030204" pitchFamily="34" charset="0"/>
              </a:rPr>
              <a:t> and </a:t>
            </a:r>
            <a:r>
              <a:rPr lang="en-US" altLang="zh-CN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summary statistics I chose</a:t>
            </a:r>
          </a:p>
          <a:p>
            <a:pPr algn="l" fontAlgn="base">
              <a:lnSpc>
                <a:spcPts val="2025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zh-CN" sz="2800" b="0" i="0" dirty="0">
              <a:solidFill>
                <a:srgbClr val="262626"/>
              </a:solidFill>
              <a:effectLst/>
              <a:latin typeface="Open Sans" panose="020F0502020204030204" pitchFamily="34" charset="0"/>
            </a:endParaRPr>
          </a:p>
          <a:p>
            <a:pPr marL="0" indent="0" fontAlgn="base">
              <a:lnSpc>
                <a:spcPts val="2025"/>
              </a:lnSpc>
              <a:spcAft>
                <a:spcPts val="1200"/>
              </a:spcAft>
              <a:buNone/>
            </a:pP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·Analysis Summary:</a:t>
            </a:r>
            <a:r>
              <a:rPr lang="zh-CN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Challenges and 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Conclusion</a:t>
            </a:r>
          </a:p>
          <a:p>
            <a:pPr fontAlgn="base">
              <a:lnSpc>
                <a:spcPts val="2025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kumimoji="0" lang="zh-CN" altLang="zh-CN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fontAlgn="base">
              <a:lnSpc>
                <a:spcPts val="2025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633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0C211A-602F-24D3-A149-D6C3DB7E2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488A3-8F12-7DD0-AFB4-BD0489521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sz="36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Summary of the dataset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2AA0C3-181B-27C2-B164-F1B38F06B71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5639" y="2695575"/>
            <a:ext cx="6981014" cy="5470609"/>
          </a:xfrm>
        </p:spPr>
        <p:txBody>
          <a:bodyPr rtlCol="0">
            <a:normAutofit/>
          </a:bodyPr>
          <a:lstStyle/>
          <a:p>
            <a:pPr marL="0" indent="0" algn="l" fontAlgn="base">
              <a:lnSpc>
                <a:spcPts val="2025"/>
              </a:lnSpc>
              <a:buNone/>
            </a:pPr>
            <a:r>
              <a:rPr lang="en-US" altLang="zh-CN" sz="2400" b="0" i="0" dirty="0">
                <a:solidFill>
                  <a:srgbClr val="1A2029"/>
                </a:solidFill>
                <a:effectLst/>
                <a:latin typeface="Arial" panose="020B0604020202020204" pitchFamily="34" charset="0"/>
              </a:rPr>
              <a:t>·Source: UCI Machine Learning Repository </a:t>
            </a:r>
          </a:p>
          <a:p>
            <a:pPr marL="0" indent="0" algn="l" fontAlgn="base">
              <a:lnSpc>
                <a:spcPts val="2025"/>
              </a:lnSpc>
              <a:buNone/>
            </a:pPr>
            <a:r>
              <a:rPr lang="en-US" altLang="zh-CN" sz="2400" b="0" i="0" dirty="0">
                <a:solidFill>
                  <a:srgbClr val="1A2029"/>
                </a:solidFill>
                <a:effectLst/>
                <a:latin typeface="Arial" panose="020B0604020202020204" pitchFamily="34" charset="0"/>
              </a:rPr>
              <a:t>·Time Frame: 1999-2008</a:t>
            </a:r>
          </a:p>
          <a:p>
            <a:pPr marL="0" indent="0" algn="l" fontAlgn="base">
              <a:lnSpc>
                <a:spcPts val="2025"/>
              </a:lnSpc>
              <a:buNone/>
            </a:pPr>
            <a:r>
              <a:rPr lang="en-US" altLang="zh-CN" sz="2400" b="0" i="0" dirty="0">
                <a:solidFill>
                  <a:srgbClr val="1A2029"/>
                </a:solidFill>
                <a:effectLst/>
                <a:latin typeface="Arial" panose="020B0604020202020204" pitchFamily="34" charset="0"/>
              </a:rPr>
              <a:t>·Location: 130 US Hospitals</a:t>
            </a:r>
          </a:p>
          <a:p>
            <a:pPr marL="0" indent="0" algn="l" fontAlgn="base">
              <a:lnSpc>
                <a:spcPts val="2025"/>
              </a:lnSpc>
              <a:buNone/>
            </a:pPr>
            <a:r>
              <a:rPr lang="en-US" altLang="zh-CN" sz="2400" b="0" i="0" dirty="0">
                <a:solidFill>
                  <a:srgbClr val="1A2029"/>
                </a:solidFill>
                <a:effectLst/>
                <a:latin typeface="Arial" panose="020B0604020202020204" pitchFamily="34" charset="0"/>
              </a:rPr>
              <a:t>·Features: Patient ID, race, gender, age, admission type, time in hospital, primary physician specialty, number of lab tests, HbA1c test results, diagnosis, number of medications, etc.</a:t>
            </a:r>
          </a:p>
          <a:p>
            <a:pPr algn="l" fontAlgn="base">
              <a:lnSpc>
                <a:spcPts val="2025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rgbClr val="1A2029"/>
              </a:solidFill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136041-3B43-7FBE-80B5-837E450D403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809" r="5937"/>
          <a:stretch/>
        </p:blipFill>
        <p:spPr>
          <a:xfrm>
            <a:off x="6875236" y="1285874"/>
            <a:ext cx="5191125" cy="547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706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>
            <a:extLst>
              <a:ext uri="{FF2B5EF4-FFF2-40B4-BE49-F238E27FC236}">
                <a16:creationId xmlns:a16="http://schemas.microsoft.com/office/drawing/2014/main" id="{010FB232-4CB4-C34D-A688-C51B6E7C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67381"/>
            <a:ext cx="10777325" cy="583800"/>
          </a:xfrm>
        </p:spPr>
        <p:txBody>
          <a:bodyPr rtlCol="0"/>
          <a:lstStyle/>
          <a:p>
            <a:pPr rtl="0"/>
            <a:r>
              <a:rPr lang="en-US" altLang="zh-CN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Visualization : </a:t>
            </a:r>
            <a:r>
              <a:rPr lang="en-US" altLang="zh-CN" sz="2000" dirty="0"/>
              <a:t>Distribution of Age and Gender</a:t>
            </a:r>
            <a:endParaRPr lang="zh-cn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FA83E51-21C4-72E8-C961-30A4286DD5DE}"/>
              </a:ext>
            </a:extLst>
          </p:cNvPr>
          <p:cNvSpPr txBox="1"/>
          <p:nvPr/>
        </p:nvSpPr>
        <p:spPr>
          <a:xfrm>
            <a:off x="9176083" y="2143120"/>
            <a:ext cx="290362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lnSpc>
                <a:spcPts val="2025"/>
              </a:lnSpc>
              <a:spcAft>
                <a:spcPts val="1200"/>
              </a:spcAft>
            </a:pPr>
            <a:endParaRPr lang="en-US" altLang="zh-CN" b="1" i="0" dirty="0">
              <a:solidFill>
                <a:srgbClr val="1A2029"/>
              </a:solidFill>
              <a:effectLst/>
              <a:latin typeface="Arial" panose="020B0604020202020204" pitchFamily="34" charset="0"/>
            </a:endParaRPr>
          </a:p>
          <a:p>
            <a:pPr algn="l" fontAlgn="base">
              <a:lnSpc>
                <a:spcPts val="2025"/>
              </a:lnSpc>
              <a:spcAft>
                <a:spcPts val="1200"/>
              </a:spcAft>
            </a:pPr>
            <a:r>
              <a:rPr lang="en-US" altLang="zh-CN" b="1" i="0" dirty="0">
                <a:solidFill>
                  <a:srgbClr val="1A2029"/>
                </a:solidFill>
                <a:effectLst/>
                <a:latin typeface="Arial" panose="020B0604020202020204" pitchFamily="34" charset="0"/>
              </a:rPr>
              <a:t>Findings:</a:t>
            </a:r>
            <a:endParaRPr lang="en-US" altLang="zh-CN" b="0" i="0" dirty="0">
              <a:solidFill>
                <a:srgbClr val="1A2029"/>
              </a:solidFill>
              <a:effectLst/>
              <a:latin typeface="Arial" panose="020B0604020202020204" pitchFamily="34" charset="0"/>
            </a:endParaRPr>
          </a:p>
          <a:p>
            <a:pPr algn="l" fontAlgn="base">
              <a:lnSpc>
                <a:spcPts val="2025"/>
              </a:lnSpc>
            </a:pPr>
            <a:r>
              <a:rPr lang="en-US" altLang="zh-CN" b="1" i="0" dirty="0">
                <a:solidFill>
                  <a:srgbClr val="1A2029"/>
                </a:solidFill>
                <a:effectLst/>
                <a:latin typeface="Arial" panose="020B0604020202020204" pitchFamily="34" charset="0"/>
              </a:rPr>
              <a:t>·</a:t>
            </a:r>
            <a:r>
              <a:rPr lang="en-US" altLang="zh-CN" b="0" i="0" dirty="0">
                <a:solidFill>
                  <a:srgbClr val="1A2029"/>
                </a:solidFill>
                <a:effectLst/>
                <a:latin typeface="Arial" panose="020B0604020202020204" pitchFamily="34" charset="0"/>
              </a:rPr>
              <a:t>Highest prevalence in ages 60-80.</a:t>
            </a:r>
          </a:p>
          <a:p>
            <a:pPr algn="l" fontAlgn="base">
              <a:lnSpc>
                <a:spcPts val="2025"/>
              </a:lnSpc>
            </a:pPr>
            <a:r>
              <a:rPr lang="en-US" altLang="zh-CN" b="1" i="0" dirty="0">
                <a:solidFill>
                  <a:srgbClr val="1A2029"/>
                </a:solidFill>
                <a:effectLst/>
                <a:latin typeface="Arial" panose="020B0604020202020204" pitchFamily="34" charset="0"/>
              </a:rPr>
              <a:t>· </a:t>
            </a:r>
            <a:r>
              <a:rPr lang="en-US" altLang="zh-CN" b="0" i="0" dirty="0">
                <a:solidFill>
                  <a:srgbClr val="1A2029"/>
                </a:solidFill>
                <a:effectLst/>
                <a:latin typeface="Arial" panose="020B0604020202020204" pitchFamily="34" charset="0"/>
              </a:rPr>
              <a:t>Females outnumber males across most age groups.</a:t>
            </a:r>
          </a:p>
          <a:p>
            <a:pPr algn="l" fontAlgn="base">
              <a:lnSpc>
                <a:spcPts val="2025"/>
              </a:lnSpc>
            </a:pPr>
            <a:r>
              <a:rPr lang="en-US" altLang="zh-CN" b="1" i="0" dirty="0">
                <a:solidFill>
                  <a:srgbClr val="1A2029"/>
                </a:solidFill>
                <a:effectLst/>
                <a:latin typeface="Arial" panose="020B0604020202020204" pitchFamily="34" charset="0"/>
              </a:rPr>
              <a:t>· </a:t>
            </a:r>
            <a:r>
              <a:rPr lang="en-US" altLang="zh-CN" b="0" i="0" dirty="0">
                <a:solidFill>
                  <a:srgbClr val="1A2029"/>
                </a:solidFill>
                <a:effectLst/>
                <a:latin typeface="Arial" panose="020B0604020202020204" pitchFamily="34" charset="0"/>
              </a:rPr>
              <a:t>Significant increase in cases from age 40 onwards.</a:t>
            </a:r>
          </a:p>
          <a:p>
            <a:pPr algn="l" fontAlgn="base">
              <a:lnSpc>
                <a:spcPts val="2025"/>
              </a:lnSpc>
            </a:pPr>
            <a:r>
              <a:rPr lang="en-US" altLang="zh-CN" b="1" i="0" dirty="0">
                <a:solidFill>
                  <a:srgbClr val="1A2029"/>
                </a:solidFill>
                <a:effectLst/>
                <a:latin typeface="Arial" panose="020B0604020202020204" pitchFamily="34" charset="0"/>
              </a:rPr>
              <a:t>· </a:t>
            </a:r>
            <a:r>
              <a:rPr lang="en-US" altLang="zh-CN" b="0" i="0" dirty="0">
                <a:solidFill>
                  <a:srgbClr val="1A2029"/>
                </a:solidFill>
                <a:effectLst/>
                <a:latin typeface="Arial" panose="020B0604020202020204" pitchFamily="34" charset="0"/>
              </a:rPr>
              <a:t>Minimal unknown gender data.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EBAD80-2E94-6D1B-02FD-750B3C48AE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602"/>
          <a:stretch/>
        </p:blipFill>
        <p:spPr>
          <a:xfrm>
            <a:off x="350535" y="1703665"/>
            <a:ext cx="8697211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82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6F4207-68DD-DB4E-10AF-B2592641E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572CEC9-1322-AA88-849B-AD45AAEC0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19" y="1767658"/>
            <a:ext cx="8362886" cy="4819732"/>
          </a:xfrm>
          <a:prstGeom prst="rect">
            <a:avLst/>
          </a:prstGeom>
        </p:spPr>
      </p:pic>
      <p:sp>
        <p:nvSpPr>
          <p:cNvPr id="11" name="标题 10">
            <a:extLst>
              <a:ext uri="{FF2B5EF4-FFF2-40B4-BE49-F238E27FC236}">
                <a16:creationId xmlns:a16="http://schemas.microsoft.com/office/drawing/2014/main" id="{FE9FF771-6E23-B2B2-4311-A3DB6EDF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67381"/>
            <a:ext cx="10777325" cy="583800"/>
          </a:xfrm>
        </p:spPr>
        <p:txBody>
          <a:bodyPr rtlCol="0"/>
          <a:lstStyle/>
          <a:p>
            <a:pPr rtl="0"/>
            <a:r>
              <a:rPr lang="en-US" altLang="zh-CN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Visualization : </a:t>
            </a:r>
            <a:r>
              <a:rPr lang="en-US" altLang="zh-CN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Distribution of number of patients by different race</a:t>
            </a:r>
            <a:endParaRPr lang="zh-cn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9F4BAE2-91D3-96DB-20F7-959BEA08C9D4}"/>
              </a:ext>
            </a:extLst>
          </p:cNvPr>
          <p:cNvSpPr txBox="1"/>
          <p:nvPr/>
        </p:nvSpPr>
        <p:spPr>
          <a:xfrm>
            <a:off x="8568705" y="1767658"/>
            <a:ext cx="338266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lnSpc>
                <a:spcPts val="2025"/>
              </a:lnSpc>
              <a:spcAft>
                <a:spcPts val="1200"/>
              </a:spcAft>
            </a:pPr>
            <a:r>
              <a:rPr lang="en-US" altLang="zh-CN" dirty="0">
                <a:solidFill>
                  <a:srgbClr val="1A2029"/>
                </a:solidFill>
                <a:latin typeface="Arial" panose="020B0604020202020204" pitchFamily="34" charset="0"/>
              </a:rPr>
              <a:t>Findings:</a:t>
            </a:r>
            <a:endParaRPr lang="en-US" altLang="zh-CN" b="0" i="0" dirty="0">
              <a:solidFill>
                <a:srgbClr val="1A2029"/>
              </a:solidFill>
              <a:effectLst/>
              <a:latin typeface="Arial" panose="020B0604020202020204" pitchFamily="34" charset="0"/>
            </a:endParaRPr>
          </a:p>
          <a:p>
            <a:pPr algn="l" fontAlgn="base">
              <a:lnSpc>
                <a:spcPts val="2025"/>
              </a:lnSpc>
              <a:spcAft>
                <a:spcPts val="1200"/>
              </a:spcAft>
            </a:pPr>
            <a:r>
              <a:rPr lang="en-US" altLang="zh-CN" b="1" i="0" dirty="0">
                <a:solidFill>
                  <a:srgbClr val="1A2029"/>
                </a:solidFill>
                <a:effectLst/>
                <a:latin typeface="Arial" panose="020B0604020202020204" pitchFamily="34" charset="0"/>
              </a:rPr>
              <a:t>· </a:t>
            </a:r>
            <a:r>
              <a:rPr lang="en-US" altLang="zh-CN" b="0" i="0" dirty="0">
                <a:solidFill>
                  <a:srgbClr val="1A2029"/>
                </a:solidFill>
                <a:effectLst/>
                <a:latin typeface="Arial" panose="020B0604020202020204" pitchFamily="34" charset="0"/>
              </a:rPr>
              <a:t>The Caucasian group has the highest number of patients, exceeding 70,000.</a:t>
            </a:r>
          </a:p>
          <a:p>
            <a:pPr algn="l" fontAlgn="base">
              <a:lnSpc>
                <a:spcPts val="2025"/>
              </a:lnSpc>
              <a:spcAft>
                <a:spcPts val="1200"/>
              </a:spcAft>
            </a:pPr>
            <a:r>
              <a:rPr lang="en-US" altLang="zh-CN" b="1" i="0" dirty="0">
                <a:solidFill>
                  <a:srgbClr val="1A2029"/>
                </a:solidFill>
                <a:effectLst/>
                <a:latin typeface="Arial" panose="020B0604020202020204" pitchFamily="34" charset="0"/>
              </a:rPr>
              <a:t>· </a:t>
            </a:r>
            <a:r>
              <a:rPr lang="en-US" altLang="zh-CN" b="0" i="0" dirty="0">
                <a:solidFill>
                  <a:srgbClr val="1A2029"/>
                </a:solidFill>
                <a:effectLst/>
                <a:latin typeface="Arial" panose="020B0604020202020204" pitchFamily="34" charset="0"/>
              </a:rPr>
              <a:t>African American patients are the second largest group, nearing 20,000.</a:t>
            </a:r>
          </a:p>
          <a:p>
            <a:pPr algn="l" fontAlgn="base">
              <a:lnSpc>
                <a:spcPts val="2025"/>
              </a:lnSpc>
              <a:spcAft>
                <a:spcPts val="1200"/>
              </a:spcAft>
            </a:pPr>
            <a:r>
              <a:rPr lang="en-US" altLang="zh-CN" b="1" i="0" dirty="0">
                <a:solidFill>
                  <a:srgbClr val="1A2029"/>
                </a:solidFill>
                <a:effectLst/>
                <a:latin typeface="Arial" panose="020B0604020202020204" pitchFamily="34" charset="0"/>
              </a:rPr>
              <a:t>· </a:t>
            </a:r>
            <a:r>
              <a:rPr lang="en-US" altLang="zh-CN" b="0" i="0" dirty="0">
                <a:solidFill>
                  <a:srgbClr val="1A2029"/>
                </a:solidFill>
                <a:effectLst/>
                <a:latin typeface="Arial" panose="020B0604020202020204" pitchFamily="34" charset="0"/>
              </a:rPr>
              <a:t>Hispanic, Other, and Unknown racial groups have relatively fewer patients, all below 10,000.</a:t>
            </a:r>
          </a:p>
          <a:p>
            <a:pPr algn="l" fontAlgn="base">
              <a:lnSpc>
                <a:spcPts val="2025"/>
              </a:lnSpc>
              <a:spcAft>
                <a:spcPts val="1200"/>
              </a:spcAft>
            </a:pPr>
            <a:r>
              <a:rPr lang="en-US" altLang="zh-CN" b="1" i="0" dirty="0">
                <a:solidFill>
                  <a:srgbClr val="1A2029"/>
                </a:solidFill>
                <a:effectLst/>
                <a:latin typeface="Arial" panose="020B0604020202020204" pitchFamily="34" charset="0"/>
              </a:rPr>
              <a:t>· </a:t>
            </a:r>
            <a:r>
              <a:rPr lang="en-US" altLang="zh-CN" b="0" i="0" dirty="0">
                <a:solidFill>
                  <a:srgbClr val="1A2029"/>
                </a:solidFill>
                <a:effectLst/>
                <a:latin typeface="Arial" panose="020B0604020202020204" pitchFamily="34" charset="0"/>
              </a:rPr>
              <a:t>The chart clearly indicates a significant majority of Caucasian patients compared to other racial groups.</a:t>
            </a:r>
          </a:p>
        </p:txBody>
      </p:sp>
    </p:spTree>
    <p:extLst>
      <p:ext uri="{BB962C8B-B14F-4D97-AF65-F5344CB8AC3E}">
        <p14:creationId xmlns:p14="http://schemas.microsoft.com/office/powerpoint/2010/main" val="4109863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04102A-A373-C2B6-95F2-CF339CF25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>
            <a:extLst>
              <a:ext uri="{FF2B5EF4-FFF2-40B4-BE49-F238E27FC236}">
                <a16:creationId xmlns:a16="http://schemas.microsoft.com/office/drawing/2014/main" id="{8429BBA6-5EA9-A04A-C4FF-771BA7239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67381"/>
            <a:ext cx="10777325" cy="583800"/>
          </a:xfrm>
        </p:spPr>
        <p:txBody>
          <a:bodyPr rtlCol="0"/>
          <a:lstStyle/>
          <a:p>
            <a:pPr rtl="0"/>
            <a:r>
              <a:rPr lang="en-US" altLang="zh-CN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 Visualization : </a:t>
            </a:r>
            <a:r>
              <a:rPr lang="en-US" altLang="zh-CN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Distribution of time in hospital distribution</a:t>
            </a:r>
            <a:endParaRPr lang="zh-cn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9E33406-4250-A522-B906-FC2F06B3CA0C}"/>
              </a:ext>
            </a:extLst>
          </p:cNvPr>
          <p:cNvSpPr txBox="1"/>
          <p:nvPr/>
        </p:nvSpPr>
        <p:spPr>
          <a:xfrm>
            <a:off x="8568705" y="2209992"/>
            <a:ext cx="3382660" cy="3441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lnSpc>
                <a:spcPts val="2025"/>
              </a:lnSpc>
              <a:spcAft>
                <a:spcPts val="1200"/>
              </a:spcAft>
            </a:pPr>
            <a:r>
              <a:rPr lang="en-US" altLang="zh-CN" dirty="0">
                <a:solidFill>
                  <a:srgbClr val="1A20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Findings:</a:t>
            </a:r>
            <a:endParaRPr lang="en-US" altLang="zh-CN" b="0" i="0" dirty="0">
              <a:solidFill>
                <a:srgbClr val="1A20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600"/>
              </a:spcAft>
            </a:pPr>
            <a:r>
              <a:rPr lang="en-US" altLang="zh-CN" b="1" i="0" dirty="0">
                <a:solidFill>
                  <a:srgbClr val="1A2029"/>
                </a:solidFill>
                <a:effectLst/>
                <a:latin typeface="Arial" panose="020B0604020202020204" pitchFamily="34" charset="0"/>
              </a:rPr>
              <a:t>·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number of patients with a hospital stay of 2 days and 3 days is the highest, both exceeding 17,000.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altLang="zh-CN" b="1" i="0" dirty="0">
                <a:solidFill>
                  <a:srgbClr val="1A2029"/>
                </a:solidFill>
                <a:effectLst/>
                <a:latin typeface="Arial" panose="020B0604020202020204" pitchFamily="34" charset="0"/>
              </a:rPr>
              <a:t>·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number of patients with a hospital stay of 1 day is also relatively high, close to 15,000.</a:t>
            </a:r>
          </a:p>
          <a:p>
            <a:pPr algn="l" fontAlgn="base">
              <a:lnSpc>
                <a:spcPts val="2025"/>
              </a:lnSpc>
              <a:spcAft>
                <a:spcPts val="1200"/>
              </a:spcAft>
            </a:pPr>
            <a:r>
              <a:rPr lang="en-US" altLang="zh-CN" b="1" i="0" dirty="0">
                <a:solidFill>
                  <a:srgbClr val="1A2029"/>
                </a:solidFill>
                <a:effectLst/>
                <a:latin typeface="Arial" panose="020B0604020202020204" pitchFamily="34" charset="0"/>
              </a:rPr>
              <a:t>· </a:t>
            </a:r>
            <a:r>
              <a:rPr lang="en-US" altLang="zh-C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the hospital stay increases, the number of patients gradually decreases.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08BDFF9-7ADC-388A-4110-B66482A3F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35" y="1471333"/>
            <a:ext cx="8130723" cy="491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00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88F3C5-A050-4274-2251-F28FA00F1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>
            <a:extLst>
              <a:ext uri="{FF2B5EF4-FFF2-40B4-BE49-F238E27FC236}">
                <a16:creationId xmlns:a16="http://schemas.microsoft.com/office/drawing/2014/main" id="{6265CBF4-877D-1AF1-279A-D618B12F4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67381"/>
            <a:ext cx="10777325" cy="583800"/>
          </a:xfrm>
        </p:spPr>
        <p:txBody>
          <a:bodyPr rtlCol="0"/>
          <a:lstStyle/>
          <a:p>
            <a:pPr rtl="0"/>
            <a:r>
              <a:rPr lang="en-US" altLang="zh-CN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Visualization </a:t>
            </a:r>
            <a:r>
              <a:rPr lang="en-US" altLang="zh-CN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Time in Hospital by Age Group</a:t>
            </a:r>
            <a:endParaRPr 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CCEFF25-0AED-A156-79E0-80C9367D775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267"/>
          <a:stretch/>
        </p:blipFill>
        <p:spPr>
          <a:xfrm>
            <a:off x="216672" y="1675043"/>
            <a:ext cx="8397939" cy="484267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6A4802D-ABFA-B52E-76A6-F47CDC51A2C2}"/>
              </a:ext>
            </a:extLst>
          </p:cNvPr>
          <p:cNvSpPr txBox="1"/>
          <p:nvPr/>
        </p:nvSpPr>
        <p:spPr>
          <a:xfrm>
            <a:off x="8777252" y="2282502"/>
            <a:ext cx="3061821" cy="3349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lnSpc>
                <a:spcPts val="2025"/>
              </a:lnSpc>
              <a:spcAft>
                <a:spcPts val="1200"/>
              </a:spcAft>
            </a:pPr>
            <a:r>
              <a:rPr lang="en-US" altLang="zh-CN" sz="2000" b="1" dirty="0">
                <a:solidFill>
                  <a:srgbClr val="1A20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Findings:</a:t>
            </a:r>
            <a:endParaRPr lang="en-US" altLang="zh-CN" sz="2000" b="1" i="0" dirty="0">
              <a:solidFill>
                <a:srgbClr val="1A20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zh-CN" b="1" i="0" dirty="0">
                <a:solidFill>
                  <a:srgbClr val="1A2029"/>
                </a:solidFill>
                <a:effectLst/>
                <a:latin typeface="Arial" panose="020B0604020202020204" pitchFamily="34" charset="0"/>
              </a:rPr>
              <a:t>· </a:t>
            </a:r>
            <a:r>
              <a:rPr lang="en-US" altLang="zh-C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Median time in hospital rises slightly with age group.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zh-CN" b="1" i="0" dirty="0">
                <a:solidFill>
                  <a:srgbClr val="1A2029"/>
                </a:solidFill>
                <a:effectLst/>
                <a:latin typeface="Arial" panose="020B0604020202020204" pitchFamily="34" charset="0"/>
              </a:rPr>
              <a:t>· </a:t>
            </a:r>
            <a:r>
              <a:rPr lang="en-US" altLang="zh-C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Most age groups have outliers. 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600"/>
              </a:spcBef>
            </a:pPr>
            <a:r>
              <a:rPr lang="en-US" altLang="zh-CN" b="1" i="0" dirty="0">
                <a:solidFill>
                  <a:srgbClr val="1A2029"/>
                </a:solidFill>
                <a:effectLst/>
                <a:latin typeface="Arial" panose="020B0604020202020204" pitchFamily="34" charset="0"/>
              </a:rPr>
              <a:t>· </a:t>
            </a:r>
            <a:r>
              <a:rPr lang="en-US" altLang="zh-C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distribution range varies by age group.</a:t>
            </a:r>
            <a:endParaRPr lang="en-US" altLang="zh-CN" b="0" i="0" dirty="0"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417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061FAE-8267-7BC1-51D3-5F8407241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>
            <a:extLst>
              <a:ext uri="{FF2B5EF4-FFF2-40B4-BE49-F238E27FC236}">
                <a16:creationId xmlns:a16="http://schemas.microsoft.com/office/drawing/2014/main" id="{23D83B1C-8D49-7000-0427-CF0990B72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67381"/>
            <a:ext cx="10777325" cy="583800"/>
          </a:xfrm>
        </p:spPr>
        <p:txBody>
          <a:bodyPr rtlCol="0"/>
          <a:lstStyle/>
          <a:p>
            <a:pPr rtl="0"/>
            <a:r>
              <a:rPr lang="en-US" altLang="zh-CN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Visualization : </a:t>
            </a:r>
            <a:r>
              <a:rPr lang="en-US" altLang="zh-CN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Number of lab procedures distribution</a:t>
            </a:r>
            <a:endParaRPr 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9C4226-9882-8BF6-A947-AA719B8E07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302"/>
          <a:stretch/>
        </p:blipFill>
        <p:spPr>
          <a:xfrm>
            <a:off x="311174" y="1394328"/>
            <a:ext cx="8383648" cy="527918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FDD3274-2472-867E-D1E4-18EFCF035FFB}"/>
              </a:ext>
            </a:extLst>
          </p:cNvPr>
          <p:cNvSpPr txBox="1"/>
          <p:nvPr/>
        </p:nvSpPr>
        <p:spPr>
          <a:xfrm>
            <a:off x="8809340" y="1905134"/>
            <a:ext cx="3382660" cy="4534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lnSpc>
                <a:spcPts val="2025"/>
              </a:lnSpc>
              <a:spcAft>
                <a:spcPts val="1200"/>
              </a:spcAft>
            </a:pPr>
            <a:r>
              <a:rPr lang="en-US" altLang="zh-CN" sz="2000" b="1" dirty="0">
                <a:solidFill>
                  <a:srgbClr val="1A20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Findings:</a:t>
            </a:r>
            <a:endParaRPr lang="en-US" altLang="zh-CN" sz="2000" b="1" i="0" dirty="0">
              <a:solidFill>
                <a:srgbClr val="1A20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600"/>
              </a:spcAft>
            </a:pPr>
            <a:r>
              <a:rPr lang="en-US" altLang="zh-CN" b="1" i="0" dirty="0">
                <a:solidFill>
                  <a:srgbClr val="1A2029"/>
                </a:solidFill>
                <a:effectLst/>
                <a:latin typeface="Arial" panose="020B0604020202020204" pitchFamily="34" charset="0"/>
              </a:rPr>
              <a:t>·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distribution is skewed to the right, with a peak around 41 lab procedures. This means that the majority of patients have a relatively low number of lab procedures, and the frequency decreases as the number of procedures increases.</a:t>
            </a:r>
          </a:p>
          <a:p>
            <a:pPr algn="l"/>
            <a:endParaRPr lang="en-US" altLang="zh-CN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altLang="zh-CN" b="1" i="0" dirty="0">
                <a:solidFill>
                  <a:srgbClr val="1A2029"/>
                </a:solidFill>
                <a:effectLst/>
                <a:latin typeface="Arial" panose="020B0604020202020204" pitchFamily="34" charset="0"/>
              </a:rPr>
              <a:t>·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 are some patients with a very high number of lab procedures (over 100), but they are in the minority.</a:t>
            </a:r>
          </a:p>
        </p:txBody>
      </p:sp>
    </p:spTree>
    <p:extLst>
      <p:ext uri="{BB962C8B-B14F-4D97-AF65-F5344CB8AC3E}">
        <p14:creationId xmlns:p14="http://schemas.microsoft.com/office/powerpoint/2010/main" val="1214013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91C089-AC20-4E99-2F17-85C267315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>
            <a:extLst>
              <a:ext uri="{FF2B5EF4-FFF2-40B4-BE49-F238E27FC236}">
                <a16:creationId xmlns:a16="http://schemas.microsoft.com/office/drawing/2014/main" id="{40FB3B11-FC25-754B-23FB-0CC898218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67381"/>
            <a:ext cx="10777325" cy="583800"/>
          </a:xfrm>
        </p:spPr>
        <p:txBody>
          <a:bodyPr rtlCol="0"/>
          <a:lstStyle/>
          <a:p>
            <a:pPr rtl="0"/>
            <a:r>
              <a:rPr lang="en-US" altLang="zh-CN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Visualization : Average number of medications by age</a:t>
            </a:r>
            <a:endParaRPr 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3B8444-032A-B559-D83C-104079AE4309}"/>
              </a:ext>
            </a:extLst>
          </p:cNvPr>
          <p:cNvSpPr txBox="1"/>
          <p:nvPr/>
        </p:nvSpPr>
        <p:spPr>
          <a:xfrm>
            <a:off x="7936769" y="1616831"/>
            <a:ext cx="3730511" cy="5480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lnSpc>
                <a:spcPts val="2025"/>
              </a:lnSpc>
              <a:spcAft>
                <a:spcPts val="1200"/>
              </a:spcAft>
            </a:pPr>
            <a:r>
              <a:rPr lang="en-US" altLang="zh-CN" dirty="0">
                <a:solidFill>
                  <a:srgbClr val="1A20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Findings:</a:t>
            </a:r>
            <a:endParaRPr lang="en-US" altLang="zh-CN" b="0" i="0" dirty="0">
              <a:solidFill>
                <a:srgbClr val="1A20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600"/>
              </a:spcAft>
            </a:pPr>
            <a:r>
              <a:rPr lang="en-US" altLang="zh-CN" b="1" i="0" dirty="0">
                <a:solidFill>
                  <a:srgbClr val="1A2029"/>
                </a:solidFill>
                <a:effectLst/>
                <a:latin typeface="Arial" panose="020B0604020202020204" pitchFamily="34" charset="0"/>
              </a:rPr>
              <a:t>·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average number of medications generally increases with age up to the [50-60) age group, where it reaches a peak of around 17.</a:t>
            </a:r>
            <a:endParaRPr lang="en-US" altLang="zh-CN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altLang="zh-CN" b="1" i="0" dirty="0">
                <a:solidFill>
                  <a:srgbClr val="1A2029"/>
                </a:solidFill>
                <a:effectLst/>
                <a:latin typeface="Arial" panose="020B0604020202020204" pitchFamily="34" charset="0"/>
              </a:rPr>
              <a:t>·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After the [50-60) age group, the average number of medications starts to decrease gradually as the age group increases.</a:t>
            </a:r>
            <a:endParaRPr lang="en-US" altLang="zh-CN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300"/>
              </a:spcAft>
            </a:pPr>
            <a:r>
              <a:rPr lang="en-US" altLang="zh-CN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Conclusion: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 is an increasing trend in the average number of medications taken by patients as they age up to around 60 years old, followed by a decreasing trend in older age groups.</a:t>
            </a:r>
          </a:p>
          <a:p>
            <a:pPr algn="l"/>
            <a:endParaRPr lang="en-US" altLang="zh-CN" b="0" i="0" dirty="0">
              <a:solidFill>
                <a:srgbClr val="222222"/>
              </a:solidFill>
              <a:effectLst/>
              <a:latin typeface="Inter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E5CEE99-C853-14E2-A401-E998677EA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34" y="1377012"/>
            <a:ext cx="7224011" cy="548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860771"/>
      </p:ext>
    </p:extLst>
  </p:cSld>
  <p:clrMapOvr>
    <a:masterClrMapping/>
  </p:clrMapOvr>
</p:sld>
</file>

<file path=ppt/theme/theme1.xml><?xml version="1.0" encoding="utf-8"?>
<a:theme xmlns:a="http://schemas.openxmlformats.org/drawingml/2006/main" name="最小和静音">
  <a:themeElements>
    <a:clrScheme name="Japan Navy">
      <a:dk1>
        <a:srgbClr val="231B23"/>
      </a:dk1>
      <a:lt1>
        <a:srgbClr val="FCF5E5"/>
      </a:lt1>
      <a:dk2>
        <a:srgbClr val="282C47"/>
      </a:dk2>
      <a:lt2>
        <a:srgbClr val="FCF5E5"/>
      </a:lt2>
      <a:accent1>
        <a:srgbClr val="FDA431"/>
      </a:accent1>
      <a:accent2>
        <a:srgbClr val="4DA1A8"/>
      </a:accent2>
      <a:accent3>
        <a:srgbClr val="D7E7BA"/>
      </a:accent3>
      <a:accent4>
        <a:srgbClr val="FCF5E5"/>
      </a:accent4>
      <a:accent5>
        <a:srgbClr val="282C47"/>
      </a:accent5>
      <a:accent6>
        <a:srgbClr val="EECED3"/>
      </a:accent6>
      <a:hlink>
        <a:srgbClr val="FCA330"/>
      </a:hlink>
      <a:folHlink>
        <a:srgbClr val="4DA1A8"/>
      </a:folHlink>
    </a:clrScheme>
    <a:fontScheme name="Japanese Template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01380_TF89826194.potx" id="{3443F8FC-BDEE-40A4-8221-E257178A440E}" vid="{246DA379-CE2B-4367-82B3-8AA8B992D76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{980ED1E8-0DAA-4162-A050-D45535FB7C60}tf89826194_win32</Template>
  <TotalTime>603</TotalTime>
  <Words>733</Words>
  <Application>Microsoft Office PowerPoint</Application>
  <PresentationFormat>宽屏</PresentationFormat>
  <Paragraphs>87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Inter</vt:lpstr>
      <vt:lpstr>Microsoft YaHei UI</vt:lpstr>
      <vt:lpstr>ui-sans-serif</vt:lpstr>
      <vt:lpstr>Arial</vt:lpstr>
      <vt:lpstr>Calibri</vt:lpstr>
      <vt:lpstr>Open Sans</vt:lpstr>
      <vt:lpstr>Wingdings</vt:lpstr>
      <vt:lpstr>最小和静音</vt:lpstr>
      <vt:lpstr>Diabetes Dataset Analysis</vt:lpstr>
      <vt:lpstr>Overview</vt:lpstr>
      <vt:lpstr>Summary of the dataset</vt:lpstr>
      <vt:lpstr>Visualization : Distribution of Age and Gender</vt:lpstr>
      <vt:lpstr> Visualization : Distribution of number of patients by different race</vt:lpstr>
      <vt:lpstr>  Visualization : Distribution of time in hospital distribution</vt:lpstr>
      <vt:lpstr>Visualization : Time in Hospital by Age Group</vt:lpstr>
      <vt:lpstr>Visualization : Number of lab procedures distribution</vt:lpstr>
      <vt:lpstr>Visualization : Average number of medications by age</vt:lpstr>
      <vt:lpstr>Analysis Summary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dongning miao</dc:creator>
  <cp:lastModifiedBy>dongning miao</cp:lastModifiedBy>
  <cp:revision>6</cp:revision>
  <dcterms:created xsi:type="dcterms:W3CDTF">2025-01-16T14:10:43Z</dcterms:created>
  <dcterms:modified xsi:type="dcterms:W3CDTF">2025-01-17T02:06:26Z</dcterms:modified>
</cp:coreProperties>
</file>