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4" r:id="rId10"/>
    <p:sldId id="271" r:id="rId11"/>
    <p:sldId id="263" r:id="rId12"/>
    <p:sldId id="267" r:id="rId13"/>
    <p:sldId id="269" r:id="rId14"/>
    <p:sldId id="274" r:id="rId15"/>
    <p:sldId id="285" r:id="rId16"/>
    <p:sldId id="398" r:id="rId17"/>
    <p:sldId id="277" r:id="rId18"/>
    <p:sldId id="399" r:id="rId19"/>
    <p:sldId id="278" r:id="rId20"/>
    <p:sldId id="280" r:id="rId21"/>
    <p:sldId id="293" r:id="rId22"/>
    <p:sldId id="281" r:id="rId23"/>
    <p:sldId id="294" r:id="rId24"/>
    <p:sldId id="272" r:id="rId25"/>
    <p:sldId id="273" r:id="rId26"/>
    <p:sldId id="295" r:id="rId27"/>
    <p:sldId id="282" r:id="rId28"/>
    <p:sldId id="283" r:id="rId29"/>
    <p:sldId id="284" r:id="rId30"/>
    <p:sldId id="290" r:id="rId31"/>
    <p:sldId id="275" r:id="rId32"/>
    <p:sldId id="298" r:id="rId33"/>
    <p:sldId id="291" r:id="rId34"/>
    <p:sldId id="292" r:id="rId35"/>
    <p:sldId id="276" r:id="rId36"/>
    <p:sldId id="286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287" r:id="rId48"/>
    <p:sldId id="288" r:id="rId49"/>
    <p:sldId id="289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15" r:id="rId58"/>
    <p:sldId id="316" r:id="rId59"/>
    <p:sldId id="341" r:id="rId60"/>
    <p:sldId id="317" r:id="rId61"/>
    <p:sldId id="318" r:id="rId62"/>
    <p:sldId id="319" r:id="rId63"/>
    <p:sldId id="342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296" r:id="rId81"/>
    <p:sldId id="297" r:id="rId82"/>
    <p:sldId id="336" r:id="rId83"/>
    <p:sldId id="337" r:id="rId84"/>
    <p:sldId id="338" r:id="rId85"/>
    <p:sldId id="339" r:id="rId86"/>
    <p:sldId id="340" r:id="rId87"/>
    <p:sldId id="343" r:id="rId88"/>
    <p:sldId id="358" r:id="rId89"/>
    <p:sldId id="359" r:id="rId90"/>
    <p:sldId id="360" r:id="rId91"/>
    <p:sldId id="361" r:id="rId92"/>
    <p:sldId id="362" r:id="rId93"/>
    <p:sldId id="363" r:id="rId94"/>
    <p:sldId id="364" r:id="rId95"/>
    <p:sldId id="365" r:id="rId96"/>
    <p:sldId id="366" r:id="rId97"/>
    <p:sldId id="391" r:id="rId98"/>
    <p:sldId id="392" r:id="rId99"/>
    <p:sldId id="393" r:id="rId100"/>
    <p:sldId id="394" r:id="rId101"/>
    <p:sldId id="395" r:id="rId102"/>
    <p:sldId id="396" r:id="rId103"/>
    <p:sldId id="397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356" r:id="rId117"/>
    <p:sldId id="357" r:id="rId118"/>
  </p:sldIdLst>
  <p:sldSz cx="9144000" cy="5143500" type="screen16x9"/>
  <p:notesSz cx="6858000" cy="9144000"/>
  <p:embeddedFontLst>
    <p:embeddedFont>
      <p:font typeface="Lato" panose="020B0600000101010101" charset="0"/>
      <p:regular r:id="rId120"/>
      <p:bold r:id="rId121"/>
      <p:italic r:id="rId122"/>
      <p:boldItalic r:id="rId123"/>
    </p:embeddedFont>
    <p:embeddedFont>
      <p:font typeface="Playfair Display" panose="020B0600000101010101" charset="0"/>
      <p:regular r:id="rId124"/>
      <p:bold r:id="rId125"/>
      <p:italic r:id="rId126"/>
      <p:boldItalic r:id="rId127"/>
    </p:embeddedFont>
    <p:embeddedFont>
      <p:font typeface="맑은 고딕" panose="020B0503020000020004" pitchFamily="50" charset="-127"/>
      <p:regular r:id="rId128"/>
      <p:bold r:id="rId129"/>
    </p:embeddedFont>
    <p:embeddedFont>
      <p:font typeface="맑은 고딕" panose="020B0503020000020004" pitchFamily="50" charset="-127"/>
      <p:regular r:id="rId128"/>
      <p:bold r:id="rId1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F4"/>
    <a:srgbClr val="D9D9D9"/>
    <a:srgbClr val="A6A6A6"/>
    <a:srgbClr val="FBBFC0"/>
    <a:srgbClr val="000000"/>
    <a:srgbClr val="ED3636"/>
    <a:srgbClr val="F1D7DD"/>
    <a:srgbClr val="FFFFFF"/>
    <a:srgbClr val="E7E8E8"/>
    <a:srgbClr val="5E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104" autoAdjust="0"/>
  </p:normalViewPr>
  <p:slideViewPr>
    <p:cSldViewPr snapToGrid="0">
      <p:cViewPr varScale="1">
        <p:scale>
          <a:sx n="141" d="100"/>
          <a:sy n="141" d="100"/>
        </p:scale>
        <p:origin x="81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4.fntdata"/><Relationship Id="rId128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5.fntdata"/><Relationship Id="rId129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2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3.fntdata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.fntdata"/><Relationship Id="rId125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24968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5" name="Google Shape;635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1" name="Google Shape;641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3" name="Google Shape;653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366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27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51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470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987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355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419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82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248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6802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58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4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84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063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936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958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0111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097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1807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8159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2416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d36f2dd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5dd36f2dd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d36f2dd8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5dd36f2dd8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d36f2dd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dd36f2dd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d36f2dd8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5dd36f2dd8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dd36f2dd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5dd36f2dd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3552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535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4387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dd36f2dd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5dd36f2dd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42896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36f2d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5dd36f2d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3394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36f2d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5dd36f2d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3394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36f2d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5dd36f2d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3394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36f2d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5dd36f2d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33945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36f2d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5dd36f2d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3394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dd36f2d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5dd36f2d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33945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85110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3" name="Google Shape;563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7" name="Google Shape;587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15000" y="1323400"/>
            <a:ext cx="3114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 sz="3000" dirty="0"/>
              <a:t>취미활동</a:t>
            </a:r>
            <a:endParaRPr sz="3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" sz="3000" dirty="0"/>
              <a:t>중개 플랫폼</a:t>
            </a:r>
            <a:endParaRPr sz="30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3383400" y="3162500"/>
            <a:ext cx="23772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4조 : 강수민 김재인 심규연</a:t>
            </a:r>
            <a:endParaRPr sz="1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이유리 정지현</a:t>
            </a:r>
            <a:endParaRPr sz="14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0134"/>
            <a:ext cx="8520600" cy="6261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5.</a:t>
            </a:r>
            <a:r>
              <a:rPr lang="ko-KR" altLang="en-US" dirty="0">
                <a:latin typeface="+mj-ea"/>
                <a:ea typeface="+mj-ea"/>
              </a:rPr>
              <a:t> 요구사항 정의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호스트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8E83-70E7-4975-A07F-F66A3EED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46960"/>
            <a:ext cx="8391236" cy="38762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</a:rPr>
              <a:t>호스트는 호스트 전용 페이지에서 자신의 정보를 조회하고 수정할 수 있다</a:t>
            </a:r>
            <a:r>
              <a:rPr lang="en-US" altLang="ko-KR" sz="1100" dirty="0">
                <a:latin typeface="+mj-ea"/>
              </a:rPr>
              <a:t>.</a:t>
            </a:r>
          </a:p>
          <a:p>
            <a:pPr marL="0" indent="0">
              <a:buNone/>
            </a:pPr>
            <a:endParaRPr lang="en-US" altLang="ko-KR" sz="1100" dirty="0">
              <a:latin typeface="+mj-ea"/>
            </a:endParaRPr>
          </a:p>
          <a:p>
            <a:pPr marL="0" indent="0">
              <a:buNone/>
            </a:pPr>
            <a:r>
              <a:rPr lang="en-US" altLang="ko-KR" sz="1000" b="1" dirty="0">
                <a:latin typeface="+mj-ea"/>
              </a:rPr>
              <a:t>※ </a:t>
            </a:r>
            <a:r>
              <a:rPr lang="ko-KR" altLang="en-US" sz="1000" b="1" dirty="0">
                <a:latin typeface="+mj-ea"/>
              </a:rPr>
              <a:t>클래스 진행 페이지</a:t>
            </a:r>
            <a:r>
              <a:rPr lang="en-US" altLang="ko-KR" sz="1000" b="1" dirty="0">
                <a:latin typeface="+mj-ea"/>
              </a:rPr>
              <a:t>-</a:t>
            </a:r>
            <a:r>
              <a:rPr lang="ko-KR" altLang="en-US" sz="1000" b="1" dirty="0">
                <a:latin typeface="+mj-ea"/>
              </a:rPr>
              <a:t>진행 상태 메뉴 설명</a:t>
            </a:r>
            <a:endParaRPr lang="en-US" altLang="ko-KR" sz="1000" b="1" dirty="0">
              <a:latin typeface="+mj-ea"/>
            </a:endParaRPr>
          </a:p>
          <a:p>
            <a:pPr marL="0" indent="0">
              <a:buNone/>
            </a:pPr>
            <a:r>
              <a:rPr lang="ko-KR" altLang="en-US" sz="1000" dirty="0">
                <a:latin typeface="+mj-ea"/>
              </a:rPr>
              <a:t> </a:t>
            </a:r>
            <a:r>
              <a:rPr lang="en-US" altLang="ko-KR" sz="1000" dirty="0">
                <a:latin typeface="+mj-ea"/>
              </a:rPr>
              <a:t>- </a:t>
            </a:r>
            <a:r>
              <a:rPr lang="ko-KR" altLang="en-US" sz="1000" b="1" dirty="0">
                <a:latin typeface="+mj-ea"/>
              </a:rPr>
              <a:t>모집 중</a:t>
            </a:r>
            <a:r>
              <a:rPr lang="en-US" altLang="ko-KR" sz="1000" b="1" dirty="0">
                <a:latin typeface="+mj-ea"/>
              </a:rPr>
              <a:t> </a:t>
            </a:r>
            <a:r>
              <a:rPr lang="en-US" altLang="ko-KR" sz="1000" dirty="0">
                <a:latin typeface="+mj-ea"/>
              </a:rPr>
              <a:t>: </a:t>
            </a:r>
            <a:r>
              <a:rPr lang="ko-KR" altLang="en-US" sz="1000" dirty="0">
                <a:latin typeface="+mj-ea"/>
              </a:rPr>
              <a:t>클래스 진행 이틀 전 </a:t>
            </a:r>
            <a:endParaRPr lang="en-US" altLang="ko-KR" sz="1000" dirty="0">
              <a:latin typeface="+mj-ea"/>
            </a:endParaRPr>
          </a:p>
          <a:p>
            <a:pPr marL="0" indent="0">
              <a:buNone/>
            </a:pPr>
            <a:r>
              <a:rPr lang="en-US" altLang="ko-KR" sz="1000" dirty="0">
                <a:latin typeface="+mj-ea"/>
              </a:rPr>
              <a:t> - </a:t>
            </a:r>
            <a:r>
              <a:rPr lang="ko-KR" altLang="en-US" sz="1000" b="1" dirty="0">
                <a:latin typeface="+mj-ea"/>
              </a:rPr>
              <a:t>진행 대기 </a:t>
            </a:r>
            <a:r>
              <a:rPr lang="en-US" altLang="ko-KR" sz="1000" dirty="0">
                <a:latin typeface="+mj-ea"/>
              </a:rPr>
              <a:t>: </a:t>
            </a:r>
            <a:r>
              <a:rPr lang="ko-KR" altLang="en-US" sz="1000" dirty="0">
                <a:latin typeface="+mj-ea"/>
              </a:rPr>
              <a:t>클래스 진행 하루 전</a:t>
            </a:r>
            <a:r>
              <a:rPr lang="en-US" altLang="ko-KR" sz="1000" dirty="0">
                <a:latin typeface="+mj-ea"/>
              </a:rPr>
              <a:t>. </a:t>
            </a:r>
            <a:r>
              <a:rPr lang="ko-KR" altLang="en-US" sz="1000" dirty="0">
                <a:latin typeface="+mj-ea"/>
              </a:rPr>
              <a:t>수정</a:t>
            </a:r>
            <a:r>
              <a:rPr lang="en-US" altLang="ko-KR" sz="1000" dirty="0">
                <a:latin typeface="+mj-ea"/>
              </a:rPr>
              <a:t>&amp;</a:t>
            </a:r>
            <a:r>
              <a:rPr lang="ko-KR" altLang="en-US" sz="1000" dirty="0">
                <a:latin typeface="+mj-ea"/>
              </a:rPr>
              <a:t>취소 절대 불가</a:t>
            </a:r>
            <a:endParaRPr lang="en-US" altLang="ko-KR" sz="1000" dirty="0">
              <a:latin typeface="+mj-ea"/>
            </a:endParaRPr>
          </a:p>
          <a:p>
            <a:pPr marL="0" indent="0">
              <a:buNone/>
            </a:pPr>
            <a:r>
              <a:rPr lang="en-US" altLang="ko-KR" sz="1000" dirty="0">
                <a:latin typeface="+mj-ea"/>
              </a:rPr>
              <a:t>                  (</a:t>
            </a:r>
            <a:r>
              <a:rPr lang="ko-KR" altLang="en-US" sz="1000" b="1" dirty="0">
                <a:latin typeface="+mj-ea"/>
              </a:rPr>
              <a:t>진행 확정 </a:t>
            </a:r>
            <a:r>
              <a:rPr lang="en-US" altLang="ko-KR" sz="1000" dirty="0">
                <a:latin typeface="+mj-ea"/>
              </a:rPr>
              <a:t>: 1</a:t>
            </a:r>
            <a:r>
              <a:rPr lang="ko-KR" altLang="en-US" sz="1000" dirty="0">
                <a:latin typeface="+mj-ea"/>
              </a:rPr>
              <a:t>명 이상 신청 완료 </a:t>
            </a:r>
            <a:r>
              <a:rPr lang="en-US" altLang="ko-KR" sz="1000" dirty="0">
                <a:latin typeface="+mj-ea"/>
              </a:rPr>
              <a:t>/ </a:t>
            </a:r>
            <a:r>
              <a:rPr lang="ko-KR" altLang="en-US" sz="1000" b="1" dirty="0">
                <a:latin typeface="+mj-ea"/>
              </a:rPr>
              <a:t>진행 취소 </a:t>
            </a:r>
            <a:r>
              <a:rPr lang="en-US" altLang="ko-KR" sz="1000" dirty="0">
                <a:latin typeface="+mj-ea"/>
              </a:rPr>
              <a:t>: 0</a:t>
            </a:r>
            <a:r>
              <a:rPr lang="ko-KR" altLang="en-US" sz="1000" dirty="0">
                <a:latin typeface="+mj-ea"/>
              </a:rPr>
              <a:t>명 신청으로 클래스 자동 취소</a:t>
            </a:r>
            <a:r>
              <a:rPr lang="en-US" altLang="ko-KR" sz="1000" dirty="0">
                <a:latin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000" dirty="0">
                <a:latin typeface="+mj-ea"/>
              </a:rPr>
              <a:t> - </a:t>
            </a:r>
            <a:r>
              <a:rPr lang="ko-KR" altLang="en-US" sz="1000" b="1" dirty="0">
                <a:latin typeface="+mj-ea"/>
              </a:rPr>
              <a:t>금일 진행 </a:t>
            </a:r>
            <a:r>
              <a:rPr lang="en-US" altLang="ko-KR" sz="1000" dirty="0">
                <a:latin typeface="+mj-ea"/>
              </a:rPr>
              <a:t>: </a:t>
            </a:r>
            <a:r>
              <a:rPr lang="ko-KR" altLang="en-US" sz="1000" dirty="0">
                <a:latin typeface="+mj-ea"/>
              </a:rPr>
              <a:t>오늘 진행되는 클래스</a:t>
            </a:r>
            <a:endParaRPr lang="en-US" altLang="ko-KR" sz="1000" dirty="0">
              <a:latin typeface="+mj-ea"/>
            </a:endParaRPr>
          </a:p>
          <a:p>
            <a:pPr marL="0" indent="0">
              <a:buNone/>
            </a:pPr>
            <a:r>
              <a:rPr lang="en-US" altLang="ko-KR" sz="1000" dirty="0">
                <a:latin typeface="+mj-ea"/>
              </a:rPr>
              <a:t> - </a:t>
            </a:r>
            <a:r>
              <a:rPr lang="ko-KR" altLang="en-US" sz="1000" b="1" dirty="0">
                <a:latin typeface="+mj-ea"/>
              </a:rPr>
              <a:t>진행 완료 </a:t>
            </a:r>
            <a:r>
              <a:rPr lang="en-US" altLang="ko-KR" sz="1000" dirty="0">
                <a:latin typeface="+mj-ea"/>
              </a:rPr>
              <a:t>: </a:t>
            </a:r>
            <a:r>
              <a:rPr lang="ko-KR" altLang="en-US" sz="1000" dirty="0">
                <a:latin typeface="+mj-ea"/>
              </a:rPr>
              <a:t>진행이 완료된 클래스 </a:t>
            </a:r>
            <a:endParaRPr lang="en-US" altLang="ko-KR" sz="1000" b="1" dirty="0">
              <a:latin typeface="+mj-ea"/>
            </a:endParaRPr>
          </a:p>
          <a:p>
            <a:pPr marL="0" indent="0">
              <a:buNone/>
            </a:pPr>
            <a:endParaRPr lang="en-US" altLang="ko-KR" sz="1100" dirty="0">
              <a:latin typeface="+mj-ea"/>
            </a:endParaRPr>
          </a:p>
          <a:p>
            <a:pPr marL="0" indent="0">
              <a:buNone/>
            </a:pPr>
            <a:r>
              <a:rPr lang="en-US" altLang="ko-KR" sz="1100" dirty="0">
                <a:latin typeface="+mj-ea"/>
              </a:rPr>
              <a:t> </a:t>
            </a:r>
            <a:r>
              <a:rPr lang="en-US" altLang="ko-KR" sz="1100" b="1" dirty="0">
                <a:latin typeface="+mj-ea"/>
              </a:rPr>
              <a:t>&lt;</a:t>
            </a:r>
            <a:r>
              <a:rPr lang="ko-KR" altLang="en-US" sz="1100" b="1" dirty="0">
                <a:latin typeface="+mj-ea"/>
              </a:rPr>
              <a:t>클래스 신청</a:t>
            </a:r>
            <a:r>
              <a:rPr lang="en-US" altLang="ko-KR" sz="1100" b="1" dirty="0">
                <a:latin typeface="+mj-ea"/>
              </a:rPr>
              <a:t>/</a:t>
            </a:r>
            <a:r>
              <a:rPr lang="ko-KR" altLang="en-US" sz="1100" b="1" dirty="0">
                <a:latin typeface="+mj-ea"/>
              </a:rPr>
              <a:t>관리</a:t>
            </a:r>
            <a:r>
              <a:rPr lang="en-US" altLang="ko-KR" sz="1100" b="1" dirty="0">
                <a:latin typeface="+mj-ea"/>
              </a:rPr>
              <a:t>/</a:t>
            </a:r>
            <a:r>
              <a:rPr lang="ko-KR" altLang="en-US" sz="1100" b="1" dirty="0">
                <a:latin typeface="+mj-ea"/>
              </a:rPr>
              <a:t>정산</a:t>
            </a:r>
            <a:r>
              <a:rPr lang="en-US" altLang="ko-KR" sz="1100" b="1" dirty="0">
                <a:latin typeface="+mj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</a:rPr>
              <a:t>호스트는 호스트 전용 페이지에서 자신의 클래스를 개설 및 관리가 가능하다</a:t>
            </a:r>
            <a:r>
              <a:rPr lang="en-US" altLang="ko-KR" sz="11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</a:rPr>
              <a:t>호스트는 클래스 개설 페이지를 통해 자신이 개설하고자 하는 클래스에 대한 정보</a:t>
            </a:r>
            <a:r>
              <a:rPr lang="en-US" altLang="ko-KR" sz="1100" dirty="0">
                <a:latin typeface="+mj-ea"/>
              </a:rPr>
              <a:t>(</a:t>
            </a:r>
            <a:r>
              <a:rPr lang="ko-KR" altLang="en-US" sz="1100" dirty="0">
                <a:latin typeface="+mj-ea"/>
              </a:rPr>
              <a:t>활동 이름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활동 상세 설명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활동 위치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참가 비용</a:t>
            </a:r>
            <a:r>
              <a:rPr lang="en-US" altLang="ko-KR" sz="1100" dirty="0">
                <a:latin typeface="+mj-ea"/>
              </a:rPr>
              <a:t>, </a:t>
            </a:r>
            <a:r>
              <a:rPr lang="ko-KR" altLang="en-US" sz="1100" dirty="0">
                <a:latin typeface="+mj-ea"/>
              </a:rPr>
              <a:t>활동 일정 등</a:t>
            </a:r>
            <a:r>
              <a:rPr lang="en-US" altLang="ko-KR" sz="1100" dirty="0">
                <a:latin typeface="+mj-ea"/>
              </a:rPr>
              <a:t>)</a:t>
            </a:r>
            <a:r>
              <a:rPr lang="ko-KR" altLang="en-US" sz="1100" dirty="0">
                <a:latin typeface="+mj-ea"/>
              </a:rPr>
              <a:t>를 입력하고 개설 신청할 수 있다</a:t>
            </a:r>
            <a:r>
              <a:rPr lang="en-US" altLang="ko-KR" sz="11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</a:rPr>
              <a:t>호스트는 한 번에 최대 </a:t>
            </a:r>
            <a:r>
              <a:rPr lang="en-US" altLang="ko-KR" sz="1100" dirty="0">
                <a:latin typeface="+mj-ea"/>
              </a:rPr>
              <a:t>5</a:t>
            </a:r>
            <a:r>
              <a:rPr lang="ko-KR" altLang="en-US" sz="1100" dirty="0">
                <a:latin typeface="+mj-ea"/>
              </a:rPr>
              <a:t>개의 일별 클래스를 개설 신청할 수 있다</a:t>
            </a:r>
            <a:r>
              <a:rPr lang="en-US" altLang="ko-KR" sz="11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</a:rPr>
              <a:t>호스트는 클래스 관리페이지에서 클래스 승인페이지와 클래스 진행 페이지로 접근 가능하다</a:t>
            </a:r>
            <a:r>
              <a:rPr lang="en-US" altLang="ko-KR" sz="11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</a:rPr>
              <a:t>호스트는 클래스 승인 페이지에서 개설 승인 상태</a:t>
            </a:r>
            <a:r>
              <a:rPr lang="en-US" altLang="ko-KR" sz="1100" dirty="0">
                <a:latin typeface="+mj-ea"/>
              </a:rPr>
              <a:t>(</a:t>
            </a:r>
            <a:r>
              <a:rPr lang="ko-KR" altLang="en-US" sz="1100" dirty="0">
                <a:latin typeface="+mj-ea"/>
              </a:rPr>
              <a:t>승인 대기</a:t>
            </a:r>
            <a:r>
              <a:rPr lang="en-US" altLang="ko-KR" sz="1100" dirty="0">
                <a:latin typeface="+mj-ea"/>
              </a:rPr>
              <a:t>/</a:t>
            </a:r>
            <a:r>
              <a:rPr lang="ko-KR" altLang="en-US" sz="1100" dirty="0">
                <a:latin typeface="+mj-ea"/>
              </a:rPr>
              <a:t>승인 완료</a:t>
            </a:r>
            <a:r>
              <a:rPr lang="en-US" altLang="ko-KR" sz="1100" dirty="0">
                <a:latin typeface="+mj-ea"/>
              </a:rPr>
              <a:t>/</a:t>
            </a:r>
            <a:r>
              <a:rPr lang="ko-KR" altLang="en-US" sz="1100" dirty="0">
                <a:latin typeface="+mj-ea"/>
              </a:rPr>
              <a:t>승인 거절</a:t>
            </a:r>
            <a:r>
              <a:rPr lang="en-US" altLang="ko-KR" sz="1100" dirty="0">
                <a:latin typeface="+mj-ea"/>
              </a:rPr>
              <a:t>)</a:t>
            </a:r>
            <a:r>
              <a:rPr lang="ko-KR" altLang="en-US" sz="1100" dirty="0">
                <a:latin typeface="+mj-ea"/>
              </a:rPr>
              <a:t>에 따라 페이지를 이동해 자신의 클래스를 조회할 수 있다</a:t>
            </a:r>
            <a:r>
              <a:rPr lang="en-US" altLang="ko-KR" sz="1100" dirty="0">
                <a:latin typeface="+mj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j-ea"/>
              </a:rPr>
              <a:t>호스트는 개설 승인 거절 페이지에서 승인 거절 사유를 확인할 수 있다</a:t>
            </a:r>
            <a:r>
              <a:rPr lang="en-US" altLang="ko-KR" sz="11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57717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6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54" name="Google Shape;554;p96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4.1.4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관리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클래스를 전체적으로 관리한다.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관리 페이지의 초기화면인 “클래스 개설 신청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관리”페이지로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상단의 “클래스 개설 신청 관리 / 클래스 진행 상태”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선택한다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초기화면인 “클래스 개설 신청 목록” 페이지를 출력한다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7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60" name="Google Shape;560;p97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4.1.4.1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개설 신청 목록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호스트의 클래스 개설신청을 관리한다.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완료되어있어야 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개설 신청 목록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상단의 “클래스 개설 신청 관리 / 클래스 진행 상태” 를 선택한다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클래스명,신청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호스트ID를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페이지당 10개씩 표기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8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66" name="Google Shape;566;p98"/>
          <p:cNvGraphicFramePr/>
          <p:nvPr/>
        </p:nvGraphicFramePr>
        <p:xfrm>
          <a:off x="1021200" y="614244"/>
          <a:ext cx="7101600" cy="429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4.1.4.1.1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개설 신청 내용 열람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호스트의 클래스 개설신청 내용을 열람하고 거절과 승인을 할 수 있다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완료되어있어야 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개설 신청 목록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클래스 개설 신청 목록 페이지에서 특정 클래스 명을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개설을 승인,거절 여부에 따라 각각 “승인”버튼과 “거절”버튼을 누름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6.”개설 신청 거절 사유 등록”창에 거절 사유를 입력함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2.선택한 클래스 개설 신청 내용을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4..”승인”일 경우 “클래스를 개설하시겠습니까?”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알림창을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출력하고 승인처리, 클래스 개설 목록 페이지에 출력시킴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5.“거절”일 경우 “개설 신청 거절 사유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등록”창을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7.입력된 “개설 신청 거절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사유”를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호스트가 클래스 신청 내역 조회 페이지에서 열람할 수 있도록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9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72" name="Google Shape;572;p99"/>
          <p:cNvGraphicFramePr/>
          <p:nvPr/>
        </p:nvGraphicFramePr>
        <p:xfrm>
          <a:off x="1035425" y="614244"/>
          <a:ext cx="7073150" cy="39530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4.1.4.2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진행 상태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호스트의 클래스 개설 진행 상태를 열람할 수 있다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완료되어있어야 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진행 상태 페이지의 초기화면인 “모집 중인 클래스”페이지로 이동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74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 메뉴바에서 “클래스 진행 상태” 선택 혹은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메뉴바에서 “모집 중” 선택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“클래스 진행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상태”의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초기 페이지인 “ 모집 중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클래스”페이지를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출력한다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0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78" name="Google Shape;578;p100"/>
          <p:cNvGraphicFramePr/>
          <p:nvPr/>
        </p:nvGraphicFramePr>
        <p:xfrm>
          <a:off x="1035425" y="614244"/>
          <a:ext cx="7073150" cy="39179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4.1.4.2.1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모집 중 클래스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모집 중인 클래스를 볼 수 있다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모집 중 클래스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22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 메뉴바에서 “클래스 진행 상태” 선택 혹은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메뉴바에서 “모집 중” 선택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현재 모집 중인 클래스의 클래스명, 호스트명, 진행 일시를 한페이지당 10개의 목록으로 출력한다.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1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84" name="Google Shape;584;p101"/>
          <p:cNvGraphicFramePr/>
          <p:nvPr/>
        </p:nvGraphicFramePr>
        <p:xfrm>
          <a:off x="1035425" y="671411"/>
          <a:ext cx="7073150" cy="38006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4.1.4.2.2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대기 중 클래스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모집이 완료되어 진행 대기중인 클래스를 볼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수있다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완료되어있어야 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대기 중 클래스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50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 메뉴바에서 “진행 대기”메뉴를 선택한다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현재 진행 대기중인 클래스의 클래스명, 호스트명, 진행 일시를 한페이지당 10개의 목록으로 출력한다.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2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90" name="Google Shape;590;p102"/>
          <p:cNvGraphicFramePr/>
          <p:nvPr/>
        </p:nvGraphicFramePr>
        <p:xfrm>
          <a:off x="1035425" y="614244"/>
          <a:ext cx="7073150" cy="42109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4.1.4.2.3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금일 진행 클래스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모집이 완료되어 금일 진행중인 클래스를 볼 수있다.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금일 진행 클래스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5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 메뉴바에서 “금일 진행”메뉴를 선택한다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금일 진행중인 클래스의 클래스명, 호스트명, 진행 일시를 한페이지당 10개의 목록으로 출력한다.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3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96" name="Google Shape;596;p103"/>
          <p:cNvGraphicFramePr/>
          <p:nvPr/>
        </p:nvGraphicFramePr>
        <p:xfrm>
          <a:off x="1035425" y="614244"/>
          <a:ext cx="7073150" cy="40234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4.1.4.2.4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완료 클래스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진행이 완료된 클래스를 볼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수있다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완료 클래스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7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 메뉴바에서 “진행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완료”메뉴를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선택한다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현재 진행이 완료된 클래스를 클래스명, 호스트명, 진행 일시를 한페이지당 10개의 목록으로 출력한다.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02" name="Google Shape;602;p104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관리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공지사항, FAQ, 신고게시판, 1:1 문의 메뉴 선택 시 해당 페이지로 진입할 수 있다.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메뉴 선택 시 해당 메뉴의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원하는 메뉴를 선택한다.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고객센터 초기화면(FAQ)을 출력한다. 페이지 좌측에는 “공지사항, FAQ, 신고게시판, 1:1 문의” 메뉴 바가 출력된다.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해당 메뉴의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5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08" name="Google Shape;608;p105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목록을 출력하고, 공지사항 열람 및 등록을 위한 페이지 이동이 가능하다.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고객센터-공지사항을 선택해 공지사항 페이지에 진입한 상태이다.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목록을 출력하고, 관리자가 특정 기능을 선택할 시 해당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 공지사항 내용 열람을 위해 공지사항의 제목을 누른다.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새로운 공지사항 등록을 위해 “등록” 버튼을 누른다.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공지사항의 목록이 출력된다. (공지사항 제목, 등록 날짜, “등록” 버튼 출력)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3-1. “공지사항 열람” 페이지로 이동한다.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3-2. “공지사항 등록”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0135"/>
            <a:ext cx="8520600" cy="6261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5.</a:t>
            </a:r>
            <a:r>
              <a:rPr lang="ko-KR" altLang="en-US" dirty="0">
                <a:latin typeface="+mj-ea"/>
                <a:ea typeface="+mj-ea"/>
              </a:rPr>
              <a:t> 요구사항 정의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호스트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8E83-70E7-4975-A07F-F66A3EED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382" y="1219527"/>
            <a:ext cx="8391236" cy="33655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ea"/>
              </a:rPr>
              <a:t>호스트는 클래스 진행 페이지에서 진행 상태</a:t>
            </a: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dirty="0">
                <a:latin typeface="+mj-ea"/>
              </a:rPr>
              <a:t>모집 중 </a:t>
            </a:r>
            <a:r>
              <a:rPr lang="en-US" altLang="ko-KR" sz="1300" dirty="0">
                <a:latin typeface="+mj-ea"/>
              </a:rPr>
              <a:t>/ </a:t>
            </a:r>
            <a:r>
              <a:rPr lang="ko-KR" altLang="en-US" sz="1300" dirty="0">
                <a:latin typeface="+mj-ea"/>
              </a:rPr>
              <a:t>진행 대기</a:t>
            </a: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dirty="0">
                <a:latin typeface="+mj-ea"/>
              </a:rPr>
              <a:t>진행 확정</a:t>
            </a:r>
            <a:r>
              <a:rPr lang="en-US" altLang="ko-KR" sz="1300" dirty="0">
                <a:latin typeface="+mj-ea"/>
              </a:rPr>
              <a:t>, </a:t>
            </a:r>
            <a:r>
              <a:rPr lang="ko-KR" altLang="en-US" sz="1300" dirty="0">
                <a:latin typeface="+mj-ea"/>
              </a:rPr>
              <a:t>진행 취소</a:t>
            </a:r>
            <a:r>
              <a:rPr lang="en-US" altLang="ko-KR" sz="1300" dirty="0">
                <a:latin typeface="+mj-ea"/>
              </a:rPr>
              <a:t>) / </a:t>
            </a:r>
            <a:r>
              <a:rPr lang="ko-KR" altLang="en-US" sz="1300" dirty="0">
                <a:latin typeface="+mj-ea"/>
              </a:rPr>
              <a:t>금일 진행 </a:t>
            </a:r>
            <a:r>
              <a:rPr lang="en-US" altLang="ko-KR" sz="1300" dirty="0">
                <a:latin typeface="+mj-ea"/>
              </a:rPr>
              <a:t>/ </a:t>
            </a:r>
            <a:r>
              <a:rPr lang="ko-KR" altLang="en-US" sz="1300" dirty="0">
                <a:latin typeface="+mj-ea"/>
              </a:rPr>
              <a:t>진행 완료</a:t>
            </a:r>
            <a:r>
              <a:rPr lang="en-US" altLang="ko-KR" sz="1300" dirty="0">
                <a:latin typeface="+mj-ea"/>
              </a:rPr>
              <a:t>)</a:t>
            </a:r>
            <a:r>
              <a:rPr lang="ko-KR" altLang="en-US" sz="1300" dirty="0">
                <a:latin typeface="+mj-ea"/>
              </a:rPr>
              <a:t>에 따라 페이지를 이동해 자신의 클래스를 조회할 수 있다</a:t>
            </a:r>
            <a:r>
              <a:rPr lang="en-US" altLang="ko-KR" sz="13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ea"/>
              </a:rPr>
              <a:t>호스트는 클래스 진행 페이지의 모집 중</a:t>
            </a:r>
            <a:r>
              <a:rPr lang="en-US" altLang="ko-KR" sz="1300" dirty="0">
                <a:latin typeface="+mj-ea"/>
              </a:rPr>
              <a:t>/</a:t>
            </a:r>
            <a:r>
              <a:rPr lang="ko-KR" altLang="en-US" sz="1300" dirty="0">
                <a:latin typeface="+mj-ea"/>
              </a:rPr>
              <a:t>진행 확정</a:t>
            </a:r>
            <a:r>
              <a:rPr lang="en-US" altLang="ko-KR" sz="1300" dirty="0">
                <a:latin typeface="+mj-ea"/>
              </a:rPr>
              <a:t>/</a:t>
            </a:r>
            <a:r>
              <a:rPr lang="ko-KR" altLang="en-US" sz="1300" dirty="0">
                <a:latin typeface="+mj-ea"/>
              </a:rPr>
              <a:t>금일 진행</a:t>
            </a:r>
            <a:r>
              <a:rPr lang="en-US" altLang="ko-KR" sz="1300" dirty="0">
                <a:latin typeface="+mj-ea"/>
              </a:rPr>
              <a:t>/</a:t>
            </a:r>
            <a:r>
              <a:rPr lang="ko-KR" altLang="en-US" sz="1300" dirty="0">
                <a:latin typeface="+mj-ea"/>
              </a:rPr>
              <a:t>진행 완료 클래스 페이지에서 자신의 클래스의 참여 신청</a:t>
            </a:r>
            <a:r>
              <a:rPr lang="en-US" altLang="ko-KR" sz="1300" dirty="0">
                <a:latin typeface="+mj-ea"/>
              </a:rPr>
              <a:t>/</a:t>
            </a:r>
            <a:r>
              <a:rPr lang="ko-KR" altLang="en-US" sz="1300" dirty="0">
                <a:latin typeface="+mj-ea"/>
              </a:rPr>
              <a:t>완료한 게스트의 인원 수와 참여 신청</a:t>
            </a:r>
            <a:r>
              <a:rPr lang="en-US" altLang="ko-KR" sz="1300" dirty="0">
                <a:latin typeface="+mj-ea"/>
              </a:rPr>
              <a:t>/</a:t>
            </a:r>
            <a:r>
              <a:rPr lang="ko-KR" altLang="en-US" sz="1300" dirty="0">
                <a:latin typeface="+mj-ea"/>
              </a:rPr>
              <a:t>완료한 대표 게스트의 정보를 확인할 수 있다</a:t>
            </a:r>
            <a:r>
              <a:rPr lang="en-US" altLang="ko-KR" sz="130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>
                <a:latin typeface="+mj-ea"/>
              </a:rPr>
              <a:t>호스트는 </a:t>
            </a:r>
            <a:r>
              <a:rPr lang="ko-KR" altLang="en-US" sz="1300" dirty="0">
                <a:latin typeface="+mj-ea"/>
              </a:rPr>
              <a:t>해당 클래스의 진행 이틀 전까지 게스트를 모집하고</a:t>
            </a:r>
            <a:r>
              <a:rPr lang="en-US" altLang="ko-KR" sz="1300" dirty="0">
                <a:latin typeface="+mj-ea"/>
              </a:rPr>
              <a:t>, </a:t>
            </a:r>
            <a:r>
              <a:rPr lang="ko-KR" altLang="en-US" sz="1300" dirty="0">
                <a:latin typeface="+mj-ea"/>
              </a:rPr>
              <a:t>신청자가 없다면 해당 클래스는 자동으로 진행 취소가 되고 진행 취소 클래스 목록에서 확인 할 수 있다</a:t>
            </a:r>
            <a:r>
              <a:rPr lang="en-US" altLang="ko-KR" sz="13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ea"/>
              </a:rPr>
              <a:t>호스트는 모집 중인 클래스에 대한 정보 수정</a:t>
            </a: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dirty="0">
                <a:latin typeface="+mj-ea"/>
              </a:rPr>
              <a:t>내용만 가능</a:t>
            </a:r>
            <a:r>
              <a:rPr lang="en-US" altLang="ko-KR" sz="1300" dirty="0">
                <a:latin typeface="+mj-ea"/>
              </a:rPr>
              <a:t>, </a:t>
            </a:r>
            <a:r>
              <a:rPr lang="ko-KR" altLang="en-US" sz="1300" dirty="0">
                <a:latin typeface="+mj-ea"/>
              </a:rPr>
              <a:t>일시 수정 불가</a:t>
            </a:r>
            <a:r>
              <a:rPr lang="en-US" altLang="ko-KR" sz="1300" dirty="0">
                <a:latin typeface="+mj-ea"/>
              </a:rPr>
              <a:t>)</a:t>
            </a:r>
            <a:r>
              <a:rPr lang="ko-KR" altLang="en-US" sz="1300" dirty="0">
                <a:latin typeface="+mj-ea"/>
              </a:rPr>
              <a:t>이 가능하다</a:t>
            </a:r>
            <a:r>
              <a:rPr lang="en-US" altLang="ko-KR" sz="13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ea"/>
              </a:rPr>
              <a:t>호스트는 모집 중인 클래스 중 신청자가 </a:t>
            </a:r>
            <a:r>
              <a:rPr lang="en-US" altLang="ko-KR" sz="1300" dirty="0">
                <a:latin typeface="+mj-ea"/>
              </a:rPr>
              <a:t>0</a:t>
            </a:r>
            <a:r>
              <a:rPr lang="ko-KR" altLang="en-US" sz="1300" dirty="0">
                <a:latin typeface="+mj-ea"/>
              </a:rPr>
              <a:t>명인 클래스에 한해 클래스 개설 취소가 가능하다</a:t>
            </a:r>
            <a:r>
              <a:rPr lang="en-US" altLang="ko-KR" sz="130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ea"/>
              </a:rPr>
              <a:t>호스트는 </a:t>
            </a:r>
            <a:r>
              <a:rPr lang="en-US" altLang="ko-KR" sz="1300" dirty="0" err="1">
                <a:latin typeface="+mj-ea"/>
              </a:rPr>
              <a:t>QnA</a:t>
            </a:r>
            <a:r>
              <a:rPr lang="en-US" altLang="ko-KR" sz="1300" dirty="0">
                <a:latin typeface="+mj-ea"/>
              </a:rPr>
              <a:t> </a:t>
            </a:r>
            <a:r>
              <a:rPr lang="ko-KR" altLang="en-US" sz="1300" dirty="0">
                <a:latin typeface="+mj-ea"/>
              </a:rPr>
              <a:t>페이지를 통해 자신이 등록한 클래스에 대한 게스트의 전체 문의사항을 ‘답변 대기’</a:t>
            </a:r>
            <a:r>
              <a:rPr lang="en-US" altLang="ko-KR" sz="1300" dirty="0">
                <a:latin typeface="+mj-ea"/>
              </a:rPr>
              <a:t>, ‘</a:t>
            </a:r>
            <a:r>
              <a:rPr lang="ko-KR" altLang="en-US" sz="1300" dirty="0">
                <a:latin typeface="+mj-ea"/>
              </a:rPr>
              <a:t>답변 </a:t>
            </a:r>
            <a:r>
              <a:rPr lang="ko-KR" altLang="en-US" sz="1300" dirty="0" err="1">
                <a:latin typeface="+mj-ea"/>
              </a:rPr>
              <a:t>완료’로</a:t>
            </a:r>
            <a:r>
              <a:rPr lang="ko-KR" altLang="en-US" sz="1300" dirty="0">
                <a:latin typeface="+mj-ea"/>
              </a:rPr>
              <a:t> 나누어 조회할 수 있다</a:t>
            </a:r>
            <a:r>
              <a:rPr lang="en-US" altLang="ko-KR" sz="1300" dirty="0">
                <a:latin typeface="+mj-ea"/>
              </a:rPr>
              <a:t>. ‘</a:t>
            </a:r>
            <a:r>
              <a:rPr lang="ko-KR" altLang="en-US" sz="1300" dirty="0">
                <a:latin typeface="+mj-ea"/>
              </a:rPr>
              <a:t>답변 대기’ 목록에서 답변을 달 수 있다</a:t>
            </a:r>
            <a:r>
              <a:rPr lang="en-US" altLang="ko-KR" sz="1300" dirty="0">
                <a:latin typeface="+mj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ea"/>
              </a:rPr>
              <a:t>호스트는 정산 페이지에서 자신이 개설한 클래스에 대해 정산 정보</a:t>
            </a:r>
            <a:r>
              <a:rPr lang="en-US" altLang="ko-KR" sz="1300" dirty="0">
                <a:latin typeface="+mj-ea"/>
              </a:rPr>
              <a:t>(</a:t>
            </a:r>
            <a:r>
              <a:rPr lang="ko-KR" altLang="en-US" sz="1300" dirty="0">
                <a:latin typeface="+mj-ea"/>
              </a:rPr>
              <a:t>입금 예정일</a:t>
            </a:r>
            <a:r>
              <a:rPr lang="en-US" altLang="ko-KR" sz="1300" dirty="0">
                <a:latin typeface="+mj-ea"/>
              </a:rPr>
              <a:t>-</a:t>
            </a:r>
            <a:r>
              <a:rPr lang="ko-KR" altLang="en-US" sz="1300" dirty="0">
                <a:latin typeface="+mj-ea"/>
              </a:rPr>
              <a:t>차주 수요일</a:t>
            </a:r>
            <a:r>
              <a:rPr lang="en-US" altLang="ko-KR" sz="1300" dirty="0">
                <a:latin typeface="+mj-ea"/>
              </a:rPr>
              <a:t>, </a:t>
            </a:r>
            <a:r>
              <a:rPr lang="ko-KR" altLang="en-US" sz="1300" dirty="0">
                <a:latin typeface="+mj-ea"/>
              </a:rPr>
              <a:t>정산 금액</a:t>
            </a:r>
            <a:r>
              <a:rPr lang="en-US" altLang="ko-KR" sz="1300" dirty="0">
                <a:latin typeface="+mj-ea"/>
              </a:rPr>
              <a:t>, </a:t>
            </a:r>
            <a:r>
              <a:rPr lang="ko-KR" altLang="en-US" sz="1300" dirty="0">
                <a:latin typeface="+mj-ea"/>
              </a:rPr>
              <a:t>정산 상태</a:t>
            </a:r>
            <a:r>
              <a:rPr lang="en-US" altLang="ko-KR" sz="1300" dirty="0">
                <a:latin typeface="+mj-ea"/>
              </a:rPr>
              <a:t>)</a:t>
            </a:r>
            <a:r>
              <a:rPr lang="ko-KR" altLang="en-US" sz="1300" dirty="0">
                <a:latin typeface="+mj-ea"/>
              </a:rPr>
              <a:t>를 확인할 수 있다</a:t>
            </a:r>
            <a:r>
              <a:rPr lang="en-US" altLang="ko-KR" sz="1300" dirty="0"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8723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6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14" name="Google Shape;614;p106"/>
          <p:cNvGraphicFramePr/>
          <p:nvPr/>
        </p:nvGraphicFramePr>
        <p:xfrm>
          <a:off x="1035424" y="695535"/>
          <a:ext cx="7073150" cy="41506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4.1.5.1.1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열람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공지사항의 내용을 열람할 수 있고, 삭제할 수 있다.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공지사항의 제목을 눌러 “공지사항 열람” 페이지에 진입한 상태이다.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공지사항의 내용을 출력하고,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관리자가 특정 기능을 선택 시 해당 페이지로 이동하거나 그 기능을 수행한다.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2-1. 내용 수정을 원할 시에 “수정” 버튼을 누른다.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2-2. 글 삭제를 원할 시에 “삭제” 버튼을 누른다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공지사항의 제목, 내용, 등록 날짜가 출력되고 하단에는 “수정“, “삭제” 버튼이 출력된다.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3-1. “공지사항 수정” 페이지로 이동한다.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3-2. “삭제하시겠습니까?” 알림 창 출력한 후 관리자가 “확인”을 누르면 해당 공지사항을 삭제한다.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3-2a. “취소” 를 누르면 알림 창을 닫고 현재 페이지에 머무른다.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7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20" name="Google Shape;620;p107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4.1.5.1.1.1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수정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공지사항의 내용을 수정할 수 있다.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고객센터-공지사항-공지사항 열람-”수정” 버튼을 클릭한 상태여야 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내용을 반영한 후 “공지사항”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수정할 제목과 내용을 작성한 후 “수정 완료” 버튼을 누른다.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공지사항의 제목과 내용을 수정 가능한 상태로 출력하고, 하단에는 “수정 완료” 버튼을 출력한다.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수정 내용을 반영해 저장한다.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“공지사항”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3a. 제목과 내용 중 공란이 있을 시에 “모두 작성해주세요” 알림 창을 출력한다.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8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26" name="Google Shape;626;p108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4.1.5.1.2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등록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공지사항을 등록할 수 있다.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고객센터-공지사항-”등록” 버튼을 누른 상태여야 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공지사항을 목록에 추가한 후 출력한다.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글의 제목과 내용을 빠짐없이 기입한 후 “등록” 버튼을 누른다.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새 글의 제목과 내용을 입력할 수 있도록 출력한 후 하단에는 “등록” 버튼을 출력한다.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공지사항 목록에 새로 추가한다.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“공지사항”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3a. 공란이 있을 경우 “모두 작성해주세요.” 알림 창을 출력한다.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9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32" name="Google Shape;632;p109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내용을 확인할 수 있다.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우측 상단에 있는 “고객센터” 버튼 클릭 혹은 고객센터 페이지 내 좌측 메뉴 바에서 “FAQ” 선택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FAQ로 등록되어 있는 HTML 문서 내용을 출력한다.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FAQ로 등록되어 있는 HTML 문서 내용을 출력한다.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38" name="Google Shape;638;p11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4.1.5.3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문의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문의 목록을 출력한다.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 고객센터-1:1문의 메뉴로 진입한 상태여야 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문의 게시판에 등록되어 있는 목록을 출력하고 특정 글을 선택 시 “1:1 문의 내용 열람”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내용 열람을 원하는 글의 제목을 누른다.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1:1 문의 게시판에 등록되어 있는 목록을 출력한다. (글 제목, 등록 날짜, 작성자 출력)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“1:1 문의 내용 열람”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1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44" name="Google Shape;644;p111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4.1.5.3.1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문의 내용 열람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문의 내용을 열람할 수 있고, 답변 등록을 할 수 있다.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 고객센터-1:1문의-특정 글 선택으로 진입한 상태여야 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문의 글의 내용을 출력하고, 관리자가 답변을 기재한 후 등록 요청 시 답변을 등록한다.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1:1 문의 내용에 대한 답변을 기재한 후 “등록” 버튼을 누른다.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글의 제목과 내용, 작성자, 답변 기재란, 등록 버튼을 출력한다.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답변을 등록한다.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“1:1 문의”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3a. 등록한 내용이 없을 시에 “등록할 내용이 없습니다.”라는 알림 창을 출력한다.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2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50" name="Google Shape;650;p112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4.1.5.4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신고게시판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신고게시판 목록을 출력한다.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 고객센터-신고게시판으로 진입한 상태여야 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신고게시판에 등록되어 있는 목록을 출력하고, 특정 글을 선택 시에 “신고 내용 열람“ 페이지로 이동할 수 있다.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열람하고자 하는 신고 글의 제목을 누른다.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신고게시판 목록을 출력한다. (제목, 내용, 작성자 출력)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“신고 내용 열람”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3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56" name="Google Shape;656;p113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4.1.5.4.1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 내용 열람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관리자, 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 글의 내용을 열람할 수 있다.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로그인이 되어있어야 한다. 고객센터-신고게시판-글 제목을 선택해 진입한 상태여야 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 글의 제목과 내용, 작성자를 출력한다.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관리자가 선택한 신고 글의 제목과 내용, 작성자를 출력한다.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marR="0" lvl="0" indent="-36353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1575"/>
            <a:ext cx="8520600" cy="6261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5.</a:t>
            </a:r>
            <a:r>
              <a:rPr lang="ko-KR" altLang="en-US" dirty="0">
                <a:latin typeface="+mj-ea"/>
                <a:ea typeface="+mj-ea"/>
              </a:rPr>
              <a:t> 요구사항 정의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관리자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8E83-70E7-4975-A07F-F66A3EED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6826"/>
            <a:ext cx="8520600" cy="36843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 전용페이지에는 호스트관리</a:t>
            </a:r>
            <a:r>
              <a:rPr lang="en-US" altLang="ko-KR" sz="1200" dirty="0"/>
              <a:t>,  </a:t>
            </a:r>
            <a:r>
              <a:rPr lang="ko-KR" altLang="en-US" sz="1200" dirty="0"/>
              <a:t>클래스관리</a:t>
            </a:r>
            <a:r>
              <a:rPr lang="en-US" altLang="ko-KR" sz="1200" dirty="0"/>
              <a:t>,  </a:t>
            </a:r>
            <a:r>
              <a:rPr lang="ko-KR" altLang="en-US" sz="1200" dirty="0"/>
              <a:t>회원관리</a:t>
            </a:r>
            <a:r>
              <a:rPr lang="en-US" altLang="ko-KR" sz="1200" dirty="0"/>
              <a:t>,  </a:t>
            </a:r>
            <a:r>
              <a:rPr lang="ko-KR" altLang="en-US" sz="1200" dirty="0"/>
              <a:t>매출관리</a:t>
            </a:r>
            <a:r>
              <a:rPr lang="en-US" altLang="ko-KR" sz="1200" dirty="0"/>
              <a:t>,   </a:t>
            </a:r>
            <a:r>
              <a:rPr lang="ko-KR" altLang="en-US" sz="1200" dirty="0"/>
              <a:t>고객센터 페이지가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114300" indent="0">
              <a:buNone/>
            </a:pPr>
            <a:r>
              <a:rPr lang="en-US" altLang="ko-KR" sz="1200" b="1" dirty="0"/>
              <a:t> &lt;</a:t>
            </a:r>
            <a:r>
              <a:rPr lang="ko-KR" altLang="en-US" sz="1200" b="1" dirty="0"/>
              <a:t>호스트 관리 페이지</a:t>
            </a:r>
            <a:r>
              <a:rPr lang="en-US" altLang="ko-KR" sz="1200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호스트 관리 페이지에서 호스트들의 명단을 조회할 수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관리자가 호스트 명단의 특정 호스트를 선택하면 그 호스트의 정보와 호스트가 개설한 클래스를 조회할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E696C"/>
                </a:solidFill>
              </a:rPr>
              <a:t>관리자는 호스트 관리페이지에서 </a:t>
            </a:r>
            <a:r>
              <a:rPr lang="en-US" altLang="ko-KR" sz="1200" dirty="0">
                <a:solidFill>
                  <a:srgbClr val="5E696C"/>
                </a:solidFill>
              </a:rPr>
              <a:t>1</a:t>
            </a:r>
            <a:r>
              <a:rPr lang="ko-KR" altLang="en-US" sz="1200" dirty="0">
                <a:solidFill>
                  <a:srgbClr val="5E696C"/>
                </a:solidFill>
              </a:rPr>
              <a:t>번 이상 신고가 들어온 호스트를 블랙리스트에 추가하고 명단 조회가 가능하다</a:t>
            </a:r>
            <a:r>
              <a:rPr lang="en-US" altLang="ko-KR" sz="1200" dirty="0">
                <a:solidFill>
                  <a:srgbClr val="5E696C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E696C"/>
                </a:solidFill>
              </a:rPr>
              <a:t>3</a:t>
            </a:r>
            <a:r>
              <a:rPr lang="ko-KR" altLang="en-US" sz="1200" dirty="0">
                <a:solidFill>
                  <a:srgbClr val="5E696C"/>
                </a:solidFill>
              </a:rPr>
              <a:t>번 이상 신고된 호스트의 계정은 영구 정지 되어 사이트 사용이 제한되고</a:t>
            </a:r>
            <a:r>
              <a:rPr lang="en-US" altLang="ko-KR" sz="1200" dirty="0">
                <a:solidFill>
                  <a:srgbClr val="5E696C"/>
                </a:solidFill>
              </a:rPr>
              <a:t>, </a:t>
            </a:r>
            <a:r>
              <a:rPr lang="ko-KR" altLang="en-US" sz="1200" dirty="0">
                <a:solidFill>
                  <a:srgbClr val="5E696C"/>
                </a:solidFill>
              </a:rPr>
              <a:t>해당 핸드폰 번호와 이름으로 재가입을 제한한다</a:t>
            </a:r>
            <a:r>
              <a:rPr lang="en-US" altLang="ko-KR" sz="1200" dirty="0">
                <a:solidFill>
                  <a:srgbClr val="5E696C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114300" indent="0">
              <a:buNone/>
            </a:pPr>
            <a:r>
              <a:rPr lang="en-US" altLang="ko-KR" sz="1200" dirty="0"/>
              <a:t> </a:t>
            </a:r>
            <a:r>
              <a:rPr lang="en-US" altLang="ko-KR" sz="1200" b="1" dirty="0"/>
              <a:t>&lt;</a:t>
            </a:r>
            <a:r>
              <a:rPr lang="ko-KR" altLang="en-US" sz="1200" b="1" dirty="0"/>
              <a:t>클래스 관리 페이지</a:t>
            </a:r>
            <a:r>
              <a:rPr lang="en-US" altLang="ko-KR" sz="1200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클래스 관리 페이지에서  모집 중</a:t>
            </a:r>
            <a:r>
              <a:rPr lang="en-US" altLang="ko-KR" sz="1200" dirty="0"/>
              <a:t> / </a:t>
            </a:r>
            <a:r>
              <a:rPr lang="ko-KR" altLang="en-US" sz="1200" dirty="0"/>
              <a:t>진행 대기</a:t>
            </a:r>
            <a:r>
              <a:rPr lang="en-US" altLang="ko-KR" sz="1200" dirty="0"/>
              <a:t>(</a:t>
            </a:r>
            <a:r>
              <a:rPr lang="ko-KR" altLang="en-US" sz="1200" dirty="0"/>
              <a:t>진행 확정</a:t>
            </a:r>
            <a:r>
              <a:rPr lang="en-US" altLang="ko-KR" sz="1200" dirty="0"/>
              <a:t>, </a:t>
            </a:r>
            <a:r>
              <a:rPr lang="ko-KR" altLang="en-US" sz="1200" dirty="0"/>
              <a:t>진행 취소</a:t>
            </a:r>
            <a:r>
              <a:rPr lang="en-US" altLang="ko-KR" sz="1200" dirty="0"/>
              <a:t>) / </a:t>
            </a:r>
            <a:r>
              <a:rPr lang="ko-KR" altLang="en-US" sz="1200" dirty="0"/>
              <a:t>금일 진행</a:t>
            </a:r>
            <a:r>
              <a:rPr lang="en-US" altLang="ko-KR" sz="1200" dirty="0"/>
              <a:t> / </a:t>
            </a:r>
            <a:r>
              <a:rPr lang="ko-KR" altLang="en-US" sz="1200" dirty="0"/>
              <a:t>진행</a:t>
            </a:r>
            <a:r>
              <a:rPr lang="en-US" altLang="ko-KR" sz="1200" dirty="0"/>
              <a:t> </a:t>
            </a:r>
            <a:r>
              <a:rPr lang="ko-KR" altLang="en-US" sz="1200" dirty="0"/>
              <a:t>완료된 클래스들의 목록을 볼 수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클래스 관리 페이지에서 호스트가 개설을 신청한 클래스 목록을  조회</a:t>
            </a:r>
            <a:r>
              <a:rPr lang="en-US" altLang="ko-KR" sz="1200" dirty="0"/>
              <a:t>, </a:t>
            </a:r>
            <a:r>
              <a:rPr lang="ko-KR" altLang="en-US" sz="1200" dirty="0"/>
              <a:t>개설 승인</a:t>
            </a:r>
            <a:r>
              <a:rPr lang="en-US" altLang="ko-KR" sz="1200" dirty="0"/>
              <a:t>, </a:t>
            </a:r>
            <a:r>
              <a:rPr lang="ko-KR" altLang="en-US" sz="1200" dirty="0"/>
              <a:t>거절 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등록 심사 결과는 당일에 관리자가 확인한 즉시 반영된다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호스트가 신청한 클래스를 개설 승인할 시</a:t>
            </a:r>
            <a:r>
              <a:rPr lang="en-US" altLang="ko-KR" sz="1200" dirty="0"/>
              <a:t>, </a:t>
            </a:r>
            <a:r>
              <a:rPr lang="ko-KR" altLang="en-US" sz="1200" dirty="0"/>
              <a:t>클래스 개설 목록</a:t>
            </a:r>
            <a:r>
              <a:rPr lang="en-US" altLang="ko-KR" sz="1200" dirty="0"/>
              <a:t>(</a:t>
            </a:r>
            <a:r>
              <a:rPr lang="ko-KR" altLang="en-US" sz="1200" dirty="0"/>
              <a:t>수강 진행 중인 클래스</a:t>
            </a:r>
            <a:r>
              <a:rPr lang="en-US" altLang="ko-KR" sz="1200" dirty="0"/>
              <a:t>)</a:t>
            </a:r>
            <a:r>
              <a:rPr lang="ko-KR" altLang="en-US" sz="1200" dirty="0"/>
              <a:t>에 추가된다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호스트가 신청한 클래스를 개설 거절할 시</a:t>
            </a:r>
            <a:r>
              <a:rPr lang="en-US" altLang="ko-KR" sz="1200" dirty="0"/>
              <a:t>, </a:t>
            </a:r>
            <a:r>
              <a:rPr lang="ko-KR" altLang="en-US" sz="1200" dirty="0"/>
              <a:t>승인 거절 사유를 등록할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37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4820"/>
            <a:ext cx="8520600" cy="6261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5.</a:t>
            </a:r>
            <a:r>
              <a:rPr lang="ko-KR" altLang="en-US" dirty="0">
                <a:latin typeface="+mj-ea"/>
                <a:ea typeface="+mj-ea"/>
              </a:rPr>
              <a:t> 요구사항 정의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관리자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8E83-70E7-4975-A07F-F66A3EED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85234"/>
            <a:ext cx="8520600" cy="3506937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sz="1200" b="1" dirty="0"/>
              <a:t> &lt;</a:t>
            </a:r>
            <a:r>
              <a:rPr lang="ko-KR" altLang="en-US" sz="1200" b="1" dirty="0"/>
              <a:t>게스트 관리 페이지</a:t>
            </a:r>
            <a:r>
              <a:rPr lang="en-US" altLang="ko-KR" sz="1200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게스트 관리 페이지를 선택하면  회원 명단을 검색</a:t>
            </a:r>
            <a:r>
              <a:rPr lang="en-US" altLang="ko-KR" sz="1200" dirty="0"/>
              <a:t>/</a:t>
            </a:r>
            <a:r>
              <a:rPr lang="ko-KR" altLang="en-US" sz="1200" dirty="0"/>
              <a:t>조회 할 수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게스트 관리 페이지에서 특정 회원을 선택하면 그 회원의 정보와  수강 신청한 클래스의 목록을 볼 수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E696C"/>
                </a:solidFill>
              </a:rPr>
              <a:t>관리자는 게스트 관리 페이지에서 </a:t>
            </a:r>
            <a:r>
              <a:rPr lang="en-US" altLang="ko-KR" sz="1200" dirty="0">
                <a:solidFill>
                  <a:srgbClr val="5E696C"/>
                </a:solidFill>
              </a:rPr>
              <a:t>1</a:t>
            </a:r>
            <a:r>
              <a:rPr lang="ko-KR" altLang="en-US" sz="1200" dirty="0">
                <a:solidFill>
                  <a:srgbClr val="5E696C"/>
                </a:solidFill>
              </a:rPr>
              <a:t>번 이상 신고가 들어온  게스트를 블랙리스트에 추가하고</a:t>
            </a:r>
            <a:r>
              <a:rPr lang="en-US" altLang="ko-KR" sz="1200" dirty="0">
                <a:solidFill>
                  <a:srgbClr val="5E696C"/>
                </a:solidFill>
              </a:rPr>
              <a:t>, </a:t>
            </a:r>
            <a:r>
              <a:rPr lang="ko-KR" altLang="en-US" sz="1200" dirty="0">
                <a:solidFill>
                  <a:srgbClr val="5E696C"/>
                </a:solidFill>
              </a:rPr>
              <a:t>명단 조회가 가능하다</a:t>
            </a:r>
            <a:r>
              <a:rPr lang="en-US" altLang="ko-KR" sz="1200" dirty="0">
                <a:solidFill>
                  <a:srgbClr val="5E696C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5E696C"/>
                </a:solidFill>
              </a:rPr>
              <a:t>3</a:t>
            </a:r>
            <a:r>
              <a:rPr lang="ko-KR" altLang="en-US" sz="1200" dirty="0">
                <a:solidFill>
                  <a:srgbClr val="5E696C"/>
                </a:solidFill>
              </a:rPr>
              <a:t>번 이상 신고된 게스트의 계정은 영구 정지 되어 사이트 사용이 제한되고</a:t>
            </a:r>
            <a:r>
              <a:rPr lang="en-US" altLang="ko-KR" sz="1200" dirty="0">
                <a:solidFill>
                  <a:srgbClr val="5E696C"/>
                </a:solidFill>
              </a:rPr>
              <a:t>, </a:t>
            </a:r>
            <a:r>
              <a:rPr lang="ko-KR" altLang="en-US" sz="1200" dirty="0">
                <a:solidFill>
                  <a:srgbClr val="5E696C"/>
                </a:solidFill>
              </a:rPr>
              <a:t>해당 핸드폰 번호와 이름으로 재가입을 제한한다</a:t>
            </a:r>
            <a:r>
              <a:rPr lang="en-US" altLang="ko-KR" sz="1200" dirty="0">
                <a:solidFill>
                  <a:srgbClr val="5E696C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sz="1200" dirty="0"/>
          </a:p>
          <a:p>
            <a:pPr marL="114300" indent="0">
              <a:buNone/>
            </a:pPr>
            <a:r>
              <a:rPr lang="en-US" altLang="ko-KR" sz="1200" b="1" dirty="0"/>
              <a:t> &lt;</a:t>
            </a:r>
            <a:r>
              <a:rPr lang="ko-KR" altLang="en-US" sz="1200" b="1" dirty="0"/>
              <a:t>매출 관리 페이지</a:t>
            </a:r>
            <a:r>
              <a:rPr lang="en-US" altLang="ko-KR" sz="1200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매출 관리 페이지를 선택하면 정산 전 총 매출</a:t>
            </a:r>
            <a:r>
              <a:rPr lang="en-US" altLang="ko-KR" sz="1200" dirty="0"/>
              <a:t>(</a:t>
            </a:r>
            <a:r>
              <a:rPr lang="ko-KR" altLang="en-US" sz="1200" dirty="0"/>
              <a:t>일</a:t>
            </a:r>
            <a:r>
              <a:rPr lang="en-US" altLang="ko-KR" sz="1200" dirty="0"/>
              <a:t>,</a:t>
            </a:r>
            <a:r>
              <a:rPr lang="ko-KR" altLang="en-US" sz="1200" dirty="0"/>
              <a:t>월</a:t>
            </a:r>
            <a:r>
              <a:rPr lang="en-US" altLang="ko-KR" sz="1200" dirty="0"/>
              <a:t>,</a:t>
            </a:r>
            <a:r>
              <a:rPr lang="ko-KR" altLang="en-US" sz="1200" dirty="0"/>
              <a:t>년 별</a:t>
            </a:r>
            <a:r>
              <a:rPr lang="en-US" altLang="ko-KR" sz="1200" dirty="0"/>
              <a:t>)</a:t>
            </a:r>
            <a:r>
              <a:rPr lang="ko-KR" altLang="en-US" sz="1200" dirty="0"/>
              <a:t>과 당사 사이트 순이익</a:t>
            </a:r>
            <a:r>
              <a:rPr lang="en-US" altLang="ko-KR" sz="1200" dirty="0"/>
              <a:t>(</a:t>
            </a:r>
            <a:r>
              <a:rPr lang="ko-KR" altLang="en-US" sz="1200" dirty="0"/>
              <a:t>정산 후</a:t>
            </a:r>
            <a:r>
              <a:rPr lang="en-US" altLang="ko-KR" sz="1200" dirty="0"/>
              <a:t>)</a:t>
            </a:r>
            <a:r>
              <a:rPr lang="ko-KR" altLang="en-US" sz="1200" dirty="0"/>
              <a:t>을 확인할 수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5E696C"/>
                </a:solidFill>
              </a:rPr>
              <a:t>관리자는 매출관리 페이지에서 정산 내역</a:t>
            </a:r>
            <a:r>
              <a:rPr lang="en-US" altLang="ko-KR" sz="1200" dirty="0">
                <a:solidFill>
                  <a:srgbClr val="5E696C"/>
                </a:solidFill>
              </a:rPr>
              <a:t>(</a:t>
            </a:r>
            <a:r>
              <a:rPr lang="ko-KR" altLang="en-US" sz="1200" dirty="0">
                <a:solidFill>
                  <a:srgbClr val="5E696C"/>
                </a:solidFill>
              </a:rPr>
              <a:t>정산 금액</a:t>
            </a:r>
            <a:r>
              <a:rPr lang="en-US" altLang="ko-KR" sz="1200" dirty="0">
                <a:solidFill>
                  <a:srgbClr val="5E696C"/>
                </a:solidFill>
              </a:rPr>
              <a:t>, </a:t>
            </a:r>
            <a:r>
              <a:rPr lang="ko-KR" altLang="en-US" sz="1200" dirty="0">
                <a:solidFill>
                  <a:srgbClr val="5E696C"/>
                </a:solidFill>
              </a:rPr>
              <a:t>정산 날짜</a:t>
            </a:r>
            <a:r>
              <a:rPr lang="en-US" altLang="ko-KR" sz="1200" dirty="0">
                <a:solidFill>
                  <a:srgbClr val="5E696C"/>
                </a:solidFill>
              </a:rPr>
              <a:t>-</a:t>
            </a:r>
            <a:r>
              <a:rPr lang="ko-KR" altLang="en-US" sz="1200" dirty="0">
                <a:solidFill>
                  <a:srgbClr val="5E696C"/>
                </a:solidFill>
              </a:rPr>
              <a:t>차주 수요일</a:t>
            </a:r>
            <a:r>
              <a:rPr lang="en-US" altLang="ko-KR" sz="1200" dirty="0">
                <a:solidFill>
                  <a:srgbClr val="5E696C"/>
                </a:solidFill>
              </a:rPr>
              <a:t>)</a:t>
            </a:r>
            <a:r>
              <a:rPr lang="ko-KR" altLang="en-US" sz="1200" dirty="0">
                <a:solidFill>
                  <a:srgbClr val="5E696C"/>
                </a:solidFill>
              </a:rPr>
              <a:t>과 정산 상태</a:t>
            </a:r>
            <a:r>
              <a:rPr lang="en-US" altLang="ko-KR" sz="1200" dirty="0">
                <a:solidFill>
                  <a:srgbClr val="5E696C"/>
                </a:solidFill>
              </a:rPr>
              <a:t>(</a:t>
            </a:r>
            <a:r>
              <a:rPr lang="ko-KR" altLang="en-US" sz="1200" dirty="0">
                <a:solidFill>
                  <a:srgbClr val="5E696C"/>
                </a:solidFill>
              </a:rPr>
              <a:t>정산 전</a:t>
            </a:r>
            <a:r>
              <a:rPr lang="en-US" altLang="ko-KR" sz="1200" dirty="0">
                <a:solidFill>
                  <a:srgbClr val="5E696C"/>
                </a:solidFill>
              </a:rPr>
              <a:t>, </a:t>
            </a:r>
            <a:r>
              <a:rPr lang="ko-KR" altLang="en-US" sz="1200" dirty="0">
                <a:solidFill>
                  <a:srgbClr val="5E696C"/>
                </a:solidFill>
              </a:rPr>
              <a:t>정산 완료</a:t>
            </a:r>
            <a:r>
              <a:rPr lang="en-US" altLang="ko-KR" sz="1200" dirty="0">
                <a:solidFill>
                  <a:srgbClr val="5E696C"/>
                </a:solidFill>
              </a:rPr>
              <a:t>)</a:t>
            </a:r>
            <a:r>
              <a:rPr lang="ko-KR" altLang="en-US" sz="1200" dirty="0">
                <a:solidFill>
                  <a:srgbClr val="5E696C"/>
                </a:solidFill>
              </a:rPr>
              <a:t>를 확인할 수 있다</a:t>
            </a:r>
            <a:r>
              <a:rPr lang="en-US" altLang="ko-KR" sz="1200" dirty="0">
                <a:solidFill>
                  <a:srgbClr val="5E696C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114300" indent="0">
              <a:buNone/>
            </a:pPr>
            <a:r>
              <a:rPr lang="en-US" altLang="ko-KR" sz="1200" b="1" dirty="0"/>
              <a:t>  &lt;</a:t>
            </a:r>
            <a:r>
              <a:rPr lang="ko-KR" altLang="en-US" sz="1200" b="1" dirty="0"/>
              <a:t>고객센터</a:t>
            </a:r>
            <a:r>
              <a:rPr lang="en-US" altLang="ko-KR" sz="1200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고객센터 페이지에 있는 신고게시판</a:t>
            </a:r>
            <a:r>
              <a:rPr lang="en-US" altLang="ko-KR" sz="1200" dirty="0"/>
              <a:t>(</a:t>
            </a:r>
            <a:r>
              <a:rPr lang="ko-KR" altLang="en-US" sz="1200" dirty="0"/>
              <a:t>호스트 신고 </a:t>
            </a:r>
            <a:r>
              <a:rPr lang="en-US" altLang="ko-KR" sz="1200" dirty="0"/>
              <a:t>/ </a:t>
            </a:r>
            <a:r>
              <a:rPr lang="ko-KR" altLang="en-US" sz="1200" dirty="0"/>
              <a:t>게스트 신고</a:t>
            </a:r>
            <a:r>
              <a:rPr lang="en-US" altLang="ko-KR" sz="1200" dirty="0"/>
              <a:t>)</a:t>
            </a:r>
            <a:r>
              <a:rPr lang="ko-KR" altLang="en-US" sz="1200" dirty="0"/>
              <a:t>을 확인하고 관리할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고객센터 페이지에 있는 공지사항 게시판에서 공지사항을 등록</a:t>
            </a:r>
            <a:r>
              <a:rPr lang="en-US" altLang="ko-KR" sz="1200" dirty="0"/>
              <a:t>, </a:t>
            </a:r>
            <a:r>
              <a:rPr lang="ko-KR" altLang="en-US" sz="1200" dirty="0"/>
              <a:t>수정</a:t>
            </a:r>
            <a:r>
              <a:rPr lang="en-US" altLang="ko-KR" sz="1200" dirty="0"/>
              <a:t>, </a:t>
            </a:r>
            <a:r>
              <a:rPr lang="ko-KR" altLang="en-US" sz="1200" dirty="0"/>
              <a:t>삭제 할 수 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관리자는 고객센터 페이지에 있는 </a:t>
            </a:r>
            <a:r>
              <a:rPr lang="en-US" altLang="ko-KR" sz="1200" dirty="0"/>
              <a:t>1:1 </a:t>
            </a:r>
            <a:r>
              <a:rPr lang="ko-KR" altLang="en-US" sz="1200" dirty="0"/>
              <a:t>문의 게시판에서 문의사항에 대한 답변</a:t>
            </a:r>
            <a:r>
              <a:rPr lang="en-US" altLang="ko-KR" sz="1200" dirty="0"/>
              <a:t>, </a:t>
            </a:r>
            <a:r>
              <a:rPr lang="ko-KR" altLang="en-US" sz="1200" dirty="0"/>
              <a:t>관리가 가능하다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93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60" y="36352"/>
            <a:ext cx="3059710" cy="444745"/>
          </a:xfrm>
        </p:spPr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6. WBS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74" name="Google Shape;84;p13">
            <a:extLst>
              <a:ext uri="{FF2B5EF4-FFF2-40B4-BE49-F238E27FC236}">
                <a16:creationId xmlns:a16="http://schemas.microsoft.com/office/drawing/2014/main" id="{96CC97F3-1DA9-4AC9-9BB4-FD3CDA4ECD2E}"/>
              </a:ext>
            </a:extLst>
          </p:cNvPr>
          <p:cNvSpPr/>
          <p:nvPr/>
        </p:nvSpPr>
        <p:spPr>
          <a:xfrm>
            <a:off x="3500345" y="222261"/>
            <a:ext cx="1402936" cy="284708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dirty="0"/>
              <a:t>취미 생활 중개 플랫폼</a:t>
            </a:r>
            <a:endParaRPr sz="900" b="1" dirty="0"/>
          </a:p>
        </p:txBody>
      </p:sp>
      <p:sp>
        <p:nvSpPr>
          <p:cNvPr id="76" name="Google Shape;86;p13">
            <a:extLst>
              <a:ext uri="{FF2B5EF4-FFF2-40B4-BE49-F238E27FC236}">
                <a16:creationId xmlns:a16="http://schemas.microsoft.com/office/drawing/2014/main" id="{35ACE656-899A-4080-B355-A9E27C70152A}"/>
              </a:ext>
            </a:extLst>
          </p:cNvPr>
          <p:cNvSpPr/>
          <p:nvPr/>
        </p:nvSpPr>
        <p:spPr>
          <a:xfrm>
            <a:off x="1323438" y="767962"/>
            <a:ext cx="652209" cy="24854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게스트</a:t>
            </a:r>
            <a:endParaRPr sz="700" b="1" dirty="0">
              <a:solidFill>
                <a:schemeClr val="bg1"/>
              </a:solidFill>
            </a:endParaRPr>
          </a:p>
        </p:txBody>
      </p:sp>
      <p:sp>
        <p:nvSpPr>
          <p:cNvPr id="85" name="Google Shape;95;p13">
            <a:extLst>
              <a:ext uri="{FF2B5EF4-FFF2-40B4-BE49-F238E27FC236}">
                <a16:creationId xmlns:a16="http://schemas.microsoft.com/office/drawing/2014/main" id="{075ADD10-E62B-4324-890A-5101F83A2A17}"/>
              </a:ext>
            </a:extLst>
          </p:cNvPr>
          <p:cNvSpPr/>
          <p:nvPr/>
        </p:nvSpPr>
        <p:spPr>
          <a:xfrm>
            <a:off x="1694089" y="1511704"/>
            <a:ext cx="554919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 페이지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72" name="Google Shape;85;p13">
            <a:extLst>
              <a:ext uri="{FF2B5EF4-FFF2-40B4-BE49-F238E27FC236}">
                <a16:creationId xmlns:a16="http://schemas.microsoft.com/office/drawing/2014/main" id="{403549DD-276C-4933-837B-19C146540A2C}"/>
              </a:ext>
            </a:extLst>
          </p:cNvPr>
          <p:cNvSpPr/>
          <p:nvPr/>
        </p:nvSpPr>
        <p:spPr>
          <a:xfrm>
            <a:off x="3875130" y="774299"/>
            <a:ext cx="653368" cy="24854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호스트</a:t>
            </a:r>
            <a:endParaRPr sz="700" b="1" dirty="0">
              <a:solidFill>
                <a:schemeClr val="bg1"/>
              </a:solidFill>
            </a:endParaRPr>
          </a:p>
        </p:txBody>
      </p:sp>
      <p:sp>
        <p:nvSpPr>
          <p:cNvPr id="14" name="Google Shape;95;p13">
            <a:extLst>
              <a:ext uri="{FF2B5EF4-FFF2-40B4-BE49-F238E27FC236}">
                <a16:creationId xmlns:a16="http://schemas.microsoft.com/office/drawing/2014/main" id="{B848EADC-927B-48CE-AB6A-D61934EC55F0}"/>
              </a:ext>
            </a:extLst>
          </p:cNvPr>
          <p:cNvSpPr/>
          <p:nvPr/>
        </p:nvSpPr>
        <p:spPr>
          <a:xfrm>
            <a:off x="4300896" y="1573448"/>
            <a:ext cx="537726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수정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6" name="Google Shape;95;p13">
            <a:extLst>
              <a:ext uri="{FF2B5EF4-FFF2-40B4-BE49-F238E27FC236}">
                <a16:creationId xmlns:a16="http://schemas.microsoft.com/office/drawing/2014/main" id="{C22C4910-CE66-4DA1-8333-F3BB0FB28841}"/>
              </a:ext>
            </a:extLst>
          </p:cNvPr>
          <p:cNvSpPr/>
          <p:nvPr/>
        </p:nvSpPr>
        <p:spPr>
          <a:xfrm>
            <a:off x="4283011" y="1930034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클래스 신청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7" name="Google Shape;95;p13">
            <a:extLst>
              <a:ext uri="{FF2B5EF4-FFF2-40B4-BE49-F238E27FC236}">
                <a16:creationId xmlns:a16="http://schemas.microsoft.com/office/drawing/2014/main" id="{95BB30D1-CB4D-46D4-93C1-0E03C5E53674}"/>
              </a:ext>
            </a:extLst>
          </p:cNvPr>
          <p:cNvSpPr/>
          <p:nvPr/>
        </p:nvSpPr>
        <p:spPr>
          <a:xfrm>
            <a:off x="4938839" y="2113662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클래스 승인조회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8" name="Google Shape;95;p13">
            <a:extLst>
              <a:ext uri="{FF2B5EF4-FFF2-40B4-BE49-F238E27FC236}">
                <a16:creationId xmlns:a16="http://schemas.microsoft.com/office/drawing/2014/main" id="{6C46B01B-12A2-4C2F-AAC4-38B4ABDCF276}"/>
              </a:ext>
            </a:extLst>
          </p:cNvPr>
          <p:cNvSpPr/>
          <p:nvPr/>
        </p:nvSpPr>
        <p:spPr>
          <a:xfrm>
            <a:off x="4928697" y="2725232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클래스 진행조회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9" name="Google Shape;105;p13">
            <a:extLst>
              <a:ext uri="{FF2B5EF4-FFF2-40B4-BE49-F238E27FC236}">
                <a16:creationId xmlns:a16="http://schemas.microsoft.com/office/drawing/2014/main" id="{136D9DEB-9ADE-41D0-AC29-0E379FB6DBCE}"/>
              </a:ext>
            </a:extLst>
          </p:cNvPr>
          <p:cNvSpPr/>
          <p:nvPr/>
        </p:nvSpPr>
        <p:spPr>
          <a:xfrm>
            <a:off x="5623833" y="1926704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 거절</a:t>
            </a:r>
            <a:endParaRPr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05;p13">
            <a:extLst>
              <a:ext uri="{FF2B5EF4-FFF2-40B4-BE49-F238E27FC236}">
                <a16:creationId xmlns:a16="http://schemas.microsoft.com/office/drawing/2014/main" id="{D582262B-4425-4B0C-931A-55A81CC00524}"/>
              </a:ext>
            </a:extLst>
          </p:cNvPr>
          <p:cNvSpPr/>
          <p:nvPr/>
        </p:nvSpPr>
        <p:spPr>
          <a:xfrm>
            <a:off x="5623833" y="1626364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 완료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2" name="Google Shape;105;p13">
            <a:extLst>
              <a:ext uri="{FF2B5EF4-FFF2-40B4-BE49-F238E27FC236}">
                <a16:creationId xmlns:a16="http://schemas.microsoft.com/office/drawing/2014/main" id="{F3118464-9CAA-4A11-AE44-40B74BAE1037}"/>
              </a:ext>
            </a:extLst>
          </p:cNvPr>
          <p:cNvSpPr/>
          <p:nvPr/>
        </p:nvSpPr>
        <p:spPr>
          <a:xfrm>
            <a:off x="5623833" y="1325967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 대기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3" name="Google Shape;95;p13">
            <a:extLst>
              <a:ext uri="{FF2B5EF4-FFF2-40B4-BE49-F238E27FC236}">
                <a16:creationId xmlns:a16="http://schemas.microsoft.com/office/drawing/2014/main" id="{BEC6928B-08AA-466F-8D47-59F7DF9B3913}"/>
              </a:ext>
            </a:extLst>
          </p:cNvPr>
          <p:cNvSpPr/>
          <p:nvPr/>
        </p:nvSpPr>
        <p:spPr>
          <a:xfrm>
            <a:off x="4283011" y="2371906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My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클래스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32" name="Google Shape;105;p13">
            <a:extLst>
              <a:ext uri="{FF2B5EF4-FFF2-40B4-BE49-F238E27FC236}">
                <a16:creationId xmlns:a16="http://schemas.microsoft.com/office/drawing/2014/main" id="{0AF69877-3F75-41FD-969B-20EE1EA05C70}"/>
              </a:ext>
            </a:extLst>
          </p:cNvPr>
          <p:cNvSpPr/>
          <p:nvPr/>
        </p:nvSpPr>
        <p:spPr>
          <a:xfrm>
            <a:off x="5616432" y="2346911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 중</a:t>
            </a:r>
            <a:endParaRPr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05;p13">
            <a:extLst>
              <a:ext uri="{FF2B5EF4-FFF2-40B4-BE49-F238E27FC236}">
                <a16:creationId xmlns:a16="http://schemas.microsoft.com/office/drawing/2014/main" id="{3A404CF7-8451-4CE0-8A05-0978C4263FC1}"/>
              </a:ext>
            </a:extLst>
          </p:cNvPr>
          <p:cNvSpPr/>
          <p:nvPr/>
        </p:nvSpPr>
        <p:spPr>
          <a:xfrm>
            <a:off x="5606292" y="2668304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대기</a:t>
            </a:r>
            <a:endParaRPr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05;p13">
            <a:extLst>
              <a:ext uri="{FF2B5EF4-FFF2-40B4-BE49-F238E27FC236}">
                <a16:creationId xmlns:a16="http://schemas.microsoft.com/office/drawing/2014/main" id="{735AD570-6DE6-4804-BCD6-9278DAB7673E}"/>
              </a:ext>
            </a:extLst>
          </p:cNvPr>
          <p:cNvSpPr/>
          <p:nvPr/>
        </p:nvSpPr>
        <p:spPr>
          <a:xfrm>
            <a:off x="5615548" y="2986972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금일 진행</a:t>
            </a:r>
            <a:endParaRPr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05;p13">
            <a:extLst>
              <a:ext uri="{FF2B5EF4-FFF2-40B4-BE49-F238E27FC236}">
                <a16:creationId xmlns:a16="http://schemas.microsoft.com/office/drawing/2014/main" id="{D74C6BFD-CC4F-41EA-AB73-DD59C712DF31}"/>
              </a:ext>
            </a:extLst>
          </p:cNvPr>
          <p:cNvSpPr/>
          <p:nvPr/>
        </p:nvSpPr>
        <p:spPr>
          <a:xfrm>
            <a:off x="5617317" y="3315515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완료</a:t>
            </a:r>
            <a:endParaRPr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87;p13">
            <a:extLst>
              <a:ext uri="{FF2B5EF4-FFF2-40B4-BE49-F238E27FC236}">
                <a16:creationId xmlns:a16="http://schemas.microsoft.com/office/drawing/2014/main" id="{A3DAF434-5AA0-4487-8273-CBE407E01830}"/>
              </a:ext>
            </a:extLst>
          </p:cNvPr>
          <p:cNvCxnSpPr>
            <a:cxnSpLocks/>
            <a:stCxn id="14" idx="1"/>
            <a:endCxn id="72" idx="2"/>
          </p:cNvCxnSpPr>
          <p:nvPr/>
        </p:nvCxnSpPr>
        <p:spPr>
          <a:xfrm rot="10800000">
            <a:off x="4201814" y="1022844"/>
            <a:ext cx="99082" cy="674877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2" name="Google Shape;87;p13">
            <a:extLst>
              <a:ext uri="{FF2B5EF4-FFF2-40B4-BE49-F238E27FC236}">
                <a16:creationId xmlns:a16="http://schemas.microsoft.com/office/drawing/2014/main" id="{B15A5450-5942-4625-BEF1-5D042E6B8A2B}"/>
              </a:ext>
            </a:extLst>
          </p:cNvPr>
          <p:cNvCxnSpPr>
            <a:cxnSpLocks/>
            <a:stCxn id="23" idx="1"/>
            <a:endCxn id="72" idx="2"/>
          </p:cNvCxnSpPr>
          <p:nvPr/>
        </p:nvCxnSpPr>
        <p:spPr>
          <a:xfrm rot="10800000">
            <a:off x="4201815" y="1022844"/>
            <a:ext cx="81197" cy="1473335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" name="Google Shape;87;p13">
            <a:extLst>
              <a:ext uri="{FF2B5EF4-FFF2-40B4-BE49-F238E27FC236}">
                <a16:creationId xmlns:a16="http://schemas.microsoft.com/office/drawing/2014/main" id="{95532D38-2341-4A3B-9E74-1C7D05580E6F}"/>
              </a:ext>
            </a:extLst>
          </p:cNvPr>
          <p:cNvCxnSpPr>
            <a:cxnSpLocks/>
            <a:stCxn id="16" idx="1"/>
            <a:endCxn id="72" idx="2"/>
          </p:cNvCxnSpPr>
          <p:nvPr/>
        </p:nvCxnSpPr>
        <p:spPr>
          <a:xfrm rot="10800000">
            <a:off x="4201815" y="1022844"/>
            <a:ext cx="81197" cy="1031463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87;p13">
            <a:extLst>
              <a:ext uri="{FF2B5EF4-FFF2-40B4-BE49-F238E27FC236}">
                <a16:creationId xmlns:a16="http://schemas.microsoft.com/office/drawing/2014/main" id="{4DF37BDF-2F64-4D0E-9EB4-C2B8EE79BB1D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rot="10800000">
            <a:off x="4837931" y="2496178"/>
            <a:ext cx="90766" cy="35332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2" name="Google Shape;87;p13">
            <a:extLst>
              <a:ext uri="{FF2B5EF4-FFF2-40B4-BE49-F238E27FC236}">
                <a16:creationId xmlns:a16="http://schemas.microsoft.com/office/drawing/2014/main" id="{B096C3A1-289E-4EA8-AE63-33623A7D94AA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rot="10800000" flipV="1">
            <a:off x="4837931" y="2237934"/>
            <a:ext cx="100908" cy="25824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87;p13">
            <a:extLst>
              <a:ext uri="{FF2B5EF4-FFF2-40B4-BE49-F238E27FC236}">
                <a16:creationId xmlns:a16="http://schemas.microsoft.com/office/drawing/2014/main" id="{39BE21E2-D179-4ED4-A1AF-A9E04D6ABA57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rot="10800000" flipV="1">
            <a:off x="5493759" y="1450238"/>
            <a:ext cx="130074" cy="78769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87;p13">
            <a:extLst>
              <a:ext uri="{FF2B5EF4-FFF2-40B4-BE49-F238E27FC236}">
                <a16:creationId xmlns:a16="http://schemas.microsoft.com/office/drawing/2014/main" id="{127AA656-41B1-40FB-83A7-183BF173BF1B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rot="10800000" flipV="1">
            <a:off x="5493759" y="1750636"/>
            <a:ext cx="130074" cy="48729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87;p13">
            <a:extLst>
              <a:ext uri="{FF2B5EF4-FFF2-40B4-BE49-F238E27FC236}">
                <a16:creationId xmlns:a16="http://schemas.microsoft.com/office/drawing/2014/main" id="{0763E567-29D2-446E-B2C2-8A0726B09BDA}"/>
              </a:ext>
            </a:extLst>
          </p:cNvPr>
          <p:cNvCxnSpPr>
            <a:cxnSpLocks/>
            <a:stCxn id="32" idx="1"/>
            <a:endCxn id="18" idx="3"/>
          </p:cNvCxnSpPr>
          <p:nvPr/>
        </p:nvCxnSpPr>
        <p:spPr>
          <a:xfrm rot="10800000" flipV="1">
            <a:off x="5483618" y="2471182"/>
            <a:ext cx="132815" cy="37832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87;p13">
            <a:extLst>
              <a:ext uri="{FF2B5EF4-FFF2-40B4-BE49-F238E27FC236}">
                <a16:creationId xmlns:a16="http://schemas.microsoft.com/office/drawing/2014/main" id="{28A1625E-8F5D-4768-956E-D12C3BD9EEE6}"/>
              </a:ext>
            </a:extLst>
          </p:cNvPr>
          <p:cNvCxnSpPr>
            <a:cxnSpLocks/>
            <a:stCxn id="33" idx="1"/>
            <a:endCxn id="18" idx="3"/>
          </p:cNvCxnSpPr>
          <p:nvPr/>
        </p:nvCxnSpPr>
        <p:spPr>
          <a:xfrm rot="10800000" flipV="1">
            <a:off x="5483618" y="2792576"/>
            <a:ext cx="122675" cy="5692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" name="Google Shape;87;p13">
            <a:extLst>
              <a:ext uri="{FF2B5EF4-FFF2-40B4-BE49-F238E27FC236}">
                <a16:creationId xmlns:a16="http://schemas.microsoft.com/office/drawing/2014/main" id="{2E8516A7-ECB8-48F2-B98B-5F6E4557D1F7}"/>
              </a:ext>
            </a:extLst>
          </p:cNvPr>
          <p:cNvCxnSpPr>
            <a:cxnSpLocks/>
            <a:stCxn id="34" idx="1"/>
            <a:endCxn id="18" idx="3"/>
          </p:cNvCxnSpPr>
          <p:nvPr/>
        </p:nvCxnSpPr>
        <p:spPr>
          <a:xfrm rot="10800000">
            <a:off x="5483618" y="2849504"/>
            <a:ext cx="131931" cy="26174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87;p13">
            <a:extLst>
              <a:ext uri="{FF2B5EF4-FFF2-40B4-BE49-F238E27FC236}">
                <a16:creationId xmlns:a16="http://schemas.microsoft.com/office/drawing/2014/main" id="{EC335C22-144F-4C33-8F04-5293008137CF}"/>
              </a:ext>
            </a:extLst>
          </p:cNvPr>
          <p:cNvCxnSpPr>
            <a:cxnSpLocks/>
            <a:stCxn id="35" idx="1"/>
            <a:endCxn id="18" idx="3"/>
          </p:cNvCxnSpPr>
          <p:nvPr/>
        </p:nvCxnSpPr>
        <p:spPr>
          <a:xfrm rot="10800000">
            <a:off x="5483617" y="2849505"/>
            <a:ext cx="133700" cy="5902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2" name="Google Shape;95;p13">
            <a:extLst>
              <a:ext uri="{FF2B5EF4-FFF2-40B4-BE49-F238E27FC236}">
                <a16:creationId xmlns:a16="http://schemas.microsoft.com/office/drawing/2014/main" id="{7DFBD99B-C28A-4AD8-9915-E9E6503429F4}"/>
              </a:ext>
            </a:extLst>
          </p:cNvPr>
          <p:cNvSpPr/>
          <p:nvPr/>
        </p:nvSpPr>
        <p:spPr>
          <a:xfrm>
            <a:off x="411223" y="3711113"/>
            <a:ext cx="554919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16" name="Google Shape;105;p13">
            <a:extLst>
              <a:ext uri="{FF2B5EF4-FFF2-40B4-BE49-F238E27FC236}">
                <a16:creationId xmlns:a16="http://schemas.microsoft.com/office/drawing/2014/main" id="{500EBE21-095D-4FDC-8A7E-FA1DD39CD1C5}"/>
              </a:ext>
            </a:extLst>
          </p:cNvPr>
          <p:cNvSpPr/>
          <p:nvPr/>
        </p:nvSpPr>
        <p:spPr>
          <a:xfrm>
            <a:off x="2972920" y="3066727"/>
            <a:ext cx="525146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문의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작성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17" name="Google Shape;105;p13">
            <a:extLst>
              <a:ext uri="{FF2B5EF4-FFF2-40B4-BE49-F238E27FC236}">
                <a16:creationId xmlns:a16="http://schemas.microsoft.com/office/drawing/2014/main" id="{9201C190-FC34-46E5-BE50-84B6A20F8DAD}"/>
              </a:ext>
            </a:extLst>
          </p:cNvPr>
          <p:cNvSpPr/>
          <p:nvPr/>
        </p:nvSpPr>
        <p:spPr>
          <a:xfrm>
            <a:off x="2971433" y="2729361"/>
            <a:ext cx="529588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신고 글</a:t>
            </a:r>
            <a:endParaRPr lang="en-US" altLang="ko-KR" sz="700" b="1" dirty="0">
              <a:solidFill>
                <a:schemeClr val="accen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작성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18" name="Google Shape;105;p13">
            <a:extLst>
              <a:ext uri="{FF2B5EF4-FFF2-40B4-BE49-F238E27FC236}">
                <a16:creationId xmlns:a16="http://schemas.microsoft.com/office/drawing/2014/main" id="{E1C1923E-D2BA-491C-8B4D-0A8275280C31}"/>
              </a:ext>
            </a:extLst>
          </p:cNvPr>
          <p:cNvSpPr/>
          <p:nvPr/>
        </p:nvSpPr>
        <p:spPr>
          <a:xfrm>
            <a:off x="2333987" y="1333626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정보 수정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19" name="Google Shape;105;p13">
            <a:extLst>
              <a:ext uri="{FF2B5EF4-FFF2-40B4-BE49-F238E27FC236}">
                <a16:creationId xmlns:a16="http://schemas.microsoft.com/office/drawing/2014/main" id="{D938C28C-7947-4DA0-8866-C061B27C554C}"/>
              </a:ext>
            </a:extLst>
          </p:cNvPr>
          <p:cNvSpPr/>
          <p:nvPr/>
        </p:nvSpPr>
        <p:spPr>
          <a:xfrm>
            <a:off x="2961778" y="1524413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진행 완료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20" name="Google Shape;105;p13">
            <a:extLst>
              <a:ext uri="{FF2B5EF4-FFF2-40B4-BE49-F238E27FC236}">
                <a16:creationId xmlns:a16="http://schemas.microsoft.com/office/drawing/2014/main" id="{8A2ED69D-91C9-4740-81BE-947E4B490C6C}"/>
              </a:ext>
            </a:extLst>
          </p:cNvPr>
          <p:cNvSpPr/>
          <p:nvPr/>
        </p:nvSpPr>
        <p:spPr>
          <a:xfrm>
            <a:off x="2332004" y="1676653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클래스 신청내역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21" name="Google Shape;105;p13">
            <a:extLst>
              <a:ext uri="{FF2B5EF4-FFF2-40B4-BE49-F238E27FC236}">
                <a16:creationId xmlns:a16="http://schemas.microsoft.com/office/drawing/2014/main" id="{443FF8C8-362C-44CE-8BC7-72F4F4F296A6}"/>
              </a:ext>
            </a:extLst>
          </p:cNvPr>
          <p:cNvSpPr/>
          <p:nvPr/>
        </p:nvSpPr>
        <p:spPr>
          <a:xfrm>
            <a:off x="2962488" y="1830739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진행 전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22" name="Google Shape;105;p13">
            <a:extLst>
              <a:ext uri="{FF2B5EF4-FFF2-40B4-BE49-F238E27FC236}">
                <a16:creationId xmlns:a16="http://schemas.microsoft.com/office/drawing/2014/main" id="{6FA1C836-2974-41B6-B959-C569CA0DD5AA}"/>
              </a:ext>
            </a:extLst>
          </p:cNvPr>
          <p:cNvSpPr/>
          <p:nvPr/>
        </p:nvSpPr>
        <p:spPr>
          <a:xfrm>
            <a:off x="3563661" y="1524413"/>
            <a:ext cx="554920" cy="248544"/>
          </a:xfrm>
          <a:prstGeom prst="rect">
            <a:avLst/>
          </a:pr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후기 등록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23" name="Google Shape;105;p13">
            <a:extLst>
              <a:ext uri="{FF2B5EF4-FFF2-40B4-BE49-F238E27FC236}">
                <a16:creationId xmlns:a16="http://schemas.microsoft.com/office/drawing/2014/main" id="{CC022703-E5B1-413E-B3E2-E029677ECE8C}"/>
              </a:ext>
            </a:extLst>
          </p:cNvPr>
          <p:cNvSpPr/>
          <p:nvPr/>
        </p:nvSpPr>
        <p:spPr>
          <a:xfrm>
            <a:off x="3563661" y="1834585"/>
            <a:ext cx="554920" cy="248544"/>
          </a:xfrm>
          <a:prstGeom prst="rect">
            <a:avLst/>
          </a:pr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결제 취소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26" name="Google Shape;105;p13">
            <a:extLst>
              <a:ext uri="{FF2B5EF4-FFF2-40B4-BE49-F238E27FC236}">
                <a16:creationId xmlns:a16="http://schemas.microsoft.com/office/drawing/2014/main" id="{AECF80A8-D94B-489C-AF14-5A8E3B12432B}"/>
              </a:ext>
            </a:extLst>
          </p:cNvPr>
          <p:cNvSpPr/>
          <p:nvPr/>
        </p:nvSpPr>
        <p:spPr>
          <a:xfrm>
            <a:off x="1943019" y="4353289"/>
            <a:ext cx="662436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클래스 신청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27" name="Google Shape;105;p13">
            <a:extLst>
              <a:ext uri="{FF2B5EF4-FFF2-40B4-BE49-F238E27FC236}">
                <a16:creationId xmlns:a16="http://schemas.microsoft.com/office/drawing/2014/main" id="{DA0D7074-9683-4B2D-814B-7FDBFCC92091}"/>
              </a:ext>
            </a:extLst>
          </p:cNvPr>
          <p:cNvSpPr/>
          <p:nvPr/>
        </p:nvSpPr>
        <p:spPr>
          <a:xfrm>
            <a:off x="2725177" y="4356348"/>
            <a:ext cx="547824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결제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28" name="Google Shape;105;p13">
            <a:extLst>
              <a:ext uri="{FF2B5EF4-FFF2-40B4-BE49-F238E27FC236}">
                <a16:creationId xmlns:a16="http://schemas.microsoft.com/office/drawing/2014/main" id="{B242A798-EC36-4B57-B038-F7BC126EEF83}"/>
              </a:ext>
            </a:extLst>
          </p:cNvPr>
          <p:cNvSpPr/>
          <p:nvPr/>
        </p:nvSpPr>
        <p:spPr>
          <a:xfrm>
            <a:off x="1040723" y="3708236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상세정보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429" name="Google Shape;105;p13">
            <a:extLst>
              <a:ext uri="{FF2B5EF4-FFF2-40B4-BE49-F238E27FC236}">
                <a16:creationId xmlns:a16="http://schemas.microsoft.com/office/drawing/2014/main" id="{27F3C874-8791-4A45-83D6-09EE77EED466}"/>
              </a:ext>
            </a:extLst>
          </p:cNvPr>
          <p:cNvSpPr/>
          <p:nvPr/>
        </p:nvSpPr>
        <p:spPr>
          <a:xfrm>
            <a:off x="1943018" y="3971230"/>
            <a:ext cx="662437" cy="26088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chemeClr val="tx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QNA </a:t>
            </a: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등록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430" name="Google Shape;87;p13">
            <a:extLst>
              <a:ext uri="{FF2B5EF4-FFF2-40B4-BE49-F238E27FC236}">
                <a16:creationId xmlns:a16="http://schemas.microsoft.com/office/drawing/2014/main" id="{8AFDC5F4-6709-4402-B7E7-A00C17BCF988}"/>
              </a:ext>
            </a:extLst>
          </p:cNvPr>
          <p:cNvCxnSpPr>
            <a:cxnSpLocks/>
            <a:stCxn id="418" idx="1"/>
            <a:endCxn id="85" idx="3"/>
          </p:cNvCxnSpPr>
          <p:nvPr/>
        </p:nvCxnSpPr>
        <p:spPr>
          <a:xfrm rot="10800000" flipV="1">
            <a:off x="2249009" y="1457898"/>
            <a:ext cx="84979" cy="1780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4" name="Google Shape;87;p13">
            <a:extLst>
              <a:ext uri="{FF2B5EF4-FFF2-40B4-BE49-F238E27FC236}">
                <a16:creationId xmlns:a16="http://schemas.microsoft.com/office/drawing/2014/main" id="{CEA6575E-2F41-409B-B47D-3A5534A98BC0}"/>
              </a:ext>
            </a:extLst>
          </p:cNvPr>
          <p:cNvCxnSpPr>
            <a:cxnSpLocks/>
            <a:stCxn id="76" idx="2"/>
            <a:endCxn id="85" idx="1"/>
          </p:cNvCxnSpPr>
          <p:nvPr/>
        </p:nvCxnSpPr>
        <p:spPr>
          <a:xfrm rot="16200000" flipH="1">
            <a:off x="1362081" y="1303968"/>
            <a:ext cx="619470" cy="44546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05;p13">
            <a:extLst>
              <a:ext uri="{FF2B5EF4-FFF2-40B4-BE49-F238E27FC236}">
                <a16:creationId xmlns:a16="http://schemas.microsoft.com/office/drawing/2014/main" id="{17B66CBB-CAE1-43F9-846D-D35675A4FC8A}"/>
              </a:ext>
            </a:extLst>
          </p:cNvPr>
          <p:cNvSpPr/>
          <p:nvPr/>
        </p:nvSpPr>
        <p:spPr>
          <a:xfrm>
            <a:off x="6264891" y="2171356"/>
            <a:ext cx="554920" cy="248544"/>
          </a:xfrm>
          <a:prstGeom prst="rect">
            <a:avLst/>
          </a:pr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내용수정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05;p13">
            <a:extLst>
              <a:ext uri="{FF2B5EF4-FFF2-40B4-BE49-F238E27FC236}">
                <a16:creationId xmlns:a16="http://schemas.microsoft.com/office/drawing/2014/main" id="{6516F55A-3EC5-453F-8078-212BF94B8B3C}"/>
              </a:ext>
            </a:extLst>
          </p:cNvPr>
          <p:cNvSpPr/>
          <p:nvPr/>
        </p:nvSpPr>
        <p:spPr>
          <a:xfrm>
            <a:off x="6264889" y="2471182"/>
            <a:ext cx="554920" cy="248544"/>
          </a:xfrm>
          <a:prstGeom prst="rect">
            <a:avLst/>
          </a:pr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개설취소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7" name="Google Shape;87;p13">
            <a:extLst>
              <a:ext uri="{FF2B5EF4-FFF2-40B4-BE49-F238E27FC236}">
                <a16:creationId xmlns:a16="http://schemas.microsoft.com/office/drawing/2014/main" id="{58D6C191-639F-4E58-87B6-8252A9707901}"/>
              </a:ext>
            </a:extLst>
          </p:cNvPr>
          <p:cNvCxnSpPr>
            <a:cxnSpLocks/>
            <a:stCxn id="132" idx="1"/>
            <a:endCxn id="32" idx="3"/>
          </p:cNvCxnSpPr>
          <p:nvPr/>
        </p:nvCxnSpPr>
        <p:spPr>
          <a:xfrm rot="10800000" flipV="1">
            <a:off x="6171353" y="2295627"/>
            <a:ext cx="93539" cy="17555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87;p13">
            <a:extLst>
              <a:ext uri="{FF2B5EF4-FFF2-40B4-BE49-F238E27FC236}">
                <a16:creationId xmlns:a16="http://schemas.microsoft.com/office/drawing/2014/main" id="{0F6BE8E7-4C60-49C9-81A1-856752D9A9FB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5493759" y="2050976"/>
            <a:ext cx="130074" cy="18695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95;p13">
            <a:extLst>
              <a:ext uri="{FF2B5EF4-FFF2-40B4-BE49-F238E27FC236}">
                <a16:creationId xmlns:a16="http://schemas.microsoft.com/office/drawing/2014/main" id="{3038D343-85B9-4A02-B80B-EDD0E0E66375}"/>
              </a:ext>
            </a:extLst>
          </p:cNvPr>
          <p:cNvSpPr/>
          <p:nvPr/>
        </p:nvSpPr>
        <p:spPr>
          <a:xfrm>
            <a:off x="4278813" y="3768129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QNA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52" name="Google Shape;95;p13">
            <a:extLst>
              <a:ext uri="{FF2B5EF4-FFF2-40B4-BE49-F238E27FC236}">
                <a16:creationId xmlns:a16="http://schemas.microsoft.com/office/drawing/2014/main" id="{EC979099-D1F1-4AC1-B36C-F1B382A16566}"/>
              </a:ext>
            </a:extLst>
          </p:cNvPr>
          <p:cNvSpPr/>
          <p:nvPr/>
        </p:nvSpPr>
        <p:spPr>
          <a:xfrm>
            <a:off x="4280666" y="3171055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정산상태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확인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154" name="Google Shape;87;p13">
            <a:extLst>
              <a:ext uri="{FF2B5EF4-FFF2-40B4-BE49-F238E27FC236}">
                <a16:creationId xmlns:a16="http://schemas.microsoft.com/office/drawing/2014/main" id="{DAFBE316-F57A-47DC-8DCB-1EB0F5A38FEB}"/>
              </a:ext>
            </a:extLst>
          </p:cNvPr>
          <p:cNvCxnSpPr>
            <a:cxnSpLocks/>
            <a:stCxn id="151" idx="1"/>
            <a:endCxn id="72" idx="2"/>
          </p:cNvCxnSpPr>
          <p:nvPr/>
        </p:nvCxnSpPr>
        <p:spPr>
          <a:xfrm rot="10800000">
            <a:off x="4201815" y="1022843"/>
            <a:ext cx="76999" cy="2869558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87;p13">
            <a:extLst>
              <a:ext uri="{FF2B5EF4-FFF2-40B4-BE49-F238E27FC236}">
                <a16:creationId xmlns:a16="http://schemas.microsoft.com/office/drawing/2014/main" id="{60AC3E9D-779D-4401-9A74-BCDFEA37079F}"/>
              </a:ext>
            </a:extLst>
          </p:cNvPr>
          <p:cNvCxnSpPr>
            <a:cxnSpLocks/>
            <a:stCxn id="152" idx="1"/>
            <a:endCxn id="72" idx="2"/>
          </p:cNvCxnSpPr>
          <p:nvPr/>
        </p:nvCxnSpPr>
        <p:spPr>
          <a:xfrm rot="10800000">
            <a:off x="4201814" y="1022843"/>
            <a:ext cx="78852" cy="2272484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95;p13">
            <a:extLst>
              <a:ext uri="{FF2B5EF4-FFF2-40B4-BE49-F238E27FC236}">
                <a16:creationId xmlns:a16="http://schemas.microsoft.com/office/drawing/2014/main" id="{7986D103-DB7B-40B4-83B4-22F39E71F08F}"/>
              </a:ext>
            </a:extLst>
          </p:cNvPr>
          <p:cNvSpPr/>
          <p:nvPr/>
        </p:nvSpPr>
        <p:spPr>
          <a:xfrm>
            <a:off x="4918167" y="3665845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답변 대기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61" name="Google Shape;95;p13">
            <a:extLst>
              <a:ext uri="{FF2B5EF4-FFF2-40B4-BE49-F238E27FC236}">
                <a16:creationId xmlns:a16="http://schemas.microsoft.com/office/drawing/2014/main" id="{D305CF52-A158-4360-8186-7A80881FA9D0}"/>
              </a:ext>
            </a:extLst>
          </p:cNvPr>
          <p:cNvSpPr/>
          <p:nvPr/>
        </p:nvSpPr>
        <p:spPr>
          <a:xfrm>
            <a:off x="4921579" y="3959813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답변 완료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166" name="Google Shape;87;p13">
            <a:extLst>
              <a:ext uri="{FF2B5EF4-FFF2-40B4-BE49-F238E27FC236}">
                <a16:creationId xmlns:a16="http://schemas.microsoft.com/office/drawing/2014/main" id="{F9801B29-A6D0-4A63-A28F-2BBC24FF235D}"/>
              </a:ext>
            </a:extLst>
          </p:cNvPr>
          <p:cNvCxnSpPr>
            <a:cxnSpLocks/>
            <a:stCxn id="160" idx="1"/>
            <a:endCxn id="151" idx="3"/>
          </p:cNvCxnSpPr>
          <p:nvPr/>
        </p:nvCxnSpPr>
        <p:spPr>
          <a:xfrm rot="10800000" flipV="1">
            <a:off x="4833733" y="3790117"/>
            <a:ext cx="84434" cy="10228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87;p13">
            <a:extLst>
              <a:ext uri="{FF2B5EF4-FFF2-40B4-BE49-F238E27FC236}">
                <a16:creationId xmlns:a16="http://schemas.microsoft.com/office/drawing/2014/main" id="{07CD2955-7841-4B10-B2BE-4BF0C321C6E2}"/>
              </a:ext>
            </a:extLst>
          </p:cNvPr>
          <p:cNvCxnSpPr>
            <a:cxnSpLocks/>
            <a:stCxn id="161" idx="1"/>
            <a:endCxn id="151" idx="3"/>
          </p:cNvCxnSpPr>
          <p:nvPr/>
        </p:nvCxnSpPr>
        <p:spPr>
          <a:xfrm rot="10800000">
            <a:off x="4833733" y="3892401"/>
            <a:ext cx="87846" cy="19168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85;p13">
            <a:extLst>
              <a:ext uri="{FF2B5EF4-FFF2-40B4-BE49-F238E27FC236}">
                <a16:creationId xmlns:a16="http://schemas.microsoft.com/office/drawing/2014/main" id="{5D6A3551-38F0-4E1F-A220-8C5C269B1597}"/>
              </a:ext>
            </a:extLst>
          </p:cNvPr>
          <p:cNvSpPr/>
          <p:nvPr/>
        </p:nvSpPr>
        <p:spPr>
          <a:xfrm>
            <a:off x="6596077" y="691376"/>
            <a:ext cx="627583" cy="2485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관리자</a:t>
            </a:r>
            <a:endParaRPr sz="700" b="1" dirty="0">
              <a:solidFill>
                <a:schemeClr val="bg1"/>
              </a:solidFill>
            </a:endParaRPr>
          </a:p>
        </p:txBody>
      </p:sp>
      <p:sp>
        <p:nvSpPr>
          <p:cNvPr id="189" name="Google Shape;95;p13">
            <a:extLst>
              <a:ext uri="{FF2B5EF4-FFF2-40B4-BE49-F238E27FC236}">
                <a16:creationId xmlns:a16="http://schemas.microsoft.com/office/drawing/2014/main" id="{9674932C-1365-44A6-A18E-2D5EBD72D342}"/>
              </a:ext>
            </a:extLst>
          </p:cNvPr>
          <p:cNvSpPr/>
          <p:nvPr/>
        </p:nvSpPr>
        <p:spPr>
          <a:xfrm>
            <a:off x="7006988" y="991201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호스트 관리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90" name="Google Shape;95;p13">
            <a:extLst>
              <a:ext uri="{FF2B5EF4-FFF2-40B4-BE49-F238E27FC236}">
                <a16:creationId xmlns:a16="http://schemas.microsoft.com/office/drawing/2014/main" id="{B5A0DB6E-AF6E-48BE-A545-43EBCC2F086E}"/>
              </a:ext>
            </a:extLst>
          </p:cNvPr>
          <p:cNvSpPr/>
          <p:nvPr/>
        </p:nvSpPr>
        <p:spPr>
          <a:xfrm>
            <a:off x="7005755" y="2964007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클래스 관리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98" name="Google Shape;95;p13">
            <a:extLst>
              <a:ext uri="{FF2B5EF4-FFF2-40B4-BE49-F238E27FC236}">
                <a16:creationId xmlns:a16="http://schemas.microsoft.com/office/drawing/2014/main" id="{89DFB4AD-F570-47F2-81A0-229AFE4F7994}"/>
              </a:ext>
            </a:extLst>
          </p:cNvPr>
          <p:cNvSpPr/>
          <p:nvPr/>
        </p:nvSpPr>
        <p:spPr>
          <a:xfrm>
            <a:off x="7002051" y="1484324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게스트 관리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05" name="Google Shape;95;p13">
            <a:extLst>
              <a:ext uri="{FF2B5EF4-FFF2-40B4-BE49-F238E27FC236}">
                <a16:creationId xmlns:a16="http://schemas.microsoft.com/office/drawing/2014/main" id="{D4045655-A3D4-4476-8AD0-61B4B466C9C4}"/>
              </a:ext>
            </a:extLst>
          </p:cNvPr>
          <p:cNvSpPr/>
          <p:nvPr/>
        </p:nvSpPr>
        <p:spPr>
          <a:xfrm>
            <a:off x="7016986" y="2013070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매출 관리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06" name="Google Shape;105;p13">
            <a:extLst>
              <a:ext uri="{FF2B5EF4-FFF2-40B4-BE49-F238E27FC236}">
                <a16:creationId xmlns:a16="http://schemas.microsoft.com/office/drawing/2014/main" id="{0691E3BE-2899-445D-AE6A-7A286FAE2B42}"/>
              </a:ext>
            </a:extLst>
          </p:cNvPr>
          <p:cNvSpPr/>
          <p:nvPr/>
        </p:nvSpPr>
        <p:spPr>
          <a:xfrm>
            <a:off x="7689723" y="738894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명단 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07" name="Google Shape;105;p13">
            <a:extLst>
              <a:ext uri="{FF2B5EF4-FFF2-40B4-BE49-F238E27FC236}">
                <a16:creationId xmlns:a16="http://schemas.microsoft.com/office/drawing/2014/main" id="{B6F063D5-9C86-4B61-A257-D1A82E29938D}"/>
              </a:ext>
            </a:extLst>
          </p:cNvPr>
          <p:cNvSpPr/>
          <p:nvPr/>
        </p:nvSpPr>
        <p:spPr>
          <a:xfrm>
            <a:off x="8366219" y="678833"/>
            <a:ext cx="554920" cy="3709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개설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클래스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08" name="Google Shape;105;p13">
            <a:extLst>
              <a:ext uri="{FF2B5EF4-FFF2-40B4-BE49-F238E27FC236}">
                <a16:creationId xmlns:a16="http://schemas.microsoft.com/office/drawing/2014/main" id="{E99B5542-B888-43EF-95F4-6598C4F8C2DF}"/>
              </a:ext>
            </a:extLst>
          </p:cNvPr>
          <p:cNvSpPr/>
          <p:nvPr/>
        </p:nvSpPr>
        <p:spPr>
          <a:xfrm>
            <a:off x="7689723" y="1049783"/>
            <a:ext cx="554920" cy="26079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블랙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리스트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09" name="Google Shape;95;p13">
            <a:extLst>
              <a:ext uri="{FF2B5EF4-FFF2-40B4-BE49-F238E27FC236}">
                <a16:creationId xmlns:a16="http://schemas.microsoft.com/office/drawing/2014/main" id="{9FFC2B18-7F20-41EA-B56E-93FFADD32C98}"/>
              </a:ext>
            </a:extLst>
          </p:cNvPr>
          <p:cNvSpPr/>
          <p:nvPr/>
        </p:nvSpPr>
        <p:spPr>
          <a:xfrm>
            <a:off x="6996106" y="4439483"/>
            <a:ext cx="554920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0" name="Google Shape;105;p13">
            <a:extLst>
              <a:ext uri="{FF2B5EF4-FFF2-40B4-BE49-F238E27FC236}">
                <a16:creationId xmlns:a16="http://schemas.microsoft.com/office/drawing/2014/main" id="{B2C578E5-4F54-4642-875F-3E3396D5DE34}"/>
              </a:ext>
            </a:extLst>
          </p:cNvPr>
          <p:cNvSpPr/>
          <p:nvPr/>
        </p:nvSpPr>
        <p:spPr>
          <a:xfrm>
            <a:off x="7689003" y="1384648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명단 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1" name="Google Shape;105;p13">
            <a:extLst>
              <a:ext uri="{FF2B5EF4-FFF2-40B4-BE49-F238E27FC236}">
                <a16:creationId xmlns:a16="http://schemas.microsoft.com/office/drawing/2014/main" id="{505D3B84-CD9A-4560-885A-3EBBC1800080}"/>
              </a:ext>
            </a:extLst>
          </p:cNvPr>
          <p:cNvSpPr/>
          <p:nvPr/>
        </p:nvSpPr>
        <p:spPr>
          <a:xfrm>
            <a:off x="7689723" y="1693594"/>
            <a:ext cx="554920" cy="248544"/>
          </a:xfrm>
          <a:prstGeom prst="rect">
            <a:avLst/>
          </a:prstGeom>
          <a:solidFill>
            <a:srgbClr val="FBBFC0"/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블랙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리스트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2" name="Google Shape;105;p13">
            <a:extLst>
              <a:ext uri="{FF2B5EF4-FFF2-40B4-BE49-F238E27FC236}">
                <a16:creationId xmlns:a16="http://schemas.microsoft.com/office/drawing/2014/main" id="{3E1FED1C-5DEA-4A14-8599-CBD429950A8F}"/>
              </a:ext>
            </a:extLst>
          </p:cNvPr>
          <p:cNvSpPr/>
          <p:nvPr/>
        </p:nvSpPr>
        <p:spPr>
          <a:xfrm>
            <a:off x="8390148" y="2936750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모집 중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3" name="Google Shape;105;p13">
            <a:extLst>
              <a:ext uri="{FF2B5EF4-FFF2-40B4-BE49-F238E27FC236}">
                <a16:creationId xmlns:a16="http://schemas.microsoft.com/office/drawing/2014/main" id="{3A6BAE97-842C-4489-A613-A1D437C301A8}"/>
              </a:ext>
            </a:extLst>
          </p:cNvPr>
          <p:cNvSpPr/>
          <p:nvPr/>
        </p:nvSpPr>
        <p:spPr>
          <a:xfrm>
            <a:off x="8383513" y="3231378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진행 대기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4" name="Google Shape;105;p13">
            <a:extLst>
              <a:ext uri="{FF2B5EF4-FFF2-40B4-BE49-F238E27FC236}">
                <a16:creationId xmlns:a16="http://schemas.microsoft.com/office/drawing/2014/main" id="{2F86687E-AA1F-4D10-B7C6-C357AC4D74BE}"/>
              </a:ext>
            </a:extLst>
          </p:cNvPr>
          <p:cNvSpPr/>
          <p:nvPr/>
        </p:nvSpPr>
        <p:spPr>
          <a:xfrm>
            <a:off x="8383513" y="3517820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금일 진행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215" name="Google Shape;105;p13">
            <a:extLst>
              <a:ext uri="{FF2B5EF4-FFF2-40B4-BE49-F238E27FC236}">
                <a16:creationId xmlns:a16="http://schemas.microsoft.com/office/drawing/2014/main" id="{50ED4CAE-2218-4AEE-9145-DC06701097EE}"/>
              </a:ext>
            </a:extLst>
          </p:cNvPr>
          <p:cNvSpPr/>
          <p:nvPr/>
        </p:nvSpPr>
        <p:spPr>
          <a:xfrm>
            <a:off x="8380742" y="3806203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진행 완료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6" name="Google Shape;105;p13">
            <a:extLst>
              <a:ext uri="{FF2B5EF4-FFF2-40B4-BE49-F238E27FC236}">
                <a16:creationId xmlns:a16="http://schemas.microsoft.com/office/drawing/2014/main" id="{86472B3D-69BA-4DBD-B8B5-E938F0AE808E}"/>
              </a:ext>
            </a:extLst>
          </p:cNvPr>
          <p:cNvSpPr/>
          <p:nvPr/>
        </p:nvSpPr>
        <p:spPr>
          <a:xfrm>
            <a:off x="7662929" y="3789400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공지사항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7" name="Google Shape;105;p13">
            <a:extLst>
              <a:ext uri="{FF2B5EF4-FFF2-40B4-BE49-F238E27FC236}">
                <a16:creationId xmlns:a16="http://schemas.microsoft.com/office/drawing/2014/main" id="{960897BC-D8E3-48D8-B4B4-81569C06C77B}"/>
              </a:ext>
            </a:extLst>
          </p:cNvPr>
          <p:cNvSpPr/>
          <p:nvPr/>
        </p:nvSpPr>
        <p:spPr>
          <a:xfrm>
            <a:off x="7676557" y="4098850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FAQ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8" name="Google Shape;105;p13">
            <a:extLst>
              <a:ext uri="{FF2B5EF4-FFF2-40B4-BE49-F238E27FC236}">
                <a16:creationId xmlns:a16="http://schemas.microsoft.com/office/drawing/2014/main" id="{7DF1B33A-B194-41AB-9862-3B9C1C2BF14E}"/>
              </a:ext>
            </a:extLst>
          </p:cNvPr>
          <p:cNvSpPr/>
          <p:nvPr/>
        </p:nvSpPr>
        <p:spPr>
          <a:xfrm>
            <a:off x="7666153" y="4391301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신고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게시판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19" name="Google Shape;105;p13">
            <a:extLst>
              <a:ext uri="{FF2B5EF4-FFF2-40B4-BE49-F238E27FC236}">
                <a16:creationId xmlns:a16="http://schemas.microsoft.com/office/drawing/2014/main" id="{6CD54DF9-3254-459B-8A9C-7DC6018C4BBD}"/>
              </a:ext>
            </a:extLst>
          </p:cNvPr>
          <p:cNvSpPr/>
          <p:nvPr/>
        </p:nvSpPr>
        <p:spPr>
          <a:xfrm>
            <a:off x="7671523" y="4683948"/>
            <a:ext cx="554794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1:1 </a:t>
            </a: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문의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20" name="Google Shape;105;p13">
            <a:extLst>
              <a:ext uri="{FF2B5EF4-FFF2-40B4-BE49-F238E27FC236}">
                <a16:creationId xmlns:a16="http://schemas.microsoft.com/office/drawing/2014/main" id="{D734E450-0EC8-4626-ACD8-9FF788CFFCA1}"/>
              </a:ext>
            </a:extLst>
          </p:cNvPr>
          <p:cNvSpPr/>
          <p:nvPr/>
        </p:nvSpPr>
        <p:spPr>
          <a:xfrm>
            <a:off x="8370020" y="4098850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게스트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21" name="Google Shape;105;p13">
            <a:extLst>
              <a:ext uri="{FF2B5EF4-FFF2-40B4-BE49-F238E27FC236}">
                <a16:creationId xmlns:a16="http://schemas.microsoft.com/office/drawing/2014/main" id="{DEF72001-A5C4-44D7-8681-CD62F04C16BD}"/>
              </a:ext>
            </a:extLst>
          </p:cNvPr>
          <p:cNvSpPr/>
          <p:nvPr/>
        </p:nvSpPr>
        <p:spPr>
          <a:xfrm>
            <a:off x="8366219" y="4391301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호스트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22" name="Google Shape;105;p13">
            <a:extLst>
              <a:ext uri="{FF2B5EF4-FFF2-40B4-BE49-F238E27FC236}">
                <a16:creationId xmlns:a16="http://schemas.microsoft.com/office/drawing/2014/main" id="{46A97570-5BBB-4478-8A21-DAC5C64554FB}"/>
              </a:ext>
            </a:extLst>
          </p:cNvPr>
          <p:cNvSpPr/>
          <p:nvPr/>
        </p:nvSpPr>
        <p:spPr>
          <a:xfrm>
            <a:off x="7689723" y="2009426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매출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23" name="Google Shape;105;p13">
            <a:extLst>
              <a:ext uri="{FF2B5EF4-FFF2-40B4-BE49-F238E27FC236}">
                <a16:creationId xmlns:a16="http://schemas.microsoft.com/office/drawing/2014/main" id="{D4A527DE-8943-4272-9D15-D10FD4FF6EE7}"/>
              </a:ext>
            </a:extLst>
          </p:cNvPr>
          <p:cNvSpPr/>
          <p:nvPr/>
        </p:nvSpPr>
        <p:spPr>
          <a:xfrm>
            <a:off x="7689003" y="2309510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정산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내역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24" name="Google Shape;105;p13">
            <a:extLst>
              <a:ext uri="{FF2B5EF4-FFF2-40B4-BE49-F238E27FC236}">
                <a16:creationId xmlns:a16="http://schemas.microsoft.com/office/drawing/2014/main" id="{A96AE496-9E10-4D36-B081-A7794FF6AFEF}"/>
              </a:ext>
            </a:extLst>
          </p:cNvPr>
          <p:cNvSpPr/>
          <p:nvPr/>
        </p:nvSpPr>
        <p:spPr>
          <a:xfrm>
            <a:off x="8390148" y="1818753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총 매출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25" name="Google Shape;105;p13">
            <a:extLst>
              <a:ext uri="{FF2B5EF4-FFF2-40B4-BE49-F238E27FC236}">
                <a16:creationId xmlns:a16="http://schemas.microsoft.com/office/drawing/2014/main" id="{DE4F6E44-514B-4370-83AF-742FFCC1867E}"/>
              </a:ext>
            </a:extLst>
          </p:cNvPr>
          <p:cNvSpPr/>
          <p:nvPr/>
        </p:nvSpPr>
        <p:spPr>
          <a:xfrm>
            <a:off x="8386507" y="2148594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순이익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26" name="Google Shape;105;p13">
            <a:extLst>
              <a:ext uri="{FF2B5EF4-FFF2-40B4-BE49-F238E27FC236}">
                <a16:creationId xmlns:a16="http://schemas.microsoft.com/office/drawing/2014/main" id="{9C23A912-F973-469E-9A80-ABA63FCFC223}"/>
              </a:ext>
            </a:extLst>
          </p:cNvPr>
          <p:cNvSpPr/>
          <p:nvPr/>
        </p:nvSpPr>
        <p:spPr>
          <a:xfrm>
            <a:off x="7689003" y="2600322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개설신청</a:t>
            </a:r>
            <a:endParaRPr lang="en-US" altLang="ko-KR" sz="700" b="1" dirty="0">
              <a:solidFill>
                <a:schemeClr val="accen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승인관리</a:t>
            </a:r>
            <a:endParaRPr lang="en-US" altLang="ko-KR" sz="700" b="1" dirty="0">
              <a:solidFill>
                <a:schemeClr val="accent1"/>
              </a:solidFill>
            </a:endParaRPr>
          </a:p>
        </p:txBody>
      </p:sp>
      <p:sp>
        <p:nvSpPr>
          <p:cNvPr id="227" name="Google Shape;105;p13">
            <a:extLst>
              <a:ext uri="{FF2B5EF4-FFF2-40B4-BE49-F238E27FC236}">
                <a16:creationId xmlns:a16="http://schemas.microsoft.com/office/drawing/2014/main" id="{6C6C5A23-AD78-43A2-B4BD-73BBE83A1D5D}"/>
              </a:ext>
            </a:extLst>
          </p:cNvPr>
          <p:cNvSpPr/>
          <p:nvPr/>
        </p:nvSpPr>
        <p:spPr>
          <a:xfrm>
            <a:off x="7688940" y="3179100"/>
            <a:ext cx="554920" cy="32107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진행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클래스 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250" name="Google Shape;86;p13">
            <a:extLst>
              <a:ext uri="{FF2B5EF4-FFF2-40B4-BE49-F238E27FC236}">
                <a16:creationId xmlns:a16="http://schemas.microsoft.com/office/drawing/2014/main" id="{6FA88D79-1B9B-4711-B519-6DEA27579674}"/>
              </a:ext>
            </a:extLst>
          </p:cNvPr>
          <p:cNvSpPr/>
          <p:nvPr/>
        </p:nvSpPr>
        <p:spPr>
          <a:xfrm>
            <a:off x="64024" y="763184"/>
            <a:ext cx="556065" cy="24854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sym typeface="Malgun Gothic"/>
              </a:rPr>
              <a:t>공통</a:t>
            </a:r>
            <a:endParaRPr sz="700" b="1" dirty="0">
              <a:solidFill>
                <a:schemeClr val="bg1"/>
              </a:solidFill>
            </a:endParaRPr>
          </a:p>
        </p:txBody>
      </p:sp>
      <p:sp>
        <p:nvSpPr>
          <p:cNvPr id="251" name="Google Shape;95;p13">
            <a:extLst>
              <a:ext uri="{FF2B5EF4-FFF2-40B4-BE49-F238E27FC236}">
                <a16:creationId xmlns:a16="http://schemas.microsoft.com/office/drawing/2014/main" id="{C05A39BA-D6E4-4D92-92BE-01EEA96760E7}"/>
              </a:ext>
            </a:extLst>
          </p:cNvPr>
          <p:cNvSpPr/>
          <p:nvPr/>
        </p:nvSpPr>
        <p:spPr>
          <a:xfrm>
            <a:off x="403183" y="2180738"/>
            <a:ext cx="556066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로그인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258" name="Google Shape;87;p13">
            <a:extLst>
              <a:ext uri="{FF2B5EF4-FFF2-40B4-BE49-F238E27FC236}">
                <a16:creationId xmlns:a16="http://schemas.microsoft.com/office/drawing/2014/main" id="{D752C807-E2F8-44CE-8CA9-9D76B4690AAC}"/>
              </a:ext>
            </a:extLst>
          </p:cNvPr>
          <p:cNvCxnSpPr>
            <a:cxnSpLocks/>
            <a:stCxn id="188" idx="2"/>
            <a:endCxn id="209" idx="1"/>
          </p:cNvCxnSpPr>
          <p:nvPr/>
        </p:nvCxnSpPr>
        <p:spPr>
          <a:xfrm rot="16200000" flipH="1">
            <a:off x="5141069" y="2708718"/>
            <a:ext cx="3623836" cy="86237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87;p13">
            <a:extLst>
              <a:ext uri="{FF2B5EF4-FFF2-40B4-BE49-F238E27FC236}">
                <a16:creationId xmlns:a16="http://schemas.microsoft.com/office/drawing/2014/main" id="{4E2E2C8C-7F42-45E1-B8E6-7EBDA20AB7CF}"/>
              </a:ext>
            </a:extLst>
          </p:cNvPr>
          <p:cNvCxnSpPr>
            <a:cxnSpLocks/>
            <a:stCxn id="188" idx="2"/>
            <a:endCxn id="189" idx="1"/>
          </p:cNvCxnSpPr>
          <p:nvPr/>
        </p:nvCxnSpPr>
        <p:spPr>
          <a:xfrm rot="16200000" flipH="1">
            <a:off x="6870651" y="979136"/>
            <a:ext cx="175554" cy="97119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87;p13">
            <a:extLst>
              <a:ext uri="{FF2B5EF4-FFF2-40B4-BE49-F238E27FC236}">
                <a16:creationId xmlns:a16="http://schemas.microsoft.com/office/drawing/2014/main" id="{EB360EA7-C472-4628-8BFD-38B931A3628A}"/>
              </a:ext>
            </a:extLst>
          </p:cNvPr>
          <p:cNvCxnSpPr>
            <a:cxnSpLocks/>
            <a:stCxn id="188" idx="2"/>
            <a:endCxn id="198" idx="1"/>
          </p:cNvCxnSpPr>
          <p:nvPr/>
        </p:nvCxnSpPr>
        <p:spPr>
          <a:xfrm rot="16200000" flipH="1">
            <a:off x="6621622" y="1228166"/>
            <a:ext cx="668677" cy="92182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87;p13">
            <a:extLst>
              <a:ext uri="{FF2B5EF4-FFF2-40B4-BE49-F238E27FC236}">
                <a16:creationId xmlns:a16="http://schemas.microsoft.com/office/drawing/2014/main" id="{96963349-4796-4DF8-BFE1-0CA3DD55D46D}"/>
              </a:ext>
            </a:extLst>
          </p:cNvPr>
          <p:cNvCxnSpPr>
            <a:cxnSpLocks/>
            <a:stCxn id="188" idx="2"/>
            <a:endCxn id="190" idx="1"/>
          </p:cNvCxnSpPr>
          <p:nvPr/>
        </p:nvCxnSpPr>
        <p:spPr>
          <a:xfrm rot="16200000" flipH="1">
            <a:off x="5883632" y="1966156"/>
            <a:ext cx="2148360" cy="95886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87;p13">
            <a:extLst>
              <a:ext uri="{FF2B5EF4-FFF2-40B4-BE49-F238E27FC236}">
                <a16:creationId xmlns:a16="http://schemas.microsoft.com/office/drawing/2014/main" id="{54FFA45C-ADFC-474C-BCF6-E455D4DC5850}"/>
              </a:ext>
            </a:extLst>
          </p:cNvPr>
          <p:cNvCxnSpPr>
            <a:cxnSpLocks/>
            <a:stCxn id="189" idx="3"/>
            <a:endCxn id="206" idx="1"/>
          </p:cNvCxnSpPr>
          <p:nvPr/>
        </p:nvCxnSpPr>
        <p:spPr>
          <a:xfrm flipV="1">
            <a:off x="7561908" y="863166"/>
            <a:ext cx="127815" cy="25230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6" name="Google Shape;87;p13">
            <a:extLst>
              <a:ext uri="{FF2B5EF4-FFF2-40B4-BE49-F238E27FC236}">
                <a16:creationId xmlns:a16="http://schemas.microsoft.com/office/drawing/2014/main" id="{BC01BAA5-22FE-4204-B909-48BCA8E9B70A}"/>
              </a:ext>
            </a:extLst>
          </p:cNvPr>
          <p:cNvCxnSpPr>
            <a:cxnSpLocks/>
            <a:stCxn id="189" idx="3"/>
            <a:endCxn id="208" idx="1"/>
          </p:cNvCxnSpPr>
          <p:nvPr/>
        </p:nvCxnSpPr>
        <p:spPr>
          <a:xfrm>
            <a:off x="7561908" y="1115473"/>
            <a:ext cx="127815" cy="6470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87;p13">
            <a:extLst>
              <a:ext uri="{FF2B5EF4-FFF2-40B4-BE49-F238E27FC236}">
                <a16:creationId xmlns:a16="http://schemas.microsoft.com/office/drawing/2014/main" id="{57817BF0-5392-4F2A-9AE1-C5ADFDE1C49E}"/>
              </a:ext>
            </a:extLst>
          </p:cNvPr>
          <p:cNvCxnSpPr>
            <a:cxnSpLocks/>
            <a:stCxn id="198" idx="3"/>
            <a:endCxn id="210" idx="1"/>
          </p:cNvCxnSpPr>
          <p:nvPr/>
        </p:nvCxnSpPr>
        <p:spPr>
          <a:xfrm flipV="1">
            <a:off x="7556971" y="1508920"/>
            <a:ext cx="132032" cy="9967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2" name="Google Shape;87;p13">
            <a:extLst>
              <a:ext uri="{FF2B5EF4-FFF2-40B4-BE49-F238E27FC236}">
                <a16:creationId xmlns:a16="http://schemas.microsoft.com/office/drawing/2014/main" id="{A5C48BD3-3D84-4142-BDFE-9F2CE831B751}"/>
              </a:ext>
            </a:extLst>
          </p:cNvPr>
          <p:cNvCxnSpPr>
            <a:cxnSpLocks/>
            <a:stCxn id="198" idx="3"/>
            <a:endCxn id="211" idx="1"/>
          </p:cNvCxnSpPr>
          <p:nvPr/>
        </p:nvCxnSpPr>
        <p:spPr>
          <a:xfrm>
            <a:off x="7556971" y="1608596"/>
            <a:ext cx="132752" cy="20927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87;p13">
            <a:extLst>
              <a:ext uri="{FF2B5EF4-FFF2-40B4-BE49-F238E27FC236}">
                <a16:creationId xmlns:a16="http://schemas.microsoft.com/office/drawing/2014/main" id="{628753CC-24B7-42FE-ADEB-A230E5DE1C3C}"/>
              </a:ext>
            </a:extLst>
          </p:cNvPr>
          <p:cNvCxnSpPr>
            <a:cxnSpLocks/>
            <a:stCxn id="205" idx="3"/>
            <a:endCxn id="222" idx="1"/>
          </p:cNvCxnSpPr>
          <p:nvPr/>
        </p:nvCxnSpPr>
        <p:spPr>
          <a:xfrm flipV="1">
            <a:off x="7571906" y="2133698"/>
            <a:ext cx="117817" cy="364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87;p13">
            <a:extLst>
              <a:ext uri="{FF2B5EF4-FFF2-40B4-BE49-F238E27FC236}">
                <a16:creationId xmlns:a16="http://schemas.microsoft.com/office/drawing/2014/main" id="{FDFAEAF4-960D-4555-8221-3876B2B4AE71}"/>
              </a:ext>
            </a:extLst>
          </p:cNvPr>
          <p:cNvCxnSpPr>
            <a:cxnSpLocks/>
            <a:stCxn id="205" idx="3"/>
            <a:endCxn id="223" idx="1"/>
          </p:cNvCxnSpPr>
          <p:nvPr/>
        </p:nvCxnSpPr>
        <p:spPr>
          <a:xfrm>
            <a:off x="7571906" y="2137342"/>
            <a:ext cx="117097" cy="29644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2" name="Google Shape;87;p13">
            <a:extLst>
              <a:ext uri="{FF2B5EF4-FFF2-40B4-BE49-F238E27FC236}">
                <a16:creationId xmlns:a16="http://schemas.microsoft.com/office/drawing/2014/main" id="{72A0C99E-90AB-455A-8837-5DEE4A7AB3F6}"/>
              </a:ext>
            </a:extLst>
          </p:cNvPr>
          <p:cNvCxnSpPr>
            <a:cxnSpLocks/>
            <a:stCxn id="190" idx="3"/>
            <a:endCxn id="226" idx="1"/>
          </p:cNvCxnSpPr>
          <p:nvPr/>
        </p:nvCxnSpPr>
        <p:spPr>
          <a:xfrm flipV="1">
            <a:off x="7560675" y="2724594"/>
            <a:ext cx="128328" cy="36368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87;p13">
            <a:extLst>
              <a:ext uri="{FF2B5EF4-FFF2-40B4-BE49-F238E27FC236}">
                <a16:creationId xmlns:a16="http://schemas.microsoft.com/office/drawing/2014/main" id="{51CC9755-F272-4B25-9524-EE7FA592F245}"/>
              </a:ext>
            </a:extLst>
          </p:cNvPr>
          <p:cNvCxnSpPr>
            <a:cxnSpLocks/>
            <a:stCxn id="190" idx="3"/>
            <a:endCxn id="227" idx="1"/>
          </p:cNvCxnSpPr>
          <p:nvPr/>
        </p:nvCxnSpPr>
        <p:spPr>
          <a:xfrm>
            <a:off x="7560675" y="3088279"/>
            <a:ext cx="128265" cy="25136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87;p13">
            <a:extLst>
              <a:ext uri="{FF2B5EF4-FFF2-40B4-BE49-F238E27FC236}">
                <a16:creationId xmlns:a16="http://schemas.microsoft.com/office/drawing/2014/main" id="{D3C82D33-5912-4C1E-9767-2663FD1CEB7A}"/>
              </a:ext>
            </a:extLst>
          </p:cNvPr>
          <p:cNvCxnSpPr>
            <a:cxnSpLocks/>
            <a:stCxn id="216" idx="1"/>
            <a:endCxn id="209" idx="3"/>
          </p:cNvCxnSpPr>
          <p:nvPr/>
        </p:nvCxnSpPr>
        <p:spPr>
          <a:xfrm rot="10800000" flipV="1">
            <a:off x="7551027" y="3913671"/>
            <a:ext cx="111903" cy="6500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" name="Google Shape;87;p13">
            <a:extLst>
              <a:ext uri="{FF2B5EF4-FFF2-40B4-BE49-F238E27FC236}">
                <a16:creationId xmlns:a16="http://schemas.microsoft.com/office/drawing/2014/main" id="{98BF5434-E922-4C94-9C2A-2889D93186BA}"/>
              </a:ext>
            </a:extLst>
          </p:cNvPr>
          <p:cNvCxnSpPr>
            <a:cxnSpLocks/>
            <a:stCxn id="209" idx="3"/>
            <a:endCxn id="217" idx="1"/>
          </p:cNvCxnSpPr>
          <p:nvPr/>
        </p:nvCxnSpPr>
        <p:spPr>
          <a:xfrm flipV="1">
            <a:off x="7551026" y="4223122"/>
            <a:ext cx="125531" cy="34063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5" name="Google Shape;87;p13">
            <a:extLst>
              <a:ext uri="{FF2B5EF4-FFF2-40B4-BE49-F238E27FC236}">
                <a16:creationId xmlns:a16="http://schemas.microsoft.com/office/drawing/2014/main" id="{0973DF83-66CB-49EA-A702-06F592EFAC24}"/>
              </a:ext>
            </a:extLst>
          </p:cNvPr>
          <p:cNvCxnSpPr>
            <a:cxnSpLocks/>
            <a:stCxn id="209" idx="3"/>
            <a:endCxn id="218" idx="1"/>
          </p:cNvCxnSpPr>
          <p:nvPr/>
        </p:nvCxnSpPr>
        <p:spPr>
          <a:xfrm flipV="1">
            <a:off x="7551026" y="4515573"/>
            <a:ext cx="115127" cy="4818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87;p13">
            <a:extLst>
              <a:ext uri="{FF2B5EF4-FFF2-40B4-BE49-F238E27FC236}">
                <a16:creationId xmlns:a16="http://schemas.microsoft.com/office/drawing/2014/main" id="{9D801E7C-53DF-4C14-A728-D5CD85620F8F}"/>
              </a:ext>
            </a:extLst>
          </p:cNvPr>
          <p:cNvCxnSpPr>
            <a:cxnSpLocks/>
            <a:stCxn id="209" idx="3"/>
            <a:endCxn id="219" idx="1"/>
          </p:cNvCxnSpPr>
          <p:nvPr/>
        </p:nvCxnSpPr>
        <p:spPr>
          <a:xfrm>
            <a:off x="7551026" y="4563755"/>
            <a:ext cx="120497" cy="2444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" name="Google Shape;87;p13">
            <a:extLst>
              <a:ext uri="{FF2B5EF4-FFF2-40B4-BE49-F238E27FC236}">
                <a16:creationId xmlns:a16="http://schemas.microsoft.com/office/drawing/2014/main" id="{09469F7C-0276-4AA9-B10C-12252041B546}"/>
              </a:ext>
            </a:extLst>
          </p:cNvPr>
          <p:cNvCxnSpPr>
            <a:cxnSpLocks/>
            <a:stCxn id="224" idx="1"/>
            <a:endCxn id="222" idx="3"/>
          </p:cNvCxnSpPr>
          <p:nvPr/>
        </p:nvCxnSpPr>
        <p:spPr>
          <a:xfrm rot="10800000" flipV="1">
            <a:off x="8244644" y="1943024"/>
            <a:ext cx="145505" cy="1906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87;p13">
            <a:extLst>
              <a:ext uri="{FF2B5EF4-FFF2-40B4-BE49-F238E27FC236}">
                <a16:creationId xmlns:a16="http://schemas.microsoft.com/office/drawing/2014/main" id="{FF8F5E37-F862-48E9-8B98-08C5FD8959F7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>
            <a:off x="8244643" y="2133698"/>
            <a:ext cx="141864" cy="1391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0" name="Google Shape;87;p13">
            <a:extLst>
              <a:ext uri="{FF2B5EF4-FFF2-40B4-BE49-F238E27FC236}">
                <a16:creationId xmlns:a16="http://schemas.microsoft.com/office/drawing/2014/main" id="{8EB30BE8-B3BA-45F8-A59A-7244A1D57EAB}"/>
              </a:ext>
            </a:extLst>
          </p:cNvPr>
          <p:cNvCxnSpPr>
            <a:cxnSpLocks/>
            <a:stCxn id="227" idx="3"/>
            <a:endCxn id="212" idx="1"/>
          </p:cNvCxnSpPr>
          <p:nvPr/>
        </p:nvCxnSpPr>
        <p:spPr>
          <a:xfrm flipV="1">
            <a:off x="8243860" y="3061022"/>
            <a:ext cx="146288" cy="27861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87;p13">
            <a:extLst>
              <a:ext uri="{FF2B5EF4-FFF2-40B4-BE49-F238E27FC236}">
                <a16:creationId xmlns:a16="http://schemas.microsoft.com/office/drawing/2014/main" id="{3D78A5E1-13F2-4721-AF5A-1EDD401B6EA9}"/>
              </a:ext>
            </a:extLst>
          </p:cNvPr>
          <p:cNvCxnSpPr>
            <a:cxnSpLocks/>
            <a:stCxn id="227" idx="3"/>
            <a:endCxn id="213" idx="1"/>
          </p:cNvCxnSpPr>
          <p:nvPr/>
        </p:nvCxnSpPr>
        <p:spPr>
          <a:xfrm>
            <a:off x="8243860" y="3339639"/>
            <a:ext cx="139653" cy="160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" name="Google Shape;87;p13">
            <a:extLst>
              <a:ext uri="{FF2B5EF4-FFF2-40B4-BE49-F238E27FC236}">
                <a16:creationId xmlns:a16="http://schemas.microsoft.com/office/drawing/2014/main" id="{0374F0D7-368B-489F-B063-6F35018D3390}"/>
              </a:ext>
            </a:extLst>
          </p:cNvPr>
          <p:cNvCxnSpPr>
            <a:cxnSpLocks/>
            <a:stCxn id="227" idx="3"/>
            <a:endCxn id="214" idx="1"/>
          </p:cNvCxnSpPr>
          <p:nvPr/>
        </p:nvCxnSpPr>
        <p:spPr>
          <a:xfrm>
            <a:off x="8243860" y="3339639"/>
            <a:ext cx="139653" cy="30245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9" name="Google Shape;87;p13">
            <a:extLst>
              <a:ext uri="{FF2B5EF4-FFF2-40B4-BE49-F238E27FC236}">
                <a16:creationId xmlns:a16="http://schemas.microsoft.com/office/drawing/2014/main" id="{4FD59E02-93B2-4A5E-BDB6-5FCD00C2FCC0}"/>
              </a:ext>
            </a:extLst>
          </p:cNvPr>
          <p:cNvCxnSpPr>
            <a:cxnSpLocks/>
            <a:stCxn id="227" idx="3"/>
            <a:endCxn id="215" idx="1"/>
          </p:cNvCxnSpPr>
          <p:nvPr/>
        </p:nvCxnSpPr>
        <p:spPr>
          <a:xfrm>
            <a:off x="8243860" y="3339639"/>
            <a:ext cx="136882" cy="59083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2" name="Google Shape;87;p13">
            <a:extLst>
              <a:ext uri="{FF2B5EF4-FFF2-40B4-BE49-F238E27FC236}">
                <a16:creationId xmlns:a16="http://schemas.microsoft.com/office/drawing/2014/main" id="{FF5125AA-6B52-4D03-B327-F702DBC0D525}"/>
              </a:ext>
            </a:extLst>
          </p:cNvPr>
          <p:cNvCxnSpPr>
            <a:cxnSpLocks/>
            <a:stCxn id="218" idx="3"/>
            <a:endCxn id="220" idx="1"/>
          </p:cNvCxnSpPr>
          <p:nvPr/>
        </p:nvCxnSpPr>
        <p:spPr>
          <a:xfrm flipV="1">
            <a:off x="8221073" y="4223122"/>
            <a:ext cx="148947" cy="29245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87;p13">
            <a:extLst>
              <a:ext uri="{FF2B5EF4-FFF2-40B4-BE49-F238E27FC236}">
                <a16:creationId xmlns:a16="http://schemas.microsoft.com/office/drawing/2014/main" id="{7FEC167D-D854-4D1A-8454-9A7E4118D7C1}"/>
              </a:ext>
            </a:extLst>
          </p:cNvPr>
          <p:cNvCxnSpPr>
            <a:cxnSpLocks/>
            <a:stCxn id="420" idx="1"/>
            <a:endCxn id="85" idx="3"/>
          </p:cNvCxnSpPr>
          <p:nvPr/>
        </p:nvCxnSpPr>
        <p:spPr>
          <a:xfrm rot="10800000">
            <a:off x="2249008" y="1635977"/>
            <a:ext cx="82996" cy="16494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87;p13">
            <a:extLst>
              <a:ext uri="{FF2B5EF4-FFF2-40B4-BE49-F238E27FC236}">
                <a16:creationId xmlns:a16="http://schemas.microsoft.com/office/drawing/2014/main" id="{E14FCACD-6C9B-485D-8392-F7185DF43BE1}"/>
              </a:ext>
            </a:extLst>
          </p:cNvPr>
          <p:cNvCxnSpPr>
            <a:cxnSpLocks/>
            <a:stCxn id="420" idx="3"/>
            <a:endCxn id="419" idx="1"/>
          </p:cNvCxnSpPr>
          <p:nvPr/>
        </p:nvCxnSpPr>
        <p:spPr>
          <a:xfrm flipV="1">
            <a:off x="2886924" y="1648685"/>
            <a:ext cx="74854" cy="15224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87;p13">
            <a:extLst>
              <a:ext uri="{FF2B5EF4-FFF2-40B4-BE49-F238E27FC236}">
                <a16:creationId xmlns:a16="http://schemas.microsoft.com/office/drawing/2014/main" id="{0C427321-B605-408E-B1AC-21F09B219EC8}"/>
              </a:ext>
            </a:extLst>
          </p:cNvPr>
          <p:cNvCxnSpPr>
            <a:cxnSpLocks/>
            <a:stCxn id="420" idx="3"/>
            <a:endCxn id="421" idx="1"/>
          </p:cNvCxnSpPr>
          <p:nvPr/>
        </p:nvCxnSpPr>
        <p:spPr>
          <a:xfrm>
            <a:off x="2886924" y="1800925"/>
            <a:ext cx="75564" cy="15408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1" name="Google Shape;87;p13">
            <a:extLst>
              <a:ext uri="{FF2B5EF4-FFF2-40B4-BE49-F238E27FC236}">
                <a16:creationId xmlns:a16="http://schemas.microsoft.com/office/drawing/2014/main" id="{7BAE3EEA-7DDA-4D47-BDB9-F268F76EBD20}"/>
              </a:ext>
            </a:extLst>
          </p:cNvPr>
          <p:cNvCxnSpPr>
            <a:cxnSpLocks/>
            <a:stCxn id="250" idx="0"/>
            <a:endCxn id="74" idx="2"/>
          </p:cNvCxnSpPr>
          <p:nvPr/>
        </p:nvCxnSpPr>
        <p:spPr>
          <a:xfrm rot="5400000" flipH="1" flipV="1">
            <a:off x="2143828" y="-1294801"/>
            <a:ext cx="256215" cy="38597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2" name="Google Shape;87;p13">
            <a:extLst>
              <a:ext uri="{FF2B5EF4-FFF2-40B4-BE49-F238E27FC236}">
                <a16:creationId xmlns:a16="http://schemas.microsoft.com/office/drawing/2014/main" id="{C491A099-68B8-4F95-87C8-32933A5A44A7}"/>
              </a:ext>
            </a:extLst>
          </p:cNvPr>
          <p:cNvCxnSpPr>
            <a:cxnSpLocks/>
            <a:stCxn id="76" idx="0"/>
            <a:endCxn id="74" idx="2"/>
          </p:cNvCxnSpPr>
          <p:nvPr/>
        </p:nvCxnSpPr>
        <p:spPr>
          <a:xfrm rot="5400000" flipH="1" flipV="1">
            <a:off x="2795182" y="-638669"/>
            <a:ext cx="260993" cy="255227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3" name="Google Shape;87;p13">
            <a:extLst>
              <a:ext uri="{FF2B5EF4-FFF2-40B4-BE49-F238E27FC236}">
                <a16:creationId xmlns:a16="http://schemas.microsoft.com/office/drawing/2014/main" id="{6C2C7908-3684-45C6-9C43-91D17DC14A5C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rot="16200000" flipV="1">
            <a:off x="4068149" y="640633"/>
            <a:ext cx="267330" cy="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5" name="Google Shape;87;p13">
            <a:extLst>
              <a:ext uri="{FF2B5EF4-FFF2-40B4-BE49-F238E27FC236}">
                <a16:creationId xmlns:a16="http://schemas.microsoft.com/office/drawing/2014/main" id="{08442571-8031-4C84-A4E2-E9AD0086F590}"/>
              </a:ext>
            </a:extLst>
          </p:cNvPr>
          <p:cNvCxnSpPr>
            <a:cxnSpLocks/>
            <a:stCxn id="188" idx="0"/>
            <a:endCxn id="74" idx="2"/>
          </p:cNvCxnSpPr>
          <p:nvPr/>
        </p:nvCxnSpPr>
        <p:spPr>
          <a:xfrm rot="16200000" flipV="1">
            <a:off x="5463638" y="-754855"/>
            <a:ext cx="184407" cy="2708056"/>
          </a:xfrm>
          <a:prstGeom prst="bentConnector3">
            <a:avLst>
              <a:gd name="adj1" fmla="val 31634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72930BF0-6223-46C0-ADFB-993801F7C853}"/>
              </a:ext>
            </a:extLst>
          </p:cNvPr>
          <p:cNvCxnSpPr>
            <a:cxnSpLocks/>
            <a:stCxn id="419" idx="3"/>
            <a:endCxn id="422" idx="1"/>
          </p:cNvCxnSpPr>
          <p:nvPr/>
        </p:nvCxnSpPr>
        <p:spPr>
          <a:xfrm>
            <a:off x="3516698" y="1648685"/>
            <a:ext cx="46963" cy="0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814E9540-FAE3-40EB-BDB7-622E994464B9}"/>
              </a:ext>
            </a:extLst>
          </p:cNvPr>
          <p:cNvCxnSpPr>
            <a:cxnSpLocks/>
            <a:stCxn id="421" idx="3"/>
            <a:endCxn id="423" idx="1"/>
          </p:cNvCxnSpPr>
          <p:nvPr/>
        </p:nvCxnSpPr>
        <p:spPr>
          <a:xfrm>
            <a:off x="3517408" y="1955011"/>
            <a:ext cx="46253" cy="3846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DE2565CA-110B-4728-AD75-18F8B2773F63}"/>
              </a:ext>
            </a:extLst>
          </p:cNvPr>
          <p:cNvCxnSpPr>
            <a:cxnSpLocks/>
            <a:stCxn id="206" idx="3"/>
            <a:endCxn id="207" idx="1"/>
          </p:cNvCxnSpPr>
          <p:nvPr/>
        </p:nvCxnSpPr>
        <p:spPr>
          <a:xfrm>
            <a:off x="8244643" y="863166"/>
            <a:ext cx="121576" cy="1142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oogle Shape;87;p13">
            <a:extLst>
              <a:ext uri="{FF2B5EF4-FFF2-40B4-BE49-F238E27FC236}">
                <a16:creationId xmlns:a16="http://schemas.microsoft.com/office/drawing/2014/main" id="{00C8A462-0625-4334-B4BF-260F24954CC6}"/>
              </a:ext>
            </a:extLst>
          </p:cNvPr>
          <p:cNvCxnSpPr>
            <a:cxnSpLocks/>
            <a:stCxn id="250" idx="2"/>
            <a:endCxn id="251" idx="1"/>
          </p:cNvCxnSpPr>
          <p:nvPr/>
        </p:nvCxnSpPr>
        <p:spPr>
          <a:xfrm rot="16200000" flipH="1">
            <a:off x="-274021" y="1627806"/>
            <a:ext cx="1293282" cy="61126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95;p13">
            <a:extLst>
              <a:ext uri="{FF2B5EF4-FFF2-40B4-BE49-F238E27FC236}">
                <a16:creationId xmlns:a16="http://schemas.microsoft.com/office/drawing/2014/main" id="{646E365F-B987-4205-A1B0-B115EE138987}"/>
              </a:ext>
            </a:extLst>
          </p:cNvPr>
          <p:cNvSpPr/>
          <p:nvPr/>
        </p:nvSpPr>
        <p:spPr>
          <a:xfrm>
            <a:off x="406075" y="1797475"/>
            <a:ext cx="552028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67" name="Google Shape;95;p13">
            <a:extLst>
              <a:ext uri="{FF2B5EF4-FFF2-40B4-BE49-F238E27FC236}">
                <a16:creationId xmlns:a16="http://schemas.microsoft.com/office/drawing/2014/main" id="{15F2DB04-7B90-4AE0-A8BD-3B4717410E0B}"/>
              </a:ext>
            </a:extLst>
          </p:cNvPr>
          <p:cNvSpPr/>
          <p:nvPr/>
        </p:nvSpPr>
        <p:spPr>
          <a:xfrm>
            <a:off x="402239" y="3094593"/>
            <a:ext cx="554919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68" name="Google Shape;105;p13">
            <a:extLst>
              <a:ext uri="{FF2B5EF4-FFF2-40B4-BE49-F238E27FC236}">
                <a16:creationId xmlns:a16="http://schemas.microsoft.com/office/drawing/2014/main" id="{88BF4EF1-84B3-446B-A7B7-FE866AF3EE1B}"/>
              </a:ext>
            </a:extLst>
          </p:cNvPr>
          <p:cNvSpPr/>
          <p:nvPr/>
        </p:nvSpPr>
        <p:spPr>
          <a:xfrm>
            <a:off x="1049062" y="2925361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공지사항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70" name="Google Shape;105;p13">
            <a:extLst>
              <a:ext uri="{FF2B5EF4-FFF2-40B4-BE49-F238E27FC236}">
                <a16:creationId xmlns:a16="http://schemas.microsoft.com/office/drawing/2014/main" id="{54E27F52-971B-442C-BBDE-E8AFB2DBAEB2}"/>
              </a:ext>
            </a:extLst>
          </p:cNvPr>
          <p:cNvSpPr/>
          <p:nvPr/>
        </p:nvSpPr>
        <p:spPr>
          <a:xfrm>
            <a:off x="1049062" y="3233681"/>
            <a:ext cx="554920" cy="26649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FAQ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230" name="Google Shape;87;p13">
            <a:extLst>
              <a:ext uri="{FF2B5EF4-FFF2-40B4-BE49-F238E27FC236}">
                <a16:creationId xmlns:a16="http://schemas.microsoft.com/office/drawing/2014/main" id="{57C37B21-9C4A-4041-8F44-201598C6F848}"/>
              </a:ext>
            </a:extLst>
          </p:cNvPr>
          <p:cNvCxnSpPr>
            <a:cxnSpLocks/>
            <a:stCxn id="188" idx="2"/>
            <a:endCxn id="205" idx="1"/>
          </p:cNvCxnSpPr>
          <p:nvPr/>
        </p:nvCxnSpPr>
        <p:spPr>
          <a:xfrm rot="16200000" flipH="1">
            <a:off x="6364716" y="1485071"/>
            <a:ext cx="1197423" cy="107117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2" name="Google Shape;105;p13">
            <a:extLst>
              <a:ext uri="{FF2B5EF4-FFF2-40B4-BE49-F238E27FC236}">
                <a16:creationId xmlns:a16="http://schemas.microsoft.com/office/drawing/2014/main" id="{D3A02124-922C-411C-A568-124CE5C206D0}"/>
              </a:ext>
            </a:extLst>
          </p:cNvPr>
          <p:cNvSpPr/>
          <p:nvPr/>
        </p:nvSpPr>
        <p:spPr>
          <a:xfrm>
            <a:off x="8386092" y="2604685"/>
            <a:ext cx="596825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승인</a:t>
            </a: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거절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처리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0D1340B6-4D0E-4393-B4DF-D59A673AFECB}"/>
              </a:ext>
            </a:extLst>
          </p:cNvPr>
          <p:cNvCxnSpPr>
            <a:cxnSpLocks/>
            <a:stCxn id="226" idx="3"/>
            <a:endCxn id="252" idx="1"/>
          </p:cNvCxnSpPr>
          <p:nvPr/>
        </p:nvCxnSpPr>
        <p:spPr>
          <a:xfrm>
            <a:off x="8243923" y="2724594"/>
            <a:ext cx="142169" cy="4363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Google Shape;105;p13">
            <a:extLst>
              <a:ext uri="{FF2B5EF4-FFF2-40B4-BE49-F238E27FC236}">
                <a16:creationId xmlns:a16="http://schemas.microsoft.com/office/drawing/2014/main" id="{87CE8F4D-F996-4963-BB02-B6BC0F0DC87E}"/>
              </a:ext>
            </a:extLst>
          </p:cNvPr>
          <p:cNvSpPr/>
          <p:nvPr/>
        </p:nvSpPr>
        <p:spPr>
          <a:xfrm>
            <a:off x="8366219" y="4683948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답변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등록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25D1F0FD-CECD-4604-9790-F45F40A1EAFC}"/>
              </a:ext>
            </a:extLst>
          </p:cNvPr>
          <p:cNvCxnSpPr>
            <a:cxnSpLocks/>
            <a:stCxn id="219" idx="3"/>
            <a:endCxn id="269" idx="1"/>
          </p:cNvCxnSpPr>
          <p:nvPr/>
        </p:nvCxnSpPr>
        <p:spPr>
          <a:xfrm>
            <a:off x="8226317" y="4808220"/>
            <a:ext cx="139902" cy="0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Google Shape;105;p13">
            <a:extLst>
              <a:ext uri="{FF2B5EF4-FFF2-40B4-BE49-F238E27FC236}">
                <a16:creationId xmlns:a16="http://schemas.microsoft.com/office/drawing/2014/main" id="{61E56EF5-44DA-42C9-A95A-C1A4DCBC05C9}"/>
              </a:ext>
            </a:extLst>
          </p:cNvPr>
          <p:cNvSpPr/>
          <p:nvPr/>
        </p:nvSpPr>
        <p:spPr>
          <a:xfrm>
            <a:off x="5623831" y="3665845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36BC97D4-F6E8-4F46-8802-187ED864F944}"/>
              </a:ext>
            </a:extLst>
          </p:cNvPr>
          <p:cNvCxnSpPr>
            <a:cxnSpLocks/>
            <a:stCxn id="160" idx="3"/>
            <a:endCxn id="309" idx="1"/>
          </p:cNvCxnSpPr>
          <p:nvPr/>
        </p:nvCxnSpPr>
        <p:spPr>
          <a:xfrm>
            <a:off x="5473087" y="3790117"/>
            <a:ext cx="150744" cy="0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Google Shape;87;p13">
            <a:extLst>
              <a:ext uri="{FF2B5EF4-FFF2-40B4-BE49-F238E27FC236}">
                <a16:creationId xmlns:a16="http://schemas.microsoft.com/office/drawing/2014/main" id="{F016AC5A-FD2C-453C-AF4B-5CC0B23A1D2E}"/>
              </a:ext>
            </a:extLst>
          </p:cNvPr>
          <p:cNvCxnSpPr>
            <a:cxnSpLocks/>
            <a:stCxn id="250" idx="2"/>
            <a:endCxn id="165" idx="1"/>
          </p:cNvCxnSpPr>
          <p:nvPr/>
        </p:nvCxnSpPr>
        <p:spPr>
          <a:xfrm rot="16200000" flipH="1">
            <a:off x="-80943" y="1434728"/>
            <a:ext cx="910019" cy="64018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4" name="Google Shape;87;p13">
            <a:extLst>
              <a:ext uri="{FF2B5EF4-FFF2-40B4-BE49-F238E27FC236}">
                <a16:creationId xmlns:a16="http://schemas.microsoft.com/office/drawing/2014/main" id="{6D5F39FB-E1E6-4EC9-956E-D1450F1352CB}"/>
              </a:ext>
            </a:extLst>
          </p:cNvPr>
          <p:cNvCxnSpPr>
            <a:cxnSpLocks/>
            <a:stCxn id="250" idx="2"/>
            <a:endCxn id="167" idx="1"/>
          </p:cNvCxnSpPr>
          <p:nvPr/>
        </p:nvCxnSpPr>
        <p:spPr>
          <a:xfrm rot="16200000" flipH="1">
            <a:off x="-731420" y="2085205"/>
            <a:ext cx="2207137" cy="60182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9" name="Google Shape;87;p13">
            <a:extLst>
              <a:ext uri="{FF2B5EF4-FFF2-40B4-BE49-F238E27FC236}">
                <a16:creationId xmlns:a16="http://schemas.microsoft.com/office/drawing/2014/main" id="{9E4D35A1-A1D9-4ECE-B6A8-BB683F8B57A1}"/>
              </a:ext>
            </a:extLst>
          </p:cNvPr>
          <p:cNvCxnSpPr>
            <a:cxnSpLocks/>
            <a:stCxn id="167" idx="3"/>
            <a:endCxn id="168" idx="1"/>
          </p:cNvCxnSpPr>
          <p:nvPr/>
        </p:nvCxnSpPr>
        <p:spPr>
          <a:xfrm flipV="1">
            <a:off x="957158" y="3049633"/>
            <a:ext cx="91904" cy="16923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0" name="Google Shape;87;p13">
            <a:extLst>
              <a:ext uri="{FF2B5EF4-FFF2-40B4-BE49-F238E27FC236}">
                <a16:creationId xmlns:a16="http://schemas.microsoft.com/office/drawing/2014/main" id="{DB3E5DDE-1BE1-48BB-9118-8A2DF0EB4C8B}"/>
              </a:ext>
            </a:extLst>
          </p:cNvPr>
          <p:cNvCxnSpPr>
            <a:cxnSpLocks/>
            <a:stCxn id="167" idx="3"/>
            <a:endCxn id="170" idx="1"/>
          </p:cNvCxnSpPr>
          <p:nvPr/>
        </p:nvCxnSpPr>
        <p:spPr>
          <a:xfrm>
            <a:off x="957158" y="3218865"/>
            <a:ext cx="91904" cy="1480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4" name="Google Shape;87;p13">
            <a:extLst>
              <a:ext uri="{FF2B5EF4-FFF2-40B4-BE49-F238E27FC236}">
                <a16:creationId xmlns:a16="http://schemas.microsoft.com/office/drawing/2014/main" id="{33163E4B-A84C-4DDA-9414-EF262B4E638F}"/>
              </a:ext>
            </a:extLst>
          </p:cNvPr>
          <p:cNvCxnSpPr>
            <a:cxnSpLocks/>
            <a:stCxn id="250" idx="2"/>
            <a:endCxn id="412" idx="1"/>
          </p:cNvCxnSpPr>
          <p:nvPr/>
        </p:nvCxnSpPr>
        <p:spPr>
          <a:xfrm rot="16200000" flipH="1">
            <a:off x="-1035188" y="2388973"/>
            <a:ext cx="2823657" cy="69166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70D80F66-3C72-4B44-964C-1F7C6DF7536D}"/>
              </a:ext>
            </a:extLst>
          </p:cNvPr>
          <p:cNvCxnSpPr>
            <a:cxnSpLocks/>
            <a:stCxn id="412" idx="3"/>
            <a:endCxn id="428" idx="1"/>
          </p:cNvCxnSpPr>
          <p:nvPr/>
        </p:nvCxnSpPr>
        <p:spPr>
          <a:xfrm flipV="1">
            <a:off x="966142" y="3832508"/>
            <a:ext cx="74581" cy="2877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다이아몬드 332">
            <a:extLst>
              <a:ext uri="{FF2B5EF4-FFF2-40B4-BE49-F238E27FC236}">
                <a16:creationId xmlns:a16="http://schemas.microsoft.com/office/drawing/2014/main" id="{00BC8D8F-C403-47AF-A674-983815C7BBB2}"/>
              </a:ext>
            </a:extLst>
          </p:cNvPr>
          <p:cNvSpPr/>
          <p:nvPr/>
        </p:nvSpPr>
        <p:spPr>
          <a:xfrm>
            <a:off x="824508" y="4065405"/>
            <a:ext cx="987350" cy="433764"/>
          </a:xfrm>
          <a:prstGeom prst="diamond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rgbClr val="000000"/>
                </a:solidFill>
              </a:rPr>
              <a:t>게스트</a:t>
            </a:r>
          </a:p>
        </p:txBody>
      </p:sp>
      <p:cxnSp>
        <p:nvCxnSpPr>
          <p:cNvPr id="361" name="Google Shape;87;p13">
            <a:extLst>
              <a:ext uri="{FF2B5EF4-FFF2-40B4-BE49-F238E27FC236}">
                <a16:creationId xmlns:a16="http://schemas.microsoft.com/office/drawing/2014/main" id="{3EB15336-F9CF-4389-8FCE-7E35049E0132}"/>
              </a:ext>
            </a:extLst>
          </p:cNvPr>
          <p:cNvCxnSpPr>
            <a:cxnSpLocks/>
            <a:endCxn id="429" idx="1"/>
          </p:cNvCxnSpPr>
          <p:nvPr/>
        </p:nvCxnSpPr>
        <p:spPr>
          <a:xfrm flipV="1">
            <a:off x="1817942" y="4101672"/>
            <a:ext cx="125076" cy="20824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" name="Google Shape;87;p13">
            <a:extLst>
              <a:ext uri="{FF2B5EF4-FFF2-40B4-BE49-F238E27FC236}">
                <a16:creationId xmlns:a16="http://schemas.microsoft.com/office/drawing/2014/main" id="{3702BDC7-5DB0-426D-A222-281AD1D6C3DC}"/>
              </a:ext>
            </a:extLst>
          </p:cNvPr>
          <p:cNvCxnSpPr>
            <a:cxnSpLocks/>
            <a:endCxn id="426" idx="1"/>
          </p:cNvCxnSpPr>
          <p:nvPr/>
        </p:nvCxnSpPr>
        <p:spPr>
          <a:xfrm>
            <a:off x="1811857" y="4282285"/>
            <a:ext cx="131162" cy="19527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EEA79EDA-358B-4E0A-865A-5D50BAE51249}"/>
              </a:ext>
            </a:extLst>
          </p:cNvPr>
          <p:cNvCxnSpPr>
            <a:cxnSpLocks/>
            <a:stCxn id="428" idx="2"/>
            <a:endCxn id="333" idx="0"/>
          </p:cNvCxnSpPr>
          <p:nvPr/>
        </p:nvCxnSpPr>
        <p:spPr>
          <a:xfrm>
            <a:off x="1318183" y="3956780"/>
            <a:ext cx="0" cy="108625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연결선 479">
            <a:extLst>
              <a:ext uri="{FF2B5EF4-FFF2-40B4-BE49-F238E27FC236}">
                <a16:creationId xmlns:a16="http://schemas.microsoft.com/office/drawing/2014/main" id="{82E089AE-AF3F-4319-9307-F5F7AEED6279}"/>
              </a:ext>
            </a:extLst>
          </p:cNvPr>
          <p:cNvCxnSpPr>
            <a:cxnSpLocks/>
            <a:stCxn id="218" idx="3"/>
            <a:endCxn id="221" idx="1"/>
          </p:cNvCxnSpPr>
          <p:nvPr/>
        </p:nvCxnSpPr>
        <p:spPr>
          <a:xfrm>
            <a:off x="8221073" y="4515573"/>
            <a:ext cx="145146" cy="0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Google Shape;105;p13">
            <a:extLst>
              <a:ext uri="{FF2B5EF4-FFF2-40B4-BE49-F238E27FC236}">
                <a16:creationId xmlns:a16="http://schemas.microsoft.com/office/drawing/2014/main" id="{B253155A-C68B-47CF-BDE2-E1B4835D81CF}"/>
              </a:ext>
            </a:extLst>
          </p:cNvPr>
          <p:cNvSpPr/>
          <p:nvPr/>
        </p:nvSpPr>
        <p:spPr>
          <a:xfrm>
            <a:off x="2345238" y="2725232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신고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게시판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600" name="Google Shape;105;p13">
            <a:extLst>
              <a:ext uri="{FF2B5EF4-FFF2-40B4-BE49-F238E27FC236}">
                <a16:creationId xmlns:a16="http://schemas.microsoft.com/office/drawing/2014/main" id="{73DE2124-6631-4BED-8096-8423566AE487}"/>
              </a:ext>
            </a:extLst>
          </p:cNvPr>
          <p:cNvSpPr/>
          <p:nvPr/>
        </p:nvSpPr>
        <p:spPr>
          <a:xfrm>
            <a:off x="2345238" y="3066727"/>
            <a:ext cx="554794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1:1 </a:t>
            </a: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문의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605" name="Google Shape;95;p13">
            <a:extLst>
              <a:ext uri="{FF2B5EF4-FFF2-40B4-BE49-F238E27FC236}">
                <a16:creationId xmlns:a16="http://schemas.microsoft.com/office/drawing/2014/main" id="{5B9B1630-7255-4A54-BC4C-23158FBF17E8}"/>
              </a:ext>
            </a:extLst>
          </p:cNvPr>
          <p:cNvSpPr/>
          <p:nvPr/>
        </p:nvSpPr>
        <p:spPr>
          <a:xfrm>
            <a:off x="1702477" y="2895810"/>
            <a:ext cx="554919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606" name="Google Shape;87;p13">
            <a:extLst>
              <a:ext uri="{FF2B5EF4-FFF2-40B4-BE49-F238E27FC236}">
                <a16:creationId xmlns:a16="http://schemas.microsoft.com/office/drawing/2014/main" id="{FEC9FF61-764E-4394-B979-18C4495A6478}"/>
              </a:ext>
            </a:extLst>
          </p:cNvPr>
          <p:cNvCxnSpPr>
            <a:cxnSpLocks/>
            <a:stCxn id="76" idx="2"/>
            <a:endCxn id="605" idx="1"/>
          </p:cNvCxnSpPr>
          <p:nvPr/>
        </p:nvCxnSpPr>
        <p:spPr>
          <a:xfrm rot="16200000" flipH="1">
            <a:off x="674222" y="1991827"/>
            <a:ext cx="2003576" cy="52934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4" name="Google Shape;87;p13">
            <a:extLst>
              <a:ext uri="{FF2B5EF4-FFF2-40B4-BE49-F238E27FC236}">
                <a16:creationId xmlns:a16="http://schemas.microsoft.com/office/drawing/2014/main" id="{11728E12-EE35-4E06-AA2F-C18E843EC84F}"/>
              </a:ext>
            </a:extLst>
          </p:cNvPr>
          <p:cNvCxnSpPr>
            <a:cxnSpLocks/>
            <a:stCxn id="599" idx="1"/>
            <a:endCxn id="605" idx="3"/>
          </p:cNvCxnSpPr>
          <p:nvPr/>
        </p:nvCxnSpPr>
        <p:spPr>
          <a:xfrm rot="10800000" flipV="1">
            <a:off x="2257396" y="2849504"/>
            <a:ext cx="87842" cy="1705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7" name="Google Shape;87;p13">
            <a:extLst>
              <a:ext uri="{FF2B5EF4-FFF2-40B4-BE49-F238E27FC236}">
                <a16:creationId xmlns:a16="http://schemas.microsoft.com/office/drawing/2014/main" id="{E149C789-E39D-4767-86A9-AC3237B57680}"/>
              </a:ext>
            </a:extLst>
          </p:cNvPr>
          <p:cNvCxnSpPr>
            <a:cxnSpLocks/>
            <a:stCxn id="605" idx="3"/>
            <a:endCxn id="600" idx="1"/>
          </p:cNvCxnSpPr>
          <p:nvPr/>
        </p:nvCxnSpPr>
        <p:spPr>
          <a:xfrm>
            <a:off x="2257396" y="3020082"/>
            <a:ext cx="87842" cy="17091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2" name="직선 연결선 641">
            <a:extLst>
              <a:ext uri="{FF2B5EF4-FFF2-40B4-BE49-F238E27FC236}">
                <a16:creationId xmlns:a16="http://schemas.microsoft.com/office/drawing/2014/main" id="{82E45074-495D-4F48-8FA7-22D99CEDED2D}"/>
              </a:ext>
            </a:extLst>
          </p:cNvPr>
          <p:cNvCxnSpPr>
            <a:cxnSpLocks/>
            <a:stCxn id="417" idx="1"/>
            <a:endCxn id="599" idx="3"/>
          </p:cNvCxnSpPr>
          <p:nvPr/>
        </p:nvCxnSpPr>
        <p:spPr>
          <a:xfrm flipH="1" flipV="1">
            <a:off x="2900158" y="2849504"/>
            <a:ext cx="71275" cy="4129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직선 연결선 644">
            <a:extLst>
              <a:ext uri="{FF2B5EF4-FFF2-40B4-BE49-F238E27FC236}">
                <a16:creationId xmlns:a16="http://schemas.microsoft.com/office/drawing/2014/main" id="{00503D0D-0DAB-413B-B650-204673CDAF50}"/>
              </a:ext>
            </a:extLst>
          </p:cNvPr>
          <p:cNvCxnSpPr>
            <a:cxnSpLocks/>
            <a:stCxn id="600" idx="3"/>
            <a:endCxn id="416" idx="1"/>
          </p:cNvCxnSpPr>
          <p:nvPr/>
        </p:nvCxnSpPr>
        <p:spPr>
          <a:xfrm>
            <a:off x="2900032" y="3190999"/>
            <a:ext cx="72888" cy="0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직선 연결선 656">
            <a:extLst>
              <a:ext uri="{FF2B5EF4-FFF2-40B4-BE49-F238E27FC236}">
                <a16:creationId xmlns:a16="http://schemas.microsoft.com/office/drawing/2014/main" id="{8B7E9E4D-1ECE-4244-8E20-6D7953F91915}"/>
              </a:ext>
            </a:extLst>
          </p:cNvPr>
          <p:cNvCxnSpPr>
            <a:cxnSpLocks/>
            <a:stCxn id="427" idx="1"/>
            <a:endCxn id="426" idx="3"/>
          </p:cNvCxnSpPr>
          <p:nvPr/>
        </p:nvCxnSpPr>
        <p:spPr>
          <a:xfrm flipH="1" flipV="1">
            <a:off x="2605455" y="4477561"/>
            <a:ext cx="119722" cy="3059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" name="Google Shape;105;p13">
            <a:extLst>
              <a:ext uri="{FF2B5EF4-FFF2-40B4-BE49-F238E27FC236}">
                <a16:creationId xmlns:a16="http://schemas.microsoft.com/office/drawing/2014/main" id="{34078E11-BEFF-4A15-806C-24B62B234721}"/>
              </a:ext>
            </a:extLst>
          </p:cNvPr>
          <p:cNvSpPr/>
          <p:nvPr/>
        </p:nvSpPr>
        <p:spPr>
          <a:xfrm>
            <a:off x="5608513" y="4609280"/>
            <a:ext cx="525146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문의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작성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666" name="Google Shape;105;p13">
            <a:extLst>
              <a:ext uri="{FF2B5EF4-FFF2-40B4-BE49-F238E27FC236}">
                <a16:creationId xmlns:a16="http://schemas.microsoft.com/office/drawing/2014/main" id="{3C302293-2F0A-4583-9A91-B11EEC2F8D2E}"/>
              </a:ext>
            </a:extLst>
          </p:cNvPr>
          <p:cNvSpPr/>
          <p:nvPr/>
        </p:nvSpPr>
        <p:spPr>
          <a:xfrm>
            <a:off x="5606292" y="4264964"/>
            <a:ext cx="529588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신고 글</a:t>
            </a:r>
            <a:endParaRPr lang="en-US" altLang="ko-KR" sz="700" b="1" dirty="0">
              <a:solidFill>
                <a:schemeClr val="accen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작성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667" name="Google Shape;105;p13">
            <a:extLst>
              <a:ext uri="{FF2B5EF4-FFF2-40B4-BE49-F238E27FC236}">
                <a16:creationId xmlns:a16="http://schemas.microsoft.com/office/drawing/2014/main" id="{5CC5CE83-A1FC-492C-82A6-CFD4551CCBBE}"/>
              </a:ext>
            </a:extLst>
          </p:cNvPr>
          <p:cNvSpPr/>
          <p:nvPr/>
        </p:nvSpPr>
        <p:spPr>
          <a:xfrm>
            <a:off x="4925645" y="4267785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신고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게시판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668" name="Google Shape;105;p13">
            <a:extLst>
              <a:ext uri="{FF2B5EF4-FFF2-40B4-BE49-F238E27FC236}">
                <a16:creationId xmlns:a16="http://schemas.microsoft.com/office/drawing/2014/main" id="{1EC9E073-24B1-4FD8-A315-5188663CCD03}"/>
              </a:ext>
            </a:extLst>
          </p:cNvPr>
          <p:cNvSpPr/>
          <p:nvPr/>
        </p:nvSpPr>
        <p:spPr>
          <a:xfrm>
            <a:off x="4925645" y="4609280"/>
            <a:ext cx="554794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1:1 </a:t>
            </a: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문의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669" name="Google Shape;95;p13">
            <a:extLst>
              <a:ext uri="{FF2B5EF4-FFF2-40B4-BE49-F238E27FC236}">
                <a16:creationId xmlns:a16="http://schemas.microsoft.com/office/drawing/2014/main" id="{6E97A6F3-65FF-4E10-8BAC-0CE38D25DE0B}"/>
              </a:ext>
            </a:extLst>
          </p:cNvPr>
          <p:cNvSpPr/>
          <p:nvPr/>
        </p:nvSpPr>
        <p:spPr>
          <a:xfrm>
            <a:off x="4282884" y="4438363"/>
            <a:ext cx="554919" cy="24854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670" name="Google Shape;87;p13">
            <a:extLst>
              <a:ext uri="{FF2B5EF4-FFF2-40B4-BE49-F238E27FC236}">
                <a16:creationId xmlns:a16="http://schemas.microsoft.com/office/drawing/2014/main" id="{E86333C2-9158-4DDC-8098-F4C151B8B357}"/>
              </a:ext>
            </a:extLst>
          </p:cNvPr>
          <p:cNvCxnSpPr>
            <a:cxnSpLocks/>
            <a:stCxn id="667" idx="1"/>
            <a:endCxn id="669" idx="3"/>
          </p:cNvCxnSpPr>
          <p:nvPr/>
        </p:nvCxnSpPr>
        <p:spPr>
          <a:xfrm rot="10800000" flipV="1">
            <a:off x="4837803" y="4392057"/>
            <a:ext cx="87842" cy="1705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1" name="Google Shape;87;p13">
            <a:extLst>
              <a:ext uri="{FF2B5EF4-FFF2-40B4-BE49-F238E27FC236}">
                <a16:creationId xmlns:a16="http://schemas.microsoft.com/office/drawing/2014/main" id="{A92351CC-0FDD-4B41-BCE7-6B2E87A07A27}"/>
              </a:ext>
            </a:extLst>
          </p:cNvPr>
          <p:cNvCxnSpPr>
            <a:cxnSpLocks/>
            <a:stCxn id="669" idx="3"/>
            <a:endCxn id="668" idx="1"/>
          </p:cNvCxnSpPr>
          <p:nvPr/>
        </p:nvCxnSpPr>
        <p:spPr>
          <a:xfrm>
            <a:off x="4837803" y="4562635"/>
            <a:ext cx="87842" cy="17091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1323307B-9BB5-40B1-8EF1-A0C8941C76FE}"/>
              </a:ext>
            </a:extLst>
          </p:cNvPr>
          <p:cNvCxnSpPr>
            <a:cxnSpLocks/>
            <a:stCxn id="666" idx="1"/>
            <a:endCxn id="667" idx="3"/>
          </p:cNvCxnSpPr>
          <p:nvPr/>
        </p:nvCxnSpPr>
        <p:spPr>
          <a:xfrm flipH="1">
            <a:off x="5480565" y="4389236"/>
            <a:ext cx="125727" cy="2821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0F5DBF3A-602F-4ECA-BBC6-0C0B209E2C76}"/>
              </a:ext>
            </a:extLst>
          </p:cNvPr>
          <p:cNvCxnSpPr>
            <a:cxnSpLocks/>
            <a:stCxn id="668" idx="3"/>
            <a:endCxn id="665" idx="1"/>
          </p:cNvCxnSpPr>
          <p:nvPr/>
        </p:nvCxnSpPr>
        <p:spPr>
          <a:xfrm>
            <a:off x="5480439" y="4733552"/>
            <a:ext cx="128074" cy="0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Google Shape;87;p13">
            <a:extLst>
              <a:ext uri="{FF2B5EF4-FFF2-40B4-BE49-F238E27FC236}">
                <a16:creationId xmlns:a16="http://schemas.microsoft.com/office/drawing/2014/main" id="{CC1FCD3A-A20D-4D08-9887-ECF112A0DA1F}"/>
              </a:ext>
            </a:extLst>
          </p:cNvPr>
          <p:cNvCxnSpPr>
            <a:cxnSpLocks/>
            <a:stCxn id="133" idx="1"/>
            <a:endCxn id="32" idx="3"/>
          </p:cNvCxnSpPr>
          <p:nvPr/>
        </p:nvCxnSpPr>
        <p:spPr>
          <a:xfrm rot="10800000">
            <a:off x="6171353" y="2471184"/>
            <a:ext cx="93537" cy="12427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1" name="Google Shape;87;p13">
            <a:extLst>
              <a:ext uri="{FF2B5EF4-FFF2-40B4-BE49-F238E27FC236}">
                <a16:creationId xmlns:a16="http://schemas.microsoft.com/office/drawing/2014/main" id="{E74541DF-71F9-443E-902E-338D2EEA7127}"/>
              </a:ext>
            </a:extLst>
          </p:cNvPr>
          <p:cNvCxnSpPr>
            <a:cxnSpLocks/>
            <a:stCxn id="669" idx="1"/>
            <a:endCxn id="72" idx="2"/>
          </p:cNvCxnSpPr>
          <p:nvPr/>
        </p:nvCxnSpPr>
        <p:spPr>
          <a:xfrm rot="10800000">
            <a:off x="4201814" y="1022843"/>
            <a:ext cx="81070" cy="3539792"/>
          </a:xfrm>
          <a:prstGeom prst="bentConnector2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" name="Google Shape;105;p13">
            <a:extLst>
              <a:ext uri="{FF2B5EF4-FFF2-40B4-BE49-F238E27FC236}">
                <a16:creationId xmlns:a16="http://schemas.microsoft.com/office/drawing/2014/main" id="{7F9C7660-2661-49B8-BE02-4DB76C115C92}"/>
              </a:ext>
            </a:extLst>
          </p:cNvPr>
          <p:cNvSpPr/>
          <p:nvPr/>
        </p:nvSpPr>
        <p:spPr>
          <a:xfrm>
            <a:off x="1048310" y="2004080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ID </a:t>
            </a: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찾기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73" name="Google Shape;105;p13">
            <a:extLst>
              <a:ext uri="{FF2B5EF4-FFF2-40B4-BE49-F238E27FC236}">
                <a16:creationId xmlns:a16="http://schemas.microsoft.com/office/drawing/2014/main" id="{346CDCB6-D86B-4CFE-AFB9-28380AC5564E}"/>
              </a:ext>
            </a:extLst>
          </p:cNvPr>
          <p:cNvSpPr/>
          <p:nvPr/>
        </p:nvSpPr>
        <p:spPr>
          <a:xfrm>
            <a:off x="1048310" y="2312400"/>
            <a:ext cx="554920" cy="26649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비밀번호</a:t>
            </a:r>
            <a:endParaRPr lang="en-US" altLang="ko-KR" sz="700" b="1" dirty="0">
              <a:solidFill>
                <a:schemeClr val="accent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찾기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174" name="Google Shape;87;p13">
            <a:extLst>
              <a:ext uri="{FF2B5EF4-FFF2-40B4-BE49-F238E27FC236}">
                <a16:creationId xmlns:a16="http://schemas.microsoft.com/office/drawing/2014/main" id="{2F83A4D0-6BBB-41C1-B6C7-4737E3DC7D10}"/>
              </a:ext>
            </a:extLst>
          </p:cNvPr>
          <p:cNvCxnSpPr>
            <a:cxnSpLocks/>
            <a:endCxn id="172" idx="1"/>
          </p:cNvCxnSpPr>
          <p:nvPr/>
        </p:nvCxnSpPr>
        <p:spPr>
          <a:xfrm flipV="1">
            <a:off x="956406" y="2128352"/>
            <a:ext cx="91904" cy="16923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87;p13">
            <a:extLst>
              <a:ext uri="{FF2B5EF4-FFF2-40B4-BE49-F238E27FC236}">
                <a16:creationId xmlns:a16="http://schemas.microsoft.com/office/drawing/2014/main" id="{1F3E9845-12BA-477A-B3CE-21AC06C6B646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956406" y="2297584"/>
            <a:ext cx="91904" cy="14806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05;p13">
            <a:extLst>
              <a:ext uri="{FF2B5EF4-FFF2-40B4-BE49-F238E27FC236}">
                <a16:creationId xmlns:a16="http://schemas.microsoft.com/office/drawing/2014/main" id="{5DEEF4A7-86AF-4262-8855-9FF0B7947F23}"/>
              </a:ext>
            </a:extLst>
          </p:cNvPr>
          <p:cNvSpPr/>
          <p:nvPr/>
        </p:nvSpPr>
        <p:spPr>
          <a:xfrm>
            <a:off x="2332004" y="2156880"/>
            <a:ext cx="554920" cy="24854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2700" cap="flat" cmpd="sng">
            <a:solidFill>
              <a:srgbClr val="FBBF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내 후기 관리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176" name="Google Shape;87;p13">
            <a:extLst>
              <a:ext uri="{FF2B5EF4-FFF2-40B4-BE49-F238E27FC236}">
                <a16:creationId xmlns:a16="http://schemas.microsoft.com/office/drawing/2014/main" id="{AC5FD80F-49C7-4087-97E6-4A81C3837C80}"/>
              </a:ext>
            </a:extLst>
          </p:cNvPr>
          <p:cNvCxnSpPr>
            <a:cxnSpLocks/>
            <a:stCxn id="171" idx="1"/>
            <a:endCxn id="85" idx="3"/>
          </p:cNvCxnSpPr>
          <p:nvPr/>
        </p:nvCxnSpPr>
        <p:spPr>
          <a:xfrm rot="10800000">
            <a:off x="2249008" y="1635976"/>
            <a:ext cx="82996" cy="64517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05;p13">
            <a:extLst>
              <a:ext uri="{FF2B5EF4-FFF2-40B4-BE49-F238E27FC236}">
                <a16:creationId xmlns:a16="http://schemas.microsoft.com/office/drawing/2014/main" id="{2FD083AB-AF5B-4BCA-8456-F181F9392FD0}"/>
              </a:ext>
            </a:extLst>
          </p:cNvPr>
          <p:cNvSpPr/>
          <p:nvPr/>
        </p:nvSpPr>
        <p:spPr>
          <a:xfrm>
            <a:off x="2961778" y="2155778"/>
            <a:ext cx="554920" cy="2485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</a:rPr>
              <a:t>내 후기 조회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78" name="Google Shape;105;p13">
            <a:extLst>
              <a:ext uri="{FF2B5EF4-FFF2-40B4-BE49-F238E27FC236}">
                <a16:creationId xmlns:a16="http://schemas.microsoft.com/office/drawing/2014/main" id="{ECA9605E-8DD3-416C-8C6D-0C93593A4D9D}"/>
              </a:ext>
            </a:extLst>
          </p:cNvPr>
          <p:cNvSpPr/>
          <p:nvPr/>
        </p:nvSpPr>
        <p:spPr>
          <a:xfrm>
            <a:off x="3573311" y="2153203"/>
            <a:ext cx="554920" cy="248544"/>
          </a:xfrm>
          <a:prstGeom prst="rect">
            <a:avLst/>
          </a:pr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후기 삭제</a:t>
            </a:r>
            <a:endParaRPr sz="700" b="1" dirty="0">
              <a:solidFill>
                <a:schemeClr val="accent1"/>
              </a:solidFill>
            </a:endParaRPr>
          </a:p>
        </p:txBody>
      </p:sp>
      <p:sp>
        <p:nvSpPr>
          <p:cNvPr id="179" name="Google Shape;105;p13">
            <a:extLst>
              <a:ext uri="{FF2B5EF4-FFF2-40B4-BE49-F238E27FC236}">
                <a16:creationId xmlns:a16="http://schemas.microsoft.com/office/drawing/2014/main" id="{7A4A0650-92BA-4674-8B71-2E84E4E12DA4}"/>
              </a:ext>
            </a:extLst>
          </p:cNvPr>
          <p:cNvSpPr/>
          <p:nvPr/>
        </p:nvSpPr>
        <p:spPr>
          <a:xfrm>
            <a:off x="3573311" y="2447478"/>
            <a:ext cx="554920" cy="248544"/>
          </a:xfrm>
          <a:prstGeom prst="rect">
            <a:avLst/>
          </a:pr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chemeClr val="accent1"/>
                </a:solidFill>
                <a:latin typeface="Malgun Gothic"/>
                <a:ea typeface="Malgun Gothic"/>
                <a:sym typeface="Malgun Gothic"/>
              </a:rPr>
              <a:t>후기 변경</a:t>
            </a:r>
            <a:endParaRPr sz="700" b="1" dirty="0">
              <a:solidFill>
                <a:schemeClr val="accent1"/>
              </a:solidFill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A56BF81C-3EB9-414E-8857-207057770ACA}"/>
              </a:ext>
            </a:extLst>
          </p:cNvPr>
          <p:cNvCxnSpPr>
            <a:cxnSpLocks/>
            <a:stCxn id="177" idx="1"/>
            <a:endCxn id="171" idx="3"/>
          </p:cNvCxnSpPr>
          <p:nvPr/>
        </p:nvCxnSpPr>
        <p:spPr>
          <a:xfrm flipH="1">
            <a:off x="2886924" y="2280050"/>
            <a:ext cx="74854" cy="1102"/>
          </a:xfrm>
          <a:prstGeom prst="line">
            <a:avLst/>
          </a:prstGeom>
          <a:ln w="28575">
            <a:solidFill>
              <a:srgbClr val="ED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oogle Shape;87;p13">
            <a:extLst>
              <a:ext uri="{FF2B5EF4-FFF2-40B4-BE49-F238E27FC236}">
                <a16:creationId xmlns:a16="http://schemas.microsoft.com/office/drawing/2014/main" id="{372B20AA-FEF8-4FB7-8ED4-0F33FBEB445B}"/>
              </a:ext>
            </a:extLst>
          </p:cNvPr>
          <p:cNvCxnSpPr>
            <a:cxnSpLocks/>
            <a:stCxn id="177" idx="3"/>
            <a:endCxn id="178" idx="1"/>
          </p:cNvCxnSpPr>
          <p:nvPr/>
        </p:nvCxnSpPr>
        <p:spPr>
          <a:xfrm flipV="1">
            <a:off x="3516698" y="2277475"/>
            <a:ext cx="56613" cy="257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87;p13">
            <a:extLst>
              <a:ext uri="{FF2B5EF4-FFF2-40B4-BE49-F238E27FC236}">
                <a16:creationId xmlns:a16="http://schemas.microsoft.com/office/drawing/2014/main" id="{EBA1A2EB-E352-4BDD-B360-BC91DAE6C9AD}"/>
              </a:ext>
            </a:extLst>
          </p:cNvPr>
          <p:cNvCxnSpPr>
            <a:cxnSpLocks/>
            <a:stCxn id="177" idx="3"/>
            <a:endCxn id="179" idx="1"/>
          </p:cNvCxnSpPr>
          <p:nvPr/>
        </p:nvCxnSpPr>
        <p:spPr>
          <a:xfrm>
            <a:off x="3516698" y="2280050"/>
            <a:ext cx="56613" cy="291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1482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7420F-C0E1-49DE-B9D7-61B5C440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기능 정의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4748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7420F-C0E1-49DE-B9D7-61B5C440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93718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429993"/>
              </p:ext>
            </p:extLst>
          </p:nvPr>
        </p:nvGraphicFramePr>
        <p:xfrm>
          <a:off x="552659" y="695535"/>
          <a:ext cx="8165780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20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5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페이지가 출력된 상태이다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페이지 상단에는 회원가입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고객센터 메뉴로 이동할 수 있는 버튼 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아래의 화면에는 모집 중인 클래스 목록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53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034072"/>
              </p:ext>
            </p:extLst>
          </p:nvPr>
        </p:nvGraphicFramePr>
        <p:xfrm>
          <a:off x="552659" y="695535"/>
          <a:ext cx="8165780" cy="4150631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205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5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모집 중인 클래스를 조회할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특정 클래스명 혹은 썸네일 선택 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상세정보 페이지로 이동한다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2-1.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페이지 상단에 있는 검색창에서 검색 옵션을 설정해 특정 클래스를 검색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2-2.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창 아래에 있는 카테고리 메뉴에서 원하는 카테고리를 선택해 클래스를 조회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클래스의 정보를 확인한 후 특정 클래스명 혹은 썸네일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페이지에 모집 중 클래스의 정보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썸네일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결과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카테고리에 포함된 클래스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선택한 특정 클래스의 상세 정보 페이지로 이동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3-1aa.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새로운 키워드를 다시 입력한다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키워드에 맞는 클래스가 없을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조건에 맞는 클래스들이 없습니다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라는 페이지를 출력한다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7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89179"/>
              </p:ext>
            </p:extLst>
          </p:nvPr>
        </p:nvGraphicFramePr>
        <p:xfrm>
          <a:off x="612949" y="695535"/>
          <a:ext cx="7958295" cy="4168104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7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6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상세정보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특정 클래스의 상세정보를 조회할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페이지에서 특정 클래스 선택 후 클래스 상세정보 페이지로 진입한 상태이다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클래스에 대한 문의사항을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QNA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버튼을 눌러 남길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신청 옵션에서 인원 수를 선택한 후 신청 버튼을 눌러 클래스 신청이 가능하다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클래스의 상세정보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정보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QNA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후기 목록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신청 옵션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신청 버튼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비활성화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marR="0" lvl="0" indent="-3635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2a.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게스트 로그인이 되지 않은 상태에서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QNA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등록 버튼 누를 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로그인 해주세요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창 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로그인 완료시엔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“QNA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등록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“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페이지 이동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363538" marR="0" lvl="0" indent="-36353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게스트 로그인이 된 상태에서 신청 가능한 클래스의 경우에만 버튼 활성화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84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52003611-345A-4ACC-9266-D976A72E6BF1}"/>
              </a:ext>
            </a:extLst>
          </p:cNvPr>
          <p:cNvSpPr/>
          <p:nvPr/>
        </p:nvSpPr>
        <p:spPr>
          <a:xfrm>
            <a:off x="2955483" y="335352"/>
            <a:ext cx="3211696" cy="3206048"/>
          </a:xfrm>
          <a:prstGeom prst="ellipse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161319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시스템 개요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9297" y="3697627"/>
            <a:ext cx="8431500" cy="114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호스트</a:t>
            </a:r>
            <a:r>
              <a:rPr lang="ko" sz="16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는 여가 액티비티</a:t>
            </a:r>
            <a:r>
              <a:rPr lang="ko-KR" altLang="en-US" sz="1600" b="1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를</a:t>
            </a:r>
            <a:r>
              <a:rPr lang="ko" sz="16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즐길 수 있는 </a:t>
            </a:r>
            <a:r>
              <a:rPr lang="ko-KR" altLang="en-US" sz="1600" b="1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원데이</a:t>
            </a:r>
            <a:r>
              <a:rPr lang="ko-KR" altLang="en-US" sz="16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클래스를</a:t>
            </a:r>
            <a:r>
              <a:rPr lang="ko" sz="16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개설할 수 있고,</a:t>
            </a:r>
            <a:endParaRPr sz="1600"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게스트</a:t>
            </a:r>
            <a:r>
              <a:rPr lang="ko" sz="1600" b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는 개설된 원데이 클래스를 조회하고, 신청(결제)하여 여가활동을 즐길 수 있도록</a:t>
            </a:r>
            <a:endParaRPr sz="1600"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서비스를 제공하는 플랫폼</a:t>
            </a:r>
            <a:endParaRPr sz="1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FCF3B15-BA22-4C3A-994F-2874B9EBE409}"/>
              </a:ext>
            </a:extLst>
          </p:cNvPr>
          <p:cNvGrpSpPr/>
          <p:nvPr/>
        </p:nvGrpSpPr>
        <p:grpSpPr>
          <a:xfrm>
            <a:off x="0" y="566445"/>
            <a:ext cx="8902915" cy="2547489"/>
            <a:chOff x="43923" y="547973"/>
            <a:chExt cx="8902915" cy="2547489"/>
          </a:xfrm>
        </p:grpSpPr>
        <p:grpSp>
          <p:nvGrpSpPr>
            <p:cNvPr id="67" name="Google Shape;67;p14"/>
            <p:cNvGrpSpPr/>
            <p:nvPr/>
          </p:nvGrpSpPr>
          <p:grpSpPr>
            <a:xfrm>
              <a:off x="43923" y="547973"/>
              <a:ext cx="8902915" cy="2547489"/>
              <a:chOff x="20161" y="312281"/>
              <a:chExt cx="8902915" cy="2547489"/>
            </a:xfrm>
          </p:grpSpPr>
          <p:grpSp>
            <p:nvGrpSpPr>
              <p:cNvPr id="68" name="Google Shape;68;p14"/>
              <p:cNvGrpSpPr/>
              <p:nvPr/>
            </p:nvGrpSpPr>
            <p:grpSpPr>
              <a:xfrm>
                <a:off x="7109457" y="838289"/>
                <a:ext cx="1813619" cy="2002660"/>
                <a:chOff x="7252569" y="2516409"/>
                <a:chExt cx="1813619" cy="2002660"/>
              </a:xfrm>
            </p:grpSpPr>
            <p:pic>
              <p:nvPicPr>
                <p:cNvPr id="69" name="Google Shape;69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7350417" y="2516409"/>
                  <a:ext cx="1549025" cy="180498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" name="Google Shape;70;p14"/>
                <p:cNvSpPr txBox="1"/>
                <p:nvPr/>
              </p:nvSpPr>
              <p:spPr>
                <a:xfrm>
                  <a:off x="7252569" y="4148308"/>
                  <a:ext cx="1813619" cy="3707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ko" sz="1400" b="0" i="0" u="none" strike="noStrike" cap="none" dirty="0">
                      <a:solidFill>
                        <a:schemeClr val="dk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&lt; GUEST &gt;</a:t>
                  </a:r>
                  <a:endParaRPr sz="1400" b="0" i="0" u="none" strike="noStrike" cap="none" dirty="0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1" name="Google Shape;71;p14"/>
              <p:cNvGrpSpPr/>
              <p:nvPr/>
            </p:nvGrpSpPr>
            <p:grpSpPr>
              <a:xfrm>
                <a:off x="20161" y="983578"/>
                <a:ext cx="2394000" cy="1876192"/>
                <a:chOff x="-210035" y="2568490"/>
                <a:chExt cx="2394000" cy="1876192"/>
              </a:xfrm>
            </p:grpSpPr>
            <p:pic>
              <p:nvPicPr>
                <p:cNvPr id="72" name="Google Shape;72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7924" y="2568490"/>
                  <a:ext cx="1428750" cy="1428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" name="Google Shape;73;p14"/>
                <p:cNvSpPr txBox="1"/>
                <p:nvPr/>
              </p:nvSpPr>
              <p:spPr>
                <a:xfrm>
                  <a:off x="-210035" y="4028654"/>
                  <a:ext cx="2394000" cy="4160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ko" sz="1400" b="0" i="0" u="none" strike="noStrike" cap="none" dirty="0">
                      <a:solidFill>
                        <a:schemeClr val="dk2"/>
                      </a:solidFill>
                      <a:latin typeface="Lato"/>
                      <a:ea typeface="Lato"/>
                      <a:cs typeface="Lato"/>
                      <a:sym typeface="Lato"/>
                    </a:rPr>
                    <a:t>&lt; HOST &gt;</a:t>
                  </a:r>
                  <a:endParaRPr sz="1400" b="0" i="0" u="none" strike="noStrike" cap="none" dirty="0">
                    <a:solidFill>
                      <a:schemeClr val="dk2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4" name="Google Shape;74;p14"/>
              <p:cNvGrpSpPr/>
              <p:nvPr/>
            </p:nvGrpSpPr>
            <p:grpSpPr>
              <a:xfrm>
                <a:off x="3796756" y="1317048"/>
                <a:ext cx="1510828" cy="1341711"/>
                <a:chOff x="388597" y="1124368"/>
                <a:chExt cx="2980525" cy="2869358"/>
              </a:xfrm>
            </p:grpSpPr>
            <p:pic>
              <p:nvPicPr>
                <p:cNvPr id="75" name="Google Shape;75;p1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473527" y="1144770"/>
                  <a:ext cx="1271026" cy="1271025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49803"/>
                    </a:srgbClr>
                  </a:outerShdw>
                </a:effectLst>
              </p:spPr>
            </p:pic>
            <p:pic>
              <p:nvPicPr>
                <p:cNvPr id="76" name="Google Shape;76;p1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2000769" y="1124368"/>
                  <a:ext cx="1271026" cy="12710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88597" y="2564132"/>
                  <a:ext cx="1368349" cy="136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Google Shape;78;p1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2000771" y="2625376"/>
                  <a:ext cx="1368351" cy="136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9" name="Google Shape;79;p14"/>
              <p:cNvSpPr txBox="1"/>
              <p:nvPr/>
            </p:nvSpPr>
            <p:spPr>
              <a:xfrm>
                <a:off x="2781792" y="312281"/>
                <a:ext cx="3599400" cy="869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altLang="en-US" sz="1800" b="1" dirty="0">
                    <a:solidFill>
                      <a:srgbClr val="F55E61"/>
                    </a:solidFill>
                    <a:latin typeface="Lato"/>
                    <a:ea typeface="Lato"/>
                    <a:cs typeface="Lato"/>
                    <a:sym typeface="Lato"/>
                  </a:rPr>
                  <a:t>취미 활동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altLang="en-US" sz="1800" b="1" dirty="0">
                    <a:solidFill>
                      <a:srgbClr val="F55E61"/>
                    </a:solidFill>
                    <a:latin typeface="Lato"/>
                    <a:ea typeface="Lato"/>
                    <a:cs typeface="Lato"/>
                    <a:sym typeface="Lato"/>
                  </a:rPr>
                  <a:t>중개</a:t>
                </a:r>
                <a:r>
                  <a:rPr lang="ko-KR" altLang="en-US" sz="1800" b="1" i="0" u="none" strike="noStrike" cap="none" dirty="0">
                    <a:solidFill>
                      <a:srgbClr val="F55E61"/>
                    </a:solidFill>
                    <a:latin typeface="Lato"/>
                    <a:ea typeface="Lato"/>
                    <a:cs typeface="Lato"/>
                    <a:sym typeface="Lato"/>
                  </a:rPr>
                  <a:t> 플랫폼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514CC5B-7758-42A4-94BA-7F497369CD1E}"/>
                </a:ext>
              </a:extLst>
            </p:cNvPr>
            <p:cNvGrpSpPr/>
            <p:nvPr/>
          </p:nvGrpSpPr>
          <p:grpSpPr>
            <a:xfrm>
              <a:off x="2199310" y="1692133"/>
              <a:ext cx="1348602" cy="863050"/>
              <a:chOff x="2284370" y="1129178"/>
              <a:chExt cx="1348602" cy="863050"/>
            </a:xfrm>
          </p:grpSpPr>
          <p:sp>
            <p:nvSpPr>
              <p:cNvPr id="3" name="막힌 원호 2">
                <a:extLst>
                  <a:ext uri="{FF2B5EF4-FFF2-40B4-BE49-F238E27FC236}">
                    <a16:creationId xmlns:a16="http://schemas.microsoft.com/office/drawing/2014/main" id="{04207F5A-ACDE-47DE-8967-5FD42BFA56D3}"/>
                  </a:ext>
                </a:extLst>
              </p:cNvPr>
              <p:cNvSpPr/>
              <p:nvPr/>
            </p:nvSpPr>
            <p:spPr>
              <a:xfrm>
                <a:off x="2284370" y="1129178"/>
                <a:ext cx="1335815" cy="863050"/>
              </a:xfrm>
              <a:prstGeom prst="blockArc">
                <a:avLst>
                  <a:gd name="adj1" fmla="val 11738962"/>
                  <a:gd name="adj2" fmla="val 20228102"/>
                  <a:gd name="adj3" fmla="val 19180"/>
                </a:avLst>
              </a:prstGeom>
              <a:solidFill>
                <a:srgbClr val="F55E61"/>
              </a:solidFill>
              <a:ln>
                <a:solidFill>
                  <a:srgbClr val="F55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각 삼각형 3">
                <a:extLst>
                  <a:ext uri="{FF2B5EF4-FFF2-40B4-BE49-F238E27FC236}">
                    <a16:creationId xmlns:a16="http://schemas.microsoft.com/office/drawing/2014/main" id="{4395597D-E08A-4CD7-9489-81DFD24A9F6B}"/>
                  </a:ext>
                </a:extLst>
              </p:cNvPr>
              <p:cNvSpPr/>
              <p:nvPr/>
            </p:nvSpPr>
            <p:spPr>
              <a:xfrm rot="16597839">
                <a:off x="3292771" y="1157041"/>
                <a:ext cx="323874" cy="356529"/>
              </a:xfrm>
              <a:prstGeom prst="rtTriangle">
                <a:avLst/>
              </a:prstGeom>
              <a:solidFill>
                <a:srgbClr val="F55E61"/>
              </a:solidFill>
              <a:ln>
                <a:solidFill>
                  <a:srgbClr val="F55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76A637D-F6D6-4E1D-AB0A-1BDFF5968519}"/>
                </a:ext>
              </a:extLst>
            </p:cNvPr>
            <p:cNvGrpSpPr/>
            <p:nvPr/>
          </p:nvGrpSpPr>
          <p:grpSpPr>
            <a:xfrm rot="505768">
              <a:off x="5673371" y="1699615"/>
              <a:ext cx="1353988" cy="863050"/>
              <a:chOff x="2266197" y="1129178"/>
              <a:chExt cx="1353988" cy="863050"/>
            </a:xfrm>
          </p:grpSpPr>
          <p:sp>
            <p:nvSpPr>
              <p:cNvPr id="27" name="막힌 원호 26">
                <a:extLst>
                  <a:ext uri="{FF2B5EF4-FFF2-40B4-BE49-F238E27FC236}">
                    <a16:creationId xmlns:a16="http://schemas.microsoft.com/office/drawing/2014/main" id="{E3F0A388-86C9-4029-87C9-7008BD5E7C9B}"/>
                  </a:ext>
                </a:extLst>
              </p:cNvPr>
              <p:cNvSpPr/>
              <p:nvPr/>
            </p:nvSpPr>
            <p:spPr>
              <a:xfrm>
                <a:off x="2284370" y="1129178"/>
                <a:ext cx="1335815" cy="863050"/>
              </a:xfrm>
              <a:prstGeom prst="blockArc">
                <a:avLst>
                  <a:gd name="adj1" fmla="val 11738962"/>
                  <a:gd name="adj2" fmla="val 20228102"/>
                  <a:gd name="adj3" fmla="val 19180"/>
                </a:avLst>
              </a:prstGeom>
              <a:solidFill>
                <a:srgbClr val="F55E61"/>
              </a:solidFill>
              <a:ln>
                <a:solidFill>
                  <a:srgbClr val="F55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각 삼각형 27">
                <a:extLst>
                  <a:ext uri="{FF2B5EF4-FFF2-40B4-BE49-F238E27FC236}">
                    <a16:creationId xmlns:a16="http://schemas.microsoft.com/office/drawing/2014/main" id="{770D5B2C-7FFA-4CB6-9C76-6BCD0B18B957}"/>
                  </a:ext>
                </a:extLst>
              </p:cNvPr>
              <p:cNvSpPr/>
              <p:nvPr/>
            </p:nvSpPr>
            <p:spPr>
              <a:xfrm rot="20054466">
                <a:off x="2266197" y="1237758"/>
                <a:ext cx="323874" cy="356529"/>
              </a:xfrm>
              <a:prstGeom prst="rtTriangle">
                <a:avLst/>
              </a:prstGeom>
              <a:solidFill>
                <a:srgbClr val="F55E61"/>
              </a:solidFill>
              <a:ln>
                <a:solidFill>
                  <a:srgbClr val="F55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46F61CC-5349-4448-82C6-52713391FF3E}"/>
                </a:ext>
              </a:extLst>
            </p:cNvPr>
            <p:cNvGrpSpPr/>
            <p:nvPr/>
          </p:nvGrpSpPr>
          <p:grpSpPr>
            <a:xfrm rot="10607892">
              <a:off x="2304270" y="1897679"/>
              <a:ext cx="1348602" cy="863050"/>
              <a:chOff x="2284370" y="1129178"/>
              <a:chExt cx="1348602" cy="863050"/>
            </a:xfrm>
          </p:grpSpPr>
          <p:sp>
            <p:nvSpPr>
              <p:cNvPr id="32" name="막힌 원호 31">
                <a:extLst>
                  <a:ext uri="{FF2B5EF4-FFF2-40B4-BE49-F238E27FC236}">
                    <a16:creationId xmlns:a16="http://schemas.microsoft.com/office/drawing/2014/main" id="{E47BC8F1-E0FE-48E9-B203-64F46220005D}"/>
                  </a:ext>
                </a:extLst>
              </p:cNvPr>
              <p:cNvSpPr/>
              <p:nvPr/>
            </p:nvSpPr>
            <p:spPr>
              <a:xfrm>
                <a:off x="2284370" y="1129178"/>
                <a:ext cx="1335815" cy="863050"/>
              </a:xfrm>
              <a:prstGeom prst="blockArc">
                <a:avLst>
                  <a:gd name="adj1" fmla="val 11738962"/>
                  <a:gd name="adj2" fmla="val 20228102"/>
                  <a:gd name="adj3" fmla="val 19180"/>
                </a:avLst>
              </a:prstGeom>
              <a:solidFill>
                <a:srgbClr val="F55E61"/>
              </a:solidFill>
              <a:ln>
                <a:solidFill>
                  <a:srgbClr val="F55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FE4CC9B7-6AFC-4322-B904-E484CDAB64A0}"/>
                  </a:ext>
                </a:extLst>
              </p:cNvPr>
              <p:cNvSpPr/>
              <p:nvPr/>
            </p:nvSpPr>
            <p:spPr>
              <a:xfrm rot="16597839">
                <a:off x="3292771" y="1157041"/>
                <a:ext cx="323874" cy="356529"/>
              </a:xfrm>
              <a:prstGeom prst="rtTriangle">
                <a:avLst/>
              </a:prstGeom>
              <a:solidFill>
                <a:srgbClr val="F55E61"/>
              </a:solidFill>
              <a:ln>
                <a:solidFill>
                  <a:srgbClr val="F55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35E2B2-5CAD-46AD-8B10-CEF9EBFA5561}"/>
                </a:ext>
              </a:extLst>
            </p:cNvPr>
            <p:cNvGrpSpPr/>
            <p:nvPr/>
          </p:nvGrpSpPr>
          <p:grpSpPr>
            <a:xfrm rot="11226714">
              <a:off x="5606167" y="1872477"/>
              <a:ext cx="1353988" cy="863050"/>
              <a:chOff x="2266197" y="1129178"/>
              <a:chExt cx="1353988" cy="863050"/>
            </a:xfrm>
          </p:grpSpPr>
          <p:sp>
            <p:nvSpPr>
              <p:cNvPr id="35" name="막힌 원호 34">
                <a:extLst>
                  <a:ext uri="{FF2B5EF4-FFF2-40B4-BE49-F238E27FC236}">
                    <a16:creationId xmlns:a16="http://schemas.microsoft.com/office/drawing/2014/main" id="{09326F74-5DAA-4AEB-926D-8B0EA6B7BA78}"/>
                  </a:ext>
                </a:extLst>
              </p:cNvPr>
              <p:cNvSpPr/>
              <p:nvPr/>
            </p:nvSpPr>
            <p:spPr>
              <a:xfrm>
                <a:off x="2284370" y="1129178"/>
                <a:ext cx="1335815" cy="863050"/>
              </a:xfrm>
              <a:prstGeom prst="blockArc">
                <a:avLst>
                  <a:gd name="adj1" fmla="val 11738962"/>
                  <a:gd name="adj2" fmla="val 20228102"/>
                  <a:gd name="adj3" fmla="val 19180"/>
                </a:avLst>
              </a:prstGeom>
              <a:solidFill>
                <a:srgbClr val="F55E61"/>
              </a:solidFill>
              <a:ln>
                <a:solidFill>
                  <a:srgbClr val="F55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각 삼각형 35">
                <a:extLst>
                  <a:ext uri="{FF2B5EF4-FFF2-40B4-BE49-F238E27FC236}">
                    <a16:creationId xmlns:a16="http://schemas.microsoft.com/office/drawing/2014/main" id="{9718DC82-67EB-49B1-A132-9E33F88FC185}"/>
                  </a:ext>
                </a:extLst>
              </p:cNvPr>
              <p:cNvSpPr/>
              <p:nvPr/>
            </p:nvSpPr>
            <p:spPr>
              <a:xfrm rot="20307383">
                <a:off x="2266197" y="1237758"/>
                <a:ext cx="323874" cy="356529"/>
              </a:xfrm>
              <a:prstGeom prst="rtTriangle">
                <a:avLst/>
              </a:prstGeom>
              <a:solidFill>
                <a:srgbClr val="F55E61"/>
              </a:solidFill>
              <a:ln>
                <a:solidFill>
                  <a:srgbClr val="F55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5BD4A0-2197-42D0-A6FE-7FAC975E56FB}"/>
              </a:ext>
            </a:extLst>
          </p:cNvPr>
          <p:cNvSpPr txBox="1"/>
          <p:nvPr/>
        </p:nvSpPr>
        <p:spPr>
          <a:xfrm>
            <a:off x="2041456" y="1439305"/>
            <a:ext cx="176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Lato" panose="020B0600000101010101" charset="0"/>
              </a:rPr>
              <a:t>취미 활동 강좌 개설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1F1ABA-56FE-4DA9-83F2-91FB47ED4E24}"/>
              </a:ext>
            </a:extLst>
          </p:cNvPr>
          <p:cNvSpPr txBox="1"/>
          <p:nvPr/>
        </p:nvSpPr>
        <p:spPr>
          <a:xfrm>
            <a:off x="2056745" y="2782233"/>
            <a:ext cx="158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>
                    <a:lumMod val="50000"/>
                  </a:schemeClr>
                </a:solidFill>
                <a:latin typeface="Lato" panose="020B0600000101010101" charset="0"/>
              </a:rPr>
              <a:t>강좌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Lato" panose="020B0600000101010101" charset="0"/>
              </a:rPr>
              <a:t>참여자 모집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866B0-C8CA-4E3A-BF9A-7D10F3611D06}"/>
              </a:ext>
            </a:extLst>
          </p:cNvPr>
          <p:cNvSpPr txBox="1"/>
          <p:nvPr/>
        </p:nvSpPr>
        <p:spPr>
          <a:xfrm>
            <a:off x="5377212" y="1402828"/>
            <a:ext cx="176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Lato" panose="020B0600000101010101" charset="0"/>
              </a:rPr>
              <a:t>취미 활동 강좌 신청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E796A2-E15A-4F69-B0E1-064385E156BE}"/>
              </a:ext>
            </a:extLst>
          </p:cNvPr>
          <p:cNvSpPr txBox="1"/>
          <p:nvPr/>
        </p:nvSpPr>
        <p:spPr>
          <a:xfrm>
            <a:off x="5429554" y="2722224"/>
            <a:ext cx="176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Lato" panose="020B0600000101010101" charset="0"/>
              </a:rPr>
              <a:t>취미 활동 강좌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Lato" panose="020B0600000101010101" charset="0"/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Lato" panose="020B0600000101010101" charset="0"/>
              </a:rPr>
              <a:t>제공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899458"/>
              </p:ext>
            </p:extLst>
          </p:nvPr>
        </p:nvGraphicFramePr>
        <p:xfrm>
          <a:off x="490818" y="695535"/>
          <a:ext cx="8227621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2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이용을 위한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버튼 클릭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회원가입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회원가입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페이지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6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490818" y="695535"/>
          <a:ext cx="8227621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2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이용을 위한 호스트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페이지에서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회원가입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 정보 입력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ID, PW,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HP,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계좌번호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요청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 정보 빠짐 없이 기입했는지 확인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 페이지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1a-1.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 사용중인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1a-2.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HP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HP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정보입니다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다시 확인해주세요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85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490818" y="695535"/>
          <a:ext cx="8227621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2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이용을 위한 게스트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회원가입 페이지에서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게스트 회원가입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 정보 입력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ID, PW,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HP 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요청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 정보 빠짐 없이 기입했는지 확인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로그인 페이지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1a-1.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 사용중인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1a-2.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중복된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HP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가입된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HP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정보입니다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다시 확인해주세요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”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363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453366"/>
              </p:ext>
            </p:extLst>
          </p:nvPr>
        </p:nvGraphicFramePr>
        <p:xfrm>
          <a:off x="490818" y="695535"/>
          <a:ext cx="8227621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2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이용을 위한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회원은 가입이 완료되어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를 가지고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 있어야 함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로그아웃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로그인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페이지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선택한 로그인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7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572755" y="695535"/>
          <a:ext cx="7968342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7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이용을 위한 호스트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회원은 가입이 완료되어 호스트 아이디를 가지고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있어야 함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로그아웃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호스트 전용페이지 출력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요청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아이디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비밀번호와 일치하는지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호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스트 전용페이지 출력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요청 화면 표시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값이 일치하지 않는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실패 메시지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36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633046" y="695535"/>
          <a:ext cx="8085393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93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1.3.1.1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로그인을 하기 위한 호스트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호스트는 가입이 완료되어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가지고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있어야 함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H.P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en-US" altLang="ko-KR" sz="10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요청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호스트에게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 페이지로 이동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요청 화면 표시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정보가 없는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정보가 없습니다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183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622998" y="695535"/>
          <a:ext cx="7938198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72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1.3.1.2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로그인을 하기 위한 비밀번호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호스트는 가입이 완료되어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가지고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있어야 함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로그아웃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H.P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요청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입력한다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사용자에게 새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설정 요청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새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해당 호스트 정보에 저장한다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로그인 페이지로 이동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요청 화면 표시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정보가 없는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정보가 없습니다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9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502417" y="695535"/>
          <a:ext cx="8048729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8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이용을 위한 게스트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회원은 가입이 완료되어 게스트 아이디를 가지고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있어야 함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로그아웃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전용페이지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요청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아이디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비밀번호와 일치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하는지 확인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게스트 전용페이지 출력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요청 화면 표시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값이 일치하지 않는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실패 메시지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453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683288" y="695535"/>
          <a:ext cx="7887956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6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1.3.2.1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로그인을 하기 위한 게스트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게스트는 가입이 완료되어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가지고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있어야 함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로그아웃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H.P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요청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게스트에게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 페이지로 이동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요청 화면 표시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정보가 없는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정보가 없습니다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28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602900" y="695535"/>
          <a:ext cx="8115538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9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3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1.3.2.2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로그인을 하기 위한 비밀번호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게스트는 가입이 완료되어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가지고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있어야 함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로그아웃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이름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H.P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</a:t>
                      </a:r>
                      <a:endParaRPr lang="en-US" altLang="ko-KR" sz="100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찾기 요청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사용자에게 새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설정 요청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로그인 페이지로 이동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요청 화면 표시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정보가 없는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일치하는 정보가 없습니다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메시지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6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11700" y="2066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시스템 아키텍쳐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BB45C-D4E6-4712-B1CC-5D45413F5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684"/>
            <a:ext cx="9144000" cy="39981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502417" y="695535"/>
          <a:ext cx="8048729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8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1.3.3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관리를 위한 관리자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아이디를 가지고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있어야 함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로그아웃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전용페이지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요청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아이디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비밀번호와 일치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하는지 확인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전용페이지 출력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값을 입력하지 않은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요청 화면 표시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3a.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값이 일치하지 않는 경우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실패 메시지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75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129637"/>
              </p:ext>
            </p:extLst>
          </p:nvPr>
        </p:nvGraphicFramePr>
        <p:xfrm>
          <a:off x="592853" y="695535"/>
          <a:ext cx="8048729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8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사용자는 로그아웃 상태로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되어 있는 상태여야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 상태로 전환되고 현재 페이지에 그대로 머무른다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우측 상단 메뉴 중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버튼을 클릭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현재 페이지 그대로인 상태에서 로그아웃 상태로 전환된다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 필요한 서비스는 이용이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불가해진다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35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773222"/>
              </p:ext>
            </p:extLst>
          </p:nvPr>
        </p:nvGraphicFramePr>
        <p:xfrm>
          <a:off x="592853" y="695535"/>
          <a:ext cx="8048729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8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고객센터의 좌측에는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FAQ, 1:1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신고게시판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 바가 출력되고 선택 시 각 페이지로 이동한다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페이지 우측 상단 메뉴 중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고객센터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버튼을 눌러 고객센터 페이지로 진입한다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고객센터의 초기화면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(FAQ)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 출력된다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고객센터의 초기화면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(FAQ)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을 출력한다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184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518457"/>
              </p:ext>
            </p:extLst>
          </p:nvPr>
        </p:nvGraphicFramePr>
        <p:xfrm>
          <a:off x="592853" y="695535"/>
          <a:ext cx="8048729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8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 내의 공지사항 게시판을 이용할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메인 페이지 우측 상단에서 고객센터 메뉴 진입한 상태여야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목록이 출력된다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좌측 메뉴 바에서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메뉴 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등록되어 있는 공지사항의 번호와 제목 목록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369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291073"/>
              </p:ext>
            </p:extLst>
          </p:nvPr>
        </p:nvGraphicFramePr>
        <p:xfrm>
          <a:off x="592853" y="695535"/>
          <a:ext cx="8048729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18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1.5.1.1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열람하기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 내의 공지사항 내용을 열람할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고객센터 페이지 내 좌측 메뉴 바에서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공지사항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페이지로 진입 후 공지사항의 목록이 출력된 상태여야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선택한 공지사항의 내용이 출력된다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 페이지에 출력된 목록에서 원하는 공지사항 제목 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선택된 공지사항의 제목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50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328649"/>
              </p:ext>
            </p:extLst>
          </p:nvPr>
        </p:nvGraphicFramePr>
        <p:xfrm>
          <a:off x="582804" y="695535"/>
          <a:ext cx="8135636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201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2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1.5.2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 내의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확인하기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메인 페이지 우측 상단에서 고객센터 메뉴 진입한 상태이다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 저장된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문서의 내용이 출력된다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-FAQ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진입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HTML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문서에 기입되어 있는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출력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8" indent="-363538" latinLnBrk="1"/>
                      <a:endParaRPr lang="en-US" altLang="ko-KR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886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8CA2-8CD4-4EBE-ADD6-54858F9F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게스트</a:t>
            </a:r>
          </a:p>
        </p:txBody>
      </p:sp>
    </p:spTree>
    <p:extLst>
      <p:ext uri="{BB962C8B-B14F-4D97-AF65-F5344CB8AC3E}">
        <p14:creationId xmlns:p14="http://schemas.microsoft.com/office/powerpoint/2010/main" val="578507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78" name="Google Shape;178;p33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전용 페이지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및 게스트 전용 기능을 이용하기 위한 게스트 고유 페이지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완료되어있어야 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로그인을 완료함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2.공통화면 우측상단에 My페이지(게스트) 버튼 출력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84" name="Google Shape;184;p34"/>
          <p:cNvGraphicFramePr/>
          <p:nvPr/>
        </p:nvGraphicFramePr>
        <p:xfrm>
          <a:off x="1035424" y="695535"/>
          <a:ext cx="7073150" cy="4070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QNA등록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문의사항 등록을 위한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QNA등록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클래스 상세정보 페이지에서 “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QNA등록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버튼 클릭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상세 페이지로 이동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1.”QNA”등록 버튼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글 제목과 글 내용을 입력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“등록”버튼을 클릭하여 등록 요청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작성자 아이디, 클래스명, 글 제목, 작성자, 작성일시를 저장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해당 클래스 호스트 클래스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QNA관리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답변대기 목록에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1a.게스트 로그인이 되어있지 않은 경우 “로그인 해주세요” 메세지 출력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값을 입력하지 않은 경우, </a:t>
                      </a:r>
                      <a:b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요청 화면 표시 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90" name="Google Shape;190;p35"/>
          <p:cNvGraphicFramePr/>
          <p:nvPr/>
        </p:nvGraphicFramePr>
        <p:xfrm>
          <a:off x="1035425" y="614244"/>
          <a:ext cx="7073150" cy="422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정보 출력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결제를 진행하기 전 확인절차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특정 클래스를 선택하여 “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결제하기”버튼을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신청할 인원수만큼 클래스 인원수에 공석이 존재해야 함. 모든 약관에 대한 동의가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이루어져야함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페이지로 이동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1.신청할 클래스의 일시를 선택함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2.신청할 클래스의 인원수를 선택함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3.개인정보 제 3자 제공 동의, 결제 대행 서비스 이용 약관 등에 모두 동의함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5.선택한 클래스명, 일시,인원수 총 결제금액 확인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4.선택한 클래스명, 일시, 인원수, 총 결제금액을 화면에 출력하여 명시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인원수가 초과할 경우 “신청할 수 없습니다” 메시지 출력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3a. 동의가 이루어지지 않은경우 “모든 약관에 동의하셔야 결제 진행이 가능합니다” 메시지 출력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5a. 결제를 중단할 경우 하단의 취소버튼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253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개발 환경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191228" y="1026652"/>
            <a:ext cx="2552025" cy="3124843"/>
            <a:chOff x="209399" y="1012649"/>
            <a:chExt cx="2570015" cy="3604617"/>
          </a:xfrm>
        </p:grpSpPr>
        <p:sp>
          <p:nvSpPr>
            <p:cNvPr id="94" name="Google Shape;94;p16"/>
            <p:cNvSpPr/>
            <p:nvPr/>
          </p:nvSpPr>
          <p:spPr>
            <a:xfrm>
              <a:off x="209399" y="1012649"/>
              <a:ext cx="2570015" cy="3604617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Google Shape;95;p16"/>
            <p:cNvGrpSpPr/>
            <p:nvPr/>
          </p:nvGrpSpPr>
          <p:grpSpPr>
            <a:xfrm>
              <a:off x="390850" y="2724950"/>
              <a:ext cx="2270869" cy="1584500"/>
              <a:chOff x="480200" y="2452500"/>
              <a:chExt cx="4705502" cy="2380025"/>
            </a:xfrm>
          </p:grpSpPr>
          <p:pic>
            <p:nvPicPr>
              <p:cNvPr id="96" name="Google Shape;96;p1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28175" y="2452500"/>
                <a:ext cx="1126950" cy="1126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1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655125" y="2452500"/>
                <a:ext cx="888851" cy="1184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705725" y="2508700"/>
                <a:ext cx="819075" cy="10722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745625" y="2612800"/>
                <a:ext cx="964300" cy="96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6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80200" y="3779150"/>
                <a:ext cx="2010510" cy="968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6"/>
              <p:cNvPicPr preferRelativeResize="0"/>
              <p:nvPr/>
            </p:nvPicPr>
            <p:blipFill rotWithShape="1">
              <a:blip r:embed="rId8">
                <a:alphaModFix/>
              </a:blip>
              <a:srcRect t="20692" b="12079"/>
              <a:stretch/>
            </p:blipFill>
            <p:spPr>
              <a:xfrm>
                <a:off x="2543975" y="3863825"/>
                <a:ext cx="2641727" cy="968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16"/>
            <p:cNvSpPr txBox="1"/>
            <p:nvPr/>
          </p:nvSpPr>
          <p:spPr>
            <a:xfrm>
              <a:off x="291407" y="1038541"/>
              <a:ext cx="2379365" cy="1614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1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[ Front End ] </a:t>
              </a:r>
              <a:endParaRPr sz="12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endParaRPr sz="4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0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HTML</a:t>
              </a:r>
              <a:endParaRPr sz="12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0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JS</a:t>
              </a:r>
              <a:endParaRPr sz="12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0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CSS</a:t>
              </a:r>
              <a:endParaRPr sz="12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0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 Bootstrap  </a:t>
              </a:r>
              <a:endParaRPr sz="12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0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Ajax</a:t>
              </a:r>
              <a:endParaRPr sz="12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0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jQuery</a:t>
              </a:r>
              <a:endParaRPr sz="12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4" name="Google Shape;104;p16"/>
          <p:cNvSpPr txBox="1"/>
          <p:nvPr/>
        </p:nvSpPr>
        <p:spPr>
          <a:xfrm>
            <a:off x="4572000" y="1002599"/>
            <a:ext cx="2342982" cy="131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[ </a:t>
            </a:r>
            <a:r>
              <a:rPr lang="ko" sz="11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Back End ] </a:t>
            </a:r>
            <a:endParaRPr sz="1100" b="1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lang="en-US" altLang="ko-KR" sz="500" b="1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>
              <a:buSzPts val="400"/>
            </a:pPr>
            <a:r>
              <a:rPr lang="en-US" sz="1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JAVA 1.8.0_201</a:t>
            </a:r>
          </a:p>
          <a:p>
            <a:pPr lvl="0" algn="ctr">
              <a:buSzPts val="400"/>
            </a:pPr>
            <a:r>
              <a:rPr lang="en-US" sz="1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JSP</a:t>
            </a:r>
            <a:endParaRPr sz="100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0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10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Spring Framework </a:t>
            </a:r>
            <a:r>
              <a:rPr lang="en-US" altLang="ko" sz="10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5.0.7</a:t>
            </a:r>
            <a:endParaRPr sz="1000" b="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" sz="10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MyBatis</a:t>
            </a:r>
            <a:r>
              <a:rPr lang="en-US" altLang="ko" sz="10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3.4.6</a:t>
            </a:r>
            <a:endParaRPr sz="1000" b="1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Oracle Database 11g </a:t>
            </a:r>
            <a:endParaRPr lang="en-US" altLang="ko" sz="1000" b="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Apache Tomcat 8.5</a:t>
            </a:r>
            <a:endParaRPr sz="1000" b="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456265" y="1002599"/>
            <a:ext cx="2561916" cy="317294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6944" y="3464813"/>
            <a:ext cx="706727" cy="459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6"/>
          <p:cNvGrpSpPr/>
          <p:nvPr/>
        </p:nvGrpSpPr>
        <p:grpSpPr>
          <a:xfrm>
            <a:off x="7126062" y="1524824"/>
            <a:ext cx="1858500" cy="2141400"/>
            <a:chOff x="7153122" y="1023451"/>
            <a:chExt cx="1858500" cy="2141400"/>
          </a:xfrm>
        </p:grpSpPr>
        <p:sp>
          <p:nvSpPr>
            <p:cNvPr id="114" name="Google Shape;114;p16"/>
            <p:cNvSpPr/>
            <p:nvPr/>
          </p:nvSpPr>
          <p:spPr>
            <a:xfrm>
              <a:off x="7153122" y="1023451"/>
              <a:ext cx="1858500" cy="2141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Google Shape;115;p16"/>
            <p:cNvPicPr preferRelativeResize="0"/>
            <p:nvPr/>
          </p:nvPicPr>
          <p:blipFill rotWithShape="1">
            <a:blip r:embed="rId10">
              <a:alphaModFix/>
            </a:blip>
            <a:srcRect l="16460" t="30144" r="15829" b="30818"/>
            <a:stretch/>
          </p:blipFill>
          <p:spPr>
            <a:xfrm>
              <a:off x="7424079" y="2571727"/>
              <a:ext cx="1303270" cy="333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6"/>
            <p:cNvPicPr preferRelativeResize="0"/>
            <p:nvPr/>
          </p:nvPicPr>
          <p:blipFill rotWithShape="1">
            <a:blip r:embed="rId11">
              <a:alphaModFix/>
            </a:blip>
            <a:srcRect l="31174" t="33713" r="31729" b="33968"/>
            <a:stretch/>
          </p:blipFill>
          <p:spPr>
            <a:xfrm>
              <a:off x="7533715" y="2101401"/>
              <a:ext cx="1084001" cy="345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6"/>
            <p:cNvSpPr txBox="1"/>
            <p:nvPr/>
          </p:nvSpPr>
          <p:spPr>
            <a:xfrm>
              <a:off x="7268389" y="1138342"/>
              <a:ext cx="1660800" cy="7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1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[ API ] </a:t>
              </a:r>
              <a:endParaRPr sz="14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endParaRPr sz="4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0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KaKao Pay </a:t>
              </a:r>
              <a:endParaRPr sz="12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0" i="0" u="none" strike="noStrike" cap="none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KaKao Map</a:t>
              </a:r>
              <a:endParaRPr sz="12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2796503" y="1160306"/>
            <a:ext cx="1570616" cy="2339486"/>
            <a:chOff x="3112543" y="1964250"/>
            <a:chExt cx="1570616" cy="2339486"/>
          </a:xfrm>
        </p:grpSpPr>
        <p:sp>
          <p:nvSpPr>
            <p:cNvPr id="119" name="Google Shape;119;p16"/>
            <p:cNvSpPr/>
            <p:nvPr/>
          </p:nvSpPr>
          <p:spPr>
            <a:xfrm>
              <a:off x="3162838" y="1964250"/>
              <a:ext cx="1458900" cy="1692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3289438" y="2086617"/>
              <a:ext cx="1205700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400" b="1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[ IDE ] </a:t>
              </a:r>
              <a:endParaRPr sz="14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endParaRPr sz="4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" sz="1200" b="0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STS </a:t>
              </a:r>
              <a:r>
                <a:rPr lang="en-US" altLang="ko" sz="1200" b="0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3</a:t>
              </a:r>
              <a:r>
                <a:rPr lang="ko" sz="1200" b="0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r>
                <a:rPr lang="en-US" altLang="ko" sz="1200" b="0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  <a:r>
                <a:rPr lang="ko" sz="1200" b="0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.</a:t>
              </a:r>
              <a:r>
                <a:rPr lang="en-US" altLang="ko" sz="1200" b="0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  <a:endParaRPr sz="12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21" name="Google Shape;121;p1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544375" y="2740742"/>
              <a:ext cx="724575" cy="802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120;p16">
              <a:extLst>
                <a:ext uri="{FF2B5EF4-FFF2-40B4-BE49-F238E27FC236}">
                  <a16:creationId xmlns:a16="http://schemas.microsoft.com/office/drawing/2014/main" id="{BCF35782-E7DB-4001-AE58-55DDF3C9C50C}"/>
                </a:ext>
              </a:extLst>
            </p:cNvPr>
            <p:cNvSpPr txBox="1"/>
            <p:nvPr/>
          </p:nvSpPr>
          <p:spPr>
            <a:xfrm>
              <a:off x="3112543" y="3715136"/>
              <a:ext cx="1570616" cy="58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" sz="1100" b="1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[ </a:t>
              </a:r>
              <a:r>
                <a:rPr lang="en-US" altLang="ko" sz="1100" b="1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DB Tool</a:t>
              </a:r>
              <a:r>
                <a:rPr lang="ko" sz="1100" b="1" i="0" u="none" strike="noStrike" cap="none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 ] </a:t>
              </a:r>
              <a:endParaRPr sz="11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endParaRPr sz="2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lvl="0" algn="ctr"/>
              <a:r>
                <a:rPr lang="en-US" altLang="ko" sz="1050" dirty="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SQL developer-19.1.0</a:t>
              </a:r>
              <a:endParaRPr lang="en-US" altLang="ko-KR" sz="105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22" name="Google Shape;122;p16"/>
          <p:cNvPicPr preferRelativeResize="0"/>
          <p:nvPr/>
        </p:nvPicPr>
        <p:blipFill rotWithShape="1">
          <a:blip r:embed="rId13">
            <a:alphaModFix/>
          </a:blip>
          <a:srcRect l="6933" t="19456" r="6725" b="23452"/>
          <a:stretch/>
        </p:blipFill>
        <p:spPr>
          <a:xfrm>
            <a:off x="2705200" y="4311600"/>
            <a:ext cx="1742150" cy="626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6"/>
          <p:cNvCxnSpPr>
            <a:endCxn id="122" idx="1"/>
          </p:cNvCxnSpPr>
          <p:nvPr/>
        </p:nvCxnSpPr>
        <p:spPr>
          <a:xfrm>
            <a:off x="1397500" y="4205850"/>
            <a:ext cx="1307700" cy="4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>
            <a:endCxn id="122" idx="3"/>
          </p:cNvCxnSpPr>
          <p:nvPr/>
        </p:nvCxnSpPr>
        <p:spPr>
          <a:xfrm flipH="1">
            <a:off x="4447350" y="4237050"/>
            <a:ext cx="1236000" cy="38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A95676-2882-45E1-ACB4-9FE6A0FE9AE6}"/>
              </a:ext>
            </a:extLst>
          </p:cNvPr>
          <p:cNvSpPr/>
          <p:nvPr/>
        </p:nvSpPr>
        <p:spPr>
          <a:xfrm>
            <a:off x="2837520" y="2966878"/>
            <a:ext cx="1521822" cy="1051238"/>
          </a:xfrm>
          <a:prstGeom prst="round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57BA24-F9A6-46B9-B430-0C77BF0D9DFF}"/>
              </a:ext>
            </a:extLst>
          </p:cNvPr>
          <p:cNvGrpSpPr/>
          <p:nvPr/>
        </p:nvGrpSpPr>
        <p:grpSpPr>
          <a:xfrm>
            <a:off x="4626770" y="2361812"/>
            <a:ext cx="2215019" cy="1756529"/>
            <a:chOff x="4626770" y="2331570"/>
            <a:chExt cx="2215019" cy="175652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2DAA7E1-2BDD-4889-818F-BB772B62A91E}"/>
                </a:ext>
              </a:extLst>
            </p:cNvPr>
            <p:cNvGrpSpPr/>
            <p:nvPr/>
          </p:nvGrpSpPr>
          <p:grpSpPr>
            <a:xfrm>
              <a:off x="4626770" y="2977921"/>
              <a:ext cx="2215019" cy="1110178"/>
              <a:chOff x="4650990" y="2794719"/>
              <a:chExt cx="2215019" cy="1110178"/>
            </a:xfrm>
          </p:grpSpPr>
          <p:pic>
            <p:nvPicPr>
              <p:cNvPr id="107" name="Google Shape;107;p16"/>
              <p:cNvPicPr preferRelativeResize="0"/>
              <p:nvPr/>
            </p:nvPicPr>
            <p:blipFill rotWithShape="1">
              <a:blip r:embed="rId14">
                <a:alphaModFix/>
              </a:blip>
              <a:srcRect l="17947" r="18657"/>
              <a:stretch/>
            </p:blipFill>
            <p:spPr>
              <a:xfrm>
                <a:off x="4695609" y="2794719"/>
                <a:ext cx="957330" cy="380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16"/>
              <p:cNvPicPr preferRelativeResize="0"/>
              <p:nvPr/>
            </p:nvPicPr>
            <p:blipFill rotWithShape="1">
              <a:blip r:embed="rId15">
                <a:alphaModFix/>
              </a:blip>
              <a:srcRect l="37753" t="35954" r="18468" b="37134"/>
              <a:stretch/>
            </p:blipFill>
            <p:spPr>
              <a:xfrm>
                <a:off x="5684307" y="2876439"/>
                <a:ext cx="1181702" cy="241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16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5799286" y="3208181"/>
                <a:ext cx="931614" cy="513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16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4650990" y="3205492"/>
                <a:ext cx="1110505" cy="6994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26" name="Picture 2" descr="jspì ëí ì´ë¯¸ì§ ê²ìê²°ê³¼">
              <a:extLst>
                <a:ext uri="{FF2B5EF4-FFF2-40B4-BE49-F238E27FC236}">
                  <a16:creationId xmlns:a16="http://schemas.microsoft.com/office/drawing/2014/main" id="{C361F4CF-4C1C-4882-B05F-6A5043FBE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035" y="2340425"/>
              <a:ext cx="547777" cy="678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ì ëí ì´ë¯¸ì§ ê²ìê²°ê³¼">
              <a:extLst>
                <a:ext uri="{FF2B5EF4-FFF2-40B4-BE49-F238E27FC236}">
                  <a16:creationId xmlns:a16="http://schemas.microsoft.com/office/drawing/2014/main" id="{DF5886F3-36ED-4231-9CF2-10CCF4B06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972" y="2331570"/>
              <a:ext cx="1019601" cy="626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96" name="Google Shape;196;p36"/>
          <p:cNvGraphicFramePr/>
          <p:nvPr/>
        </p:nvGraphicFramePr>
        <p:xfrm>
          <a:off x="474037" y="614244"/>
          <a:ext cx="8195925" cy="4341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결제 정보 출력 페이지의 모든 절차가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완료되어야함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카카오페이 결제가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가능해야함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신청 내역 조회 페이지로 이동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1.카카오페이 서비스를 이용해 결제를 진행함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2..카카오페이 서비스를 이용해 총 결제 금액에 대한 결제를 진행한 후 결제창을 닫음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결제 완료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호출, 클래스에 신청된 인원수를 변경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5a. 결제를 중단할 경우 하단의 취소버튼 클릭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3a. 결제에 실패했을 경우 “결제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실패”알림창을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호출하고 “결제 정보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출력”페이지로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돌아감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02" name="Google Shape;202;p37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페이지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개인정보와 클래스 이용에 관한 정보를 열람하고 관리할 수 있다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My페이지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초기화면( 내 정보 보기)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페이지 상단의 “My 페이지” 버튼 클릭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해당 사용자에 맞는 정보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08" name="Google Shape;208;p38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보기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한 게스트의 개인 정보를 열람 할 수 있다.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보기 페이지(초기화면)이동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페이지 상단의 “My 페이지” 버튼 클릭하거나 My페이지에서 좌측 “내 정보 보기” 버튼 클릭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해당 사용자에 맞는 정보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14" name="Google Shape;214;p39"/>
          <p:cNvGraphicFramePr/>
          <p:nvPr/>
        </p:nvGraphicFramePr>
        <p:xfrm>
          <a:off x="1035424" y="695535"/>
          <a:ext cx="7073150" cy="399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수정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로그인한 해당 게스트의 개인 정보를 수정 할 수 있다.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 내 정보 보기 페이지 하단의 “수정하기” 버튼 클릭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보기 페이지로 이동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1.내 정보 보기 페이지 하단의 “수정하기” 버튼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2.수정할 비밀번호,핸드폰,이메일 정보 입력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3.”수정 완료” 버튼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수정된 정보를 새롭게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2a. 빈 칸일 경우 입력 요청 화면 표시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20" name="Google Shape;220;p40"/>
          <p:cNvGraphicFramePr/>
          <p:nvPr/>
        </p:nvGraphicFramePr>
        <p:xfrm>
          <a:off x="1035424" y="695535"/>
          <a:ext cx="7073150" cy="3955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신청 내역 조회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한 게스트가 신청한 클래스 내역을 조회할 수 있다.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 내 정보 보기 페이지 좌측의 “클래스 신청 내역 조회” 버튼 클릭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“진행 예정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클래스”페이지로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(초기화면)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내 정보 보기 페이지 좌측의 “클래스 신청 내역 조회” 버튼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로그인 된 회원에 알맞는 클래스 신청 내역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없을경우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26" name="Google Shape;226;p41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예정 클래스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게스트의 진행 예정 클래스를 출력한다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 내 정보 보기 페이지 좌측의 “클래스 신청 내역 조회” 버튼 클릭 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예정 클래스 페이지로 이동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내 정보 보기 페이지 좌측의 “클래스 신청 내역 조회” 버튼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해당 회원이 신청한 클래스 중 아직 진행되지 않은 클래스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클래스명, 클래스 진행 일시, 참여 인원 수, 총 결제 금액, 결제 일시 정보와 “결제 취소” 버튼을 함께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없을경우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32" name="Google Shape;232;p42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2.3.2.1.1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취소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게스트가 신청한 진행 예정 클래스의 신청과 결제를 취소한다.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완료되어있어야 함, 신청과 결제가 완료된 클래스가 존재해야 함.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“진행 예정 클래스” 목록의 결제 취소 버튼을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“취소한 클래스”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“진행 예정 클래스” 에서 특정 클래스 옆 결제 취소 버튼을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결제 취소 약관을 동의하고 ‘’결제 취소’ 버튼을 누름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해당 클래스의 결제를 취소시키고 클래스는 “취소한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클래스”목록으로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이동시킴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4.클래스의 신청된 인원수를 변경함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1a.수강일이 이틀이하로 남았을 경우 “취소할 수 없는 클래스입니다” 메시지를 출력하고 “진행 예정 클래스”페이지에 남아있음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38" name="Google Shape;238;p43"/>
          <p:cNvGraphicFramePr/>
          <p:nvPr/>
        </p:nvGraphicFramePr>
        <p:xfrm>
          <a:off x="1035424" y="822535"/>
          <a:ext cx="7073150" cy="399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2.3.2.2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완료 클래스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게스트의 진행 완료 클래스를 출력한다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내 정보 보기 페이지 죄측 메뉴 바에서 “진행 완료 클래스” 클릭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완료 클래스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클래스 신청 내역 조회 페이지 좌측의 “진행 완료 클래스”선택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해당 회원이 신청한 클래스 중 결제와 날짜가 지난 클래스 목록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클래스명, 클래스 진행 일시, 참여 인원 수, 총 결제 금액, 결제 일시 정보, 후기 등록 상태(등록 전/ 등록완료), “후기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등록”버튼을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없을경우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44" name="Google Shape;244;p44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2.3.2.2.1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 글 등록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게스트가 진행 완료한 클래스의 후기 글을 등록한다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결제와 진행이 완료된 클래스가 존재하고 후기를 등록하지 않은 “등록 전”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상태여야함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완료 클래스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진행 완료 클래스 목록에서 후기 등록 버튼을 누름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후기 내용을 등록하고 “작성 완료” 버튼을 누름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후기 내용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입력칸과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작성완료 버튼을 출력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후기글을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호스트 후기 목록에 추가함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후기 등록 상태를 등록 완료로 바꿈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값을 입력하지 않은 경우, </a:t>
                      </a:r>
                      <a:b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요청 화면 표시 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50" name="Google Shape;250;p45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2.3.2.3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취소한 클래스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게스트가 결제를 취소한 클래스 목록을 출력한다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취소한 클래스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클래스 신청 내역 조회 페이지 좌측의 “ 취소한 클래스”를 누름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해당 회원이 결제를 취소한 클래스 목록과 정보(클래스 명, 일시, 인원수, 금액, 결제 일시, 결제 취소일시)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없을경우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311700" y="253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ko" dirty="0">
                <a:latin typeface="Lato"/>
                <a:ea typeface="Lato"/>
                <a:cs typeface="Lato"/>
                <a:sym typeface="Lato"/>
              </a:rPr>
              <a:t>개발 일정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4F8578-4BC0-483B-B66E-C5140E08F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17944"/>
              </p:ext>
            </p:extLst>
          </p:nvPr>
        </p:nvGraphicFramePr>
        <p:xfrm>
          <a:off x="531159" y="994787"/>
          <a:ext cx="8135475" cy="3765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8259">
                  <a:extLst>
                    <a:ext uri="{9D8B030D-6E8A-4147-A177-3AD203B41FA5}">
                      <a16:colId xmlns:a16="http://schemas.microsoft.com/office/drawing/2014/main" val="2476848760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757098822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3045175673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1393557655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2421713975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3237882929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1668690715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1672234180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2466569392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3095501494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2627452527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2027695822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1481365660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2729750576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4140662016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3539840715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495836171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2141391059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3979873177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2062491608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4037225527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1031737501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179645985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3375152607"/>
                    </a:ext>
                  </a:extLst>
                </a:gridCol>
                <a:gridCol w="218634">
                  <a:extLst>
                    <a:ext uri="{9D8B030D-6E8A-4147-A177-3AD203B41FA5}">
                      <a16:colId xmlns:a16="http://schemas.microsoft.com/office/drawing/2014/main" val="2986487110"/>
                    </a:ext>
                  </a:extLst>
                </a:gridCol>
              </a:tblGrid>
              <a:tr h="2353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태스크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월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월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571872"/>
                  </a:ext>
                </a:extLst>
              </a:tr>
              <a:tr h="2353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15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16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18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22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23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24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29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30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31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>
                          <a:solidFill>
                            <a:schemeClr val="accent1"/>
                          </a:solidFill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12</a:t>
                      </a:r>
                      <a:endParaRPr lang="en-US" altLang="ko-KR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186390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착수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42110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팀 구성 및 프로젝트 주제 설정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502792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분석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648722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요구사항 정의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048875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설계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802748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메뉴 구조도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44700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기능 정의 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78774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화면 정의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017403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클래스 설계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53041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DB </a:t>
                      </a:r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설계 및 구현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38860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 개발환경 구축</a:t>
                      </a:r>
                      <a:endParaRPr lang="ko-KR" altLang="en-US" sz="1000" b="0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40693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구현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rgbClr val="F2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80571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테스트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446385"/>
                  </a:ext>
                </a:extLst>
              </a:tr>
              <a:tr h="235342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발표 및 시연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1" marR="8541" marT="854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602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56" name="Google Shape;256;p46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후기 관리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게스트가 남긴 후기를 관리한다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후기 관리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My페이지 좌측의 내 후기 관리 메뉴를 선택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해당 회원이 후기를 작성한 클래스 목록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클래스명, 클래스 진행일시를 한 페이지당 10개의 목록으로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없을경우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62" name="Google Shape;262;p47"/>
          <p:cNvGraphicFramePr/>
          <p:nvPr/>
        </p:nvGraphicFramePr>
        <p:xfrm>
          <a:off x="1035424" y="695535"/>
          <a:ext cx="7073150" cy="399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2.3.3.1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후기 글 열람 및 삭제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본인이 남긴 후기를 열람한다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함, 등록 된 후기가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존재해야함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후기글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열람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내 후기 관리 메뉴에서 특정 클래스를 선택함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후기 글 열람 페이지에서 하단의 ‘삭제’ 버튼을 눌러 삭제할 수 있음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선택한 클래스의  클래스 명 , 클래스 진행일시 , 후기 내용, 후기 등록 날짜와 하단에 “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삭제”버튼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삭제를 선택하면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후기를 삭제함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4a. 삭제하지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않을시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 남아있음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68" name="Google Shape;268;p48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게스트는 좌측 메뉴에서 “신고 게시판”과 “나의 1:1 문의” 기능을 이용할 수 있다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완료되어있어야 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초기 페이지(FAQ)를 출력함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게스트 전용 페이지 우측 상단의 고객센터 메뉴 선택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고객센터 초기 페이지(FAQ)출력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74" name="Google Shape;274;p49"/>
          <p:cNvGraphicFramePr/>
          <p:nvPr/>
        </p:nvGraphicFramePr>
        <p:xfrm>
          <a:off x="1035424" y="695535"/>
          <a:ext cx="7073150" cy="3998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신고게시판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게스트는 다른 게스트와 호스트에 대해 관리자에게 신고할 수 있다.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완료되어있어야 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1.고객센터 페이지 좌측의 “신고 게시판” 버튼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신고 글을 작성하는 폼에서 제목, 내용 , 게스트/호스트 선택, 신고할 사람의 ID를 기입한 후 “신고하기” 버튼을 누른다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3.제출 된 신고 글을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저장하여 관리자가 확인할 수 있도록 한다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값을 입력하지 않은 경우, </a:t>
                      </a:r>
                      <a:b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요청 화면 표시 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80" name="Google Shape;280;p5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1:1 문의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게스트는 관리자에게 문의하는 글을 등록할 수 있다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1:1 문의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1.고객센터 페이지 좌측의 “나의 1:1문의” 버튼 클릭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2.글 제목 , 등록 일시가 표시 된 문의 글을 한 페이지당 10개씩 출력, 페이지 하단에는 “문의하기” 버튼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86" name="Google Shape;286;p51"/>
          <p:cNvGraphicFramePr/>
          <p:nvPr/>
        </p:nvGraphicFramePr>
        <p:xfrm>
          <a:off x="1035424" y="695535"/>
          <a:ext cx="7073150" cy="4150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 작성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게스트는 관리자에게 문의하는 글을 등록할 수 있다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완료되어있어야 함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“나의 1:1문의”를 클릭한 후 하단의 “문의하기” 버튼을 클릭한다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1.”나의 1:1 문의” 페이지 하단의 “ 문의하기”버튼을 클릭하여 문의글 작성 페이지로 이동한다.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글의 제목과 내용을 작성한 후 아래의 “등록하기”버튼을 누른다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등록 된 내용을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저장한다.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값을 입력하지 않</a:t>
                      </a: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 등록하기를 누른</a:t>
                      </a: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b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요청 화면 표시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292" name="Google Shape;292;p52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2.4.2.2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 열람 </a:t>
                      </a: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삭제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게스트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게스트는 관리자에게 작성한 문의 글과 관리자의 답변을 열람하거나 삭제할 수 있다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회원으로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함. 등록된 1:1 문의가 존재해야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나의1:1 문의페이지로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1.특정 1:1 문의글을 누른다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작성한 문의글과 관리자의 답변을 열람한다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삭제를 원할 시 하단의 “삭제” 버튼을 누른다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저장된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문의글과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 내용을 화면에 출력한다.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5.삭제 버튼을 눌렀을 시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글을 삭제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호스트</a:t>
            </a:r>
          </a:p>
        </p:txBody>
      </p:sp>
    </p:spTree>
    <p:extLst>
      <p:ext uri="{BB962C8B-B14F-4D97-AF65-F5344CB8AC3E}">
        <p14:creationId xmlns:p14="http://schemas.microsoft.com/office/powerpoint/2010/main" val="973845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 전용 페이지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스트 회원,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 및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스트 전용 기능을 이용하기 위한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스트 고유 페이지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스트 회원으로 로그인이 완료되어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있어야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공통화면 우측상단에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버튼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로그인을 완료함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2.공통화면 우측상단에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버튼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9022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My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‘My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에서 내 정보 보기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개설 신청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My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정산 상태 확인 정보를 열람하고 관리할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회원으로 로그인 완료되어있어야 함. 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초기화면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 정보 보기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호스트는 공통 화면에서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선택한다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 호스트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검색해 회원 정보를 가져온다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초기화면인 내 정보 보기 페이지를 출력한다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21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6" y="87261"/>
            <a:ext cx="8520600" cy="508792"/>
          </a:xfrm>
        </p:spPr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5. </a:t>
            </a:r>
            <a:r>
              <a:rPr lang="ko-KR" altLang="en-US" sz="2800" dirty="0">
                <a:latin typeface="+mj-ea"/>
                <a:ea typeface="+mj-ea"/>
              </a:rPr>
              <a:t>요구사항 정의</a:t>
            </a:r>
            <a:r>
              <a:rPr lang="en-US" altLang="ko-KR" sz="2800" dirty="0">
                <a:latin typeface="+mj-ea"/>
                <a:ea typeface="+mj-ea"/>
              </a:rPr>
              <a:t> - </a:t>
            </a:r>
            <a:r>
              <a:rPr lang="ko-KR" altLang="en-US" sz="2800" dirty="0">
                <a:latin typeface="+mj-ea"/>
                <a:ea typeface="+mj-ea"/>
              </a:rPr>
              <a:t>공통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8E83-70E7-4975-A07F-F66A3EED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34257"/>
            <a:ext cx="8391236" cy="42441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우리 사이트의 </a:t>
            </a:r>
            <a:r>
              <a:rPr lang="ko-KR" altLang="en-US" sz="1050" b="1" dirty="0">
                <a:latin typeface="+mj-ea"/>
              </a:rPr>
              <a:t>호스트</a:t>
            </a:r>
            <a:r>
              <a:rPr lang="ko-KR" altLang="en-US" sz="1050" dirty="0">
                <a:latin typeface="+mj-ea"/>
              </a:rPr>
              <a:t>는 액티비티 및 </a:t>
            </a:r>
            <a:r>
              <a:rPr lang="ko-KR" altLang="en-US" sz="1050" dirty="0" err="1">
                <a:latin typeface="+mj-ea"/>
              </a:rPr>
              <a:t>원데이</a:t>
            </a:r>
            <a:r>
              <a:rPr lang="ko-KR" altLang="en-US" sz="1050" dirty="0">
                <a:latin typeface="+mj-ea"/>
              </a:rPr>
              <a:t> 클래스를 개설하는 모임의 주최자이다</a:t>
            </a:r>
            <a:r>
              <a:rPr lang="en-US" altLang="ko-KR" sz="1050" dirty="0">
                <a:latin typeface="+mj-ea"/>
              </a:rPr>
              <a:t>. </a:t>
            </a:r>
            <a:r>
              <a:rPr lang="ko-KR" altLang="en-US" sz="1050" dirty="0">
                <a:latin typeface="+mj-ea"/>
              </a:rPr>
              <a:t>이를 통해 수익을 창출한다</a:t>
            </a:r>
            <a:r>
              <a:rPr lang="en-US" altLang="ko-KR" sz="105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호스트의 정산 수수료율은 </a:t>
            </a:r>
            <a:r>
              <a:rPr lang="en-US" altLang="ko-KR" sz="1050" dirty="0">
                <a:latin typeface="+mj-ea"/>
              </a:rPr>
              <a:t>10%</a:t>
            </a:r>
            <a:r>
              <a:rPr lang="ko-KR" altLang="en-US" sz="1050" dirty="0">
                <a:latin typeface="+mj-ea"/>
              </a:rPr>
              <a:t>를 원칙으로 한다</a:t>
            </a:r>
            <a:r>
              <a:rPr lang="en-US" altLang="ko-KR" sz="105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우리 사이트의 </a:t>
            </a:r>
            <a:r>
              <a:rPr lang="ko-KR" altLang="en-US" sz="1050" b="1" dirty="0">
                <a:latin typeface="+mj-ea"/>
              </a:rPr>
              <a:t>게스트</a:t>
            </a:r>
            <a:r>
              <a:rPr lang="ko-KR" altLang="en-US" sz="1050" dirty="0">
                <a:latin typeface="+mj-ea"/>
              </a:rPr>
              <a:t>는 호스트가 개설한 클래스를 수강 신청해 모임에 참여한다</a:t>
            </a:r>
            <a:r>
              <a:rPr lang="en-US" altLang="ko-KR" sz="1050" dirty="0">
                <a:latin typeface="+mj-ea"/>
              </a:rPr>
              <a:t>.</a:t>
            </a:r>
            <a:r>
              <a:rPr lang="ko-KR" altLang="en-US" sz="1050" dirty="0">
                <a:latin typeface="+mj-ea"/>
              </a:rPr>
              <a:t> </a:t>
            </a:r>
            <a:endParaRPr lang="en-US" altLang="ko-KR" sz="1050" dirty="0"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>
              <a:latin typeface="+mj-ea"/>
            </a:endParaRPr>
          </a:p>
          <a:p>
            <a:pPr marL="0" indent="0">
              <a:buNone/>
            </a:pPr>
            <a:r>
              <a:rPr lang="en-US" altLang="ko-KR" sz="1050" dirty="0">
                <a:latin typeface="+mj-ea"/>
              </a:rPr>
              <a:t> </a:t>
            </a:r>
            <a:r>
              <a:rPr lang="en-US" altLang="ko-KR" sz="1050" b="1" dirty="0">
                <a:latin typeface="+mj-ea"/>
              </a:rPr>
              <a:t>&lt;</a:t>
            </a:r>
            <a:r>
              <a:rPr lang="ko-KR" altLang="en-US" sz="1050" b="1" dirty="0">
                <a:latin typeface="+mj-ea"/>
              </a:rPr>
              <a:t>회원가입</a:t>
            </a:r>
            <a:r>
              <a:rPr lang="en-US" altLang="ko-KR" sz="1050" b="1" dirty="0">
                <a:latin typeface="+mj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호스트 가입과 게스트 가입 중 원하는 회원가입 선택이 가능하다</a:t>
            </a:r>
            <a:r>
              <a:rPr lang="en-US" altLang="ko-KR" sz="105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게스트 회원가입 시 </a:t>
            </a:r>
            <a:r>
              <a:rPr lang="en-US" altLang="ko-KR" sz="1050" dirty="0">
                <a:latin typeface="+mj-ea"/>
              </a:rPr>
              <a:t>ID, </a:t>
            </a:r>
            <a:r>
              <a:rPr lang="ko-KR" altLang="en-US" sz="1050" dirty="0">
                <a:latin typeface="+mj-ea"/>
              </a:rPr>
              <a:t>비밀번호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이름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전화번호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생년월일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이메일의 정보를 입력 받는다</a:t>
            </a:r>
            <a:r>
              <a:rPr lang="en-US" altLang="ko-KR" sz="105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호스트 회원가입 시 </a:t>
            </a:r>
            <a:r>
              <a:rPr lang="en-US" altLang="ko-KR" sz="1050" dirty="0">
                <a:latin typeface="+mj-ea"/>
              </a:rPr>
              <a:t>ID, </a:t>
            </a:r>
            <a:r>
              <a:rPr lang="ko-KR" altLang="en-US" sz="1050" dirty="0">
                <a:latin typeface="+mj-ea"/>
              </a:rPr>
              <a:t>비밀번호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이름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전화번호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생년월일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이메일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정산 계좌 정보를 입력 받는다</a:t>
            </a:r>
            <a:r>
              <a:rPr lang="en-US" altLang="ko-KR" sz="105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>
              <a:latin typeface="+mj-ea"/>
            </a:endParaRPr>
          </a:p>
          <a:p>
            <a:pPr marL="0" indent="0">
              <a:buNone/>
            </a:pPr>
            <a:r>
              <a:rPr lang="en-US" altLang="ko-KR" sz="1050" dirty="0">
                <a:latin typeface="+mj-ea"/>
              </a:rPr>
              <a:t> </a:t>
            </a:r>
            <a:r>
              <a:rPr lang="en-US" altLang="ko-KR" sz="1050" b="1" dirty="0">
                <a:latin typeface="+mj-ea"/>
              </a:rPr>
              <a:t>&lt;</a:t>
            </a:r>
            <a:r>
              <a:rPr lang="ko-KR" altLang="en-US" sz="1050" b="1" dirty="0">
                <a:latin typeface="+mj-ea"/>
              </a:rPr>
              <a:t>로그인</a:t>
            </a:r>
            <a:r>
              <a:rPr lang="en-US" altLang="ko-KR" sz="1050" b="1" dirty="0">
                <a:latin typeface="+mj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페이지 상단에 있는 로그인 버튼을 누르면 로그인 페이지로 이동한다</a:t>
            </a:r>
            <a:r>
              <a:rPr lang="en-US" altLang="ko-KR" sz="1050" dirty="0">
                <a:latin typeface="+mj-ea"/>
              </a:rPr>
              <a:t>. </a:t>
            </a:r>
            <a:r>
              <a:rPr lang="ko-KR" altLang="en-US" sz="1050" dirty="0">
                <a:latin typeface="+mj-ea"/>
              </a:rPr>
              <a:t>로그인 페이지에서 호스트</a:t>
            </a:r>
            <a:r>
              <a:rPr lang="en-US" altLang="ko-KR" sz="1050" dirty="0">
                <a:latin typeface="+mj-ea"/>
              </a:rPr>
              <a:t> </a:t>
            </a:r>
            <a:r>
              <a:rPr lang="ko-KR" altLang="en-US" sz="1050" dirty="0">
                <a:latin typeface="+mj-ea"/>
              </a:rPr>
              <a:t>로그인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게스트 로그인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관리자 로그인 중 선택한다</a:t>
            </a:r>
            <a:r>
              <a:rPr lang="en-US" altLang="ko-KR" sz="1050" dirty="0">
                <a:latin typeface="+mj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아이디와 비밀번호 입력을 통한 로그인을 한다</a:t>
            </a:r>
            <a:r>
              <a:rPr lang="en-US" altLang="ko-KR" sz="105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호스트와 게스트는 로그인 정보를 잊었을 경우</a:t>
            </a:r>
            <a:r>
              <a:rPr lang="en-US" altLang="ko-KR" sz="1050" dirty="0">
                <a:latin typeface="+mj-ea"/>
              </a:rPr>
              <a:t>, </a:t>
            </a:r>
            <a:r>
              <a:rPr lang="ko-KR" altLang="en-US" sz="1050" dirty="0">
                <a:latin typeface="+mj-ea"/>
              </a:rPr>
              <a:t>아이디와 비밀번호 찾기를 할 수 있다</a:t>
            </a:r>
            <a:r>
              <a:rPr lang="en-US" altLang="ko-KR" sz="105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>
              <a:latin typeface="+mj-ea"/>
            </a:endParaRPr>
          </a:p>
          <a:p>
            <a:pPr marL="0" indent="0">
              <a:buNone/>
            </a:pPr>
            <a:r>
              <a:rPr lang="en-US" altLang="ko-KR" sz="1050" dirty="0">
                <a:latin typeface="+mj-ea"/>
              </a:rPr>
              <a:t> </a:t>
            </a:r>
            <a:r>
              <a:rPr lang="en-US" altLang="ko-KR" sz="1050" b="1" dirty="0">
                <a:latin typeface="+mj-ea"/>
              </a:rPr>
              <a:t>&lt;</a:t>
            </a:r>
            <a:r>
              <a:rPr lang="ko-KR" altLang="en-US" sz="1050" b="1" dirty="0">
                <a:latin typeface="+mj-ea"/>
              </a:rPr>
              <a:t>로그아웃</a:t>
            </a:r>
            <a:r>
              <a:rPr lang="en-US" altLang="ko-KR" sz="1050" b="1" dirty="0">
                <a:latin typeface="+mj-ea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j-ea"/>
              </a:rPr>
              <a:t>페이지 상단에 있는 로그아웃 버튼을 눌러 로그아웃 할 수 있다</a:t>
            </a:r>
            <a:r>
              <a:rPr lang="en-US" altLang="ko-KR" sz="1050" dirty="0">
                <a:latin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>
              <a:latin typeface="+mj-ea"/>
            </a:endParaRPr>
          </a:p>
          <a:p>
            <a:pPr marL="0" indent="0">
              <a:buNone/>
            </a:pPr>
            <a:r>
              <a:rPr lang="en-US" altLang="ko-KR" sz="1050" b="1" dirty="0">
                <a:latin typeface="+mj-ea"/>
              </a:rPr>
              <a:t> &lt;</a:t>
            </a:r>
            <a:r>
              <a:rPr lang="ko-KR" altLang="en-US" sz="1050" b="1" dirty="0">
                <a:latin typeface="+mj-ea"/>
              </a:rPr>
              <a:t>고객센터</a:t>
            </a:r>
            <a:r>
              <a:rPr lang="en-US" altLang="ko-KR" sz="1050" b="1" dirty="0">
                <a:latin typeface="+mj-ea"/>
              </a:rPr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/>
              <a:t>FAQ </a:t>
            </a:r>
            <a:r>
              <a:rPr lang="ko-KR" altLang="en-US" sz="1050" dirty="0"/>
              <a:t>메뉴를 통해 궁금한 사항을 해결할 수 있다</a:t>
            </a:r>
            <a:r>
              <a:rPr lang="en-US" altLang="ko-KR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공지사항 메뉴에서는 사이트에 대한 공지사항도 확인할 수 있다</a:t>
            </a:r>
            <a:r>
              <a:rPr lang="en-US" altLang="ko-KR" sz="1050" dirty="0"/>
              <a:t>.</a:t>
            </a:r>
          </a:p>
          <a:p>
            <a:pPr marL="0" indent="0">
              <a:buNone/>
            </a:pPr>
            <a:endParaRPr lang="en-US" altLang="ko-KR" sz="1050" dirty="0">
              <a:latin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0618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정보 보기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자신의 개인 정보를 열람할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회원으로 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 정보 보기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ID,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계좌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화면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회원이 공통화면에서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선택하거나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‘My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 정보 보기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메뉴를 선택한다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아이디로 등록된 회원 정보를 찾는다</a:t>
                      </a:r>
                      <a:endParaRPr lang="en-US" altLang="ko-KR" sz="100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‘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 정보 보기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화면에 출력한다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117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 정보 수정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자신의 비밀번호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핸드폰 번호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정보 수정이 가능하다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회원으로 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 정보 보기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수정하기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 수정한 회원 정보를 반영한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 정보 보기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회원은 변경하고자 하는 자신의 비밀번호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핸드폰 번호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정보 입력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완료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선택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변경된 호스트의 정보를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 반영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변경된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반영한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 정보 보기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 – a)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중복된 핸드폰 번호 사용시 중복 경고 창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66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982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개설 신청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자신의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클래스를 개설 신청 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회원으로 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신청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호스트가 신청한 클래스를 반영한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승인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호스트는 개설하고자 하는 클래스에 대한 정보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이름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설명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위치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참가 비용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일정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-5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개까지 입력 가능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이미지 등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입력한다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하단의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개설 신청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버튼을 선택한다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 저장한다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저장된 데이터를 반영한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승인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 – 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a) 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값을 입력하지 않은 경우 입력 요청 알림 창 표시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99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914400" y="695535"/>
          <a:ext cx="7365442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8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관리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개설 승인 상태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메뉴와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진행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"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메뉴가 있고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조회하고자 하는 메뉴를 선택해 페이지를 이동 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회원으로 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“My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진입한 상태여야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초기화면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승인 상태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승인 상태의 승인대기 페이지를 출력한다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228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관리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개설 승인 상태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개설 승인 상태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승인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승인 완료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승인 거절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따라 자신의 클래스를 조회할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회원으로 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페이지’ 선택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승인 상태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메뉴의 초기 화면인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관리’의 하위 메뉴인 ‘개설 승인 상태’ 메뉴 선택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테이블에 호스트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검색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승인 상태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메뉴의 초기 화면인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 – a 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1568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승인 대기 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개설 승인 대기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중인 클래스의 목록을 조회할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로그인 완료되어있어야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페이지’ 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승인 상태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‘승인 대기’ 테이블에 호스트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검색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‘승인 대기’ 페이지 출력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99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3.1.3.1.2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승인 완료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개설 승인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완료 된 클래스의 목록을 조회할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회원으로 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개설 승인 상태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완료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‘승인 완료’ 테이블에 호스트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검색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‘승인 완료’ 페이지 출력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021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41506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3.1.3.1.3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승인 거절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개설 승인 거절 된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클래스의 목록을 조회할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로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페이지’ 선택 후 ‘클래스 개설 승인 상태’ 메뉴 선택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거절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거절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거절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목록 중 하나를 선택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7.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창을 닫는다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해당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테이블에서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거절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5.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해당 테이블에서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6.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 거절 이유를 팝업 창으로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595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진행 관리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클래스를 진행 상태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모집 중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진행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진행 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따라 조회 및 관리가 가능하다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회원으로 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메뉴의 초기화면인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좌측에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메뉴의 초기화면인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446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4306464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1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모집 중 클래스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모집 중인 클래스의 목록을 조회하고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클래스를 관리 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 클래스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 수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참여자 조회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버튼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버튼은 참여 신청자가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명인 클래스에 한해서 활성화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4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4.1.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 목록에서 참여자 조회 버튼 선택</a:t>
                      </a:r>
                      <a:endParaRPr lang="en-US" altLang="ko-KR" sz="8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4.1.2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닫기 버튼을 눌러 팝업 창을 닫는다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8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4.2 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 목록에서 개설 취소하고자 하는 클래스의 취소하기 버튼 선택 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 신청자가 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명인 클래스에 한해서 가능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4.2.2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취소를 원할 시 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버튼 선택</a:t>
                      </a:r>
                      <a:endParaRPr lang="en-US" altLang="ko-KR" sz="8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요청한 값과 일치하는 데이터 가져옴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‘모집 중 클래스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클래스명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진행일시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 수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참여자 조회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버튼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)’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버튼은 참여 신청자가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명인 클래스에 한해서 활성화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4.1.1.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신청한 호스트의 정보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(ID,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핸드폰 번호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신청 인원 수를 조회할 수 있는 팝업 창 출력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4.2.1.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취소 확정을 묻는 팝업 창 출력</a:t>
                      </a:r>
                      <a:endParaRPr lang="en-US" altLang="ko-KR" sz="8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4.2.3.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선택된 클래스를 </a:t>
                      </a:r>
                      <a:r>
                        <a:rPr 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삭제 </a:t>
                      </a:r>
                      <a:endParaRPr lang="en-US" altLang="ko-KR" sz="8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4.2.4.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수정된 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반영한 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</a:t>
                      </a:r>
                      <a:r>
                        <a:rPr lang="en-US" altLang="ko-KR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8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5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4.2.4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7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1902"/>
            <a:ext cx="8520600" cy="6261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5.</a:t>
            </a:r>
            <a:r>
              <a:rPr lang="ko-KR" altLang="en-US" dirty="0">
                <a:latin typeface="+mj-ea"/>
                <a:ea typeface="+mj-ea"/>
              </a:rPr>
              <a:t> 요구사항 정의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공통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8E83-70E7-4975-A07F-F66A3EED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850" y="1216645"/>
            <a:ext cx="8832300" cy="3766766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sz="1350" b="1" dirty="0">
                <a:latin typeface="+mj-ea"/>
              </a:rPr>
              <a:t>&lt;</a:t>
            </a:r>
            <a:r>
              <a:rPr lang="ko-KR" altLang="en-US" sz="1350" b="1" dirty="0">
                <a:latin typeface="+mj-ea"/>
              </a:rPr>
              <a:t>클래스 조회</a:t>
            </a:r>
            <a:r>
              <a:rPr lang="en-US" altLang="ko-KR" sz="1350" b="1" dirty="0">
                <a:latin typeface="+mj-ea"/>
              </a:rPr>
              <a:t>&gt;</a:t>
            </a:r>
          </a:p>
          <a:p>
            <a:pPr marL="114300" indent="0">
              <a:buNone/>
            </a:pPr>
            <a:endParaRPr lang="en-US" altLang="ko-KR" sz="1350" dirty="0">
              <a:latin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+mj-ea"/>
              </a:rPr>
              <a:t>메인 페이지에서 개설되어 있는 클래스의 정보들을 확인할 수 있다</a:t>
            </a:r>
            <a:r>
              <a:rPr lang="en-US" altLang="ko-KR" sz="1350" dirty="0">
                <a:latin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+mj-ea"/>
              </a:rPr>
              <a:t>메인 페이지에 있는 검색창에 </a:t>
            </a:r>
            <a:r>
              <a:rPr lang="en-US" altLang="ko-KR" sz="1350" dirty="0">
                <a:latin typeface="+mj-ea"/>
              </a:rPr>
              <a:t>“</a:t>
            </a:r>
            <a:r>
              <a:rPr lang="ko-KR" altLang="en-US" sz="1350" dirty="0">
                <a:latin typeface="+mj-ea"/>
              </a:rPr>
              <a:t>전체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클래스명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호스트명</a:t>
            </a:r>
            <a:r>
              <a:rPr lang="en-US" altLang="ko-KR" sz="1350" dirty="0">
                <a:latin typeface="+mj-ea"/>
              </a:rPr>
              <a:t>” </a:t>
            </a:r>
            <a:r>
              <a:rPr lang="ko-KR" altLang="en-US" sz="1350" dirty="0">
                <a:latin typeface="+mj-ea"/>
              </a:rPr>
              <a:t>중 검색 옵션을 선택해 클래스를 찾을 수 있다</a:t>
            </a:r>
            <a:r>
              <a:rPr lang="en-US" altLang="ko-KR" sz="1350" dirty="0">
                <a:latin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+mj-ea"/>
              </a:rPr>
              <a:t>메인 페이지에서 메뉴</a:t>
            </a:r>
            <a:r>
              <a:rPr lang="en-US" altLang="ko-KR" sz="1350" dirty="0">
                <a:latin typeface="+mj-ea"/>
              </a:rPr>
              <a:t>-</a:t>
            </a:r>
            <a:r>
              <a:rPr lang="ko-KR" altLang="en-US" sz="1350" dirty="0">
                <a:latin typeface="+mj-ea"/>
              </a:rPr>
              <a:t>카테고리별로 클래스를 조회할 수 있고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원하는 카테고리를 선택하면 해당 카테고리에 관련된 클래스의 정보를 확인할 수 있는 페이지로 이동한다</a:t>
            </a:r>
            <a:r>
              <a:rPr lang="en-US" altLang="ko-KR" sz="1350" dirty="0">
                <a:latin typeface="+mj-ea"/>
              </a:rPr>
              <a:t>.</a:t>
            </a:r>
          </a:p>
          <a:p>
            <a:pPr marL="114300" indent="0">
              <a:buNone/>
            </a:pPr>
            <a:r>
              <a:rPr lang="en-US" altLang="ko-KR" sz="1350" dirty="0">
                <a:latin typeface="+mj-ea"/>
              </a:rPr>
              <a:t>     (</a:t>
            </a:r>
            <a:r>
              <a:rPr lang="ko-KR" altLang="en-US" sz="1350" dirty="0">
                <a:latin typeface="+mj-ea"/>
              </a:rPr>
              <a:t>카테고리 </a:t>
            </a:r>
            <a:r>
              <a:rPr lang="en-US" altLang="ko-KR" sz="1350" dirty="0">
                <a:latin typeface="+mj-ea"/>
              </a:rPr>
              <a:t>: </a:t>
            </a:r>
            <a:r>
              <a:rPr lang="ko-KR" altLang="en-US" sz="1350" dirty="0">
                <a:latin typeface="+mj-ea"/>
              </a:rPr>
              <a:t>액티비티 </a:t>
            </a:r>
            <a:r>
              <a:rPr lang="en-US" altLang="ko-KR" sz="1350" dirty="0">
                <a:latin typeface="+mj-ea"/>
              </a:rPr>
              <a:t>– </a:t>
            </a:r>
            <a:r>
              <a:rPr lang="ko-KR" altLang="en-US" sz="1350" dirty="0">
                <a:latin typeface="+mj-ea"/>
              </a:rPr>
              <a:t>투어</a:t>
            </a:r>
            <a:r>
              <a:rPr lang="en-US" altLang="ko-KR" sz="1350" dirty="0">
                <a:latin typeface="+mj-ea"/>
              </a:rPr>
              <a:t>/</a:t>
            </a:r>
            <a:r>
              <a:rPr lang="ko-KR" altLang="en-US" sz="1350" dirty="0">
                <a:latin typeface="+mj-ea"/>
              </a:rPr>
              <a:t>관람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공연</a:t>
            </a:r>
            <a:r>
              <a:rPr lang="en-US" altLang="ko-KR" sz="1350" dirty="0">
                <a:latin typeface="+mj-ea"/>
              </a:rPr>
              <a:t>/</a:t>
            </a:r>
            <a:r>
              <a:rPr lang="ko-KR" altLang="en-US" sz="1350" dirty="0">
                <a:latin typeface="+mj-ea"/>
              </a:rPr>
              <a:t>전시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스포츠  </a:t>
            </a:r>
            <a:r>
              <a:rPr lang="en-US" altLang="ko-KR" sz="1350" dirty="0">
                <a:latin typeface="+mj-ea"/>
              </a:rPr>
              <a:t>//  </a:t>
            </a:r>
            <a:r>
              <a:rPr lang="ko-KR" altLang="en-US" sz="1350" dirty="0">
                <a:latin typeface="+mj-ea"/>
              </a:rPr>
              <a:t>배움 </a:t>
            </a:r>
            <a:r>
              <a:rPr lang="en-US" altLang="ko-KR" sz="1350" dirty="0">
                <a:latin typeface="+mj-ea"/>
              </a:rPr>
              <a:t>– ART(</a:t>
            </a:r>
            <a:r>
              <a:rPr lang="ko-KR" altLang="en-US" sz="1350" dirty="0">
                <a:latin typeface="+mj-ea"/>
              </a:rPr>
              <a:t>예술</a:t>
            </a:r>
            <a:r>
              <a:rPr lang="en-US" altLang="ko-KR" sz="1350" dirty="0">
                <a:latin typeface="+mj-ea"/>
              </a:rPr>
              <a:t>), </a:t>
            </a:r>
            <a:r>
              <a:rPr lang="ko-KR" altLang="en-US" sz="1350" dirty="0">
                <a:latin typeface="+mj-ea"/>
              </a:rPr>
              <a:t>쿠킹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어학 </a:t>
            </a:r>
            <a:r>
              <a:rPr lang="en-US" altLang="ko-KR" sz="1350" dirty="0">
                <a:latin typeface="+mj-ea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+mj-ea"/>
              </a:rPr>
              <a:t>원하는 클래스를 선택하면 해당 클래스의 상세 정보를 열람할 수 있다</a:t>
            </a:r>
            <a:r>
              <a:rPr lang="en-US" altLang="ko-KR" sz="1350" dirty="0">
                <a:latin typeface="+mj-ea"/>
              </a:rPr>
              <a:t>.</a:t>
            </a:r>
            <a:endParaRPr lang="ko-KR" altLang="en-US" sz="1350" dirty="0">
              <a:latin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50" dirty="0">
                <a:latin typeface="+mj-ea"/>
              </a:rPr>
              <a:t>클래스 상세 정보 페이지에는 강좌에 대한 소개</a:t>
            </a:r>
            <a:r>
              <a:rPr lang="en-US" altLang="ko-KR" sz="1350" dirty="0">
                <a:latin typeface="+mj-ea"/>
              </a:rPr>
              <a:t>(</a:t>
            </a:r>
            <a:r>
              <a:rPr lang="ko-KR" altLang="en-US" sz="1350" dirty="0">
                <a:latin typeface="+mj-ea"/>
              </a:rPr>
              <a:t>수강료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수강 날짜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세부 일정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수강 인원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유의사항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latin typeface="+mj-ea"/>
              </a:rPr>
              <a:t>진행 장소</a:t>
            </a:r>
            <a:r>
              <a:rPr lang="en-US" altLang="ko-KR" sz="1350" dirty="0">
                <a:latin typeface="+mj-ea"/>
              </a:rPr>
              <a:t>)</a:t>
            </a:r>
            <a:r>
              <a:rPr lang="ko-KR" altLang="en-US" sz="1350" dirty="0">
                <a:latin typeface="+mj-ea"/>
              </a:rPr>
              <a:t>와 클래스를 개설한 호스트 정보</a:t>
            </a:r>
            <a:r>
              <a:rPr lang="en-US" altLang="ko-KR" sz="1350" dirty="0">
                <a:latin typeface="+mj-ea"/>
              </a:rPr>
              <a:t>, 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호스트가 진행한  전 강좌에 대한 후기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,</a:t>
            </a:r>
            <a:r>
              <a:rPr lang="en-US" altLang="ko-KR" sz="1350" dirty="0">
                <a:latin typeface="+mj-ea"/>
              </a:rPr>
              <a:t> QNA</a:t>
            </a:r>
            <a:r>
              <a:rPr lang="ko-KR" altLang="en-US" sz="1350" dirty="0">
                <a:latin typeface="+mj-ea"/>
              </a:rPr>
              <a:t>를 확인할 수 있다</a:t>
            </a:r>
            <a:r>
              <a:rPr lang="en-US" altLang="ko-KR" sz="1350" dirty="0">
                <a:latin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상세 정보 페이지에서 클래스의 수강 가능 여부를 확인할 수 있다 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.</a:t>
            </a:r>
          </a:p>
          <a:p>
            <a:pPr marL="114300" indent="0">
              <a:buNone/>
            </a:pP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   - 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신청 가능한 클래스의 경우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,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 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‘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참여하기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’ 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버튼이 활성화 되어있다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. </a:t>
            </a:r>
          </a:p>
          <a:p>
            <a:pPr marL="114300" indent="0">
              <a:buNone/>
            </a:pP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   - 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신청 마감인 클래스일 경우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,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 기존의 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‘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참여하기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‘ 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버튼이 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‘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신청 마감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’</a:t>
            </a:r>
            <a:r>
              <a:rPr lang="ko-KR" altLang="en-US" sz="1350" dirty="0">
                <a:solidFill>
                  <a:srgbClr val="5E696C"/>
                </a:solidFill>
                <a:latin typeface="+mj-ea"/>
              </a:rPr>
              <a:t>으로 비활성화 되어 신청이 불가능하다</a:t>
            </a:r>
            <a:r>
              <a:rPr lang="en-US" altLang="ko-KR" sz="1350" dirty="0">
                <a:solidFill>
                  <a:srgbClr val="5E696C"/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7881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695535"/>
          <a:ext cx="7073150" cy="39982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3.1.3.2.1.1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모집 중 클래스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내용 수정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모집 중인 클래스의 상세 설명을 수정할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 메뉴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반영한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페이지에서 수정을 원하는 클래스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수정하고자 하는 상세 설명을 입력한다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하단의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요청 데이터와 일치하는 데이터 가져옴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 수정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6.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 해당 내용 저장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7.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반영한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모집 중 클래스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7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938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522602"/>
          <a:ext cx="7073150" cy="4375075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3.1.3.2.2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진행 대기 클래스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진행 대기 중인 클래스를 상태 별로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진행 확정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진행 취소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조회 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페이지의 초기화면인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확정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참여자 조회 버튼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확정 클래스 목록에서 참여자 조회 버튼 선택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3.2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닫기 버튼으로 팝업 창 닫음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‘진행 대기’ 페이지의 초기화면인 ‘진행 확정’ 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참여자 조회 버튼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신청한 호스트의 정보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(ID,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핸드폰 번호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신청 인원 수를 조회할 수 있는 팝업 창 출력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1506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522602"/>
          <a:ext cx="7073150" cy="43519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3.1.3.2.2.1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진행 확정 클래스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진행 확정된 클래스를 조회 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’-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페이지의 초기화면인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확정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참여자 조회 버튼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확정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확정 클래스 목록에서 참여자 조회 버튼 선택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3.2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닫기 버튼으로 팝업 창 닫음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‘진행 확정’ 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참여자 조회 버튼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신청한 호스트의 정보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(ID,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핸드폰 번호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신청 인원 수를 조회할 수 있는 팝업 창 출력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637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60476" y="773122"/>
          <a:ext cx="7073150" cy="36877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3.1.3.2.2.2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진행 취소 클래스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진행 취소된 클래스를 조회 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’-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취소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출력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취소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‘진행 취소’ 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738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54213" y="564703"/>
          <a:ext cx="7073150" cy="4375075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3.1.3.2.3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금일 진행 클래스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금일 진행 되는 클래스의 목록을 조회 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금일 진행’ 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참여자 조회 버튼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금일 진행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금일 진행 클래스 목록에서 참여자 조회 버튼을 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altLang="ko-KR" sz="10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baseline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3.2. 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닫기 버튼을 눌러 팝업창을 닫음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금일 진행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참여자 조회 버튼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 출력된다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</a:t>
                      </a:r>
                      <a:r>
                        <a:rPr lang="ko-KR" altLang="en-US" sz="1000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신청한 호스트의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(ID,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핸드폰 번호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신청 인원 수를 조회할 수 있는 팝업 창 출력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3.1.1.-a)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340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54213" y="564703"/>
          <a:ext cx="7073150" cy="4375075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3.1.3.2.4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진행 완료 클래스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진행 완료된 클래스 목록을 조회할 수 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후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진행 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완료’ 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참여자 조회 버튼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완료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완료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클래스 목록에서 참여자 조회 버튼을 선택한다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3.2.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닫기 버튼을 눌러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팝업창을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닫음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진행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 인원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참여자 조회 버튼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 출력된다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신청한 호스트의 정보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(ID,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핸드폰 번호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와 신청 인원 수를 조회할 수 있는 팝업 창 출력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3.1.1.-a)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888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54213" y="670143"/>
          <a:ext cx="7073150" cy="3931433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2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3.1.4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클래스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자신의 클래스에 등록된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조회하고 관리할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‘클래스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관리’의 초기화면인 ‘답변 대기’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좌측에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초기화면인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801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54213" y="670143"/>
          <a:ext cx="7073150" cy="3779033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2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3.1.4.1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 대기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답변 대기 중인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목록을 조회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– 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‘답변 대기’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945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54213" y="615635"/>
          <a:ext cx="7073150" cy="4024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3.1.4.1.1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내용 열람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답변 대기 중인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선택해 내용을 열람하고 답변을 작성 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–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–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열람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고자 하는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제목을 선택한다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기재란에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답변을 작성하고 등록 완료 버튼을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기재란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등록 버튼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3.1.1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 저장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3.1.2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를 반영한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9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3.1.2.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16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54213" y="670143"/>
          <a:ext cx="7073150" cy="3779033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2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3.1.4.2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 완료 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답변 완료된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목록을 조회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– 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‘답변 완료’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AutoNum type="arabicPeriod"/>
                      </a:pP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상단의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01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1575"/>
            <a:ext cx="8520600" cy="6261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5.</a:t>
            </a:r>
            <a:r>
              <a:rPr lang="ko-KR" altLang="en-US" dirty="0">
                <a:latin typeface="+mj-ea"/>
                <a:ea typeface="+mj-ea"/>
              </a:rPr>
              <a:t> 요구사항 정의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게스트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8E83-70E7-4975-A07F-F66A3EED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382" y="1070186"/>
            <a:ext cx="8391236" cy="3603413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sz="1400" b="1" dirty="0">
                <a:latin typeface="+mj-ea"/>
              </a:rPr>
              <a:t>&lt;</a:t>
            </a:r>
            <a:r>
              <a:rPr lang="ko-KR" altLang="en-US" sz="1400" b="1" dirty="0">
                <a:latin typeface="+mj-ea"/>
              </a:rPr>
              <a:t>클래스 </a:t>
            </a:r>
            <a:r>
              <a:rPr lang="en-US" altLang="ko-KR" sz="1400" b="1" dirty="0">
                <a:latin typeface="+mj-ea"/>
              </a:rPr>
              <a:t>– </a:t>
            </a:r>
            <a:r>
              <a:rPr lang="ko-KR" altLang="en-US" sz="1400" b="1" dirty="0">
                <a:latin typeface="+mj-ea"/>
              </a:rPr>
              <a:t>상세 정보 페이지</a:t>
            </a:r>
            <a:r>
              <a:rPr lang="en-US" altLang="ko-KR" sz="1400" b="1" dirty="0">
                <a:latin typeface="+mj-ea"/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게스트는 </a:t>
            </a:r>
            <a:r>
              <a:rPr lang="en-US" altLang="ko-KR" sz="1400" dirty="0">
                <a:latin typeface="+mj-ea"/>
              </a:rPr>
              <a:t>QNA </a:t>
            </a:r>
            <a:r>
              <a:rPr lang="ko-KR" altLang="en-US" sz="1400" dirty="0">
                <a:latin typeface="+mj-ea"/>
              </a:rPr>
              <a:t>메뉴에서 클래스에 대한 문의사항 등록이 가능하다</a:t>
            </a:r>
            <a:r>
              <a:rPr lang="en-US" altLang="ko-KR" sz="1400" dirty="0">
                <a:latin typeface="+mj-ea"/>
              </a:rPr>
              <a:t>.</a:t>
            </a:r>
            <a:r>
              <a:rPr lang="en-US" altLang="ko-KR" sz="1400" b="1" dirty="0">
                <a:latin typeface="+mj-ea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1" dirty="0">
              <a:latin typeface="+mj-ea"/>
            </a:endParaRPr>
          </a:p>
          <a:p>
            <a:pPr marL="114300" indent="0">
              <a:buNone/>
            </a:pPr>
            <a:r>
              <a:rPr lang="en-US" altLang="ko-KR" sz="1400" b="1" dirty="0">
                <a:latin typeface="+mj-ea"/>
              </a:rPr>
              <a:t>&lt;</a:t>
            </a:r>
            <a:r>
              <a:rPr lang="ko-KR" altLang="en-US" sz="1400" b="1" dirty="0">
                <a:latin typeface="+mj-ea"/>
              </a:rPr>
              <a:t>클래스 신청</a:t>
            </a:r>
            <a:r>
              <a:rPr lang="en-US" altLang="ko-KR" sz="1400" b="1" dirty="0">
                <a:latin typeface="+mj-ea"/>
              </a:rPr>
              <a:t> : </a:t>
            </a:r>
            <a:r>
              <a:rPr lang="ko-KR" altLang="en-US" sz="1400" b="1" dirty="0">
                <a:latin typeface="+mj-ea"/>
              </a:rPr>
              <a:t>신청 가능한 클래스의 경우</a:t>
            </a:r>
            <a:r>
              <a:rPr lang="en-US" altLang="ko-KR" sz="1400" b="1" dirty="0">
                <a:latin typeface="+mj-ea"/>
              </a:rPr>
              <a:t>(</a:t>
            </a:r>
            <a:r>
              <a:rPr lang="ko-KR" altLang="en-US" sz="1400" b="1" dirty="0">
                <a:latin typeface="+mj-ea"/>
              </a:rPr>
              <a:t>수강일로부터 이틀 전 까지만 신청 가능</a:t>
            </a:r>
            <a:r>
              <a:rPr lang="en-US" altLang="ko-KR" sz="1400" b="1" dirty="0">
                <a:latin typeface="+mj-ea"/>
              </a:rPr>
              <a:t>)&gt;</a:t>
            </a:r>
            <a:endParaRPr lang="en-US" altLang="ko-KR" sz="800" b="1" dirty="0">
              <a:latin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클래스를 신청할 경우</a:t>
            </a:r>
            <a:r>
              <a:rPr lang="en-US" altLang="ko-KR" sz="1400" dirty="0">
                <a:latin typeface="+mj-ea"/>
              </a:rPr>
              <a:t>,</a:t>
            </a:r>
            <a:r>
              <a:rPr lang="ko-KR" altLang="en-US" sz="1400" dirty="0">
                <a:latin typeface="+mj-ea"/>
              </a:rPr>
              <a:t> 옵션 선택 메뉴에서 시간 별로 남은 자리를 확인할 수 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ea"/>
              </a:rPr>
              <a:t>클래스를 수강할 일시와 참여 인원 수를 선택해 </a:t>
            </a:r>
            <a:r>
              <a:rPr lang="en-US" altLang="ko-KR" sz="1400" dirty="0">
                <a:latin typeface="+mj-ea"/>
              </a:rPr>
              <a:t>"</a:t>
            </a:r>
            <a:r>
              <a:rPr lang="ko-KR" altLang="en-US" sz="1400" dirty="0">
                <a:latin typeface="+mj-ea"/>
              </a:rPr>
              <a:t>참여하기</a:t>
            </a:r>
            <a:r>
              <a:rPr lang="en-US" altLang="ko-KR" sz="1400" dirty="0">
                <a:latin typeface="+mj-ea"/>
              </a:rPr>
              <a:t>" </a:t>
            </a:r>
            <a:r>
              <a:rPr lang="ko-KR" altLang="en-US" sz="1400" dirty="0">
                <a:latin typeface="+mj-ea"/>
              </a:rPr>
              <a:t>버튼을 누르면 결제 정보 페이지로 이동한다</a:t>
            </a:r>
            <a:r>
              <a:rPr lang="en-US" altLang="ko-KR" sz="1400" dirty="0">
                <a:latin typeface="+mj-ea"/>
              </a:rPr>
              <a:t>.</a:t>
            </a:r>
            <a:endParaRPr lang="en-US" altLang="ko-KR" sz="800" dirty="0">
              <a:latin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114300" indent="0">
              <a:buNone/>
            </a:pPr>
            <a:r>
              <a:rPr lang="en-US" altLang="ko-KR" sz="1400" dirty="0"/>
              <a:t> </a:t>
            </a:r>
            <a:r>
              <a:rPr lang="en-US" altLang="ko-KR" sz="1400" b="1" dirty="0"/>
              <a:t>&lt;</a:t>
            </a:r>
            <a:r>
              <a:rPr lang="ko-KR" altLang="en-US" sz="1400" b="1" dirty="0"/>
              <a:t>결제</a:t>
            </a:r>
            <a:r>
              <a:rPr lang="en-US" altLang="ko-KR" sz="1400" b="1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결제 정보 페이지에서는 게스트가 선택한 강좌의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일시</a:t>
            </a:r>
            <a:r>
              <a:rPr lang="en-US" altLang="ko-KR" sz="1400" dirty="0"/>
              <a:t>, </a:t>
            </a:r>
            <a:r>
              <a:rPr lang="ko-KR" altLang="en-US" sz="1400" dirty="0"/>
              <a:t>인원 수</a:t>
            </a:r>
            <a:r>
              <a:rPr lang="en-US" altLang="ko-KR" sz="1400" dirty="0"/>
              <a:t>, </a:t>
            </a:r>
            <a:r>
              <a:rPr lang="ko-KR" altLang="en-US" sz="1400" dirty="0"/>
              <a:t>총 결제 금액을 확인할 수 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결제 수단은 카카오페이 이용만 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카카오페이 결제가 불가할 경우는 현장 결제 한다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결제에 관련된 모든 약관 동의</a:t>
            </a:r>
            <a:r>
              <a:rPr lang="en-US" altLang="ko-KR" sz="1400" dirty="0"/>
              <a:t>(</a:t>
            </a:r>
            <a:r>
              <a:rPr lang="ko-KR" altLang="en-US" sz="1400" dirty="0"/>
              <a:t>개인정보 제 </a:t>
            </a:r>
            <a:r>
              <a:rPr lang="en-US" altLang="ko-KR" sz="1400" dirty="0"/>
              <a:t>3</a:t>
            </a:r>
            <a:r>
              <a:rPr lang="ko-KR" altLang="en-US" sz="1400" dirty="0"/>
              <a:t>자 제공 동의</a:t>
            </a:r>
            <a:r>
              <a:rPr lang="en-US" altLang="ko-KR" sz="1400" dirty="0"/>
              <a:t>, </a:t>
            </a:r>
            <a:r>
              <a:rPr lang="ko-KR" altLang="en-US" sz="1400" dirty="0"/>
              <a:t>결제 대행 서비스 이용 약관 등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대한 체크가 끝나면 결제창으로 이동한다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결제를 성공한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결제 완료 알림 창과 함께 클래스 신청이 완료된다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729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54213" y="615635"/>
          <a:ext cx="7073150" cy="35129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3.1.4.2.1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내용 열람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답변 완료 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Q&amp;A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선택해 내용을 열람 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–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클래스 명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– 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‘Q&amp;A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 열람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열람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고자 하는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제목을 선택한다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‘Q&amp;A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내용 열람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Q&amp;A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제목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 일자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답변 내용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9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627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54213" y="615635"/>
          <a:ext cx="7073150" cy="3590675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3.1.5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정산 상태 확인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회원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개요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호스트는 클래스에 대한 정산 정보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입금 예정일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차주 수요일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정산 금액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정산 상태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정산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정산 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조회할 수 있다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완료되어있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어야 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화면에서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‘My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사후 조건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상태 확인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입금 예정일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차주 수요일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금액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상태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기본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좌측의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상태 확인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 선택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에서 일치하는 데이터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‘정산 상태 확인’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입금 예정일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차주 수요일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금액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상태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대기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정산 완료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 출력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9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대체 흐름</a:t>
                      </a:r>
                      <a:endParaRPr sz="10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72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1054213" y="708062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좌측 메뉴에서 “신고 게시판”과 “나의 1:1 문의” 기능을 이용할 수 있다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회원으로 로그인 완료되어있어야 함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초기 페이지(FAQ)를 출력함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전용 페이지 우측 상단의 고객센터 메뉴 선택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고객센터 초기 페이지(FAQ)출력</a:t>
                      </a: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0951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1035424" y="695535"/>
          <a:ext cx="7073150" cy="39982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신고게시판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게스트를 관리자에게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신고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신청할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있다.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회원으로 로그인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 함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 전용 페이지에서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1.고객센터 페이지 좌측의 “신고 게시판” 버튼 클릭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신고 글을 작성하는 폼에서 제목, 내용 ,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신고할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ID를 기입한 후 “신고하기” 버튼을 누른다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3.제출 된 신고 글을 DB에 저장하여 관리자가 확인할 수 있도록 한다</a:t>
                      </a: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고객센터 메인페이지(FAQ)로 이동한다</a:t>
                      </a: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값을 입력하지 않은 경우, </a:t>
                      </a:r>
                      <a:b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요청 화면 표시 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29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50" name="Google Shape;150;p28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1:1 문의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관리자에게 문의하는 글을 등록할 수 있다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회원으로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로그인이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완료되어있어야 함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 전용 페이지에서 ‘고객센터’ 선택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제목 ,등록 일시가 표시된 문의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글이 한 페이지당 10개씩 출력된다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1.고객센터 페이지 좌측의 “나의 1:1문의” 버튼 클릭</a:t>
                      </a: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2.글 제목 , 등록 일시가 표시 된 문의 글을 한 페이지당 10개씩 출력, 페이지 하단에는 “문의하기” 버튼 출력</a:t>
                      </a: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9668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1035424" y="695535"/>
          <a:ext cx="7073150" cy="39982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 작성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관리자에게 문의하는 글을 등록할 수 있다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회원으로 로그인 완료되어있어야 함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고객센터 메뉴의 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반영한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출력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1.페이지 하단의 “문의하기”버튼을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글의 제목과 내용을 작성한 후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“등록하기”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선택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 작성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제목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기입란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등록 된 내용을 DB에 저장한다.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반영한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값을 입력하지 않은 경우, </a:t>
                      </a:r>
                      <a:b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요청 화면 표시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950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035424" y="581057"/>
          <a:ext cx="7073150" cy="4375075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3.2.2.2.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 열람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관리자에게 작성한 문의 글과 관리자의 답변을 열람하거나 삭제할 수 있다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호스트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회원으로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로그인이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완료되어있어야 함. 등록된 1:1 문의가 존재해야 함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 선택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반영한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출력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1.특정 1:1 문의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글을 누른다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altLang="ko-KR"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삭제를 원할 시 하단의 “삭제” 버튼을 누른다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DB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일치하는 데이터를 가져옴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작성한 문의 글의 제목과 내용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답변과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보여주는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글 열람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3.1.1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글을 삭제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3.1.2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반영한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“나의1:1 문의” 페이지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lvl="0" indent="-363537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.-a)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3.1.2 – a)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실패 원인 메시지를 화면에 출력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781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EA380-F325-41FF-9C8F-C8CB8B62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2410377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1035424" y="695535"/>
          <a:ext cx="7073152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04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전용 페이지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전용 페이지를 출력한다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좌측 메뉴 바에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고객센터 관리 메뉴가 출력된다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공통 화면 우측 상단에서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회원가입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</a:rPr>
                        <a:t>", "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</a:rPr>
                        <a:t>"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대신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관리자 페이지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</a:rPr>
                        <a:t>"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버튼이 표시된다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1000">
                          <a:solidFill>
                            <a:srgbClr val="000000"/>
                          </a:solidFill>
                        </a:rPr>
                        <a:t>버튼을 누르면 해당 페이지로 이동</a:t>
                      </a:r>
                      <a:endParaRPr lang="en-US" altLang="ko-KR" sz="10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0629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0" y="65844"/>
            <a:ext cx="8520600" cy="548385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7. </a:t>
            </a:r>
            <a:r>
              <a:rPr lang="ko-KR" altLang="en-US" sz="2400" dirty="0" err="1">
                <a:latin typeface="+mj-ea"/>
                <a:ea typeface="+mj-ea"/>
              </a:rPr>
              <a:t>유스케이스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기술서</a:t>
            </a:r>
          </a:p>
        </p:txBody>
      </p:sp>
      <p:graphicFrame>
        <p:nvGraphicFramePr>
          <p:cNvPr id="148" name="내용 개체 틀 3">
            <a:extLst>
              <a:ext uri="{FF2B5EF4-FFF2-40B4-BE49-F238E27FC236}">
                <a16:creationId xmlns:a16="http://schemas.microsoft.com/office/drawing/2014/main" id="{BC61271E-F09A-46E7-8C61-33DC0A5C370D}"/>
              </a:ext>
            </a:extLst>
          </p:cNvPr>
          <p:cNvGraphicFramePr>
            <a:graphicFrameLocks/>
          </p:cNvGraphicFramePr>
          <p:nvPr/>
        </p:nvGraphicFramePr>
        <p:xfrm>
          <a:off x="1035424" y="695535"/>
          <a:ext cx="7073152" cy="3943700"/>
        </p:xfrm>
        <a:graphic>
          <a:graphicData uri="http://schemas.openxmlformats.org/drawingml/2006/table">
            <a:tbl>
              <a:tblPr firstCol="1">
                <a:tableStyleId>{ED083AE6-46FA-4A59-8FB0-9F97EB10719F}</a:tableStyleId>
              </a:tblPr>
              <a:tblGrid>
                <a:gridCol w="1044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No. 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4.1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유스케이스명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페이지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페이지를 출력한다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선택한 해당 페이지의 화면이 출력된다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'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좌측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</a:rPr>
                        <a:t>메뉴바에서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호스트관리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게스트 관리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매출관리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클래스 관리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고객센터 관리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중 선택 시 해당 페이지로 이동</a:t>
                      </a:r>
                      <a:endParaRPr lang="en-US" altLang="ko-KR"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대체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73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5025D-9F71-4FFA-BD6E-3410FF95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2862"/>
            <a:ext cx="8520600" cy="626100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5.</a:t>
            </a:r>
            <a:r>
              <a:rPr lang="ko-KR" altLang="en-US" dirty="0">
                <a:latin typeface="+mj-ea"/>
                <a:ea typeface="+mj-ea"/>
              </a:rPr>
              <a:t> 요구사항 정의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게스트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B68E83-70E7-4975-A07F-F66A3EED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20737"/>
            <a:ext cx="8520600" cy="3839901"/>
          </a:xfrm>
        </p:spPr>
        <p:txBody>
          <a:bodyPr/>
          <a:lstStyle/>
          <a:p>
            <a:pPr marL="114300" indent="0">
              <a:buNone/>
            </a:pPr>
            <a:r>
              <a:rPr lang="en-US" altLang="ko-KR" sz="1400" b="1" dirty="0"/>
              <a:t> &lt;</a:t>
            </a:r>
            <a:r>
              <a:rPr lang="ko-KR" altLang="en-US" sz="1400" b="1" dirty="0"/>
              <a:t>마이 페이지</a:t>
            </a:r>
            <a:r>
              <a:rPr lang="en-US" altLang="ko-KR" sz="1400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게스트는 마이페이지 메뉴에서 </a:t>
            </a:r>
            <a:r>
              <a:rPr lang="en-US" altLang="ko-KR" sz="1400" dirty="0"/>
              <a:t>‘</a:t>
            </a:r>
            <a:r>
              <a:rPr lang="ko-KR" altLang="en-US" sz="1400" dirty="0"/>
              <a:t>내 정보 수정</a:t>
            </a:r>
            <a:r>
              <a:rPr lang="en-US" altLang="ko-KR" sz="1400" dirty="0"/>
              <a:t>’</a:t>
            </a:r>
            <a:r>
              <a:rPr lang="ko-KR" altLang="en-US" sz="1400" dirty="0"/>
              <a:t>과 </a:t>
            </a:r>
            <a:r>
              <a:rPr lang="en-US" altLang="ko-KR" sz="1400" dirty="0"/>
              <a:t>‘</a:t>
            </a:r>
            <a:r>
              <a:rPr lang="ko-KR" altLang="en-US" sz="1400" dirty="0"/>
              <a:t>클래스 신청 내역 조회</a:t>
            </a:r>
            <a:r>
              <a:rPr lang="en-US" altLang="ko-KR" sz="1400" dirty="0"/>
              <a:t>’, ‘</a:t>
            </a:r>
            <a:r>
              <a:rPr lang="ko-KR" altLang="en-US" sz="1400" dirty="0"/>
              <a:t>내 후기 관리</a:t>
            </a:r>
            <a:r>
              <a:rPr lang="en-US" altLang="ko-KR" sz="1400" dirty="0"/>
              <a:t>’</a:t>
            </a:r>
            <a:r>
              <a:rPr lang="ko-KR" altLang="en-US" sz="1400" dirty="0"/>
              <a:t>가 가능하다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‘</a:t>
            </a:r>
            <a:r>
              <a:rPr lang="ko-KR" altLang="en-US" sz="1400" dirty="0"/>
              <a:t>내 정보 수정</a:t>
            </a:r>
            <a:r>
              <a:rPr lang="en-US" altLang="ko-KR" sz="1400" dirty="0"/>
              <a:t>’</a:t>
            </a:r>
            <a:r>
              <a:rPr lang="ko-KR" altLang="en-US" sz="1400" dirty="0"/>
              <a:t> 메뉴에서는 비밀번호</a:t>
            </a:r>
            <a:r>
              <a:rPr lang="en-US" altLang="ko-KR" sz="1400" dirty="0"/>
              <a:t>, </a:t>
            </a:r>
            <a:r>
              <a:rPr lang="ko-KR" altLang="en-US" sz="1400" dirty="0"/>
              <a:t>핸드폰</a:t>
            </a:r>
            <a:r>
              <a:rPr lang="en-US" altLang="ko-KR" sz="1400" dirty="0"/>
              <a:t>, </a:t>
            </a:r>
            <a:r>
              <a:rPr lang="ko-KR" altLang="en-US" sz="1400" dirty="0"/>
              <a:t>이메일 정보 변경이 가능하다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게스트는 </a:t>
            </a:r>
            <a:r>
              <a:rPr lang="en-US" altLang="ko-KR" sz="1400" dirty="0"/>
              <a:t>‘</a:t>
            </a:r>
            <a:r>
              <a:rPr lang="ko-KR" altLang="en-US" sz="1400" dirty="0"/>
              <a:t>클래스 신청 내역</a:t>
            </a:r>
            <a:r>
              <a:rPr lang="en-US" altLang="ko-KR" sz="1400" dirty="0"/>
              <a:t>’</a:t>
            </a:r>
            <a:r>
              <a:rPr lang="ko-KR" altLang="en-US" sz="1400" dirty="0"/>
              <a:t>에서 </a:t>
            </a:r>
            <a:r>
              <a:rPr lang="en-US" altLang="ko-KR" sz="1400" dirty="0"/>
              <a:t>‘</a:t>
            </a:r>
            <a:r>
              <a:rPr lang="ko-KR" altLang="en-US" sz="1400" dirty="0"/>
              <a:t>과거 수강한</a:t>
            </a:r>
            <a:r>
              <a:rPr lang="en-US" altLang="ko-KR" sz="1400" dirty="0"/>
              <a:t>(</a:t>
            </a:r>
            <a:r>
              <a:rPr lang="ko-KR" altLang="en-US" sz="1400" dirty="0"/>
              <a:t>수강 기한이 지난</a:t>
            </a:r>
            <a:r>
              <a:rPr lang="en-US" altLang="ko-KR" sz="1400" dirty="0"/>
              <a:t>)</a:t>
            </a:r>
            <a:r>
              <a:rPr lang="ko-KR" altLang="en-US" sz="1400" dirty="0"/>
              <a:t> 클래스 수강 내역</a:t>
            </a:r>
            <a:r>
              <a:rPr lang="en-US" altLang="ko-KR" sz="1400" dirty="0"/>
              <a:t>’</a:t>
            </a:r>
            <a:r>
              <a:rPr lang="ko-KR" altLang="en-US" sz="1400" dirty="0"/>
              <a:t> 확인과 </a:t>
            </a:r>
            <a:r>
              <a:rPr lang="en-US" altLang="ko-KR" sz="1400" dirty="0"/>
              <a:t>‘</a:t>
            </a:r>
            <a:r>
              <a:rPr lang="ko-KR" altLang="en-US" sz="1400" dirty="0"/>
              <a:t>수강 전 클래스의 결제 취소</a:t>
            </a:r>
            <a:r>
              <a:rPr lang="en-US" altLang="ko-KR" sz="1400" dirty="0"/>
              <a:t>’</a:t>
            </a:r>
            <a:r>
              <a:rPr lang="ko-KR" altLang="en-US" sz="1400" dirty="0"/>
              <a:t>를 할 수 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과거 수강한 클래스 목록 옆에 있는 </a:t>
            </a:r>
            <a:r>
              <a:rPr lang="en-US" altLang="ko-KR" sz="1400" dirty="0"/>
              <a:t>‘</a:t>
            </a:r>
            <a:r>
              <a:rPr lang="ko-KR" altLang="en-US" sz="1400" dirty="0"/>
              <a:t>수강 후기</a:t>
            </a:r>
            <a:r>
              <a:rPr lang="en-US" altLang="ko-KR" sz="1400" dirty="0"/>
              <a:t>’ </a:t>
            </a:r>
            <a:r>
              <a:rPr lang="ko-KR" altLang="en-US" sz="1400" dirty="0"/>
              <a:t>버튼을 누르면 후기 등록이 가능하다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클래스 수강 취소는 수강일로부터 </a:t>
            </a:r>
            <a:r>
              <a:rPr lang="en-US" altLang="ko-KR" sz="1400" dirty="0"/>
              <a:t>2</a:t>
            </a:r>
            <a:r>
              <a:rPr lang="ko-KR" altLang="en-US" sz="1400" dirty="0"/>
              <a:t>일 전까지의 클래스에 한해  결제 취소가 가능하다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‘</a:t>
            </a:r>
            <a:r>
              <a:rPr lang="ko-KR" altLang="en-US" sz="1400" dirty="0"/>
              <a:t>내 후기 관리</a:t>
            </a:r>
            <a:r>
              <a:rPr lang="en-US" altLang="ko-KR" sz="1400" dirty="0"/>
              <a:t>’ </a:t>
            </a:r>
            <a:r>
              <a:rPr lang="ko-KR" altLang="en-US" sz="1400" dirty="0"/>
              <a:t>메뉴에서 게스트는 내가 등록한 후기를 열람할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수정 및 삭제할 수 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 </a:t>
            </a:r>
            <a:r>
              <a:rPr lang="en-US" altLang="ko-KR" sz="1400" b="1" dirty="0"/>
              <a:t>&lt;</a:t>
            </a:r>
            <a:r>
              <a:rPr lang="ko-KR" altLang="en-US" sz="1400" b="1" dirty="0"/>
              <a:t>고객센터</a:t>
            </a:r>
            <a:r>
              <a:rPr lang="en-US" altLang="ko-KR" sz="1400" b="1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기타 문의 사항에 대해서는 </a:t>
            </a:r>
            <a:r>
              <a:rPr lang="en-US" altLang="ko-KR" sz="1400" dirty="0"/>
              <a:t>‘1:1 </a:t>
            </a:r>
            <a:r>
              <a:rPr lang="ko-KR" altLang="en-US" sz="1400" dirty="0"/>
              <a:t>문의</a:t>
            </a:r>
            <a:r>
              <a:rPr lang="en-US" altLang="ko-KR" sz="1400" dirty="0"/>
              <a:t>’ </a:t>
            </a:r>
            <a:r>
              <a:rPr lang="ko-KR" altLang="en-US" sz="1400" dirty="0"/>
              <a:t>메뉴를 통해 문의를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내 </a:t>
            </a:r>
            <a:r>
              <a:rPr lang="en-US" altLang="ko-KR" sz="1400" dirty="0"/>
              <a:t>ID</a:t>
            </a:r>
            <a:r>
              <a:rPr lang="ko-KR" altLang="en-US" sz="1400" dirty="0"/>
              <a:t> 검색을 통해 내가 등록한 문의사항을 확인할 수 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‘</a:t>
            </a:r>
            <a:r>
              <a:rPr lang="ko-KR" altLang="en-US" sz="1400" dirty="0"/>
              <a:t>신고게시판</a:t>
            </a:r>
            <a:r>
              <a:rPr lang="en-US" altLang="ko-KR" sz="1400" dirty="0"/>
              <a:t>’</a:t>
            </a:r>
            <a:r>
              <a:rPr lang="ko-KR" altLang="en-US" sz="1400" dirty="0"/>
              <a:t>을 통해 호스트 및 게스트 신고가 가능하다</a:t>
            </a:r>
            <a:r>
              <a:rPr lang="en-US" altLang="ko-KR" sz="1400" dirty="0"/>
              <a:t>.</a:t>
            </a:r>
          </a:p>
          <a:p>
            <a:pPr marL="114300" indent="0">
              <a:buNone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226308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 관리 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 관리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 페이지를 출력한다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페이지에서 호스트 관리 페이지로 이동한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선택한 해당 페이지의 화면이 출력된다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상단 메뉴 바에서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 명단 조회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와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 블랙리스트 명단 조회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중 선택 시 해당 페이지로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 이동</a:t>
                      </a:r>
                      <a:endParaRPr lang="en-US" altLang="ko-KR"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271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1035424" y="695535"/>
          <a:ext cx="7073150" cy="41506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4.1.1.1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 명단 조회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호스트 명단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조회가 가능하다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명단 조회 페이지가 출력된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dirty="0">
                          <a:solidFill>
                            <a:srgbClr val="000000"/>
                          </a:solidFill>
                        </a:rPr>
                        <a:t>1.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</a:rPr>
                        <a:t>블랙리스트 추가</a:t>
                      </a:r>
                      <a:r>
                        <a:rPr lang="ko-KR" altLang="en-US" sz="1000" b="0" baseline="0" dirty="0">
                          <a:solidFill>
                            <a:srgbClr val="000000"/>
                          </a:solidFill>
                        </a:rPr>
                        <a:t> 시 추가 완료 </a:t>
                      </a:r>
                      <a:r>
                        <a:rPr lang="ko-KR" altLang="en-US" sz="1000" b="0" baseline="0" dirty="0" err="1">
                          <a:solidFill>
                            <a:srgbClr val="000000"/>
                          </a:solidFill>
                        </a:rPr>
                        <a:t>알림창이</a:t>
                      </a:r>
                      <a:r>
                        <a:rPr lang="ko-KR" altLang="en-US" sz="1000" b="0" baseline="0" dirty="0">
                          <a:solidFill>
                            <a:srgbClr val="000000"/>
                          </a:solidFill>
                        </a:rPr>
                        <a:t> 뜬다</a:t>
                      </a:r>
                      <a:r>
                        <a:rPr lang="en-US" altLang="ko-KR" sz="1000" b="0" baseline="0" dirty="0">
                          <a:solidFill>
                            <a:srgbClr val="000000"/>
                          </a:solidFill>
                        </a:rPr>
                        <a:t>. 2.</a:t>
                      </a:r>
                      <a:r>
                        <a:rPr lang="ko-KR" altLang="en-US" sz="1000" b="0" baseline="0" dirty="0">
                          <a:solidFill>
                            <a:srgbClr val="000000"/>
                          </a:solidFill>
                        </a:rPr>
                        <a:t>클래스 조회 버튼을 누를 시  해당페이지 출력된다</a:t>
                      </a:r>
                      <a:r>
                        <a:rPr lang="en-US" altLang="ko-KR" sz="1000" b="0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sz="10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관리자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2.  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블랙리스트 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버튼을 누르면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 알림 창이 뜨며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“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추가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”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를 누르면 블랙리스트 명단에 추가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 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4.  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클래스 조회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버튼을 누르면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호스트 개설 클래스 조회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”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페이지로 이동 </a:t>
                      </a:r>
                      <a:endParaRPr lang="en-US" altLang="ko-KR" sz="1000" baseline="0" dirty="0">
                        <a:solidFill>
                          <a:srgbClr val="000000"/>
                        </a:solidFill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 메뉴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바에서 호스트 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ID,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핸드폰번호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계좌번호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블랙리스트 추가버튼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조회 버튼이 출력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한페이지당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명의 명단이 출력</a:t>
                      </a:r>
                      <a:endParaRPr lang="en-US" altLang="ko-KR"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DB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블랙리스트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회원정보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(ID,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저장된다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221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 dirty="0"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ko-KR" sz="2400" dirty="0" err="1">
                <a:latin typeface="Arial"/>
                <a:ea typeface="Arial"/>
                <a:cs typeface="Arial"/>
                <a:sym typeface="Arial"/>
              </a:rPr>
              <a:t>유스케이스</a:t>
            </a:r>
            <a:r>
              <a:rPr lang="ko-KR" sz="2400" dirty="0">
                <a:latin typeface="Arial"/>
                <a:ea typeface="Arial"/>
                <a:cs typeface="Arial"/>
                <a:sym typeface="Arial"/>
              </a:rPr>
              <a:t> - 기술서</a:t>
            </a:r>
            <a:endParaRPr dirty="0"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4.1.1.1.2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 개설 클래스 조회 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 개설 클래스 조회가 가능하다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명단 조회 페이지에서 호스트 개설 클래스 조회 버튼을 누른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</a:rPr>
                        <a:t>호스트 개설 클래스 조회 페이지에서 클래스 정보가 출력된다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sz="10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목록에는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</a:rPr>
                        <a:t>호스트명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</a:rPr>
                        <a:t>클래스명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진행 일시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진행 상태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모집 중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진행 대기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금일 진행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진행완료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가 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6076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4.1.1.2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 블랙리스트 명단 조회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 블랙리스트 명단 조회가 가능하다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호스트 명단 조회 페이지에서 호스트 개설 클래스 조회 버튼을 누른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rgbClr val="000000"/>
                          </a:solidFill>
                        </a:rPr>
                        <a:t>호스트 개설 클래스 목록이 출력된다</a:t>
                      </a:r>
                      <a:r>
                        <a:rPr lang="en-US" altLang="ko-KR" sz="1000" b="0" baseline="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sz="10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목록에는 호스트 정보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(ID,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핸드폰번호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</a:rPr>
                        <a:t>이메일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계좌번호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가 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</a:rPr>
                        <a:t>한페이지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 당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명의 명단이 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페이지 번호를 누를 시 페이지 이동 가능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ko-KR"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932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게스트 관리 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호스트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 블랙리스트 명단 조회가 가능하다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페이지에서 게스트 관리 버튼을 누른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</a:rPr>
                        <a:t>게스트 명단 조회 시 초기화면에 게스트 목록이 출력된다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</a:rPr>
                        <a:t>게스트 블랙리스트 명단 조회</a:t>
                      </a:r>
                      <a:r>
                        <a:rPr lang="ko-KR" altLang="en-US" sz="1000" b="0" baseline="0" dirty="0">
                          <a:solidFill>
                            <a:srgbClr val="000000"/>
                          </a:solidFill>
                        </a:rPr>
                        <a:t> 시 초기화면에 게스트 블랙리스트 목록이 출력된다</a:t>
                      </a:r>
                      <a:r>
                        <a:rPr lang="en-US" altLang="ko-KR" sz="1000" b="0" baseline="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sz="10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상단 메뉴 바에서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게스트 명단 조회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와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게스트 블랙리스트 명단 조회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중 선택 시 해당 페이지로 이동</a:t>
                      </a:r>
                      <a:endParaRPr lang="en-US" altLang="ko-KR" sz="1000" dirty="0">
                        <a:solidFill>
                          <a:srgbClr val="000000"/>
                        </a:solidFill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초기 화면은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게스트 명단 조회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"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페이지이다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5023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1035424" y="695535"/>
          <a:ext cx="7073150" cy="415065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4.1.2.1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게스트 명단 조회 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게스트 명단 조회가 가능하다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 페이지에서 게스트 관리 버튼을 누른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</a:rPr>
                        <a:t>블랙리스트</a:t>
                      </a:r>
                      <a:r>
                        <a:rPr lang="ko-KR" altLang="en-US" sz="1000" b="0" baseline="0" dirty="0">
                          <a:solidFill>
                            <a:srgbClr val="000000"/>
                          </a:solidFill>
                        </a:rPr>
                        <a:t> 추가 시 블랙리스트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</a:rPr>
                        <a:t>명단에 추가 되었다는 </a:t>
                      </a:r>
                      <a:r>
                        <a:rPr lang="ko-KR" altLang="en-US" sz="1000" b="0" dirty="0" err="1">
                          <a:solidFill>
                            <a:srgbClr val="000000"/>
                          </a:solidFill>
                        </a:rPr>
                        <a:t>알림메시지가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</a:rPr>
                        <a:t> 뜨고 게스트 명단 조회 페이지 초기화면이 출력된다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sz="10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관리자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3.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블랙리스트 추가 버튼을 누르면 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"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게스트 블랙리스트에 추가하시겠습니까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?"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알림 창이 뜨며 블랙리스트 명단에 추가</a:t>
                      </a:r>
                      <a:endParaRPr lang="en-US" altLang="ko-KR"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1000" baseline="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목록에는 게스트의 개인정보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(ID,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 번호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블랙리스트 추가 버튼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클래스 조회 버튼이 출력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페이지 당 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명의 명단이 출력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번호를 누를 시 다음페이지로 이동</a:t>
                      </a:r>
                      <a:endParaRPr lang="en-US" altLang="ko-KR"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DB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블랙리스트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회원정보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(ID,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</a:t>
                      </a:r>
                      <a:r>
                        <a:rPr lang="en-US" altLang="ko-KR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00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저장</a:t>
                      </a:r>
                      <a:endParaRPr lang="ko-KR" altLang="en-US"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413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 firstCol="1"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 dirty="0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4.1.2.2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게스트 블랙리스트 명단 조회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시스템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게스트 블랙리스트 명단 조회가 가능하다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로그인이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관리 페이지에서 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게스트 블랙리스트 명단 조회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를 선택한 상태여야 한다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endParaRPr lang="ko-KR" altLang="en-US" sz="10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dirty="0">
                          <a:solidFill>
                            <a:srgbClr val="000000"/>
                          </a:solidFill>
                        </a:rPr>
                        <a:t>블랙리스트 명단에 있는 회원 목록이 출력된다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sz="10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시스템</a:t>
                      </a: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목록에는 게스트 정보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ID,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핸드폰 번호</a:t>
                      </a:r>
                      <a:r>
                        <a:rPr lang="en-US" alt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가 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</a:rPr>
                        <a:t>한페이지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 당 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</a:rPr>
                        <a:t>명의 명단이 출력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en-US" altLang="ko-KR" sz="10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000000"/>
                          </a:solidFill>
                        </a:rPr>
                        <a:t>페이지 번호를 누를 시 페이지 이동</a:t>
                      </a:r>
                      <a:endParaRPr lang="en-US" altLang="ko-KR"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6210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3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36" name="Google Shape;536;p93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4.1.3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관리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매출을 관리한다.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매출관리의 초기화면인 “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매출”페이지로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상단의 메뉴 바에서 “매출/ 정산 내역”을 선택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2.”매출/정산 내역” 초기페이지(매출)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4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42" name="Google Shape;542;p94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4.1.3.1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정산이 완료된 시점의 총 매출과 순이익을 알 수 있다.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상단의 메뉴 바에서 “매출/ 정산 내역”을 선택하거나 “매출” 메뉴 선택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2.정산이 완료된 시점에서의 총 매출과 순 이익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5"/>
          <p:cNvSpPr txBox="1">
            <a:spLocks noGrp="1"/>
          </p:cNvSpPr>
          <p:nvPr>
            <p:ph type="title"/>
          </p:nvPr>
        </p:nvSpPr>
        <p:spPr>
          <a:xfrm>
            <a:off x="197840" y="65844"/>
            <a:ext cx="8520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7. 유스케이스 - 기술서</a:t>
            </a:r>
            <a:endParaRPr/>
          </a:p>
        </p:txBody>
      </p:sp>
      <p:graphicFrame>
        <p:nvGraphicFramePr>
          <p:cNvPr id="548" name="Google Shape;548;p95"/>
          <p:cNvGraphicFramePr/>
          <p:nvPr/>
        </p:nvGraphicFramePr>
        <p:xfrm>
          <a:off x="1035424" y="695535"/>
          <a:ext cx="7073150" cy="3943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 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4.1.3.2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유스케이스명</a:t>
                      </a:r>
                      <a:endParaRPr sz="10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정산내역 조회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액터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관리자, 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호스트들의 정산내역 목록과 상태를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알수있다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관리자로 로그인이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완료되어있어야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함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사후 조건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정산내역 조회 페이지로 이동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4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“정산내역 조회”선택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모든 호스트들의 정산 내역(정산 금액, 정산 날짜-차주 수요일) 목록과 정산 상태(정산 전, 정산완료) 출력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accen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대체 흐름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3537" marR="0" lvl="0" indent="-363537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2a. 내역이 </a:t>
                      </a:r>
                      <a:r>
                        <a:rPr lang="ko-KR" sz="100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없을시</a:t>
                      </a:r>
                      <a:r>
                        <a:rPr lang="ko-KR" sz="10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공백처리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12649</Words>
  <Application>Microsoft Office PowerPoint</Application>
  <PresentationFormat>화면 슬라이드 쇼(16:9)</PresentationFormat>
  <Paragraphs>2925</Paragraphs>
  <Slides>117</Slides>
  <Notes>107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117</vt:i4>
      </vt:variant>
    </vt:vector>
  </HeadingPairs>
  <TitlesOfParts>
    <vt:vector size="123" baseType="lpstr">
      <vt:lpstr>Lato</vt:lpstr>
      <vt:lpstr>Playfair Display</vt:lpstr>
      <vt:lpstr>맑은 고딕</vt:lpstr>
      <vt:lpstr>맑은 고딕</vt:lpstr>
      <vt:lpstr>Arial</vt:lpstr>
      <vt:lpstr>Coral</vt:lpstr>
      <vt:lpstr>취미활동 중개 플랫폼</vt:lpstr>
      <vt:lpstr>1. 시스템 개요</vt:lpstr>
      <vt:lpstr>2. 시스템 아키텍쳐</vt:lpstr>
      <vt:lpstr>3. 개발 환경</vt:lpstr>
      <vt:lpstr>4. 개발 일정</vt:lpstr>
      <vt:lpstr>5. 요구사항 정의 - 공통</vt:lpstr>
      <vt:lpstr>5. 요구사항 정의 - 공통</vt:lpstr>
      <vt:lpstr>5. 요구사항 정의 - 게스트</vt:lpstr>
      <vt:lpstr>5. 요구사항 정의 - 게스트</vt:lpstr>
      <vt:lpstr>5. 요구사항 정의 - 호스트</vt:lpstr>
      <vt:lpstr>5. 요구사항 정의 - 호스트</vt:lpstr>
      <vt:lpstr>5. 요구사항 정의 - 관리자</vt:lpstr>
      <vt:lpstr>5. 요구사항 정의 - 관리자</vt:lpstr>
      <vt:lpstr>6. WBS</vt:lpstr>
      <vt:lpstr>7. 기능 정의</vt:lpstr>
      <vt:lpstr>공통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게스트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호스트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관리자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  <vt:lpstr>7. 유스케이스 - 기술서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취미활동 중개 플랫폼</dc:title>
  <dc:creator>SKY</dc:creator>
  <cp:lastModifiedBy>백경윤</cp:lastModifiedBy>
  <cp:revision>384</cp:revision>
  <dcterms:modified xsi:type="dcterms:W3CDTF">2019-07-22T07:29:47Z</dcterms:modified>
</cp:coreProperties>
</file>