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66" r:id="rId18"/>
    <p:sldId id="267" r:id="rId19"/>
    <p:sldId id="271" r:id="rId20"/>
    <p:sldId id="272" r:id="rId21"/>
    <p:sldId id="273" r:id="rId22"/>
    <p:sldId id="274" r:id="rId23"/>
    <p:sldId id="268" r:id="rId24"/>
    <p:sldId id="269" r:id="rId25"/>
    <p:sldId id="270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  <a:srgbClr val="FCF7EA"/>
    <a:srgbClr val="FCE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A811B-51F4-40BB-BC14-D1632B9FA456}" type="datetimeFigureOut">
              <a:rPr lang="de-DE" smtClean="0"/>
              <a:t>14.01.2014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4496D-325D-40B3-AA28-180F4CE32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189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DF8-C246-4CC8-AB61-28EE8E3E4C25}" type="datetime1">
              <a:rPr lang="de-DE" smtClean="0"/>
              <a:t>14.01.2014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01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bei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22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 userDrawn="1"/>
        </p:nvSpPr>
        <p:spPr>
          <a:xfrm>
            <a:off x="0" y="5877272"/>
            <a:ext cx="899592" cy="576064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415C59-B3AA-4768-B4F2-CCA9E1FD677D}" type="datetime1">
              <a:rPr lang="de-DE" smtClean="0"/>
              <a:t>14.01.2014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Projektarbeit Technische Informatik 5 - WS 2013/14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78E5B3-7376-45E4-93E5-A36CDA4CF45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ysClr val="windowText" lastClr="000000"/>
                </a:solidFill>
              </a:rPr>
              <a:t>Logikanalyse für Alle</a:t>
            </a:r>
            <a:endParaRPr lang="de-DE" sz="3200" b="1" dirty="0">
              <a:solidFill>
                <a:sysClr val="windowText" lastClr="000000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" y="5887200"/>
            <a:ext cx="680839" cy="4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7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o.informatik.fh-augsburg.de/svn/Logikanalysator" TargetMode="External"/><Relationship Id="rId2" Type="http://schemas.openxmlformats.org/officeDocument/2006/relationships/hyperlink" Target="https://io.informatik.fh-augsburg.de/trac/Logikanalys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o.informatik.fh-augsburg.de/projekte/Logikanalysator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ysClr val="windowText" lastClr="000000"/>
                </a:solidFill>
              </a:rPr>
              <a:t>Logikanalyse für Alle</a:t>
            </a:r>
            <a:endParaRPr lang="de-DE" sz="32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4716016" y="3140968"/>
            <a:ext cx="4968552" cy="2808312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ysClr val="windowText" lastClr="000000"/>
                </a:solidFill>
              </a:rPr>
              <a:t>Projektarbeit des Studiengangs</a:t>
            </a:r>
          </a:p>
          <a:p>
            <a:r>
              <a:rPr lang="de-DE" sz="2400" dirty="0" smtClean="0">
                <a:solidFill>
                  <a:sysClr val="windowText" lastClr="000000"/>
                </a:solidFill>
              </a:rPr>
              <a:t>Technische Informatik</a:t>
            </a:r>
          </a:p>
          <a:p>
            <a:r>
              <a:rPr lang="de-DE" sz="2400" dirty="0" smtClean="0">
                <a:solidFill>
                  <a:sysClr val="windowText" lastClr="000000"/>
                </a:solidFill>
              </a:rPr>
              <a:t>Semester 5</a:t>
            </a:r>
          </a:p>
          <a:p>
            <a:r>
              <a:rPr lang="de-DE" sz="2400" dirty="0" smtClean="0">
                <a:solidFill>
                  <a:sysClr val="windowText" lastClr="000000"/>
                </a:solidFill>
              </a:rPr>
              <a:t>Hochschule Augsburg</a:t>
            </a:r>
          </a:p>
          <a:p>
            <a:r>
              <a:rPr lang="de-DE" sz="2400" dirty="0" smtClean="0">
                <a:solidFill>
                  <a:sysClr val="windowText" lastClr="000000"/>
                </a:solidFill>
              </a:rPr>
              <a:t>WS 2013/2014</a:t>
            </a:r>
            <a:endParaRPr lang="de-DE" sz="24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C:\Users\bernd\Dropbox\___STUDIUM_BERND\_5.Semester\Logikanalysator\Dokumentation\Presentation\DiaShow_2ter_Monitor\überbl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392729"/>
            <a:ext cx="540060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10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684584" y="1340768"/>
            <a:ext cx="8856984" cy="3960440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 smtClean="0">
                <a:solidFill>
                  <a:sysClr val="windowText" lastClr="000000"/>
                </a:solidFill>
              </a:rPr>
              <a:t>CPLD</a:t>
            </a:r>
          </a:p>
          <a:p>
            <a:pPr algn="ctr"/>
            <a:endParaRPr lang="de-DE" dirty="0" smtClean="0">
              <a:solidFill>
                <a:sysClr val="windowText" lastClr="000000"/>
              </a:solidFill>
            </a:endParaRPr>
          </a:p>
          <a:p>
            <a:endParaRPr lang="de-DE" dirty="0">
              <a:solidFill>
                <a:sysClr val="windowText" lastClr="000000"/>
              </a:solidFill>
            </a:endParaRPr>
          </a:p>
          <a:p>
            <a:r>
              <a:rPr lang="de-DE" b="1" dirty="0" smtClean="0">
                <a:solidFill>
                  <a:sysClr val="windowText" lastClr="000000"/>
                </a:solidFill>
              </a:rPr>
              <a:t>	Messung</a:t>
            </a:r>
            <a:endParaRPr lang="de-DE" b="1" dirty="0">
              <a:solidFill>
                <a:sysClr val="windowText" lastClr="000000"/>
              </a:solidFill>
            </a:endParaRPr>
          </a:p>
          <a:p>
            <a:r>
              <a:rPr lang="de-DE" dirty="0">
                <a:solidFill>
                  <a:sysClr val="windowText" lastClr="000000"/>
                </a:solidFill>
              </a:rPr>
              <a:t>	- </a:t>
            </a:r>
            <a:r>
              <a:rPr lang="de-DE" dirty="0" smtClean="0">
                <a:solidFill>
                  <a:sysClr val="windowText" lastClr="000000"/>
                </a:solidFill>
              </a:rPr>
              <a:t>8 digitale Eingänge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- Abtastung der Eingänge mit 6,25 Megasamples pro Sekunde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Speicherung eines Datensatzes bei Signaländerung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- Zeitstempel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- Aufbau Datensatz: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pic>
        <p:nvPicPr>
          <p:cNvPr id="6" name="Grafik 5" descr="C:\Users\Andreas\Desktop\KommunikationTabelleMessdate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49997"/>
            <a:ext cx="5904656" cy="375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99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11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684584" y="1340768"/>
            <a:ext cx="8856984" cy="3960440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 smtClean="0">
                <a:solidFill>
                  <a:sysClr val="windowText" lastClr="000000"/>
                </a:solidFill>
              </a:rPr>
              <a:t>CPLD</a:t>
            </a:r>
          </a:p>
          <a:p>
            <a:pPr algn="ctr"/>
            <a:endParaRPr lang="de-DE" dirty="0" smtClean="0">
              <a:solidFill>
                <a:sysClr val="windowText" lastClr="000000"/>
              </a:solidFill>
            </a:endParaRPr>
          </a:p>
          <a:p>
            <a:endParaRPr lang="de-DE" dirty="0">
              <a:solidFill>
                <a:sysClr val="windowText" lastClr="000000"/>
              </a:solidFill>
            </a:endParaRPr>
          </a:p>
          <a:p>
            <a:r>
              <a:rPr lang="de-DE" b="1" dirty="0" smtClean="0">
                <a:solidFill>
                  <a:sysClr val="windowText" lastClr="000000"/>
                </a:solidFill>
              </a:rPr>
              <a:t>	Speicher</a:t>
            </a:r>
            <a:endParaRPr lang="de-DE" b="1" dirty="0">
              <a:solidFill>
                <a:sysClr val="windowText" lastClr="000000"/>
              </a:solidFill>
            </a:endParaRPr>
          </a:p>
          <a:p>
            <a:r>
              <a:rPr lang="de-DE" dirty="0">
                <a:solidFill>
                  <a:sysClr val="windowText" lastClr="000000"/>
                </a:solidFill>
              </a:rPr>
              <a:t>	- </a:t>
            </a:r>
            <a:r>
              <a:rPr lang="de-DE" dirty="0" smtClean="0">
                <a:solidFill>
                  <a:sysClr val="windowText" lastClr="000000"/>
                </a:solidFill>
              </a:rPr>
              <a:t>2 x SRAM 256K x 16 (= 1 </a:t>
            </a:r>
            <a:r>
              <a:rPr lang="de-DE" dirty="0" err="1" smtClean="0">
                <a:solidFill>
                  <a:sysClr val="windowText" lastClr="000000"/>
                </a:solidFill>
              </a:rPr>
              <a:t>MegaByte</a:t>
            </a:r>
            <a:r>
              <a:rPr lang="de-DE" dirty="0" smtClean="0">
                <a:solidFill>
                  <a:sysClr val="windowText" lastClr="000000"/>
                </a:solidFill>
              </a:rPr>
              <a:t>); 12 </a:t>
            </a:r>
            <a:r>
              <a:rPr lang="de-DE" dirty="0" err="1" smtClean="0">
                <a:solidFill>
                  <a:sysClr val="windowText" lastClr="000000"/>
                </a:solidFill>
              </a:rPr>
              <a:t>ns</a:t>
            </a:r>
            <a:r>
              <a:rPr lang="de-DE" dirty="0" smtClean="0">
                <a:solidFill>
                  <a:sysClr val="windowText" lastClr="000000"/>
                </a:solidFill>
              </a:rPr>
              <a:t> Zugriffszeit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- Anzahl möglicher Messungen: 1 MB / 4 Byte = 262.144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- Speicherung eines Datensatzes benötigt 16 Takte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- Abtastrate: 100 MHz / 16 = 6,25 MHz</a:t>
            </a:r>
            <a:endParaRPr lang="de-D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12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684584" y="1340768"/>
            <a:ext cx="8856984" cy="3960440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 smtClean="0">
                <a:solidFill>
                  <a:sysClr val="windowText" lastClr="000000"/>
                </a:solidFill>
              </a:rPr>
              <a:t>CPLD</a:t>
            </a:r>
          </a:p>
          <a:p>
            <a:pPr algn="ctr"/>
            <a:endParaRPr lang="de-DE" dirty="0" smtClean="0">
              <a:solidFill>
                <a:sysClr val="windowText" lastClr="000000"/>
              </a:solidFill>
            </a:endParaRPr>
          </a:p>
          <a:p>
            <a:endParaRPr lang="de-DE" dirty="0">
              <a:solidFill>
                <a:sysClr val="windowText" lastClr="000000"/>
              </a:solidFill>
            </a:endParaRPr>
          </a:p>
          <a:p>
            <a:r>
              <a:rPr lang="de-DE" b="1" dirty="0" smtClean="0">
                <a:solidFill>
                  <a:sysClr val="windowText" lastClr="000000"/>
                </a:solidFill>
              </a:rPr>
              <a:t>	Kommunikation</a:t>
            </a:r>
            <a:endParaRPr lang="de-DE" b="1" dirty="0">
              <a:solidFill>
                <a:sysClr val="windowText" lastClr="000000"/>
              </a:solidFill>
            </a:endParaRPr>
          </a:p>
          <a:p>
            <a:r>
              <a:rPr lang="de-DE" dirty="0">
                <a:solidFill>
                  <a:sysClr val="windowText" lastClr="000000"/>
                </a:solidFill>
              </a:rPr>
              <a:t>	- </a:t>
            </a:r>
            <a:r>
              <a:rPr lang="de-DE" dirty="0" smtClean="0">
                <a:solidFill>
                  <a:sysClr val="windowText" lastClr="000000"/>
                </a:solidFill>
              </a:rPr>
              <a:t>Empfang von Steuerbefehlen des Mikrocontrollers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- Mikrocontroller kann Speicherinhalt und Status auslesen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- Schnittstelle zu µC: 4 bidirektionale Datenleitungen + 6 Steuerleitungen</a:t>
            </a:r>
            <a:endParaRPr lang="de-D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13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684584" y="1340768"/>
            <a:ext cx="8856984" cy="3960440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 smtClean="0">
                <a:solidFill>
                  <a:schemeClr val="tx1"/>
                </a:solidFill>
              </a:rPr>
              <a:t>µC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	</a:t>
            </a:r>
            <a:r>
              <a:rPr lang="de-DE" b="1" dirty="0" smtClean="0">
                <a:solidFill>
                  <a:schemeClr val="tx1"/>
                </a:solidFill>
              </a:rPr>
              <a:t>Warum </a:t>
            </a:r>
            <a:r>
              <a:rPr lang="de-DE" b="1" dirty="0">
                <a:solidFill>
                  <a:schemeClr val="tx1"/>
                </a:solidFill>
              </a:rPr>
              <a:t>dieser µ</a:t>
            </a:r>
            <a:r>
              <a:rPr lang="de-DE" b="1" dirty="0" smtClean="0">
                <a:solidFill>
                  <a:schemeClr val="tx1"/>
                </a:solidFill>
              </a:rPr>
              <a:t>C</a:t>
            </a:r>
            <a:r>
              <a:rPr lang="de-DE" b="1" dirty="0">
                <a:solidFill>
                  <a:schemeClr val="tx1"/>
                </a:solidFill>
              </a:rPr>
              <a:t>?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	Atmega32-U4 </a:t>
            </a:r>
            <a:r>
              <a:rPr lang="de-DE" dirty="0">
                <a:solidFill>
                  <a:schemeClr val="tx1"/>
                </a:solidFill>
              </a:rPr>
              <a:t>hat einen USB-2.0 Baustein fest integriert.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	USB-Frameworks </a:t>
            </a:r>
            <a:r>
              <a:rPr lang="de-DE" dirty="0">
                <a:solidFill>
                  <a:schemeClr val="tx1"/>
                </a:solidFill>
              </a:rPr>
              <a:t>vorhanden </a:t>
            </a:r>
            <a:endParaRPr lang="de-DE" dirty="0" smtClean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lvl="2"/>
            <a:r>
              <a:rPr lang="de-DE" b="1" dirty="0">
                <a:solidFill>
                  <a:schemeClr val="tx1"/>
                </a:solidFill>
              </a:rPr>
              <a:t>Aufgaben µC:</a:t>
            </a:r>
          </a:p>
          <a:p>
            <a:pPr lvl="2"/>
            <a:r>
              <a:rPr lang="de-DE" dirty="0" smtClean="0">
                <a:solidFill>
                  <a:schemeClr val="tx1"/>
                </a:solidFill>
              </a:rPr>
              <a:t>Kommunikation </a:t>
            </a:r>
            <a:r>
              <a:rPr lang="de-DE" dirty="0">
                <a:solidFill>
                  <a:schemeClr val="tx1"/>
                </a:solidFill>
              </a:rPr>
              <a:t>mit PC über USB (Device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Aufspielen neuer µ</a:t>
            </a:r>
            <a:r>
              <a:rPr lang="de-DE" dirty="0" smtClean="0">
                <a:solidFill>
                  <a:schemeClr val="tx1"/>
                </a:solidFill>
              </a:rPr>
              <a:t>C-Firmware </a:t>
            </a:r>
            <a:r>
              <a:rPr lang="de-DE" dirty="0">
                <a:solidFill>
                  <a:schemeClr val="tx1"/>
                </a:solidFill>
              </a:rPr>
              <a:t>über USB (</a:t>
            </a:r>
            <a:r>
              <a:rPr lang="de-DE" dirty="0" err="1">
                <a:solidFill>
                  <a:schemeClr val="tx1"/>
                </a:solidFill>
              </a:rPr>
              <a:t>Bootloader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de-DE" dirty="0" err="1">
                <a:solidFill>
                  <a:schemeClr val="tx1"/>
                </a:solidFill>
              </a:rPr>
              <a:t>Flashen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des CPLD (Durchleiten der seriellen </a:t>
            </a:r>
            <a:r>
              <a:rPr lang="de-DE" dirty="0">
                <a:solidFill>
                  <a:schemeClr val="tx1"/>
                </a:solidFill>
              </a:rPr>
              <a:t>Signale vom STAPL-Player)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Steuerung des CPLDs über parallele Schnittstelle (Master)</a:t>
            </a:r>
          </a:p>
          <a:p>
            <a:pPr lvl="2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053" name="Picture 5" descr="C:\Users\bernd\Dropbox\___STUDIUM_BERND\_5.Semester\Logikanalysator_Bernd\Presentation\atme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833" y="620688"/>
            <a:ext cx="3287563" cy="32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14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684584" y="1340768"/>
            <a:ext cx="8856984" cy="3960440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 smtClean="0">
                <a:solidFill>
                  <a:sysClr val="windowText" lastClr="000000"/>
                </a:solidFill>
              </a:rPr>
              <a:t>µC</a:t>
            </a:r>
          </a:p>
          <a:p>
            <a:endParaRPr lang="de-DE" dirty="0">
              <a:solidFill>
                <a:sysClr val="windowText" lastClr="000000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	</a:t>
            </a:r>
            <a:r>
              <a:rPr lang="de-DE" b="1" dirty="0" smtClean="0">
                <a:solidFill>
                  <a:schemeClr val="tx1"/>
                </a:solidFill>
              </a:rPr>
              <a:t>Entwicklungsumgebung</a:t>
            </a:r>
            <a:r>
              <a:rPr lang="de-DE" dirty="0">
                <a:solidFill>
                  <a:schemeClr val="tx1"/>
                </a:solidFill>
              </a:rPr>
              <a:t>: AVR-Studio von </a:t>
            </a:r>
            <a:r>
              <a:rPr lang="de-DE" dirty="0" smtClean="0">
                <a:solidFill>
                  <a:schemeClr val="tx1"/>
                </a:solidFill>
              </a:rPr>
              <a:t>Atmel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lvl="2"/>
            <a:r>
              <a:rPr lang="de-DE" b="1" dirty="0" smtClean="0">
                <a:solidFill>
                  <a:schemeClr val="tx1"/>
                </a:solidFill>
              </a:rPr>
              <a:t>USB-Framework 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smtClean="0">
                <a:solidFill>
                  <a:schemeClr val="tx1"/>
                </a:solidFill>
              </a:rPr>
              <a:t>LUFA 130901):</a:t>
            </a:r>
            <a:endParaRPr lang="de-DE" dirty="0">
              <a:solidFill>
                <a:schemeClr val="tx1"/>
              </a:solidFill>
            </a:endParaRPr>
          </a:p>
          <a:p>
            <a:pPr lvl="2"/>
            <a:r>
              <a:rPr lang="de-DE" dirty="0">
                <a:solidFill>
                  <a:schemeClr val="tx1"/>
                </a:solidFill>
              </a:rPr>
              <a:t>Das Projekt hat es sich zur Aufgabe gemacht, ohne größere Kenntnisse über die Technik von USB, die Schnittstelle des </a:t>
            </a:r>
            <a:r>
              <a:rPr lang="de-DE" dirty="0" err="1" smtClean="0">
                <a:solidFill>
                  <a:schemeClr val="tx1"/>
                </a:solidFill>
              </a:rPr>
              <a:t>ATmega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verwenden zu können.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Die </a:t>
            </a:r>
            <a:r>
              <a:rPr lang="de-DE" dirty="0" smtClean="0">
                <a:solidFill>
                  <a:schemeClr val="tx1"/>
                </a:solidFill>
              </a:rPr>
              <a:t>Bibliothek stellt verschiedene </a:t>
            </a:r>
            <a:r>
              <a:rPr lang="de-DE" dirty="0">
                <a:solidFill>
                  <a:schemeClr val="tx1"/>
                </a:solidFill>
              </a:rPr>
              <a:t>Device- und </a:t>
            </a:r>
            <a:r>
              <a:rPr lang="de-DE" dirty="0" smtClean="0">
                <a:solidFill>
                  <a:schemeClr val="tx1"/>
                </a:solidFill>
              </a:rPr>
              <a:t>Host-Geräteklassen zur Verfügung.     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i="1" dirty="0" smtClean="0">
                <a:solidFill>
                  <a:schemeClr val="tx1"/>
                </a:solidFill>
              </a:rPr>
              <a:t>Open-Source-Lizenz </a:t>
            </a:r>
            <a:r>
              <a:rPr lang="de-DE" i="1" dirty="0">
                <a:solidFill>
                  <a:schemeClr val="tx1"/>
                </a:solidFill>
              </a:rPr>
              <a:t>(MIT)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6" name="Picture 2" descr="Official LUF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807" y="3933056"/>
            <a:ext cx="19526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bernd\Dropbox\___STUDIUM_BERND\_5.Semester\Logikanalysator_Bernd\Presentation\U4DIL_det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3982">
            <a:off x="5019230" y="641252"/>
            <a:ext cx="3414579" cy="256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6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15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684584" y="1340768"/>
            <a:ext cx="8856984" cy="4248472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 smtClean="0">
                <a:solidFill>
                  <a:schemeClr val="tx1"/>
                </a:solidFill>
              </a:rPr>
              <a:t>µC</a:t>
            </a: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lvl="2"/>
            <a:r>
              <a:rPr lang="de-DE" b="1" dirty="0" smtClean="0">
                <a:solidFill>
                  <a:schemeClr val="tx1"/>
                </a:solidFill>
              </a:rPr>
              <a:t>Steuerung </a:t>
            </a:r>
            <a:r>
              <a:rPr lang="de-DE" b="1" dirty="0">
                <a:solidFill>
                  <a:schemeClr val="tx1"/>
                </a:solidFill>
              </a:rPr>
              <a:t>des CPLDs</a:t>
            </a:r>
            <a:endParaRPr lang="de-DE" dirty="0">
              <a:solidFill>
                <a:schemeClr val="tx1"/>
              </a:solidFill>
            </a:endParaRPr>
          </a:p>
          <a:p>
            <a:pPr lvl="2"/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Messung </a:t>
            </a:r>
            <a:r>
              <a:rPr lang="de-DE" dirty="0">
                <a:solidFill>
                  <a:schemeClr val="tx1"/>
                </a:solidFill>
              </a:rPr>
              <a:t>starten</a:t>
            </a:r>
          </a:p>
          <a:p>
            <a:pPr lvl="2"/>
            <a:r>
              <a:rPr lang="de-DE" dirty="0" smtClean="0">
                <a:solidFill>
                  <a:schemeClr val="tx1"/>
                </a:solidFill>
              </a:rPr>
              <a:t>Messung </a:t>
            </a:r>
            <a:r>
              <a:rPr lang="de-DE" dirty="0">
                <a:solidFill>
                  <a:schemeClr val="tx1"/>
                </a:solidFill>
              </a:rPr>
              <a:t>stoppen</a:t>
            </a:r>
          </a:p>
          <a:p>
            <a:pPr lvl="2"/>
            <a:r>
              <a:rPr lang="de-DE" dirty="0" smtClean="0">
                <a:solidFill>
                  <a:schemeClr val="tx1"/>
                </a:solidFill>
              </a:rPr>
              <a:t>Daten auslesen</a:t>
            </a:r>
          </a:p>
          <a:p>
            <a:pPr lvl="2"/>
            <a:r>
              <a:rPr lang="de-DE" dirty="0" smtClean="0">
                <a:solidFill>
                  <a:schemeClr val="tx1"/>
                </a:solidFill>
              </a:rPr>
              <a:t>Daten in VCD-Format auslesen</a:t>
            </a:r>
            <a:endParaRPr lang="de-DE" dirty="0">
              <a:solidFill>
                <a:schemeClr val="tx1"/>
              </a:solidFill>
            </a:endParaRPr>
          </a:p>
          <a:p>
            <a:pPr lvl="2"/>
            <a:r>
              <a:rPr lang="de-DE" dirty="0" err="1" smtClean="0">
                <a:solidFill>
                  <a:schemeClr val="tx1"/>
                </a:solidFill>
              </a:rPr>
              <a:t>Reset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von CPLD</a:t>
            </a:r>
          </a:p>
          <a:p>
            <a:pPr lvl="2"/>
            <a:r>
              <a:rPr lang="de-DE" dirty="0" smtClean="0">
                <a:solidFill>
                  <a:schemeClr val="tx1"/>
                </a:solidFill>
              </a:rPr>
              <a:t>Status </a:t>
            </a:r>
            <a:r>
              <a:rPr lang="de-DE" dirty="0">
                <a:solidFill>
                  <a:schemeClr val="tx1"/>
                </a:solidFill>
              </a:rPr>
              <a:t>von CPLD</a:t>
            </a:r>
          </a:p>
          <a:p>
            <a:pPr lvl="2"/>
            <a:r>
              <a:rPr lang="de-DE" dirty="0" smtClean="0">
                <a:solidFill>
                  <a:schemeClr val="tx1"/>
                </a:solidFill>
              </a:rPr>
              <a:t>Springe </a:t>
            </a:r>
            <a:r>
              <a:rPr lang="de-DE" dirty="0">
                <a:solidFill>
                  <a:schemeClr val="tx1"/>
                </a:solidFill>
              </a:rPr>
              <a:t>in µ</a:t>
            </a:r>
            <a:r>
              <a:rPr lang="de-DE" dirty="0" smtClean="0">
                <a:solidFill>
                  <a:schemeClr val="tx1"/>
                </a:solidFill>
              </a:rPr>
              <a:t>C-</a:t>
            </a:r>
            <a:r>
              <a:rPr lang="de-DE" dirty="0" err="1" smtClean="0">
                <a:solidFill>
                  <a:schemeClr val="tx1"/>
                </a:solidFill>
              </a:rPr>
              <a:t>Bootloader</a:t>
            </a:r>
            <a:endParaRPr lang="de-DE" dirty="0">
              <a:solidFill>
                <a:schemeClr val="tx1"/>
              </a:solidFill>
            </a:endParaRPr>
          </a:p>
          <a:p>
            <a:pPr lvl="2"/>
            <a:r>
              <a:rPr lang="de-DE" dirty="0" smtClean="0">
                <a:solidFill>
                  <a:schemeClr val="tx1"/>
                </a:solidFill>
              </a:rPr>
              <a:t>CPLD </a:t>
            </a:r>
            <a:r>
              <a:rPr lang="de-DE" dirty="0">
                <a:solidFill>
                  <a:schemeClr val="tx1"/>
                </a:solidFill>
              </a:rPr>
              <a:t>mit STAPL-Player </a:t>
            </a:r>
            <a:r>
              <a:rPr lang="de-DE" dirty="0" err="1">
                <a:solidFill>
                  <a:schemeClr val="tx1"/>
                </a:solidFill>
              </a:rPr>
              <a:t>flashen</a:t>
            </a:r>
            <a:r>
              <a:rPr lang="de-DE" dirty="0">
                <a:solidFill>
                  <a:schemeClr val="tx1"/>
                </a:solidFill>
              </a:rPr>
              <a:t> (JTAG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</a:p>
          <a:p>
            <a:pPr lvl="2"/>
            <a:endParaRPr lang="de-DE" dirty="0">
              <a:solidFill>
                <a:schemeClr val="tx1"/>
              </a:solidFill>
            </a:endParaRPr>
          </a:p>
          <a:p>
            <a:pPr lvl="2"/>
            <a:r>
              <a:rPr lang="de-DE" dirty="0" err="1" smtClean="0">
                <a:solidFill>
                  <a:schemeClr val="tx1"/>
                </a:solidFill>
              </a:rPr>
              <a:t>Rueckmeldungen</a:t>
            </a:r>
            <a:r>
              <a:rPr lang="de-DE" dirty="0">
                <a:solidFill>
                  <a:schemeClr val="tx1"/>
                </a:solidFill>
              </a:rPr>
              <a:t>: 'r' </a:t>
            </a:r>
            <a:r>
              <a:rPr lang="de-DE" dirty="0" err="1">
                <a:solidFill>
                  <a:schemeClr val="tx1"/>
                </a:solidFill>
              </a:rPr>
              <a:t>run</a:t>
            </a:r>
            <a:r>
              <a:rPr lang="de-DE" dirty="0">
                <a:solidFill>
                  <a:schemeClr val="tx1"/>
                </a:solidFill>
              </a:rPr>
              <a:t> ; 's' </a:t>
            </a:r>
            <a:r>
              <a:rPr lang="de-DE" dirty="0" err="1">
                <a:solidFill>
                  <a:schemeClr val="tx1"/>
                </a:solidFill>
              </a:rPr>
              <a:t>stop</a:t>
            </a:r>
            <a:r>
              <a:rPr lang="de-DE" dirty="0">
                <a:solidFill>
                  <a:schemeClr val="tx1"/>
                </a:solidFill>
              </a:rPr>
              <a:t> ; 'f' RAM Speicher voll </a:t>
            </a:r>
          </a:p>
        </p:txBody>
      </p:sp>
      <p:pic>
        <p:nvPicPr>
          <p:cNvPr id="3074" name="Picture 2" descr="C:\Users\bernd\Dropbox\___STUDIUM_BERND\_5.Semester\Logikanalysator_Bernd\Presentation\Term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01" y="1772816"/>
            <a:ext cx="438557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63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16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684584" y="1340768"/>
            <a:ext cx="8856984" cy="4248472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 smtClean="0">
                <a:solidFill>
                  <a:schemeClr val="tx1"/>
                </a:solidFill>
              </a:rPr>
              <a:t>µC</a:t>
            </a: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lvl="2"/>
            <a:r>
              <a:rPr lang="de-DE" b="1" dirty="0" smtClean="0">
                <a:solidFill>
                  <a:schemeClr val="tx1"/>
                </a:solidFill>
              </a:rPr>
              <a:t>Daten in VCD-Format (Value </a:t>
            </a:r>
            <a:r>
              <a:rPr lang="de-DE" b="1" dirty="0">
                <a:solidFill>
                  <a:schemeClr val="tx1"/>
                </a:solidFill>
              </a:rPr>
              <a:t>Change </a:t>
            </a:r>
            <a:r>
              <a:rPr lang="de-DE" b="1" dirty="0" err="1" smtClean="0">
                <a:solidFill>
                  <a:schemeClr val="tx1"/>
                </a:solidFill>
              </a:rPr>
              <a:t>Dump</a:t>
            </a:r>
            <a:r>
              <a:rPr lang="de-DE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Jan 14, 2013 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$end</a:t>
            </a:r>
          </a:p>
          <a:p>
            <a:pPr lvl="2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$version USB -TPLE 1.0 $end</a:t>
            </a:r>
          </a:p>
          <a:p>
            <a:pPr lvl="2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comment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64 Bit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Timestamp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8Bit Data $end</a:t>
            </a:r>
          </a:p>
          <a:p>
            <a:pPr lvl="2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timescale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160ns $end</a:t>
            </a:r>
          </a:p>
          <a:p>
            <a:pPr lvl="2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scope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module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logic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$end</a:t>
            </a:r>
          </a:p>
          <a:p>
            <a:pPr lvl="2"/>
            <a:r>
              <a:rPr lang="da-DK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$var wire 8 % data $end</a:t>
            </a:r>
          </a:p>
          <a:p>
            <a:pPr lvl="2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upscope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$end</a:t>
            </a:r>
          </a:p>
          <a:p>
            <a:pPr lvl="2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enddefinitions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$end</a:t>
            </a:r>
          </a:p>
          <a:p>
            <a:pPr lvl="2"/>
            <a:endParaRPr lang="de-DE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de-DE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</a:p>
          <a:p>
            <a:pPr lvl="2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b00000000 %</a:t>
            </a:r>
          </a:p>
          <a:p>
            <a:pPr lvl="2"/>
            <a:r>
              <a:rPr lang="de-DE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2303</a:t>
            </a:r>
          </a:p>
          <a:p>
            <a:pPr lvl="2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b00000010 %</a:t>
            </a:r>
          </a:p>
          <a:p>
            <a:pPr lvl="2"/>
            <a:r>
              <a:rPr lang="de-DE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56843</a:t>
            </a:r>
          </a:p>
          <a:p>
            <a:pPr lvl="2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b10000010 %</a:t>
            </a:r>
          </a:p>
          <a:p>
            <a:pPr lvl="2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17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684584" y="1340768"/>
            <a:ext cx="8856984" cy="4104456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 smtClean="0">
                <a:solidFill>
                  <a:sysClr val="windowText" lastClr="000000"/>
                </a:solidFill>
              </a:rPr>
              <a:t>PC-Seite</a:t>
            </a:r>
          </a:p>
          <a:p>
            <a:endParaRPr lang="de-DE" dirty="0">
              <a:solidFill>
                <a:sysClr val="windowText" lastClr="000000"/>
              </a:solidFill>
            </a:endParaRP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</a:t>
            </a:r>
            <a:r>
              <a:rPr lang="de-DE" b="1" dirty="0" smtClean="0">
                <a:solidFill>
                  <a:sysClr val="windowText" lastClr="000000"/>
                </a:solidFill>
              </a:rPr>
              <a:t>PC-Software </a:t>
            </a:r>
            <a:r>
              <a:rPr lang="de-DE" b="1" dirty="0">
                <a:solidFill>
                  <a:sysClr val="windowText" lastClr="000000"/>
                </a:solidFill>
              </a:rPr>
              <a:t>- Wofür?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Steuern/Automatisieren von Messungen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Automatisierung von Logik-, Protokoll- und Event-Analyse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Verarbeitung und Darstellung der Messergebnisse/ </a:t>
            </a:r>
            <a:r>
              <a:rPr lang="de-DE" dirty="0" smtClean="0">
                <a:solidFill>
                  <a:sysClr val="windowText" lastClr="000000"/>
                </a:solidFill>
              </a:rPr>
              <a:t>Protokolldaten</a:t>
            </a:r>
          </a:p>
          <a:p>
            <a:endParaRPr lang="de-DE" dirty="0">
              <a:solidFill>
                <a:sysClr val="windowText" lastClr="000000"/>
              </a:solidFill>
            </a:endParaRPr>
          </a:p>
          <a:p>
            <a:r>
              <a:rPr lang="de-DE" b="1" dirty="0" smtClean="0">
                <a:solidFill>
                  <a:sysClr val="windowText" lastClr="000000"/>
                </a:solidFill>
              </a:rPr>
              <a:t>	Steuern/Automatisieren </a:t>
            </a:r>
            <a:r>
              <a:rPr lang="de-DE" b="1" dirty="0">
                <a:solidFill>
                  <a:sysClr val="windowText" lastClr="000000"/>
                </a:solidFill>
              </a:rPr>
              <a:t>von Messungen - Ablauf einer Messung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Konfiguration des Messgerätes mit den Messparametern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  </a:t>
            </a:r>
            <a:r>
              <a:rPr lang="de-DE" dirty="0">
                <a:solidFill>
                  <a:sysClr val="windowText" lastClr="000000"/>
                </a:solidFill>
              </a:rPr>
              <a:t>(Messdauer, Samplerate</a:t>
            </a:r>
            <a:r>
              <a:rPr lang="de-DE" dirty="0" smtClean="0">
                <a:solidFill>
                  <a:sysClr val="windowText" lastClr="000000"/>
                </a:solidFill>
              </a:rPr>
              <a:t>, welche Kanäle, </a:t>
            </a:r>
            <a:r>
              <a:rPr lang="de-DE" dirty="0">
                <a:solidFill>
                  <a:sysClr val="windowText" lastClr="000000"/>
                </a:solidFill>
              </a:rPr>
              <a:t>...)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Starten einer Messung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Stoppen einer Messung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Auslesen der Messdaten ("</a:t>
            </a:r>
            <a:r>
              <a:rPr lang="de-DE" dirty="0" err="1">
                <a:solidFill>
                  <a:sysClr val="windowText" lastClr="000000"/>
                </a:solidFill>
              </a:rPr>
              <a:t>Dump</a:t>
            </a:r>
            <a:r>
              <a:rPr lang="de-DE" dirty="0">
                <a:solidFill>
                  <a:sysClr val="windowText" lastClr="000000"/>
                </a:solidFill>
              </a:rPr>
              <a:t>")</a:t>
            </a:r>
          </a:p>
          <a:p>
            <a:endParaRPr lang="de-DE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2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18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684584" y="1340768"/>
            <a:ext cx="8856984" cy="4248472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 smtClean="0">
                <a:solidFill>
                  <a:sysClr val="windowText" lastClr="000000"/>
                </a:solidFill>
              </a:rPr>
              <a:t>PC-Seite</a:t>
            </a:r>
          </a:p>
          <a:p>
            <a:pPr algn="ctr"/>
            <a:endParaRPr lang="de-DE" dirty="0" smtClean="0">
              <a:solidFill>
                <a:sysClr val="windowText" lastClr="000000"/>
              </a:solidFill>
            </a:endParaRPr>
          </a:p>
          <a:p>
            <a:r>
              <a:rPr lang="de-DE" b="1" dirty="0" smtClean="0">
                <a:solidFill>
                  <a:sysClr val="windowText" lastClr="000000"/>
                </a:solidFill>
              </a:rPr>
              <a:t>	Ansteuerungsprotokoll </a:t>
            </a:r>
            <a:r>
              <a:rPr lang="de-DE" b="1" dirty="0">
                <a:solidFill>
                  <a:sysClr val="windowText" lastClr="000000"/>
                </a:solidFill>
              </a:rPr>
              <a:t>der Hardware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läuft über eine (virtuelle) serielle Schnittstelle [über USB </a:t>
            </a:r>
            <a:r>
              <a:rPr lang="de-DE" dirty="0" err="1" smtClean="0">
                <a:solidFill>
                  <a:sysClr val="windowText" lastClr="000000"/>
                </a:solidFill>
              </a:rPr>
              <a:t>com</a:t>
            </a:r>
            <a:r>
              <a:rPr lang="de-DE" dirty="0" smtClean="0">
                <a:solidFill>
                  <a:sysClr val="windowText" lastClr="000000"/>
                </a:solidFill>
              </a:rPr>
              <a:t>. </a:t>
            </a:r>
            <a:r>
              <a:rPr lang="de-DE" dirty="0" err="1" smtClean="0">
                <a:solidFill>
                  <a:sysClr val="windowText" lastClr="000000"/>
                </a:solidFill>
              </a:rPr>
              <a:t>device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>
                <a:solidFill>
                  <a:sysClr val="windowText" lastClr="000000"/>
                </a:solidFill>
              </a:rPr>
              <a:t>class</a:t>
            </a:r>
            <a:r>
              <a:rPr lang="de-DE" dirty="0">
                <a:solidFill>
                  <a:sysClr val="windowText" lastClr="000000"/>
                </a:solidFill>
              </a:rPr>
              <a:t>]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wurde von uns selbst festgelegt: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  * </a:t>
            </a:r>
            <a:r>
              <a:rPr lang="de-DE" i="1" dirty="0">
                <a:solidFill>
                  <a:sysClr val="windowText" lastClr="000000"/>
                </a:solidFill>
              </a:rPr>
              <a:t>Befehle</a:t>
            </a:r>
            <a:r>
              <a:rPr lang="de-DE" dirty="0">
                <a:solidFill>
                  <a:sysClr val="windowText" lastClr="000000"/>
                </a:solidFill>
              </a:rPr>
              <a:t> und </a:t>
            </a:r>
            <a:r>
              <a:rPr lang="de-DE" i="1" dirty="0">
                <a:solidFill>
                  <a:sysClr val="windowText" lastClr="000000"/>
                </a:solidFill>
              </a:rPr>
              <a:t>Statusmeldungen</a:t>
            </a:r>
            <a:r>
              <a:rPr lang="de-DE" dirty="0">
                <a:solidFill>
                  <a:sysClr val="windowText" lastClr="000000"/>
                </a:solidFill>
              </a:rPr>
              <a:t> sind ASCII-Tokens (einzelne Zeichen)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  * </a:t>
            </a:r>
            <a:r>
              <a:rPr lang="de-DE" i="1" dirty="0">
                <a:solidFill>
                  <a:sysClr val="windowText" lastClr="000000"/>
                </a:solidFill>
              </a:rPr>
              <a:t>Messdaten</a:t>
            </a:r>
            <a:r>
              <a:rPr lang="de-DE" dirty="0">
                <a:solidFill>
                  <a:sysClr val="windowText" lastClr="000000"/>
                </a:solidFill>
              </a:rPr>
              <a:t> können wahlweise als ASCII oder binär übertragen </a:t>
            </a:r>
            <a:r>
              <a:rPr lang="de-DE" dirty="0" smtClean="0">
                <a:solidFill>
                  <a:sysClr val="windowText" lastClr="000000"/>
                </a:solidFill>
              </a:rPr>
              <a:t>werden</a:t>
            </a:r>
            <a:br>
              <a:rPr lang="de-DE" dirty="0" smtClean="0">
                <a:solidFill>
                  <a:sysClr val="windowText" lastClr="000000"/>
                </a:solidFill>
              </a:rPr>
            </a:br>
            <a:endParaRPr lang="de-DE" dirty="0">
              <a:solidFill>
                <a:sysClr val="windowText" lastClr="000000"/>
              </a:solidFill>
            </a:endParaRP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- 3 Implementierungs-Level der </a:t>
            </a:r>
            <a:r>
              <a:rPr lang="de-DE" dirty="0">
                <a:solidFill>
                  <a:sysClr val="windowText" lastClr="000000"/>
                </a:solidFill>
              </a:rPr>
              <a:t>Ansteuerung: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  </a:t>
            </a:r>
            <a:r>
              <a:rPr lang="de-DE" dirty="0">
                <a:solidFill>
                  <a:sysClr val="windowText" lastClr="000000"/>
                </a:solidFill>
              </a:rPr>
              <a:t>* </a:t>
            </a:r>
            <a:r>
              <a:rPr lang="de-DE" i="1" dirty="0">
                <a:solidFill>
                  <a:sysClr val="windowText" lastClr="000000"/>
                </a:solidFill>
              </a:rPr>
              <a:t>einfach</a:t>
            </a:r>
            <a:r>
              <a:rPr lang="de-DE" dirty="0">
                <a:solidFill>
                  <a:sysClr val="windowText" lastClr="000000"/>
                </a:solidFill>
              </a:rPr>
              <a:t>: Ansteuerung durch ein Standard-Terminal (plattformübergreifend)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  </a:t>
            </a:r>
            <a:r>
              <a:rPr lang="de-DE" dirty="0">
                <a:solidFill>
                  <a:sysClr val="windowText" lastClr="000000"/>
                </a:solidFill>
              </a:rPr>
              <a:t>* </a:t>
            </a:r>
            <a:r>
              <a:rPr lang="de-DE" i="1" dirty="0">
                <a:solidFill>
                  <a:sysClr val="windowText" lastClr="000000"/>
                </a:solidFill>
              </a:rPr>
              <a:t>mittel</a:t>
            </a:r>
            <a:r>
              <a:rPr lang="de-DE" dirty="0">
                <a:solidFill>
                  <a:sysClr val="windowText" lastClr="000000"/>
                </a:solidFill>
              </a:rPr>
              <a:t>: Implementierung eines eigenen Text User Interface (TUI) unter Linux 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           </a:t>
            </a:r>
            <a:r>
              <a:rPr lang="de-DE" dirty="0" smtClean="0">
                <a:solidFill>
                  <a:sysClr val="windowText" lastClr="000000"/>
                </a:solidFill>
              </a:rPr>
              <a:t>	     </a:t>
            </a:r>
            <a:r>
              <a:rPr lang="de-DE" dirty="0">
                <a:solidFill>
                  <a:sysClr val="windowText" lastClr="000000"/>
                </a:solidFill>
              </a:rPr>
              <a:t>(Befehle und Statusmeldungen werden ausgewertet und </a:t>
            </a:r>
            <a:endParaRPr lang="de-DE" dirty="0" smtClean="0">
              <a:solidFill>
                <a:sysClr val="windowText" lastClr="000000"/>
              </a:solidFill>
            </a:endParaRPr>
          </a:p>
          <a:p>
            <a:r>
              <a:rPr lang="de-DE" dirty="0">
                <a:solidFill>
                  <a:sysClr val="windowText" lastClr="000000"/>
                </a:solidFill>
              </a:rPr>
              <a:t>	 </a:t>
            </a:r>
            <a:r>
              <a:rPr lang="de-DE" dirty="0" smtClean="0">
                <a:solidFill>
                  <a:sysClr val="windowText" lastClr="000000"/>
                </a:solidFill>
              </a:rPr>
              <a:t>    für den </a:t>
            </a:r>
            <a:r>
              <a:rPr lang="de-DE" dirty="0">
                <a:solidFill>
                  <a:sysClr val="windowText" lastClr="000000"/>
                </a:solidFill>
              </a:rPr>
              <a:t>Benutzer aufbereitet, Automatisierung)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  </a:t>
            </a:r>
            <a:r>
              <a:rPr lang="de-DE" dirty="0">
                <a:solidFill>
                  <a:sysClr val="windowText" lastClr="000000"/>
                </a:solidFill>
              </a:rPr>
              <a:t>* </a:t>
            </a:r>
            <a:r>
              <a:rPr lang="de-DE" i="1" dirty="0">
                <a:solidFill>
                  <a:sysClr val="windowText" lastClr="000000"/>
                </a:solidFill>
              </a:rPr>
              <a:t>schwer</a:t>
            </a:r>
            <a:r>
              <a:rPr lang="de-DE" dirty="0">
                <a:solidFill>
                  <a:sysClr val="windowText" lastClr="000000"/>
                </a:solidFill>
              </a:rPr>
              <a:t>: Integration in das </a:t>
            </a:r>
            <a:r>
              <a:rPr lang="de-DE" dirty="0" err="1">
                <a:solidFill>
                  <a:sysClr val="windowText" lastClr="000000"/>
                </a:solidFill>
              </a:rPr>
              <a:t>sigrok</a:t>
            </a:r>
            <a:r>
              <a:rPr lang="de-DE" dirty="0">
                <a:solidFill>
                  <a:sysClr val="windowText" lastClr="000000"/>
                </a:solidFill>
              </a:rPr>
              <a:t>-Projekt (</a:t>
            </a:r>
            <a:r>
              <a:rPr lang="de-DE" dirty="0" smtClean="0">
                <a:solidFill>
                  <a:sysClr val="windowText" lastClr="000000"/>
                </a:solidFill>
              </a:rPr>
              <a:t>Linux)</a:t>
            </a:r>
          </a:p>
        </p:txBody>
      </p:sp>
    </p:spTree>
    <p:extLst>
      <p:ext uri="{BB962C8B-B14F-4D97-AF65-F5344CB8AC3E}">
        <p14:creationId xmlns:p14="http://schemas.microsoft.com/office/powerpoint/2010/main" val="243288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19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684584" y="1340768"/>
            <a:ext cx="8856984" cy="4248472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 smtClean="0">
                <a:solidFill>
                  <a:sysClr val="windowText" lastClr="000000"/>
                </a:solidFill>
              </a:rPr>
              <a:t>PC-Seite</a:t>
            </a:r>
          </a:p>
          <a:p>
            <a:pPr algn="ctr"/>
            <a:endParaRPr lang="de-DE" dirty="0" smtClean="0">
              <a:solidFill>
                <a:sysClr val="windowText" lastClr="000000"/>
              </a:solidFill>
            </a:endParaRPr>
          </a:p>
          <a:p>
            <a:r>
              <a:rPr lang="de-DE" b="1" dirty="0" smtClean="0">
                <a:solidFill>
                  <a:sysClr val="windowText" lastClr="000000"/>
                </a:solidFill>
              </a:rPr>
              <a:t>	</a:t>
            </a:r>
            <a:r>
              <a:rPr lang="de-DE" b="1" dirty="0" err="1" smtClean="0">
                <a:solidFill>
                  <a:sysClr val="windowText" lastClr="000000"/>
                </a:solidFill>
              </a:rPr>
              <a:t>GtKWave</a:t>
            </a:r>
            <a:endParaRPr lang="de-DE" b="1" dirty="0">
              <a:solidFill>
                <a:sysClr val="windowText" lastClr="000000"/>
              </a:solidFill>
            </a:endParaRP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Anzeigeprogramm für den zeitlichen Verlauf von Signalen </a:t>
            </a:r>
            <a:endParaRPr lang="de-DE" dirty="0" smtClean="0">
              <a:solidFill>
                <a:sysClr val="windowText" lastClr="000000"/>
              </a:solidFill>
            </a:endParaRPr>
          </a:p>
          <a:p>
            <a:r>
              <a:rPr lang="de-DE" dirty="0">
                <a:solidFill>
                  <a:sysClr val="windowText" lastClr="000000"/>
                </a:solidFill>
              </a:rPr>
              <a:t>	 </a:t>
            </a:r>
            <a:r>
              <a:rPr lang="de-DE" dirty="0" smtClean="0">
                <a:solidFill>
                  <a:sysClr val="windowText" lastClr="000000"/>
                </a:solidFill>
              </a:rPr>
              <a:t>  (</a:t>
            </a:r>
            <a:r>
              <a:rPr lang="de-DE" dirty="0" err="1">
                <a:solidFill>
                  <a:sysClr val="windowText" lastClr="000000"/>
                </a:solidFill>
              </a:rPr>
              <a:t>Timingdiagramme</a:t>
            </a:r>
            <a:r>
              <a:rPr lang="de-DE" dirty="0">
                <a:solidFill>
                  <a:sysClr val="windowText" lastClr="000000"/>
                </a:solidFill>
              </a:rPr>
              <a:t>/ </a:t>
            </a:r>
            <a:r>
              <a:rPr lang="de-DE" dirty="0" err="1">
                <a:solidFill>
                  <a:sysClr val="windowText" lastClr="000000"/>
                </a:solidFill>
              </a:rPr>
              <a:t>Waveform</a:t>
            </a:r>
            <a:r>
              <a:rPr lang="de-DE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GTK+ basiert (GIMP Toolkit)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für Unix/Linux, aber Portierungen für Win32 und Mac OSX 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unterstützt </a:t>
            </a:r>
            <a:r>
              <a:rPr lang="de-DE" dirty="0" smtClean="0">
                <a:solidFill>
                  <a:sysClr val="windowText" lastClr="000000"/>
                </a:solidFill>
              </a:rPr>
              <a:t>zahlreiche Dateiformate (LXT</a:t>
            </a:r>
            <a:r>
              <a:rPr lang="de-DE" dirty="0">
                <a:solidFill>
                  <a:sysClr val="windowText" lastClr="000000"/>
                </a:solidFill>
              </a:rPr>
              <a:t>, LXT2, VZT, </a:t>
            </a:r>
            <a:r>
              <a:rPr lang="de-DE" dirty="0" smtClean="0">
                <a:solidFill>
                  <a:sysClr val="windowText" lastClr="000000"/>
                </a:solidFill>
              </a:rPr>
              <a:t>FST, GHW, </a:t>
            </a:r>
            <a:r>
              <a:rPr lang="de-DE" b="1" i="1" dirty="0" smtClean="0">
                <a:solidFill>
                  <a:sysClr val="windowText" lastClr="000000"/>
                </a:solidFill>
              </a:rPr>
              <a:t>VCD</a:t>
            </a:r>
            <a:r>
              <a:rPr lang="de-DE" dirty="0" smtClean="0">
                <a:solidFill>
                  <a:sysClr val="windowText" lastClr="000000"/>
                </a:solidFill>
              </a:rPr>
              <a:t>)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   </a:t>
            </a:r>
            <a:r>
              <a:rPr lang="de-DE" i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</a:t>
            </a:r>
            <a:r>
              <a:rPr lang="de-DE" i="1" dirty="0" smtClean="0">
                <a:solidFill>
                  <a:sysClr val="windowText" lastClr="000000"/>
                </a:solidFill>
              </a:rPr>
              <a:t> </a:t>
            </a:r>
            <a:r>
              <a:rPr lang="de-DE" i="1" dirty="0">
                <a:solidFill>
                  <a:sysClr val="windowText" lastClr="000000"/>
                </a:solidFill>
              </a:rPr>
              <a:t>VCD ist weitverbreiteter Standard! (spezifiziert in IEEE-1364)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lizenziert unter der GNU GPL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geschrieben in C</a:t>
            </a:r>
            <a:endParaRPr lang="de-DE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132856"/>
            <a:ext cx="1075184" cy="107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8C1B-2A39-419E-91D7-83FADE003131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2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396552" y="1052736"/>
            <a:ext cx="3888432" cy="3096344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ysClr val="windowText" lastClr="000000"/>
                </a:solidFill>
              </a:rPr>
              <a:t>	</a:t>
            </a:r>
            <a:r>
              <a:rPr lang="de-DE" sz="2000" b="1" u="sng" dirty="0" smtClean="0">
                <a:solidFill>
                  <a:sysClr val="windowText" lastClr="000000"/>
                </a:solidFill>
              </a:rPr>
              <a:t>Ablauf:</a:t>
            </a:r>
          </a:p>
          <a:p>
            <a:endParaRPr lang="de-DE" dirty="0" smtClean="0">
              <a:solidFill>
                <a:sysClr val="windowText" lastClr="000000"/>
              </a:solidFill>
            </a:endParaRPr>
          </a:p>
          <a:p>
            <a:pPr marL="800100" lvl="1" indent="-342900">
              <a:buAutoNum type="arabicPeriod"/>
            </a:pPr>
            <a:r>
              <a:rPr lang="de-DE" dirty="0" smtClean="0">
                <a:solidFill>
                  <a:sysClr val="windowText" lastClr="000000"/>
                </a:solidFill>
              </a:rPr>
              <a:t>Vorstellung des Teams</a:t>
            </a:r>
          </a:p>
          <a:p>
            <a:pPr marL="800100" lvl="1" indent="-342900">
              <a:buAutoNum type="arabicPeriod"/>
            </a:pPr>
            <a:r>
              <a:rPr lang="de-DE" dirty="0" smtClean="0">
                <a:solidFill>
                  <a:sysClr val="windowText" lastClr="000000"/>
                </a:solidFill>
              </a:rPr>
              <a:t>Motivation</a:t>
            </a:r>
          </a:p>
          <a:p>
            <a:pPr marL="800100" lvl="1" indent="-342900">
              <a:buAutoNum type="arabicPeriod"/>
            </a:pPr>
            <a:r>
              <a:rPr lang="de-DE" dirty="0" smtClean="0">
                <a:solidFill>
                  <a:sysClr val="windowText" lastClr="000000"/>
                </a:solidFill>
              </a:rPr>
              <a:t>Überblick</a:t>
            </a:r>
          </a:p>
          <a:p>
            <a:pPr marL="800100" lvl="1" indent="-342900">
              <a:buAutoNum type="arabicPeriod"/>
            </a:pPr>
            <a:r>
              <a:rPr lang="de-DE" dirty="0" smtClean="0">
                <a:solidFill>
                  <a:sysClr val="windowText" lastClr="000000"/>
                </a:solidFill>
              </a:rPr>
              <a:t>CPLD</a:t>
            </a:r>
          </a:p>
          <a:p>
            <a:pPr marL="800100" lvl="1" indent="-342900">
              <a:buAutoNum type="arabicPeriod"/>
            </a:pPr>
            <a:r>
              <a:rPr lang="de-DE" dirty="0" smtClean="0">
                <a:solidFill>
                  <a:sysClr val="windowText" lastClr="000000"/>
                </a:solidFill>
              </a:rPr>
              <a:t>Mikrocontroller</a:t>
            </a:r>
          </a:p>
          <a:p>
            <a:pPr marL="800100" lvl="1" indent="-342900">
              <a:buAutoNum type="arabicPeriod"/>
            </a:pPr>
            <a:r>
              <a:rPr lang="de-DE" dirty="0" smtClean="0">
                <a:solidFill>
                  <a:sysClr val="windowText" lastClr="000000"/>
                </a:solidFill>
              </a:rPr>
              <a:t>PC-Seite</a:t>
            </a:r>
          </a:p>
          <a:p>
            <a:pPr marL="800100" lvl="1" indent="-342900">
              <a:buAutoNum type="arabicPeriod"/>
            </a:pPr>
            <a:r>
              <a:rPr lang="de-DE" dirty="0" smtClean="0">
                <a:solidFill>
                  <a:sysClr val="windowText" lastClr="000000"/>
                </a:solidFill>
              </a:rPr>
              <a:t>Ausblick</a:t>
            </a:r>
          </a:p>
          <a:p>
            <a:pPr marL="800100" lvl="1" indent="-342900">
              <a:buAutoNum type="arabicPeriod"/>
            </a:pPr>
            <a:r>
              <a:rPr lang="de-DE" dirty="0" smtClean="0">
                <a:solidFill>
                  <a:sysClr val="windowText" lastClr="000000"/>
                </a:solidFill>
              </a:rPr>
              <a:t>Fragen?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052736"/>
            <a:ext cx="3384376" cy="391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32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20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684584" y="1340768"/>
            <a:ext cx="8856984" cy="4248472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 smtClean="0">
                <a:solidFill>
                  <a:sysClr val="windowText" lastClr="000000"/>
                </a:solidFill>
              </a:rPr>
              <a:t>PC-Seite</a:t>
            </a:r>
          </a:p>
          <a:p>
            <a:pPr algn="ctr"/>
            <a:endParaRPr lang="de-DE" dirty="0" smtClean="0">
              <a:solidFill>
                <a:sysClr val="windowText" lastClr="000000"/>
              </a:solidFill>
            </a:endParaRPr>
          </a:p>
          <a:p>
            <a:r>
              <a:rPr lang="de-DE" b="1" dirty="0" smtClean="0">
                <a:solidFill>
                  <a:sysClr val="windowText" lastClr="000000"/>
                </a:solidFill>
              </a:rPr>
              <a:t>	</a:t>
            </a:r>
            <a:r>
              <a:rPr lang="de-DE" b="1" dirty="0" err="1" smtClean="0">
                <a:solidFill>
                  <a:sysClr val="windowText" lastClr="000000"/>
                </a:solidFill>
              </a:rPr>
              <a:t>sigrok</a:t>
            </a:r>
            <a:endParaRPr lang="de-DE" b="1" dirty="0">
              <a:solidFill>
                <a:sysClr val="windowText" lastClr="000000"/>
              </a:solidFill>
            </a:endParaRP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Software-Suite zur Signalanalyse 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portierbar, plattformübergreifend:</a:t>
            </a:r>
            <a:endParaRPr lang="de-DE" dirty="0">
              <a:solidFill>
                <a:sysClr val="windowText" lastClr="000000"/>
              </a:solidFill>
            </a:endParaRP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  </a:t>
            </a:r>
            <a:r>
              <a:rPr lang="de-DE" dirty="0">
                <a:solidFill>
                  <a:sysClr val="windowText" lastClr="000000"/>
                </a:solidFill>
              </a:rPr>
              <a:t>Linux, Mac OS X, Windows, FreeBSD, </a:t>
            </a:r>
            <a:r>
              <a:rPr lang="de-DE" dirty="0" err="1">
                <a:solidFill>
                  <a:sysClr val="windowText" lastClr="000000"/>
                </a:solidFill>
              </a:rPr>
              <a:t>OpenBSD</a:t>
            </a:r>
            <a:r>
              <a:rPr lang="de-DE" dirty="0">
                <a:solidFill>
                  <a:sysClr val="windowText" lastClr="000000"/>
                </a:solidFill>
              </a:rPr>
              <a:t>, </a:t>
            </a:r>
            <a:endParaRPr lang="de-DE" dirty="0" smtClean="0">
              <a:solidFill>
                <a:sysClr val="windowText" lastClr="000000"/>
              </a:solidFill>
            </a:endParaRPr>
          </a:p>
          <a:p>
            <a:r>
              <a:rPr lang="de-DE" dirty="0">
                <a:solidFill>
                  <a:sysClr val="windowText" lastClr="000000"/>
                </a:solidFill>
              </a:rPr>
              <a:t>	 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NetBSD</a:t>
            </a:r>
            <a:r>
              <a:rPr lang="de-DE" dirty="0" smtClean="0">
                <a:solidFill>
                  <a:sysClr val="windowText" lastClr="000000"/>
                </a:solidFill>
              </a:rPr>
              <a:t> (und unter </a:t>
            </a:r>
            <a:r>
              <a:rPr lang="de-DE" dirty="0">
                <a:solidFill>
                  <a:sysClr val="windowText" lastClr="000000"/>
                </a:solidFill>
              </a:rPr>
              <a:t>x86, ARM, </a:t>
            </a:r>
            <a:r>
              <a:rPr lang="de-DE" dirty="0" err="1">
                <a:solidFill>
                  <a:sysClr val="windowText" lastClr="000000"/>
                </a:solidFill>
              </a:rPr>
              <a:t>Sparc</a:t>
            </a:r>
            <a:r>
              <a:rPr lang="de-DE" dirty="0">
                <a:solidFill>
                  <a:sysClr val="windowText" lastClr="000000"/>
                </a:solidFill>
              </a:rPr>
              <a:t>, PowerPC, ...)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unterstützt verschiedene Gerätetypen verschiedener Hersteller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  </a:t>
            </a:r>
            <a:r>
              <a:rPr lang="de-DE" dirty="0">
                <a:solidFill>
                  <a:sysClr val="windowText" lastClr="000000"/>
                </a:solidFill>
              </a:rPr>
              <a:t>Logikanalysatoren, Oszilloskope, Multimeter, Datenlogger, [...]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  → verallgemeinert: Messgeräte</a:t>
            </a:r>
            <a:r>
              <a:rPr lang="de-DE" dirty="0">
                <a:solidFill>
                  <a:sysClr val="windowText" lastClr="000000"/>
                </a:solidFill>
              </a:rPr>
              <a:t>!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"Free/</a:t>
            </a:r>
            <a:r>
              <a:rPr lang="de-DE" dirty="0" err="1">
                <a:solidFill>
                  <a:sysClr val="windowText" lastClr="000000"/>
                </a:solidFill>
              </a:rPr>
              <a:t>Libre</a:t>
            </a:r>
            <a:r>
              <a:rPr lang="de-DE" dirty="0">
                <a:solidFill>
                  <a:sysClr val="windowText" lastClr="000000"/>
                </a:solidFill>
              </a:rPr>
              <a:t>/Open-Source", lizenziert unter der GNU GPL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"</a:t>
            </a:r>
            <a:r>
              <a:rPr lang="de-DE" dirty="0" err="1">
                <a:solidFill>
                  <a:sysClr val="windowText" lastClr="000000"/>
                </a:solidFill>
              </a:rPr>
              <a:t>skriptisierbare</a:t>
            </a:r>
            <a:r>
              <a:rPr lang="de-DE" dirty="0">
                <a:solidFill>
                  <a:sysClr val="windowText" lastClr="000000"/>
                </a:solidFill>
              </a:rPr>
              <a:t>" Protokoll-Dekodierung mit an Board</a:t>
            </a:r>
            <a:r>
              <a:rPr lang="de-DE" dirty="0" smtClean="0">
                <a:solidFill>
                  <a:sysClr val="windowText" lastClr="000000"/>
                </a:solidFill>
              </a:rPr>
              <a:t>!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"stapelbare" Protokoll-Dekodierung</a:t>
            </a:r>
          </a:p>
          <a:p>
            <a:endParaRPr lang="de-DE" dirty="0">
              <a:solidFill>
                <a:sysClr val="windowText" lastClr="00000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12776"/>
            <a:ext cx="1766402" cy="17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8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21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684584" y="1340768"/>
            <a:ext cx="8856984" cy="4248472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 smtClean="0">
                <a:solidFill>
                  <a:sysClr val="windowText" lastClr="000000"/>
                </a:solidFill>
              </a:rPr>
              <a:t>PC-Seite</a:t>
            </a:r>
          </a:p>
          <a:p>
            <a:pPr algn="ctr"/>
            <a:endParaRPr lang="de-DE" dirty="0" smtClean="0">
              <a:solidFill>
                <a:sysClr val="windowText" lastClr="000000"/>
              </a:solidFill>
            </a:endParaRPr>
          </a:p>
          <a:p>
            <a:r>
              <a:rPr lang="de-DE" b="1" dirty="0" smtClean="0">
                <a:solidFill>
                  <a:sysClr val="windowText" lastClr="000000"/>
                </a:solidFill>
              </a:rPr>
              <a:t>	</a:t>
            </a:r>
            <a:r>
              <a:rPr lang="de-DE" b="1" dirty="0" err="1" smtClean="0">
                <a:solidFill>
                  <a:sysClr val="windowText" lastClr="000000"/>
                </a:solidFill>
              </a:rPr>
              <a:t>sigrok</a:t>
            </a:r>
            <a:endParaRPr lang="de-DE" b="1" dirty="0">
              <a:solidFill>
                <a:sysClr val="windowText" lastClr="000000"/>
              </a:solidFill>
            </a:endParaRP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unterstützt </a:t>
            </a:r>
            <a:r>
              <a:rPr lang="de-DE" dirty="0" smtClean="0">
                <a:solidFill>
                  <a:sysClr val="windowText" lastClr="000000"/>
                </a:solidFill>
              </a:rPr>
              <a:t>verschiedene Dateiformate</a:t>
            </a:r>
            <a:br>
              <a:rPr lang="de-DE" dirty="0" smtClean="0">
                <a:solidFill>
                  <a:sysClr val="windowText" lastClr="000000"/>
                </a:solidFill>
              </a:rPr>
            </a:br>
            <a:r>
              <a:rPr lang="de-DE" dirty="0" smtClean="0">
                <a:solidFill>
                  <a:sysClr val="windowText" lastClr="000000"/>
                </a:solidFill>
              </a:rPr>
              <a:t>	  (Binärdaten</a:t>
            </a:r>
            <a:r>
              <a:rPr lang="de-DE" dirty="0">
                <a:solidFill>
                  <a:sysClr val="windowText" lastClr="000000"/>
                </a:solidFill>
              </a:rPr>
              <a:t>, ASCII, hex, CSV, </a:t>
            </a:r>
            <a:r>
              <a:rPr lang="de-DE" dirty="0" err="1">
                <a:solidFill>
                  <a:sysClr val="windowText" lastClr="000000"/>
                </a:solidFill>
              </a:rPr>
              <a:t>gnuplot</a:t>
            </a:r>
            <a:r>
              <a:rPr lang="de-DE" dirty="0">
                <a:solidFill>
                  <a:sysClr val="windowText" lastClr="000000"/>
                </a:solidFill>
              </a:rPr>
              <a:t>, VCD, </a:t>
            </a:r>
            <a:r>
              <a:rPr lang="de-DE" dirty="0" smtClean="0">
                <a:solidFill>
                  <a:sysClr val="windowText" lastClr="000000"/>
                </a:solidFill>
              </a:rPr>
              <a:t>...)</a:t>
            </a:r>
            <a:endParaRPr lang="de-DE" dirty="0">
              <a:solidFill>
                <a:sysClr val="windowText" lastClr="000000"/>
              </a:solidFill>
            </a:endParaRP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wiederverwendbarer Code mit verschiedenen </a:t>
            </a:r>
            <a:endParaRPr lang="de-DE" dirty="0" smtClean="0">
              <a:solidFill>
                <a:sysClr val="windowText" lastClr="000000"/>
              </a:solidFill>
            </a:endParaRP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  Bibliotheken </a:t>
            </a:r>
            <a:r>
              <a:rPr lang="de-DE" dirty="0">
                <a:solidFill>
                  <a:sysClr val="windowText" lastClr="000000"/>
                </a:solidFill>
              </a:rPr>
              <a:t>(</a:t>
            </a:r>
            <a:r>
              <a:rPr lang="de-DE" dirty="0" err="1">
                <a:solidFill>
                  <a:sysClr val="windowText" lastClr="000000"/>
                </a:solidFill>
              </a:rPr>
              <a:t>libsigrok</a:t>
            </a:r>
            <a:r>
              <a:rPr lang="de-DE" dirty="0">
                <a:solidFill>
                  <a:sysClr val="windowText" lastClr="000000"/>
                </a:solidFill>
              </a:rPr>
              <a:t>, </a:t>
            </a:r>
            <a:r>
              <a:rPr lang="de-DE" dirty="0" err="1">
                <a:solidFill>
                  <a:sysClr val="windowText" lastClr="000000"/>
                </a:solidFill>
              </a:rPr>
              <a:t>libsigrokdecode</a:t>
            </a:r>
            <a:r>
              <a:rPr lang="de-DE" dirty="0">
                <a:solidFill>
                  <a:sysClr val="windowText" lastClr="000000"/>
                </a:solidFill>
              </a:rPr>
              <a:t>, ...)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- </a:t>
            </a:r>
            <a:r>
              <a:rPr lang="de-DE" dirty="0">
                <a:solidFill>
                  <a:sysClr val="windowText" lastClr="000000"/>
                </a:solidFill>
              </a:rPr>
              <a:t>Komponenten in C, C++ und Python mit GTK+ und </a:t>
            </a:r>
            <a:r>
              <a:rPr lang="de-DE" dirty="0" err="1" smtClean="0">
                <a:solidFill>
                  <a:sysClr val="windowText" lastClr="000000"/>
                </a:solidFill>
              </a:rPr>
              <a:t>Qt</a:t>
            </a:r>
            <a:endParaRPr lang="de-DE" dirty="0" smtClean="0">
              <a:solidFill>
                <a:sysClr val="windowText" lastClr="000000"/>
              </a:solidFill>
            </a:endParaRPr>
          </a:p>
          <a:p>
            <a:r>
              <a:rPr lang="de-DE" dirty="0">
                <a:solidFill>
                  <a:sysClr val="windowText" lastClr="000000"/>
                </a:solidFill>
              </a:rPr>
              <a:t>	- Verwendung mit verschiedenen </a:t>
            </a:r>
            <a:r>
              <a:rPr lang="de-DE" dirty="0" err="1">
                <a:solidFill>
                  <a:sysClr val="windowText" lastClr="000000"/>
                </a:solidFill>
              </a:rPr>
              <a:t>Frontends</a:t>
            </a:r>
            <a:r>
              <a:rPr lang="de-DE" dirty="0">
                <a:solidFill>
                  <a:sysClr val="windowText" lastClr="000000"/>
                </a:solidFill>
              </a:rPr>
              <a:t>/ GUIs (cli, </a:t>
            </a:r>
            <a:r>
              <a:rPr lang="de-DE" dirty="0" err="1">
                <a:solidFill>
                  <a:sysClr val="windowText" lastClr="000000"/>
                </a:solidFill>
              </a:rPr>
              <a:t>PulseView</a:t>
            </a:r>
            <a:r>
              <a:rPr lang="de-DE" dirty="0">
                <a:solidFill>
                  <a:sysClr val="windowText" lastClr="000000"/>
                </a:solidFill>
              </a:rPr>
              <a:t>)</a:t>
            </a:r>
          </a:p>
          <a:p>
            <a:endParaRPr lang="de-DE" dirty="0">
              <a:solidFill>
                <a:sysClr val="windowText" lastClr="00000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12776"/>
            <a:ext cx="1766402" cy="176640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56" y="4478567"/>
            <a:ext cx="2446056" cy="150767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478567"/>
            <a:ext cx="2662080" cy="148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22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684584" y="1340768"/>
            <a:ext cx="8856984" cy="4248472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 smtClean="0">
                <a:solidFill>
                  <a:sysClr val="windowText" lastClr="000000"/>
                </a:solidFill>
              </a:rPr>
              <a:t>PC-Seite</a:t>
            </a:r>
          </a:p>
          <a:p>
            <a:pPr algn="ctr"/>
            <a:endParaRPr lang="de-DE" dirty="0" smtClean="0">
              <a:solidFill>
                <a:sysClr val="windowText" lastClr="000000"/>
              </a:solidFill>
            </a:endParaRPr>
          </a:p>
          <a:p>
            <a:r>
              <a:rPr lang="de-DE" b="1" dirty="0" smtClean="0">
                <a:solidFill>
                  <a:sysClr val="windowText" lastClr="000000"/>
                </a:solidFill>
              </a:rPr>
              <a:t>	Firmware-Updates</a:t>
            </a:r>
            <a:endParaRPr lang="de-DE" b="1" dirty="0">
              <a:solidFill>
                <a:sysClr val="windowText" lastClr="000000"/>
              </a:solidFill>
            </a:endParaRP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b="1" i="1" dirty="0" smtClean="0">
                <a:solidFill>
                  <a:sysClr val="windowText" lastClr="000000"/>
                </a:solidFill>
              </a:rPr>
              <a:t>Firmware-Updates des Mikrocontrollers </a:t>
            </a:r>
            <a:r>
              <a:rPr lang="de-DE" dirty="0" smtClean="0">
                <a:solidFill>
                  <a:sysClr val="windowText" lastClr="000000"/>
                </a:solidFill>
              </a:rPr>
              <a:t>dank </a:t>
            </a:r>
            <a:r>
              <a:rPr lang="de-DE" dirty="0" err="1" smtClean="0">
                <a:solidFill>
                  <a:sysClr val="windowText" lastClr="000000"/>
                </a:solidFill>
              </a:rPr>
              <a:t>Bootloader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  per USB möglich!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b="1" i="1" dirty="0" smtClean="0">
                <a:solidFill>
                  <a:sysClr val="windowText" lastClr="000000"/>
                </a:solidFill>
              </a:rPr>
              <a:t>Firmware-Updates des CPLD</a:t>
            </a:r>
            <a:r>
              <a:rPr lang="de-DE" dirty="0" smtClean="0">
                <a:solidFill>
                  <a:sysClr val="windowText" lastClr="000000"/>
                </a:solidFill>
              </a:rPr>
              <a:t> dank eines JTAG-Adapters auf dem </a:t>
            </a:r>
            <a:r>
              <a:rPr lang="de-DE" dirty="0" err="1" smtClean="0">
                <a:solidFill>
                  <a:sysClr val="windowText" lastClr="000000"/>
                </a:solidFill>
              </a:rPr>
              <a:t>uC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 </a:t>
            </a:r>
            <a:r>
              <a:rPr lang="de-DE" dirty="0" smtClean="0">
                <a:solidFill>
                  <a:sysClr val="windowText" lastClr="000000"/>
                </a:solidFill>
              </a:rPr>
              <a:t> auch per USB möglich!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  * </a:t>
            </a:r>
            <a:r>
              <a:rPr lang="en-US" dirty="0" smtClean="0">
                <a:solidFill>
                  <a:sysClr val="windowText" lastClr="000000"/>
                </a:solidFill>
              </a:rPr>
              <a:t>Jam </a:t>
            </a:r>
            <a:r>
              <a:rPr lang="en-US" dirty="0">
                <a:solidFill>
                  <a:sysClr val="windowText" lastClr="000000"/>
                </a:solidFill>
              </a:rPr>
              <a:t>Standard Test and </a:t>
            </a:r>
            <a:r>
              <a:rPr lang="en-US" dirty="0" smtClean="0">
                <a:solidFill>
                  <a:sysClr val="windowText" lastClr="000000"/>
                </a:solidFill>
              </a:rPr>
              <a:t>Programming </a:t>
            </a:r>
            <a:r>
              <a:rPr lang="en-US" dirty="0">
                <a:solidFill>
                  <a:sysClr val="windowText" lastClr="000000"/>
                </a:solidFill>
              </a:rPr>
              <a:t>Language (STAPL) / JESD-71</a:t>
            </a:r>
            <a:endParaRPr lang="de-DE" dirty="0" smtClean="0">
              <a:solidFill>
                <a:sysClr val="windowText" lastClr="000000"/>
              </a:solidFill>
            </a:endParaRPr>
          </a:p>
          <a:p>
            <a:r>
              <a:rPr lang="de-DE" dirty="0">
                <a:solidFill>
                  <a:sysClr val="windowText" lastClr="000000"/>
                </a:solidFill>
              </a:rPr>
              <a:t>	 </a:t>
            </a:r>
            <a:r>
              <a:rPr lang="de-DE" dirty="0" smtClean="0">
                <a:solidFill>
                  <a:sysClr val="windowText" lastClr="000000"/>
                </a:solidFill>
              </a:rPr>
              <a:t> * JAM </a:t>
            </a:r>
            <a:r>
              <a:rPr lang="de-DE" dirty="0" err="1" smtClean="0">
                <a:solidFill>
                  <a:sysClr val="windowText" lastClr="000000"/>
                </a:solidFill>
              </a:rPr>
              <a:t>Stapl</a:t>
            </a:r>
            <a:r>
              <a:rPr lang="de-DE" dirty="0" smtClean="0">
                <a:solidFill>
                  <a:sysClr val="windowText" lastClr="000000"/>
                </a:solidFill>
              </a:rPr>
              <a:t> Player auf dem PC (JTAG-Daten)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 </a:t>
            </a:r>
            <a:r>
              <a:rPr lang="de-DE" dirty="0" smtClean="0">
                <a:solidFill>
                  <a:sysClr val="windowText" lastClr="000000"/>
                </a:solidFill>
              </a:rPr>
              <a:t> * Programmierdateien können direkt aus der Entwicklungsumgebung 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 </a:t>
            </a:r>
            <a:r>
              <a:rPr lang="de-DE" dirty="0" smtClean="0">
                <a:solidFill>
                  <a:sysClr val="windowText" lastClr="000000"/>
                </a:solidFill>
              </a:rPr>
              <a:t>    des CPLD exportiert werden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  * </a:t>
            </a:r>
            <a:r>
              <a:rPr lang="de-DE" dirty="0" err="1" smtClean="0">
                <a:solidFill>
                  <a:sysClr val="windowText" lastClr="000000"/>
                </a:solidFill>
              </a:rPr>
              <a:t>uC</a:t>
            </a:r>
            <a:r>
              <a:rPr lang="de-DE" dirty="0" smtClean="0">
                <a:solidFill>
                  <a:sysClr val="windowText" lastClr="000000"/>
                </a:solidFill>
              </a:rPr>
              <a:t> empfängt Bytes über die serielle Schnittstelle und 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 </a:t>
            </a:r>
            <a:r>
              <a:rPr lang="de-DE" dirty="0" smtClean="0">
                <a:solidFill>
                  <a:sysClr val="windowText" lastClr="000000"/>
                </a:solidFill>
              </a:rPr>
              <a:t>    setzt diese in Spannungspegel an den </a:t>
            </a:r>
            <a:r>
              <a:rPr lang="de-DE" dirty="0" err="1" smtClean="0">
                <a:solidFill>
                  <a:sysClr val="windowText" lastClr="000000"/>
                </a:solidFill>
              </a:rPr>
              <a:t>Portpins</a:t>
            </a:r>
            <a:r>
              <a:rPr lang="de-DE" dirty="0" smtClean="0">
                <a:solidFill>
                  <a:sysClr val="windowText" lastClr="000000"/>
                </a:solidFill>
              </a:rPr>
              <a:t> für JTAG um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988840"/>
            <a:ext cx="1830951" cy="79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23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684584" y="1340768"/>
            <a:ext cx="9001000" cy="3960440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 smtClean="0">
                <a:solidFill>
                  <a:sysClr val="windowText" lastClr="000000"/>
                </a:solidFill>
              </a:rPr>
              <a:t>Ausblick</a:t>
            </a:r>
          </a:p>
          <a:p>
            <a:pPr algn="ctr"/>
            <a:endParaRPr lang="de-DE" dirty="0" smtClean="0">
              <a:solidFill>
                <a:sysClr val="windowText" lastClr="000000"/>
              </a:solidFill>
            </a:endParaRPr>
          </a:p>
          <a:p>
            <a:endParaRPr lang="de-DE" dirty="0">
              <a:solidFill>
                <a:sysClr val="windowText" lastClr="000000"/>
              </a:solidFill>
            </a:endParaRP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Re-Design der Platine um einen CPLD mit mehr Logikelementen zu integrieren.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- Einbindung in </a:t>
            </a:r>
            <a:r>
              <a:rPr lang="de-DE" dirty="0" err="1" smtClean="0">
                <a:solidFill>
                  <a:sysClr val="windowText" lastClr="000000"/>
                </a:solidFill>
              </a:rPr>
              <a:t>sigrok</a:t>
            </a:r>
            <a:r>
              <a:rPr lang="de-DE" dirty="0" smtClean="0">
                <a:solidFill>
                  <a:sysClr val="windowText" lastClr="000000"/>
                </a:solidFill>
              </a:rPr>
              <a:t> noch nicht ganz vollständig/ fehlerfrei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- GUI zur Bedienung des Logikanalysators unter Windows und Linux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>
                <a:solidFill>
                  <a:schemeClr val="tx1"/>
                </a:solidFill>
              </a:rPr>
              <a:t>- Erweiterung um Signalgruppengenerator-Funktion</a:t>
            </a:r>
          </a:p>
          <a:p>
            <a:r>
              <a:rPr lang="de-DE" dirty="0">
                <a:solidFill>
                  <a:schemeClr val="tx1"/>
                </a:solidFill>
              </a:rPr>
              <a:t>	- Weitere </a:t>
            </a:r>
            <a:r>
              <a:rPr lang="de-DE" dirty="0" err="1">
                <a:solidFill>
                  <a:schemeClr val="tx1"/>
                </a:solidFill>
              </a:rPr>
              <a:t>Triggermöglichkeiten</a:t>
            </a:r>
            <a:r>
              <a:rPr lang="de-DE" dirty="0">
                <a:solidFill>
                  <a:schemeClr val="tx1"/>
                </a:solidFill>
              </a:rPr>
              <a:t> und </a:t>
            </a:r>
            <a:r>
              <a:rPr lang="de-DE" dirty="0" smtClean="0">
                <a:solidFill>
                  <a:schemeClr val="tx1"/>
                </a:solidFill>
              </a:rPr>
              <a:t>Abtastraten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2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24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684584" y="1340768"/>
            <a:ext cx="8712968" cy="2520280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 smtClean="0">
                <a:solidFill>
                  <a:sysClr val="windowText" lastClr="000000"/>
                </a:solidFill>
              </a:rPr>
              <a:t>Weitere Informationen</a:t>
            </a:r>
          </a:p>
          <a:p>
            <a:pPr algn="ctr"/>
            <a:endParaRPr lang="de-DE" dirty="0" smtClean="0">
              <a:solidFill>
                <a:sysClr val="windowText" lastClr="000000"/>
              </a:solidFill>
            </a:endParaRPr>
          </a:p>
          <a:p>
            <a:endParaRPr lang="de-DE" dirty="0">
              <a:solidFill>
                <a:sysClr val="windowText" lastClr="000000"/>
              </a:solidFill>
            </a:endParaRP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TRAC:	</a:t>
            </a:r>
            <a:r>
              <a:rPr lang="de-DE" dirty="0" smtClean="0">
                <a:hlinkClick r:id="rId2"/>
              </a:rPr>
              <a:t>https://io.informatik.fh-augsburg.de/trac/Logikanalysator</a:t>
            </a:r>
            <a:endParaRPr lang="de-DE" dirty="0" smtClean="0"/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SVN:	</a:t>
            </a:r>
            <a:r>
              <a:rPr lang="de-DE" dirty="0" smtClean="0">
                <a:hlinkClick r:id="rId3"/>
              </a:rPr>
              <a:t>https://io.informatik.fh-augsburg.de/svn/Logikanalysator</a:t>
            </a:r>
            <a:endParaRPr lang="de-DE" dirty="0"/>
          </a:p>
          <a:p>
            <a:r>
              <a:rPr lang="de-DE" dirty="0" smtClean="0"/>
              <a:t>	</a:t>
            </a:r>
            <a:r>
              <a:rPr lang="de-DE" dirty="0" smtClean="0">
                <a:solidFill>
                  <a:schemeClr val="tx1"/>
                </a:solidFill>
              </a:rPr>
              <a:t>WWW:	</a:t>
            </a:r>
            <a:r>
              <a:rPr lang="de-DE" dirty="0" smtClean="0">
                <a:hlinkClick r:id="rId4"/>
              </a:rPr>
              <a:t>https://io.informatik.fh-augsburg.de/projekte/Logikanalysator</a:t>
            </a:r>
            <a:endParaRPr lang="de-DE" dirty="0" smtClean="0"/>
          </a:p>
          <a:p>
            <a:endParaRPr lang="de-DE" dirty="0" smtClean="0">
              <a:solidFill>
                <a:schemeClr val="tx1"/>
              </a:solidFill>
            </a:endParaRPr>
          </a:p>
          <a:p>
            <a:endParaRPr lang="de-DE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25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756592" y="2281089"/>
            <a:ext cx="8856984" cy="715863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3200" b="1" u="sng" dirty="0" smtClean="0">
                <a:solidFill>
                  <a:sysClr val="windowText" lastClr="000000"/>
                </a:solidFill>
              </a:rPr>
              <a:t>Fragen?</a:t>
            </a:r>
          </a:p>
          <a:p>
            <a:pPr algn="ctr"/>
            <a:endParaRPr lang="de-DE" dirty="0" smtClean="0">
              <a:solidFill>
                <a:sysClr val="windowText" lastClr="000000"/>
              </a:solidFill>
            </a:endParaRPr>
          </a:p>
          <a:p>
            <a:endParaRPr lang="de-DE" dirty="0">
              <a:solidFill>
                <a:sysClr val="windowText" lastClr="000000"/>
              </a:solidFill>
            </a:endParaRP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	</a:t>
            </a:r>
          </a:p>
        </p:txBody>
      </p:sp>
      <p:pic>
        <p:nvPicPr>
          <p:cNvPr id="6" name="Picture 2" descr="C:\Users\bernd\AppData\Local\Microsoft\Windows\Temporary Internet Files\Content.IE5\PH7CBKAW\MC900434411[2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59" y="1556792"/>
            <a:ext cx="3484141" cy="391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3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1620688" y="1360587"/>
            <a:ext cx="8280920" cy="3960440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 smtClean="0">
                <a:solidFill>
                  <a:sysClr val="windowText" lastClr="000000"/>
                </a:solidFill>
              </a:rPr>
              <a:t>Das Team und die Aufgabenbereiche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15890"/>
              </p:ext>
            </p:extLst>
          </p:nvPr>
        </p:nvGraphicFramePr>
        <p:xfrm>
          <a:off x="467544" y="2228287"/>
          <a:ext cx="5790474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0034"/>
                <a:gridCol w="396044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>
                          <a:solidFill>
                            <a:schemeClr val="tx1"/>
                          </a:solidFill>
                        </a:rPr>
                        <a:t>Gareis</a:t>
                      </a:r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 Andreas</a:t>
                      </a:r>
                      <a:endParaRPr lang="de-DE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CPLD-Firmware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Vockinger Stefan</a:t>
                      </a:r>
                      <a:endParaRPr lang="de-DE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CPLD-Firmware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Weber Matthias</a:t>
                      </a:r>
                      <a:endParaRPr lang="de-DE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JTAG, </a:t>
                      </a:r>
                      <a:r>
                        <a:rPr lang="de-DE" dirty="0" err="1" smtClean="0"/>
                        <a:t>sigrok</a:t>
                      </a:r>
                      <a:r>
                        <a:rPr lang="de-DE" dirty="0" smtClean="0"/>
                        <a:t>-Anbindung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Krafft Bernd</a:t>
                      </a:r>
                      <a:endParaRPr lang="de-DE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µC-Firmware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Bunje</a:t>
                      </a:r>
                      <a:r>
                        <a:rPr lang="de-DE" dirty="0" smtClean="0"/>
                        <a:t> Nils</a:t>
                      </a:r>
                      <a:endParaRPr lang="de-DE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PC-Kommunikations-Software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Echter Patrick</a:t>
                      </a:r>
                      <a:endParaRPr lang="de-DE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µC-Firmware, Projektmanagement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7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4</a:t>
            </a:fld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-684584" y="1360587"/>
            <a:ext cx="8856984" cy="3960440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de-DE" sz="2000" b="1" u="sng" dirty="0" smtClean="0">
                <a:solidFill>
                  <a:sysClr val="windowText" lastClr="000000"/>
                </a:solidFill>
              </a:rPr>
              <a:t>Motivation:</a:t>
            </a:r>
          </a:p>
          <a:p>
            <a:pPr lvl="2"/>
            <a:endParaRPr lang="de-DE" sz="2000" u="sng" dirty="0" smtClean="0">
              <a:solidFill>
                <a:sysClr val="windowText" lastClr="000000"/>
              </a:solidFill>
            </a:endParaRPr>
          </a:p>
          <a:p>
            <a:pPr lvl="2"/>
            <a:r>
              <a:rPr lang="de-DE" dirty="0" smtClean="0">
                <a:solidFill>
                  <a:sysClr val="windowText" lastClr="000000"/>
                </a:solidFill>
              </a:rPr>
              <a:t>Es sind </a:t>
            </a:r>
            <a:r>
              <a:rPr lang="de-DE" dirty="0">
                <a:solidFill>
                  <a:sysClr val="windowText" lastClr="000000"/>
                </a:solidFill>
              </a:rPr>
              <a:t>v</a:t>
            </a:r>
            <a:r>
              <a:rPr lang="de-DE" dirty="0" smtClean="0">
                <a:solidFill>
                  <a:sysClr val="windowText" lastClr="000000"/>
                </a:solidFill>
              </a:rPr>
              <a:t>iele verschiedene Themen der Technischen Informatik enthalten.</a:t>
            </a:r>
          </a:p>
          <a:p>
            <a:pPr marL="1200150" lvl="2" indent="-285750">
              <a:buFontTx/>
              <a:buChar char="-"/>
            </a:pPr>
            <a:r>
              <a:rPr lang="de-DE" dirty="0" smtClean="0">
                <a:solidFill>
                  <a:sysClr val="windowText" lastClr="000000"/>
                </a:solidFill>
              </a:rPr>
              <a:t>Hardware</a:t>
            </a:r>
          </a:p>
          <a:p>
            <a:pPr marL="1200150" lvl="2" indent="-285750">
              <a:buFontTx/>
              <a:buChar char="-"/>
            </a:pPr>
            <a:r>
              <a:rPr lang="de-DE" dirty="0" smtClean="0">
                <a:solidFill>
                  <a:sysClr val="windowText" lastClr="000000"/>
                </a:solidFill>
              </a:rPr>
              <a:t>Software für den Mikrocontroller</a:t>
            </a:r>
            <a:r>
              <a:rPr lang="de-DE" dirty="0">
                <a:solidFill>
                  <a:sysClr val="windowText" lastClr="000000"/>
                </a:solidFill>
              </a:rPr>
              <a:t> </a:t>
            </a:r>
            <a:r>
              <a:rPr lang="de-DE" dirty="0" smtClean="0">
                <a:solidFill>
                  <a:sysClr val="windowText" lastClr="000000"/>
                </a:solidFill>
              </a:rPr>
              <a:t>in C</a:t>
            </a:r>
          </a:p>
          <a:p>
            <a:pPr marL="1200150" lvl="2" indent="-285750">
              <a:buFontTx/>
              <a:buChar char="-"/>
            </a:pPr>
            <a:r>
              <a:rPr lang="de-DE" dirty="0" smtClean="0">
                <a:solidFill>
                  <a:sysClr val="windowText" lastClr="000000"/>
                </a:solidFill>
              </a:rPr>
              <a:t>Hardware-Beschreibungssprache VHDL für den CPLD</a:t>
            </a:r>
          </a:p>
          <a:p>
            <a:pPr marL="1200150" lvl="2" indent="-285750">
              <a:buFontTx/>
              <a:buChar char="-"/>
            </a:pPr>
            <a:r>
              <a:rPr lang="de-DE" dirty="0" smtClean="0">
                <a:solidFill>
                  <a:sysClr val="windowText" lastClr="000000"/>
                </a:solidFill>
              </a:rPr>
              <a:t>Softwareentwicklung unter Linux</a:t>
            </a:r>
          </a:p>
          <a:p>
            <a:pPr marL="1200150" lvl="2" indent="-285750">
              <a:buFontTx/>
              <a:buChar char="-"/>
            </a:pPr>
            <a:endParaRPr lang="de-DE" dirty="0">
              <a:solidFill>
                <a:sysClr val="windowText" lastClr="000000"/>
              </a:solidFill>
            </a:endParaRPr>
          </a:p>
          <a:p>
            <a:pPr lvl="2"/>
            <a:r>
              <a:rPr lang="de-DE" dirty="0" smtClean="0">
                <a:solidFill>
                  <a:sysClr val="windowText" lastClr="000000"/>
                </a:solidFill>
              </a:rPr>
              <a:t>Das gesamte Projekt ist </a:t>
            </a:r>
            <a:r>
              <a:rPr lang="de-DE" dirty="0" err="1" smtClean="0">
                <a:solidFill>
                  <a:sysClr val="windowText" lastClr="000000"/>
                </a:solidFill>
              </a:rPr>
              <a:t>OpenSource</a:t>
            </a:r>
            <a:r>
              <a:rPr lang="de-DE" dirty="0" smtClean="0">
                <a:solidFill>
                  <a:sysClr val="windowText" lastClr="00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de-DE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2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5</a:t>
            </a:fld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-697532" y="1124744"/>
            <a:ext cx="8856984" cy="4608512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 smtClean="0">
                <a:solidFill>
                  <a:sysClr val="windowText" lastClr="000000"/>
                </a:solidFill>
              </a:rPr>
              <a:t>Überblick</a:t>
            </a:r>
          </a:p>
          <a:p>
            <a:pPr algn="ctr"/>
            <a:endParaRPr lang="de-DE" sz="2000" b="1" u="sng" dirty="0">
              <a:solidFill>
                <a:sysClr val="windowText" lastClr="000000"/>
              </a:solidFill>
            </a:endParaRPr>
          </a:p>
          <a:p>
            <a:pPr lvl="2"/>
            <a:r>
              <a:rPr lang="de-DE" dirty="0" smtClean="0">
                <a:solidFill>
                  <a:sysClr val="windowText" lastClr="000000"/>
                </a:solidFill>
              </a:rPr>
              <a:t>Logikanalysator zur zeitlichen Erfassung und Anzeige von digitalen Signalen.</a:t>
            </a:r>
          </a:p>
          <a:p>
            <a:pPr lvl="2"/>
            <a:endParaRPr lang="de-DE" dirty="0" smtClean="0">
              <a:solidFill>
                <a:sysClr val="windowText" lastClr="000000"/>
              </a:solidFill>
            </a:endParaRPr>
          </a:p>
          <a:p>
            <a:pPr lvl="2"/>
            <a:r>
              <a:rPr lang="de-DE" u="sng" dirty="0" smtClean="0">
                <a:solidFill>
                  <a:sysClr val="windowText" lastClr="000000"/>
                </a:solidFill>
              </a:rPr>
              <a:t>Eigenschaften:</a:t>
            </a:r>
          </a:p>
          <a:p>
            <a:pPr marL="1200150" lvl="2" indent="-285750">
              <a:buFontTx/>
              <a:buChar char="-"/>
            </a:pPr>
            <a:r>
              <a:rPr lang="de-DE" dirty="0" smtClean="0">
                <a:solidFill>
                  <a:sysClr val="windowText" lastClr="000000"/>
                </a:solidFill>
              </a:rPr>
              <a:t>8 Kanäle</a:t>
            </a:r>
          </a:p>
          <a:p>
            <a:pPr marL="1200150" lvl="2" indent="-285750">
              <a:buFontTx/>
              <a:buChar char="-"/>
            </a:pPr>
            <a:r>
              <a:rPr lang="de-DE" dirty="0" smtClean="0">
                <a:solidFill>
                  <a:sysClr val="windowText" lastClr="000000"/>
                </a:solidFill>
              </a:rPr>
              <a:t>Abtastung bis 6,25MSamples/s</a:t>
            </a:r>
          </a:p>
          <a:p>
            <a:pPr marL="1200150" lvl="2" indent="-285750">
              <a:buFontTx/>
              <a:buChar char="-"/>
            </a:pPr>
            <a:r>
              <a:rPr lang="de-DE" dirty="0" smtClean="0">
                <a:solidFill>
                  <a:sysClr val="windowText" lastClr="000000"/>
                </a:solidFill>
              </a:rPr>
              <a:t>Auflösung maximal 160ns</a:t>
            </a:r>
          </a:p>
          <a:p>
            <a:pPr marL="1200150" lvl="2" indent="-285750">
              <a:buFontTx/>
              <a:buChar char="-"/>
            </a:pPr>
            <a:r>
              <a:rPr lang="de-DE" dirty="0" smtClean="0">
                <a:solidFill>
                  <a:sysClr val="windowText" lastClr="000000"/>
                </a:solidFill>
              </a:rPr>
              <a:t>Speicher für 262.144 Messungen</a:t>
            </a:r>
          </a:p>
          <a:p>
            <a:pPr marL="1200150" lvl="2" indent="-285750">
              <a:buFontTx/>
              <a:buChar char="-"/>
            </a:pPr>
            <a:r>
              <a:rPr lang="de-DE" dirty="0" smtClean="0">
                <a:solidFill>
                  <a:sysClr val="windowText" lastClr="000000"/>
                </a:solidFill>
              </a:rPr>
              <a:t>Einfache Ansteuerung über USB</a:t>
            </a:r>
          </a:p>
          <a:p>
            <a:pPr marL="1200150" lvl="2" indent="-285750">
              <a:buFontTx/>
              <a:buChar char="-"/>
            </a:pPr>
            <a:r>
              <a:rPr lang="de-DE" dirty="0" smtClean="0">
                <a:solidFill>
                  <a:sysClr val="windowText" lastClr="000000"/>
                </a:solidFill>
              </a:rPr>
              <a:t>Firmware-Update per USB</a:t>
            </a:r>
          </a:p>
          <a:p>
            <a:pPr marL="1200150" lvl="2" indent="-285750">
              <a:buFontTx/>
              <a:buChar char="-"/>
            </a:pPr>
            <a:r>
              <a:rPr lang="de-DE" dirty="0" smtClean="0">
                <a:solidFill>
                  <a:sysClr val="windowText" lastClr="000000"/>
                </a:solidFill>
              </a:rPr>
              <a:t>Open Hard- und Software</a:t>
            </a:r>
          </a:p>
          <a:p>
            <a:pPr marL="1200150" lvl="2" indent="-285750">
              <a:buFontTx/>
              <a:buChar char="-"/>
            </a:pPr>
            <a:r>
              <a:rPr lang="de-DE" dirty="0" smtClean="0">
                <a:solidFill>
                  <a:sysClr val="windowText" lastClr="000000"/>
                </a:solidFill>
              </a:rPr>
              <a:t>Preiswert</a:t>
            </a:r>
          </a:p>
          <a:p>
            <a:pPr marL="1200150" lvl="2" indent="-285750">
              <a:buFontTx/>
              <a:buChar char="-"/>
            </a:pPr>
            <a:r>
              <a:rPr lang="de-DE" dirty="0" smtClean="0">
                <a:solidFill>
                  <a:sysClr val="windowText" lastClr="000000"/>
                </a:solidFill>
              </a:rPr>
              <a:t>Handelsübliche Bauteile</a:t>
            </a:r>
          </a:p>
          <a:p>
            <a:pPr marL="1200150" lvl="2" indent="-285750">
              <a:buFontTx/>
              <a:buChar char="-"/>
            </a:pPr>
            <a:r>
              <a:rPr lang="de-DE" dirty="0" smtClean="0">
                <a:solidFill>
                  <a:sysClr val="windowText" lastClr="000000"/>
                </a:solidFill>
              </a:rPr>
              <a:t>Eigenentwicklung</a:t>
            </a:r>
          </a:p>
        </p:txBody>
      </p:sp>
    </p:spTree>
    <p:extLst>
      <p:ext uri="{BB962C8B-B14F-4D97-AF65-F5344CB8AC3E}">
        <p14:creationId xmlns:p14="http://schemas.microsoft.com/office/powerpoint/2010/main" val="34047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6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684584" y="1340768"/>
            <a:ext cx="8856984" cy="3960440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 smtClean="0">
                <a:solidFill>
                  <a:sysClr val="windowText" lastClr="000000"/>
                </a:solidFill>
              </a:rPr>
              <a:t>CPLD</a:t>
            </a:r>
          </a:p>
          <a:p>
            <a:pPr algn="ctr"/>
            <a:endParaRPr lang="de-DE" dirty="0" smtClean="0">
              <a:solidFill>
                <a:sysClr val="windowText" lastClr="000000"/>
              </a:solidFill>
            </a:endParaRP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 err="1" smtClean="0">
                <a:solidFill>
                  <a:sysClr val="windowText" lastClr="000000"/>
                </a:solidFill>
              </a:rPr>
              <a:t>Complex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Programmable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Logic</a:t>
            </a:r>
            <a:r>
              <a:rPr lang="de-DE" dirty="0" smtClean="0">
                <a:solidFill>
                  <a:sysClr val="windowText" lastClr="000000"/>
                </a:solidFill>
              </a:rPr>
              <a:t> Device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- Funktion durch Verschaltung von internen Logikelementen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- Möglichkeit zur Erstellung von schnellen, parallel arbeitenden Modulen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- Messdaten müssen möglichst schnell in den Speicher geschrieben werden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- </a:t>
            </a:r>
            <a:r>
              <a:rPr lang="de-DE" dirty="0" err="1" smtClean="0">
                <a:solidFill>
                  <a:sysClr val="windowText" lastClr="000000"/>
                </a:solidFill>
              </a:rPr>
              <a:t>Altera</a:t>
            </a:r>
            <a:r>
              <a:rPr lang="de-DE" dirty="0" smtClean="0">
                <a:solidFill>
                  <a:sysClr val="windowText" lastClr="000000"/>
                </a:solidFill>
              </a:rPr>
              <a:t> Max II mit 240 Logikelementen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- Programmierbar über JTAG</a:t>
            </a:r>
            <a:endParaRPr lang="de-D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9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7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684584" y="1340768"/>
            <a:ext cx="8856984" cy="3960440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 smtClean="0">
                <a:solidFill>
                  <a:sysClr val="windowText" lastClr="000000"/>
                </a:solidFill>
              </a:rPr>
              <a:t>CPLD</a:t>
            </a:r>
          </a:p>
          <a:p>
            <a:pPr algn="ctr"/>
            <a:endParaRPr lang="de-DE" dirty="0" smtClean="0">
              <a:solidFill>
                <a:sysClr val="windowText" lastClr="000000"/>
              </a:solidFill>
            </a:endParaRPr>
          </a:p>
          <a:p>
            <a:endParaRPr lang="de-DE" dirty="0">
              <a:solidFill>
                <a:sysClr val="windowText" lastClr="000000"/>
              </a:solidFill>
            </a:endParaRPr>
          </a:p>
          <a:p>
            <a:r>
              <a:rPr lang="de-DE" b="1" dirty="0" smtClean="0">
                <a:solidFill>
                  <a:sysClr val="windowText" lastClr="000000"/>
                </a:solidFill>
              </a:rPr>
              <a:t>	Entwicklungsumgebung</a:t>
            </a:r>
            <a:endParaRPr lang="de-DE" b="1" dirty="0">
              <a:solidFill>
                <a:sysClr val="windowText" lastClr="000000"/>
              </a:solidFill>
            </a:endParaRPr>
          </a:p>
          <a:p>
            <a:r>
              <a:rPr lang="de-DE" dirty="0">
                <a:solidFill>
                  <a:sysClr val="windowText" lastClr="000000"/>
                </a:solidFill>
              </a:rPr>
              <a:t>	- </a:t>
            </a:r>
            <a:r>
              <a:rPr lang="de-DE" dirty="0" smtClean="0">
                <a:solidFill>
                  <a:sysClr val="windowText" lastClr="000000"/>
                </a:solidFill>
              </a:rPr>
              <a:t>Hardwarebeschreibungssprache VHDL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- Simulation mit </a:t>
            </a:r>
            <a:r>
              <a:rPr lang="de-DE" dirty="0" err="1" smtClean="0">
                <a:solidFill>
                  <a:sysClr val="windowText" lastClr="000000"/>
                </a:solidFill>
              </a:rPr>
              <a:t>Modelsim</a:t>
            </a:r>
            <a:r>
              <a:rPr lang="de-DE" dirty="0" smtClean="0">
                <a:solidFill>
                  <a:sysClr val="windowText" lastClr="000000"/>
                </a:solidFill>
              </a:rPr>
              <a:t> von Mentor Graphics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- Schaltungssynthese mit </a:t>
            </a:r>
            <a:r>
              <a:rPr lang="de-DE" dirty="0" err="1" smtClean="0">
                <a:solidFill>
                  <a:sysClr val="windowText" lastClr="000000"/>
                </a:solidFill>
              </a:rPr>
              <a:t>Quartus</a:t>
            </a:r>
            <a:r>
              <a:rPr lang="de-DE" dirty="0" smtClean="0">
                <a:solidFill>
                  <a:sysClr val="windowText" lastClr="000000"/>
                </a:solidFill>
              </a:rPr>
              <a:t> von </a:t>
            </a:r>
            <a:r>
              <a:rPr lang="de-DE" dirty="0" err="1" smtClean="0">
                <a:solidFill>
                  <a:sysClr val="windowText" lastClr="000000"/>
                </a:solidFill>
              </a:rPr>
              <a:t>Altera</a:t>
            </a:r>
            <a:endParaRPr lang="de-DE" dirty="0" smtClean="0">
              <a:solidFill>
                <a:sysClr val="windowText" lastClr="000000"/>
              </a:solidFill>
            </a:endParaRP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- Test einzelner Module auf einem Evaluationsboard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pic>
        <p:nvPicPr>
          <p:cNvPr id="1027" name="Picture 3" descr="C:\Users\Andreas\Desktop\Unbenann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00596"/>
            <a:ext cx="3240360" cy="208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47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8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684584" y="1340768"/>
            <a:ext cx="8856984" cy="3960440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 smtClean="0">
                <a:solidFill>
                  <a:sysClr val="windowText" lastClr="000000"/>
                </a:solidFill>
              </a:rPr>
              <a:t>CPLD</a:t>
            </a:r>
          </a:p>
          <a:p>
            <a:pPr algn="ctr"/>
            <a:endParaRPr lang="de-DE" dirty="0" smtClean="0">
              <a:solidFill>
                <a:sysClr val="windowText" lastClr="000000"/>
              </a:solidFill>
            </a:endParaRPr>
          </a:p>
          <a:p>
            <a:endParaRPr lang="de-DE" dirty="0">
              <a:solidFill>
                <a:sysClr val="windowText" lastClr="000000"/>
              </a:solidFill>
            </a:endParaRPr>
          </a:p>
          <a:p>
            <a:r>
              <a:rPr lang="de-DE" b="1" dirty="0" smtClean="0">
                <a:solidFill>
                  <a:sysClr val="windowText" lastClr="000000"/>
                </a:solidFill>
              </a:rPr>
              <a:t>	Hauptaufgaben</a:t>
            </a:r>
            <a:endParaRPr lang="de-DE" b="1" dirty="0">
              <a:solidFill>
                <a:sysClr val="windowText" lastClr="000000"/>
              </a:solidFill>
            </a:endParaRP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5652120" y="3397519"/>
            <a:ext cx="1929795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Kommunikations-modul</a:t>
            </a:r>
            <a:endParaRPr lang="de-DE" dirty="0"/>
          </a:p>
        </p:txBody>
      </p:sp>
      <p:cxnSp>
        <p:nvCxnSpPr>
          <p:cNvPr id="10" name="Gerade Verbindung mit Pfeil 9"/>
          <p:cNvCxnSpPr>
            <a:endCxn id="7" idx="1"/>
          </p:cNvCxnSpPr>
          <p:nvPr/>
        </p:nvCxnSpPr>
        <p:spPr>
          <a:xfrm>
            <a:off x="-540568" y="392841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2555776" y="3214915"/>
            <a:ext cx="648072" cy="3174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755576" y="3532366"/>
            <a:ext cx="1800200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Messmodul</a:t>
            </a:r>
            <a:endParaRPr lang="de-DE" dirty="0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5004048" y="3214915"/>
            <a:ext cx="648072" cy="2093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Abgerundetes Rechteck 5"/>
          <p:cNvSpPr/>
          <p:nvPr/>
        </p:nvSpPr>
        <p:spPr>
          <a:xfrm>
            <a:off x="3203848" y="2457007"/>
            <a:ext cx="1800200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Speichermodul</a:t>
            </a:r>
            <a:endParaRPr lang="de-DE" dirty="0"/>
          </a:p>
        </p:txBody>
      </p:sp>
      <p:sp>
        <p:nvSpPr>
          <p:cNvPr id="35" name="Abgerundetes Rechteck 34"/>
          <p:cNvSpPr/>
          <p:nvPr/>
        </p:nvSpPr>
        <p:spPr>
          <a:xfrm>
            <a:off x="3203848" y="4437112"/>
            <a:ext cx="1800200" cy="7920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Manager</a:t>
            </a:r>
            <a:endParaRPr lang="de-DE" dirty="0"/>
          </a:p>
        </p:txBody>
      </p:sp>
      <p:cxnSp>
        <p:nvCxnSpPr>
          <p:cNvPr id="39" name="Gerade Verbindung mit Pfeil 38"/>
          <p:cNvCxnSpPr/>
          <p:nvPr/>
        </p:nvCxnSpPr>
        <p:spPr>
          <a:xfrm>
            <a:off x="4103948" y="3247353"/>
            <a:ext cx="0" cy="11897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5004048" y="4189607"/>
            <a:ext cx="648072" cy="2475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 flipV="1">
            <a:off x="2555776" y="4309103"/>
            <a:ext cx="648072" cy="1280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7581915" y="3793563"/>
            <a:ext cx="5904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37434" y="3234462"/>
            <a:ext cx="934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Eingänge</a:t>
            </a:r>
            <a:endParaRPr lang="de-DE" sz="1600" dirty="0"/>
          </a:p>
        </p:txBody>
      </p:sp>
      <p:sp>
        <p:nvSpPr>
          <p:cNvPr id="59" name="Textfeld 58"/>
          <p:cNvSpPr txBox="1"/>
          <p:nvPr/>
        </p:nvSpPr>
        <p:spPr>
          <a:xfrm>
            <a:off x="7674217" y="323446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µC</a:t>
            </a:r>
            <a:endParaRPr lang="de-DE" sz="1600" dirty="0"/>
          </a:p>
        </p:txBody>
      </p:sp>
      <p:sp>
        <p:nvSpPr>
          <p:cNvPr id="64" name="Textfeld 63"/>
          <p:cNvSpPr txBox="1"/>
          <p:nvPr/>
        </p:nvSpPr>
        <p:spPr>
          <a:xfrm>
            <a:off x="5899833" y="2154342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Speicher</a:t>
            </a:r>
            <a:endParaRPr lang="de-DE" sz="1600" dirty="0"/>
          </a:p>
        </p:txBody>
      </p:sp>
      <p:cxnSp>
        <p:nvCxnSpPr>
          <p:cNvPr id="65" name="Gerade Verbindung mit Pfeil 64"/>
          <p:cNvCxnSpPr/>
          <p:nvPr/>
        </p:nvCxnSpPr>
        <p:spPr>
          <a:xfrm flipH="1">
            <a:off x="5018304" y="2359580"/>
            <a:ext cx="856140" cy="1387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9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DD0-D11B-47AF-AC09-015AAD8A752E}" type="datetime1">
              <a:rPr lang="de-DE" smtClean="0"/>
              <a:t>14.01.2014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Projektarbeit Technische Informatik 5 - WS 2013/14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E5B3-7376-45E4-93E5-A36CDA4CF455}" type="slidenum">
              <a:rPr lang="de-DE" smtClean="0"/>
              <a:t>9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-684584" y="1340768"/>
            <a:ext cx="8856984" cy="3960440"/>
          </a:xfrm>
          <a:prstGeom prst="roundRect">
            <a:avLst/>
          </a:prstGeom>
          <a:solidFill>
            <a:srgbClr val="FFD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u="sng" dirty="0" smtClean="0">
                <a:solidFill>
                  <a:sysClr val="windowText" lastClr="000000"/>
                </a:solidFill>
              </a:rPr>
              <a:t>CPLD</a:t>
            </a:r>
          </a:p>
          <a:p>
            <a:pPr algn="ctr"/>
            <a:endParaRPr lang="de-DE" dirty="0" smtClean="0">
              <a:solidFill>
                <a:sysClr val="windowText" lastClr="000000"/>
              </a:solidFill>
            </a:endParaRPr>
          </a:p>
          <a:p>
            <a:endParaRPr lang="de-DE" dirty="0">
              <a:solidFill>
                <a:sysClr val="windowText" lastClr="000000"/>
              </a:solidFill>
            </a:endParaRPr>
          </a:p>
          <a:p>
            <a:r>
              <a:rPr lang="de-DE" b="1" dirty="0" smtClean="0">
                <a:solidFill>
                  <a:sysClr val="windowText" lastClr="000000"/>
                </a:solidFill>
              </a:rPr>
              <a:t>	Manager</a:t>
            </a:r>
            <a:endParaRPr lang="de-DE" b="1" dirty="0">
              <a:solidFill>
                <a:sysClr val="windowText" lastClr="000000"/>
              </a:solidFill>
            </a:endParaRP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</a:t>
            </a:r>
            <a:r>
              <a:rPr lang="de-DE" dirty="0">
                <a:solidFill>
                  <a:sysClr val="windowText" lastClr="000000"/>
                </a:solidFill>
              </a:rPr>
              <a:t>Eigentliche Programmsteuerlogik</a:t>
            </a:r>
          </a:p>
          <a:p>
            <a:r>
              <a:rPr lang="de-DE" dirty="0" smtClean="0">
                <a:solidFill>
                  <a:sysClr val="windowText" lastClr="000000"/>
                </a:solidFill>
              </a:rPr>
              <a:t>	- Auswertung der internen Statussignale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  <a:r>
              <a:rPr lang="de-DE" dirty="0" smtClean="0">
                <a:solidFill>
                  <a:sysClr val="windowText" lastClr="000000"/>
                </a:solidFill>
              </a:rPr>
              <a:t>- Ansteuerung der internen Module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576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370</Words>
  <Application>Microsoft Office PowerPoint</Application>
  <PresentationFormat>Bildschirmpräsentation (4:3)</PresentationFormat>
  <Paragraphs>321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Vocksl</dc:creator>
  <cp:lastModifiedBy>bernd</cp:lastModifiedBy>
  <cp:revision>66</cp:revision>
  <dcterms:created xsi:type="dcterms:W3CDTF">2014-01-12T14:48:19Z</dcterms:created>
  <dcterms:modified xsi:type="dcterms:W3CDTF">2014-01-14T11:04:17Z</dcterms:modified>
</cp:coreProperties>
</file>