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306" r:id="rId3"/>
    <p:sldId id="262" r:id="rId4"/>
    <p:sldId id="308" r:id="rId5"/>
    <p:sldId id="272" r:id="rId6"/>
    <p:sldId id="259" r:id="rId7"/>
    <p:sldId id="275" r:id="rId8"/>
    <p:sldId id="309" r:id="rId9"/>
    <p:sldId id="269" r:id="rId10"/>
    <p:sldId id="304" r:id="rId11"/>
    <p:sldId id="310" r:id="rId12"/>
    <p:sldId id="311" r:id="rId13"/>
    <p:sldId id="303" r:id="rId14"/>
    <p:sldId id="302" r:id="rId15"/>
    <p:sldId id="305" r:id="rId16"/>
    <p:sldId id="312" r:id="rId17"/>
    <p:sldId id="266" r:id="rId18"/>
    <p:sldId id="270" r:id="rId19"/>
  </p:sldIdLst>
  <p:sldSz cx="9144000" cy="5143500" type="screen16x9"/>
  <p:notesSz cx="6858000" cy="9144000"/>
  <p:embeddedFontLst>
    <p:embeddedFont>
      <p:font typeface="Anaheim" panose="020B0604020202020204" charset="0"/>
      <p:regular r:id="rId21"/>
    </p:embeddedFont>
    <p:embeddedFont>
      <p:font typeface="Barlow Condensed ExtraBold" panose="00000906000000000000" pitchFamily="2" charset="0"/>
      <p:bold r:id="rId22"/>
      <p:boldItalic r:id="rId23"/>
    </p:embeddedFont>
    <p:embeddedFont>
      <p:font typeface="Calibri" panose="020F0502020204030204" pitchFamily="34" charset="0"/>
      <p:regular r:id="rId24"/>
      <p:bold r:id="rId25"/>
      <p:italic r:id="rId26"/>
      <p:boldItalic r:id="rId27"/>
    </p:embeddedFont>
    <p:embeddedFont>
      <p:font typeface="Nunito Light" pitchFamily="2" charset="0"/>
      <p:regular r:id="rId28"/>
      <p:italic r:id="rId29"/>
    </p:embeddedFont>
    <p:embeddedFont>
      <p:font typeface="Overpass Mono" panose="020B0604020202020204" charset="0"/>
      <p:regular r:id="rId30"/>
      <p:bold r:id="rId31"/>
    </p:embeddedFont>
    <p:embeddedFont>
      <p:font typeface="Raleway SemiBold"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889A02-E72C-4645-BDE0-6CF1E089A64B}">
  <a:tblStyle styleId="{DD889A02-E72C-4645-BDE0-6CF1E089A6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09893C-1E6B-4FAD-951A-96C877458D7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660"/>
  </p:normalViewPr>
  <p:slideViewPr>
    <p:cSldViewPr snapToGrid="0">
      <p:cViewPr varScale="1">
        <p:scale>
          <a:sx n="138" d="100"/>
          <a:sy n="138" d="100"/>
        </p:scale>
        <p:origin x="13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190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09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173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502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5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900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83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410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61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37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335923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9" r:id="rId4"/>
    <p:sldLayoutId id="2147483660" r:id="rId5"/>
    <p:sldLayoutId id="2147483665" r:id="rId6"/>
    <p:sldLayoutId id="2147483668" r:id="rId7"/>
    <p:sldLayoutId id="2147483669"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422624" y="432399"/>
            <a:ext cx="6298752" cy="119211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sz="4400" dirty="0">
                <a:solidFill>
                  <a:schemeClr val="accent5">
                    <a:lumMod val="20000"/>
                    <a:lumOff val="80000"/>
                  </a:schemeClr>
                </a:solidFill>
              </a:rPr>
              <a:t>Banking Management System</a:t>
            </a:r>
          </a:p>
        </p:txBody>
      </p:sp>
      <p:sp>
        <p:nvSpPr>
          <p:cNvPr id="335" name="Google Shape;335;p27"/>
          <p:cNvSpPr txBox="1">
            <a:spLocks noGrp="1"/>
          </p:cNvSpPr>
          <p:nvPr>
            <p:ph type="subTitle" idx="1"/>
          </p:nvPr>
        </p:nvSpPr>
        <p:spPr>
          <a:xfrm>
            <a:off x="2714462" y="2131676"/>
            <a:ext cx="3565207" cy="1040108"/>
          </a:xfrm>
          <a:prstGeom prst="rect">
            <a:avLst/>
          </a:prstGeom>
        </p:spPr>
        <p:txBody>
          <a:bodyPr spcFirstLastPara="1" wrap="square" lIns="91425" tIns="0" rIns="91425" bIns="91425" anchor="t" anchorCtr="0">
            <a:noAutofit/>
          </a:bodyPr>
          <a:lstStyle/>
          <a:p>
            <a:pPr marL="0" lvl="0" indent="0" algn="ctr" rtl="0">
              <a:lnSpc>
                <a:spcPts val="2000"/>
              </a:lnSpc>
              <a:spcBef>
                <a:spcPts val="0"/>
              </a:spcBef>
              <a:spcAft>
                <a:spcPts val="0"/>
              </a:spcAft>
              <a:buNone/>
            </a:pPr>
            <a:r>
              <a:rPr lang="en-US" sz="1600" dirty="0">
                <a:solidFill>
                  <a:schemeClr val="bg1"/>
                </a:solidFill>
              </a:rPr>
              <a:t>in</a:t>
            </a:r>
            <a:r>
              <a:rPr lang="en-US" sz="2100" dirty="0">
                <a:solidFill>
                  <a:schemeClr val="bg1"/>
                </a:solidFill>
              </a:rPr>
              <a:t> </a:t>
            </a:r>
          </a:p>
          <a:p>
            <a:pPr marL="0" lvl="0" indent="0" algn="ctr" rtl="0">
              <a:lnSpc>
                <a:spcPts val="2000"/>
              </a:lnSpc>
              <a:spcBef>
                <a:spcPts val="0"/>
              </a:spcBef>
              <a:spcAft>
                <a:spcPts val="0"/>
              </a:spcAft>
              <a:buNone/>
            </a:pPr>
            <a:r>
              <a:rPr lang="en-US" sz="2000" dirty="0">
                <a:solidFill>
                  <a:schemeClr val="bg1"/>
                </a:solidFill>
              </a:rPr>
              <a:t>Programming For Engineers (Comp 215)</a:t>
            </a:r>
          </a:p>
        </p:txBody>
      </p:sp>
      <p:sp>
        <p:nvSpPr>
          <p:cNvPr id="2" name="Google Shape;335;p27">
            <a:extLst>
              <a:ext uri="{FF2B5EF4-FFF2-40B4-BE49-F238E27FC236}">
                <a16:creationId xmlns:a16="http://schemas.microsoft.com/office/drawing/2014/main" id="{3F414E2D-C10A-DB50-265F-5A2FF6A41F14}"/>
              </a:ext>
            </a:extLst>
          </p:cNvPr>
          <p:cNvSpPr txBox="1">
            <a:spLocks/>
          </p:cNvSpPr>
          <p:nvPr/>
        </p:nvSpPr>
        <p:spPr>
          <a:xfrm>
            <a:off x="3125942" y="3089564"/>
            <a:ext cx="2742246" cy="45546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Anaheim"/>
              <a:buNone/>
              <a:defRPr sz="21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9pPr>
          </a:lstStyle>
          <a:p>
            <a:pPr marL="0" indent="0" algn="ctr">
              <a:lnSpc>
                <a:spcPts val="1700"/>
              </a:lnSpc>
            </a:pPr>
            <a:r>
              <a:rPr lang="en-US" sz="1600" dirty="0">
                <a:solidFill>
                  <a:schemeClr val="bg1"/>
                </a:solidFill>
              </a:rPr>
              <a:t>Presented to:</a:t>
            </a:r>
          </a:p>
          <a:p>
            <a:pPr marL="0" indent="0" algn="ctr">
              <a:lnSpc>
                <a:spcPts val="1700"/>
              </a:lnSpc>
            </a:pPr>
            <a:r>
              <a:rPr lang="en-US" sz="1600" dirty="0">
                <a:solidFill>
                  <a:schemeClr val="bg1"/>
                </a:solidFill>
              </a:rPr>
              <a:t>Eng. </a:t>
            </a:r>
            <a:r>
              <a:rPr lang="en-US" sz="1600" dirty="0" err="1">
                <a:solidFill>
                  <a:schemeClr val="bg1"/>
                </a:solidFill>
              </a:rPr>
              <a:t>Hadi</a:t>
            </a:r>
            <a:r>
              <a:rPr lang="en-US" sz="1600" dirty="0">
                <a:solidFill>
                  <a:schemeClr val="bg1"/>
                </a:solidFill>
              </a:rPr>
              <a:t> Al </a:t>
            </a:r>
            <a:r>
              <a:rPr lang="en-US" sz="1600" dirty="0" err="1">
                <a:solidFill>
                  <a:schemeClr val="bg1"/>
                </a:solidFill>
              </a:rPr>
              <a:t>Mubasher</a:t>
            </a:r>
            <a:endParaRPr lang="en-US" sz="1600" dirty="0">
              <a:solidFill>
                <a:schemeClr val="bg1"/>
              </a:solidFill>
            </a:endParaRPr>
          </a:p>
        </p:txBody>
      </p:sp>
      <p:sp>
        <p:nvSpPr>
          <p:cNvPr id="3" name="Google Shape;335;p27">
            <a:extLst>
              <a:ext uri="{FF2B5EF4-FFF2-40B4-BE49-F238E27FC236}">
                <a16:creationId xmlns:a16="http://schemas.microsoft.com/office/drawing/2014/main" id="{D62FC161-6DCE-FB54-FD01-0E4E90475EC6}"/>
              </a:ext>
            </a:extLst>
          </p:cNvPr>
          <p:cNvSpPr txBox="1">
            <a:spLocks/>
          </p:cNvSpPr>
          <p:nvPr/>
        </p:nvSpPr>
        <p:spPr>
          <a:xfrm>
            <a:off x="1422624" y="3765053"/>
            <a:ext cx="6148885" cy="67532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Anaheim"/>
              <a:buNone/>
              <a:defRPr sz="21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9pPr>
          </a:lstStyle>
          <a:p>
            <a:pPr marL="0" indent="0" algn="ctr"/>
            <a:r>
              <a:rPr lang="en-US" sz="1400" dirty="0">
                <a:solidFill>
                  <a:schemeClr val="bg1"/>
                </a:solidFill>
              </a:rPr>
              <a:t>Done by:</a:t>
            </a:r>
          </a:p>
          <a:p>
            <a:pPr marL="0" indent="0" algn="ctr"/>
            <a:r>
              <a:rPr lang="en-US" sz="1400" dirty="0">
                <a:solidFill>
                  <a:schemeClr val="bg1"/>
                </a:solidFill>
              </a:rPr>
              <a:t>Jana </a:t>
            </a:r>
            <a:r>
              <a:rPr lang="en-US" sz="1400" dirty="0" err="1">
                <a:solidFill>
                  <a:schemeClr val="bg1"/>
                </a:solidFill>
              </a:rPr>
              <a:t>Moslemani</a:t>
            </a:r>
            <a:r>
              <a:rPr lang="en-US" sz="1400" dirty="0">
                <a:solidFill>
                  <a:schemeClr val="bg1"/>
                </a:solidFill>
              </a:rPr>
              <a:t> -   202304315      Omar </a:t>
            </a:r>
            <a:r>
              <a:rPr lang="en-US" sz="1400" dirty="0" err="1">
                <a:solidFill>
                  <a:schemeClr val="bg1"/>
                </a:solidFill>
              </a:rPr>
              <a:t>Omar</a:t>
            </a:r>
            <a:r>
              <a:rPr lang="en-US" sz="1400" dirty="0">
                <a:solidFill>
                  <a:schemeClr val="bg1"/>
                </a:solidFill>
              </a:rPr>
              <a:t>      -   202102211</a:t>
            </a:r>
          </a:p>
          <a:p>
            <a:pPr marL="0" indent="0" algn="ctr"/>
            <a:r>
              <a:rPr lang="en-US" sz="1400" dirty="0">
                <a:solidFill>
                  <a:schemeClr val="bg1"/>
                </a:solidFill>
              </a:rPr>
              <a:t>Dima Abdallah  -   202101973      Zaher Ismail    -   202205114</a:t>
            </a:r>
          </a:p>
          <a:p>
            <a:pPr marL="0" indent="0" algn="ctr"/>
            <a:endParaRPr lang="en-US" sz="1400" dirty="0">
              <a:solidFill>
                <a:schemeClr val="bg1"/>
              </a:solidFill>
            </a:endParaRPr>
          </a:p>
        </p:txBody>
      </p:sp>
      <p:pic>
        <p:nvPicPr>
          <p:cNvPr id="4" name="Picture 3">
            <a:extLst>
              <a:ext uri="{FF2B5EF4-FFF2-40B4-BE49-F238E27FC236}">
                <a16:creationId xmlns:a16="http://schemas.microsoft.com/office/drawing/2014/main" id="{184B0AA1-50F2-BC96-1627-BEEFD1D25957}"/>
              </a:ext>
            </a:extLst>
          </p:cNvPr>
          <p:cNvPicPr>
            <a:picLocks noChangeAspect="1"/>
          </p:cNvPicPr>
          <p:nvPr/>
        </p:nvPicPr>
        <p:blipFill rotWithShape="1">
          <a:blip r:embed="rId3"/>
          <a:srcRect l="5598" t="19148" b="8277"/>
          <a:stretch/>
        </p:blipFill>
        <p:spPr>
          <a:xfrm>
            <a:off x="6807354" y="0"/>
            <a:ext cx="2336646" cy="685800"/>
          </a:xfrm>
          <a:prstGeom prst="rect">
            <a:avLst/>
          </a:prstGeom>
        </p:spPr>
      </p:pic>
      <p:pic>
        <p:nvPicPr>
          <p:cNvPr id="6" name="Picture 5">
            <a:extLst>
              <a:ext uri="{FF2B5EF4-FFF2-40B4-BE49-F238E27FC236}">
                <a16:creationId xmlns:a16="http://schemas.microsoft.com/office/drawing/2014/main" id="{2D74C0D9-3CD3-2CEF-872A-2785A4A84AD5}"/>
              </a:ext>
            </a:extLst>
          </p:cNvPr>
          <p:cNvPicPr>
            <a:picLocks noChangeAspect="1"/>
          </p:cNvPicPr>
          <p:nvPr/>
        </p:nvPicPr>
        <p:blipFill rotWithShape="1">
          <a:blip r:embed="rId4"/>
          <a:srcRect l="7076" t="7046" r="3968" b="20677"/>
          <a:stretch/>
        </p:blipFill>
        <p:spPr>
          <a:xfrm>
            <a:off x="53555" y="2131676"/>
            <a:ext cx="1219200" cy="1260763"/>
          </a:xfrm>
          <a:prstGeom prst="rect">
            <a:avLst/>
          </a:prstGeom>
        </p:spPr>
      </p:pic>
      <p:sp>
        <p:nvSpPr>
          <p:cNvPr id="7" name="Google Shape;335;p27">
            <a:extLst>
              <a:ext uri="{FF2B5EF4-FFF2-40B4-BE49-F238E27FC236}">
                <a16:creationId xmlns:a16="http://schemas.microsoft.com/office/drawing/2014/main" id="{7DAFF78C-7EB5-EB5F-0704-A9C6EE70A763}"/>
              </a:ext>
            </a:extLst>
          </p:cNvPr>
          <p:cNvSpPr txBox="1">
            <a:spLocks/>
          </p:cNvSpPr>
          <p:nvPr/>
        </p:nvSpPr>
        <p:spPr>
          <a:xfrm>
            <a:off x="2827395" y="1620487"/>
            <a:ext cx="3452274" cy="58540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Anaheim"/>
              <a:buNone/>
              <a:defRPr sz="21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9pPr>
          </a:lstStyle>
          <a:p>
            <a:pPr marL="0" indent="0" algn="ctr">
              <a:lnSpc>
                <a:spcPts val="2000"/>
              </a:lnSpc>
            </a:pPr>
            <a:r>
              <a:rPr lang="en-US" sz="1200" dirty="0">
                <a:solidFill>
                  <a:schemeClr val="bg1"/>
                </a:solidFill>
              </a:rPr>
              <a:t>Department of Electrical &amp; Computer Engineering</a:t>
            </a:r>
            <a:endParaRPr lang="en-US" sz="1600" dirty="0">
              <a:solidFill>
                <a:schemeClr val="bg1"/>
              </a:solidFill>
            </a:endParaRPr>
          </a:p>
        </p:txBody>
      </p:sp>
      <p:sp>
        <p:nvSpPr>
          <p:cNvPr id="9" name="Google Shape;335;p27">
            <a:extLst>
              <a:ext uri="{FF2B5EF4-FFF2-40B4-BE49-F238E27FC236}">
                <a16:creationId xmlns:a16="http://schemas.microsoft.com/office/drawing/2014/main" id="{A4D400B0-CE13-3F45-2AFD-975551DD2B00}"/>
              </a:ext>
            </a:extLst>
          </p:cNvPr>
          <p:cNvSpPr txBox="1">
            <a:spLocks/>
          </p:cNvSpPr>
          <p:nvPr/>
        </p:nvSpPr>
        <p:spPr>
          <a:xfrm>
            <a:off x="3511928" y="1827971"/>
            <a:ext cx="2083207" cy="266316"/>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Anaheim"/>
              <a:buNone/>
              <a:defRPr sz="21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9pPr>
          </a:lstStyle>
          <a:p>
            <a:pPr marL="0" indent="0" algn="ctr">
              <a:lnSpc>
                <a:spcPts val="2000"/>
              </a:lnSpc>
            </a:pPr>
            <a:r>
              <a:rPr lang="en-US" sz="1200" dirty="0">
                <a:solidFill>
                  <a:schemeClr val="bg1"/>
                </a:solidFill>
              </a:rPr>
              <a:t>Fall 2022 - 2023</a:t>
            </a:r>
            <a:endParaRPr lang="en-US"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00" y="16351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 &amp; Functions </a:t>
            </a:r>
            <a:r>
              <a:rPr lang="en" dirty="0"/>
              <a:t> : Login</a:t>
            </a:r>
            <a:endParaRPr dirty="0"/>
          </a:p>
        </p:txBody>
      </p:sp>
      <p:sp>
        <p:nvSpPr>
          <p:cNvPr id="524" name="Google Shape;524;p40"/>
          <p:cNvSpPr txBox="1"/>
          <p:nvPr/>
        </p:nvSpPr>
        <p:spPr>
          <a:xfrm>
            <a:off x="5479474" y="1012200"/>
            <a:ext cx="1729174"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dirty="0">
              <a:solidFill>
                <a:schemeClr val="lt1"/>
              </a:solidFill>
              <a:latin typeface="Anaheim"/>
              <a:ea typeface="Anaheim"/>
              <a:cs typeface="Anaheim"/>
              <a:sym typeface="Anaheim"/>
            </a:endParaRPr>
          </a:p>
        </p:txBody>
      </p:sp>
      <p:sp>
        <p:nvSpPr>
          <p:cNvPr id="10" name="TextBox 9">
            <a:extLst>
              <a:ext uri="{FF2B5EF4-FFF2-40B4-BE49-F238E27FC236}">
                <a16:creationId xmlns:a16="http://schemas.microsoft.com/office/drawing/2014/main" id="{96A0DC49-BC5A-6951-A76C-22C354AA8DB5}"/>
              </a:ext>
            </a:extLst>
          </p:cNvPr>
          <p:cNvSpPr txBox="1"/>
          <p:nvPr/>
        </p:nvSpPr>
        <p:spPr>
          <a:xfrm>
            <a:off x="159328" y="820252"/>
            <a:ext cx="8509108" cy="1292662"/>
          </a:xfrm>
          <a:prstGeom prst="rect">
            <a:avLst/>
          </a:prstGeom>
          <a:noFill/>
        </p:spPr>
        <p:txBody>
          <a:bodyPr wrap="square">
            <a:spAutoFit/>
          </a:bodyPr>
          <a:lstStyle/>
          <a:p>
            <a:pPr algn="ctr"/>
            <a:r>
              <a:rPr lang="en-US" sz="1300" dirty="0">
                <a:solidFill>
                  <a:schemeClr val="bg1"/>
                </a:solidFill>
                <a:latin typeface="Overpass Mono" panose="020B0604020202020204" charset="0"/>
              </a:rPr>
              <a:t>Login function asks the user to enter his/her name and the password they have created.</a:t>
            </a:r>
          </a:p>
          <a:p>
            <a:pPr algn="ctr"/>
            <a:r>
              <a:rPr lang="en-US" sz="1300" dirty="0">
                <a:solidFill>
                  <a:schemeClr val="bg1"/>
                </a:solidFill>
                <a:latin typeface="Overpass Mono" panose="020B0604020202020204" charset="0"/>
              </a:rPr>
              <a:t> </a:t>
            </a:r>
          </a:p>
          <a:p>
            <a:pPr algn="ctr"/>
            <a:r>
              <a:rPr lang="en-US" sz="1300" dirty="0">
                <a:solidFill>
                  <a:schemeClr val="bg1"/>
                </a:solidFill>
                <a:latin typeface="Overpass Mono" panose="020B0604020202020204" charset="0"/>
              </a:rPr>
              <a:t>The program checks all the files found in the directory, if the file has the same name and password, then a new login page will pop up allowing the user to access his personal information, deposit or withdraw a certain amount.</a:t>
            </a:r>
          </a:p>
        </p:txBody>
      </p:sp>
      <p:pic>
        <p:nvPicPr>
          <p:cNvPr id="9" name="Picture 8">
            <a:extLst>
              <a:ext uri="{FF2B5EF4-FFF2-40B4-BE49-F238E27FC236}">
                <a16:creationId xmlns:a16="http://schemas.microsoft.com/office/drawing/2014/main" id="{578973D3-CA70-2731-2B25-2E88A4613146}"/>
              </a:ext>
            </a:extLst>
          </p:cNvPr>
          <p:cNvPicPr>
            <a:picLocks noChangeAspect="1"/>
          </p:cNvPicPr>
          <p:nvPr/>
        </p:nvPicPr>
        <p:blipFill>
          <a:blip r:embed="rId3">
            <a:duotone>
              <a:schemeClr val="accent4">
                <a:shade val="45000"/>
                <a:satMod val="135000"/>
              </a:schemeClr>
              <a:prstClr val="white"/>
            </a:duotone>
          </a:blip>
          <a:stretch>
            <a:fillRect/>
          </a:stretch>
        </p:blipFill>
        <p:spPr>
          <a:xfrm>
            <a:off x="0" y="2386162"/>
            <a:ext cx="5371581" cy="2757338"/>
          </a:xfrm>
          <a:prstGeom prst="rect">
            <a:avLst/>
          </a:prstGeom>
        </p:spPr>
      </p:pic>
      <p:pic>
        <p:nvPicPr>
          <p:cNvPr id="2" name="Picture 1">
            <a:extLst>
              <a:ext uri="{FF2B5EF4-FFF2-40B4-BE49-F238E27FC236}">
                <a16:creationId xmlns:a16="http://schemas.microsoft.com/office/drawing/2014/main" id="{9866FA0B-2B49-0B4C-B858-A18A38083610}"/>
              </a:ext>
            </a:extLst>
          </p:cNvPr>
          <p:cNvPicPr>
            <a:picLocks noChangeAspect="1"/>
          </p:cNvPicPr>
          <p:nvPr/>
        </p:nvPicPr>
        <p:blipFill>
          <a:blip r:embed="rId4"/>
          <a:stretch>
            <a:fillRect/>
          </a:stretch>
        </p:blipFill>
        <p:spPr>
          <a:xfrm>
            <a:off x="5784273" y="2382180"/>
            <a:ext cx="3040391" cy="2037484"/>
          </a:xfrm>
          <a:prstGeom prst="rect">
            <a:avLst/>
          </a:prstGeom>
        </p:spPr>
      </p:pic>
    </p:spTree>
    <p:extLst>
      <p:ext uri="{BB962C8B-B14F-4D97-AF65-F5344CB8AC3E}">
        <p14:creationId xmlns:p14="http://schemas.microsoft.com/office/powerpoint/2010/main" val="163448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270161" y="378750"/>
            <a:ext cx="860367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Output &amp; Functions </a:t>
            </a:r>
            <a:r>
              <a:rPr lang="en" sz="2400" dirty="0"/>
              <a:t> : Account Information</a:t>
            </a:r>
            <a:endParaRPr sz="2400" dirty="0"/>
          </a:p>
        </p:txBody>
      </p:sp>
      <p:pic>
        <p:nvPicPr>
          <p:cNvPr id="3" name="Picture 2">
            <a:extLst>
              <a:ext uri="{FF2B5EF4-FFF2-40B4-BE49-F238E27FC236}">
                <a16:creationId xmlns:a16="http://schemas.microsoft.com/office/drawing/2014/main" id="{0D579243-FC5E-B3BC-5844-E14B48199747}"/>
              </a:ext>
            </a:extLst>
          </p:cNvPr>
          <p:cNvPicPr>
            <a:picLocks noChangeAspect="1"/>
          </p:cNvPicPr>
          <p:nvPr/>
        </p:nvPicPr>
        <p:blipFill>
          <a:blip r:embed="rId3"/>
          <a:stretch>
            <a:fillRect/>
          </a:stretch>
        </p:blipFill>
        <p:spPr>
          <a:xfrm>
            <a:off x="1643059" y="1259550"/>
            <a:ext cx="5857875" cy="3505200"/>
          </a:xfrm>
          <a:prstGeom prst="rect">
            <a:avLst/>
          </a:prstGeom>
        </p:spPr>
      </p:pic>
    </p:spTree>
    <p:extLst>
      <p:ext uri="{BB962C8B-B14F-4D97-AF65-F5344CB8AC3E}">
        <p14:creationId xmlns:p14="http://schemas.microsoft.com/office/powerpoint/2010/main" val="290369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270161" y="378750"/>
            <a:ext cx="860367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Output &amp; Functions </a:t>
            </a:r>
            <a:r>
              <a:rPr lang="en" sz="2400" dirty="0"/>
              <a:t> : Personal Details</a:t>
            </a:r>
            <a:endParaRPr sz="2400" dirty="0"/>
          </a:p>
        </p:txBody>
      </p:sp>
      <p:pic>
        <p:nvPicPr>
          <p:cNvPr id="2" name="Picture 1">
            <a:extLst>
              <a:ext uri="{FF2B5EF4-FFF2-40B4-BE49-F238E27FC236}">
                <a16:creationId xmlns:a16="http://schemas.microsoft.com/office/drawing/2014/main" id="{D1937EAF-B789-7012-9E6E-3A766DF49CB1}"/>
              </a:ext>
            </a:extLst>
          </p:cNvPr>
          <p:cNvPicPr>
            <a:picLocks noChangeAspect="1"/>
          </p:cNvPicPr>
          <p:nvPr/>
        </p:nvPicPr>
        <p:blipFill>
          <a:blip r:embed="rId3"/>
          <a:stretch>
            <a:fillRect/>
          </a:stretch>
        </p:blipFill>
        <p:spPr>
          <a:xfrm>
            <a:off x="3493019" y="1267691"/>
            <a:ext cx="2157962" cy="3562350"/>
          </a:xfrm>
          <a:prstGeom prst="rect">
            <a:avLst/>
          </a:prstGeom>
        </p:spPr>
      </p:pic>
    </p:spTree>
    <p:extLst>
      <p:ext uri="{BB962C8B-B14F-4D97-AF65-F5344CB8AC3E}">
        <p14:creationId xmlns:p14="http://schemas.microsoft.com/office/powerpoint/2010/main" val="78434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843354" y="187058"/>
            <a:ext cx="745729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 &amp; Functions </a:t>
            </a:r>
            <a:r>
              <a:rPr lang="en" dirty="0"/>
              <a:t> : Deposit</a:t>
            </a:r>
            <a:endParaRPr dirty="0"/>
          </a:p>
        </p:txBody>
      </p:sp>
      <p:sp>
        <p:nvSpPr>
          <p:cNvPr id="8" name="Google Shape;506;p38">
            <a:extLst>
              <a:ext uri="{FF2B5EF4-FFF2-40B4-BE49-F238E27FC236}">
                <a16:creationId xmlns:a16="http://schemas.microsoft.com/office/drawing/2014/main" id="{5C2A8A20-D7AE-8256-D1AE-5526619E3CA7}"/>
              </a:ext>
            </a:extLst>
          </p:cNvPr>
          <p:cNvSpPr txBox="1">
            <a:spLocks/>
          </p:cNvSpPr>
          <p:nvPr/>
        </p:nvSpPr>
        <p:spPr>
          <a:xfrm>
            <a:off x="4253318" y="2402427"/>
            <a:ext cx="4054899" cy="65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20000"/>
              </a:lnSpc>
            </a:pPr>
            <a:endParaRPr lang="en-US" dirty="0">
              <a:solidFill>
                <a:schemeClr val="bg1"/>
              </a:solidFill>
            </a:endParaRPr>
          </a:p>
        </p:txBody>
      </p:sp>
      <p:sp>
        <p:nvSpPr>
          <p:cNvPr id="10" name="TextBox 9">
            <a:extLst>
              <a:ext uri="{FF2B5EF4-FFF2-40B4-BE49-F238E27FC236}">
                <a16:creationId xmlns:a16="http://schemas.microsoft.com/office/drawing/2014/main" id="{96A0DC49-BC5A-6951-A76C-22C354AA8DB5}"/>
              </a:ext>
            </a:extLst>
          </p:cNvPr>
          <p:cNvSpPr txBox="1"/>
          <p:nvPr/>
        </p:nvSpPr>
        <p:spPr>
          <a:xfrm>
            <a:off x="4156363" y="1044467"/>
            <a:ext cx="4717645" cy="1169551"/>
          </a:xfrm>
          <a:prstGeom prst="rect">
            <a:avLst/>
          </a:prstGeom>
          <a:noFill/>
        </p:spPr>
        <p:txBody>
          <a:bodyPr wrap="square">
            <a:spAutoFit/>
          </a:bodyPr>
          <a:lstStyle/>
          <a:p>
            <a:pPr algn="ctr"/>
            <a:r>
              <a:rPr lang="en-US" dirty="0">
                <a:solidFill>
                  <a:schemeClr val="bg1"/>
                </a:solidFill>
                <a:latin typeface="Overpass Mono" panose="020B0604020202020204" charset="0"/>
              </a:rPr>
              <a:t>Deposit function asks the user to enter a certain amount to deposit into his/her account and adds the value to the current balance, updating the new value in the file.</a:t>
            </a:r>
          </a:p>
        </p:txBody>
      </p:sp>
      <p:pic>
        <p:nvPicPr>
          <p:cNvPr id="5" name="Picture 4">
            <a:extLst>
              <a:ext uri="{FF2B5EF4-FFF2-40B4-BE49-F238E27FC236}">
                <a16:creationId xmlns:a16="http://schemas.microsoft.com/office/drawing/2014/main" id="{EEC066A1-7039-7434-84B3-98ED40C67710}"/>
              </a:ext>
            </a:extLst>
          </p:cNvPr>
          <p:cNvPicPr>
            <a:picLocks noChangeAspect="1"/>
          </p:cNvPicPr>
          <p:nvPr/>
        </p:nvPicPr>
        <p:blipFill>
          <a:blip r:embed="rId3">
            <a:duotone>
              <a:schemeClr val="accent4">
                <a:shade val="45000"/>
                <a:satMod val="135000"/>
              </a:schemeClr>
              <a:prstClr val="white"/>
            </a:duotone>
          </a:blip>
          <a:stretch>
            <a:fillRect/>
          </a:stretch>
        </p:blipFill>
        <p:spPr>
          <a:xfrm>
            <a:off x="0" y="768927"/>
            <a:ext cx="3949268" cy="4374573"/>
          </a:xfrm>
          <a:prstGeom prst="rect">
            <a:avLst/>
          </a:prstGeom>
        </p:spPr>
      </p:pic>
      <p:pic>
        <p:nvPicPr>
          <p:cNvPr id="2" name="Picture 1">
            <a:extLst>
              <a:ext uri="{FF2B5EF4-FFF2-40B4-BE49-F238E27FC236}">
                <a16:creationId xmlns:a16="http://schemas.microsoft.com/office/drawing/2014/main" id="{DD72C3E2-2CF6-91C6-48A5-36255AB152C4}"/>
              </a:ext>
            </a:extLst>
          </p:cNvPr>
          <p:cNvPicPr>
            <a:picLocks noChangeAspect="1"/>
          </p:cNvPicPr>
          <p:nvPr/>
        </p:nvPicPr>
        <p:blipFill>
          <a:blip r:embed="rId4"/>
          <a:stretch>
            <a:fillRect/>
          </a:stretch>
        </p:blipFill>
        <p:spPr>
          <a:xfrm>
            <a:off x="4769860" y="2414780"/>
            <a:ext cx="3390468" cy="2025635"/>
          </a:xfrm>
          <a:prstGeom prst="rect">
            <a:avLst/>
          </a:prstGeom>
        </p:spPr>
      </p:pic>
    </p:spTree>
    <p:extLst>
      <p:ext uri="{BB962C8B-B14F-4D97-AF65-F5344CB8AC3E}">
        <p14:creationId xmlns:p14="http://schemas.microsoft.com/office/powerpoint/2010/main" val="331371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858983" y="211960"/>
            <a:ext cx="762354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 &amp; Functions : Withdrawl</a:t>
            </a:r>
            <a:endParaRPr dirty="0"/>
          </a:p>
        </p:txBody>
      </p:sp>
      <p:sp>
        <p:nvSpPr>
          <p:cNvPr id="524" name="Google Shape;524;p40"/>
          <p:cNvSpPr txBox="1"/>
          <p:nvPr/>
        </p:nvSpPr>
        <p:spPr>
          <a:xfrm>
            <a:off x="5479474" y="1012200"/>
            <a:ext cx="1729174"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dirty="0">
              <a:solidFill>
                <a:schemeClr val="lt1"/>
              </a:solidFill>
              <a:latin typeface="Anaheim"/>
              <a:ea typeface="Anaheim"/>
              <a:cs typeface="Anaheim"/>
              <a:sym typeface="Anaheim"/>
            </a:endParaRPr>
          </a:p>
        </p:txBody>
      </p:sp>
      <p:sp>
        <p:nvSpPr>
          <p:cNvPr id="8" name="Google Shape;506;p38">
            <a:extLst>
              <a:ext uri="{FF2B5EF4-FFF2-40B4-BE49-F238E27FC236}">
                <a16:creationId xmlns:a16="http://schemas.microsoft.com/office/drawing/2014/main" id="{5C2A8A20-D7AE-8256-D1AE-5526619E3CA7}"/>
              </a:ext>
            </a:extLst>
          </p:cNvPr>
          <p:cNvSpPr txBox="1">
            <a:spLocks/>
          </p:cNvSpPr>
          <p:nvPr/>
        </p:nvSpPr>
        <p:spPr>
          <a:xfrm>
            <a:off x="4253318" y="2402427"/>
            <a:ext cx="4054899" cy="65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20000"/>
              </a:lnSpc>
            </a:pPr>
            <a:endParaRPr lang="en-US" dirty="0">
              <a:solidFill>
                <a:schemeClr val="bg1"/>
              </a:solidFill>
            </a:endParaRPr>
          </a:p>
        </p:txBody>
      </p:sp>
      <p:sp>
        <p:nvSpPr>
          <p:cNvPr id="10" name="TextBox 9">
            <a:extLst>
              <a:ext uri="{FF2B5EF4-FFF2-40B4-BE49-F238E27FC236}">
                <a16:creationId xmlns:a16="http://schemas.microsoft.com/office/drawing/2014/main" id="{96A0DC49-BC5A-6951-A76C-22C354AA8DB5}"/>
              </a:ext>
            </a:extLst>
          </p:cNvPr>
          <p:cNvSpPr txBox="1"/>
          <p:nvPr/>
        </p:nvSpPr>
        <p:spPr>
          <a:xfrm>
            <a:off x="4555503" y="1017432"/>
            <a:ext cx="4253346" cy="1384995"/>
          </a:xfrm>
          <a:prstGeom prst="rect">
            <a:avLst/>
          </a:prstGeom>
          <a:noFill/>
        </p:spPr>
        <p:txBody>
          <a:bodyPr wrap="square">
            <a:spAutoFit/>
          </a:bodyPr>
          <a:lstStyle/>
          <a:p>
            <a:pPr algn="ctr"/>
            <a:r>
              <a:rPr lang="en-US" dirty="0">
                <a:solidFill>
                  <a:schemeClr val="bg1"/>
                </a:solidFill>
                <a:latin typeface="Overpass Mono" panose="020B0604020202020204" charset="0"/>
              </a:rPr>
              <a:t>By asking the user to input a specific amount to withdrawl into his or her account, the withdrawl function updates the file with the new value and deducts the value from the current balance.</a:t>
            </a:r>
          </a:p>
        </p:txBody>
      </p:sp>
      <p:pic>
        <p:nvPicPr>
          <p:cNvPr id="5" name="Picture 4">
            <a:extLst>
              <a:ext uri="{FF2B5EF4-FFF2-40B4-BE49-F238E27FC236}">
                <a16:creationId xmlns:a16="http://schemas.microsoft.com/office/drawing/2014/main" id="{F2FACE6E-ABA2-B03B-0278-6368F09B7D88}"/>
              </a:ext>
            </a:extLst>
          </p:cNvPr>
          <p:cNvPicPr>
            <a:picLocks noChangeAspect="1"/>
          </p:cNvPicPr>
          <p:nvPr/>
        </p:nvPicPr>
        <p:blipFill>
          <a:blip r:embed="rId3">
            <a:duotone>
              <a:schemeClr val="accent1">
                <a:shade val="45000"/>
                <a:satMod val="135000"/>
              </a:schemeClr>
              <a:prstClr val="white"/>
            </a:duotone>
          </a:blip>
          <a:stretch>
            <a:fillRect/>
          </a:stretch>
        </p:blipFill>
        <p:spPr>
          <a:xfrm>
            <a:off x="0" y="1012200"/>
            <a:ext cx="4169664" cy="4114800"/>
          </a:xfrm>
          <a:prstGeom prst="rect">
            <a:avLst/>
          </a:prstGeom>
        </p:spPr>
      </p:pic>
      <p:pic>
        <p:nvPicPr>
          <p:cNvPr id="2" name="Picture 1">
            <a:extLst>
              <a:ext uri="{FF2B5EF4-FFF2-40B4-BE49-F238E27FC236}">
                <a16:creationId xmlns:a16="http://schemas.microsoft.com/office/drawing/2014/main" id="{9B93B2DF-506E-79F2-475A-F4DABBA36DB9}"/>
              </a:ext>
            </a:extLst>
          </p:cNvPr>
          <p:cNvPicPr>
            <a:picLocks noChangeAspect="1"/>
          </p:cNvPicPr>
          <p:nvPr/>
        </p:nvPicPr>
        <p:blipFill>
          <a:blip r:embed="rId4"/>
          <a:stretch>
            <a:fillRect/>
          </a:stretch>
        </p:blipFill>
        <p:spPr>
          <a:xfrm>
            <a:off x="5144365" y="2664907"/>
            <a:ext cx="2870906" cy="1820046"/>
          </a:xfrm>
          <a:prstGeom prst="rect">
            <a:avLst/>
          </a:prstGeom>
        </p:spPr>
      </p:pic>
    </p:spTree>
    <p:extLst>
      <p:ext uri="{BB962C8B-B14F-4D97-AF65-F5344CB8AC3E}">
        <p14:creationId xmlns:p14="http://schemas.microsoft.com/office/powerpoint/2010/main" val="23435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00" y="24632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Functions : Transactions</a:t>
            </a:r>
            <a:endParaRPr dirty="0"/>
          </a:p>
        </p:txBody>
      </p:sp>
      <p:sp>
        <p:nvSpPr>
          <p:cNvPr id="524" name="Google Shape;524;p40"/>
          <p:cNvSpPr txBox="1"/>
          <p:nvPr/>
        </p:nvSpPr>
        <p:spPr>
          <a:xfrm>
            <a:off x="1198088" y="902399"/>
            <a:ext cx="6763160"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chemeClr val="lt1"/>
                </a:solidFill>
                <a:latin typeface="Overpass Mono" panose="020B0604020202020204" charset="0"/>
                <a:ea typeface="Anaheim"/>
                <a:cs typeface="Anaheim"/>
                <a:sym typeface="Anaheim"/>
              </a:rPr>
              <a:t>The transactions' function withdraws the amount of money requested by the user and sends it to the beneficiary’s account after entering the account name and number in addition to the bank’s name.</a:t>
            </a:r>
            <a:endParaRPr dirty="0">
              <a:solidFill>
                <a:schemeClr val="lt1"/>
              </a:solidFill>
              <a:latin typeface="Overpass Mono" panose="020B0604020202020204" charset="0"/>
              <a:ea typeface="Anaheim"/>
              <a:cs typeface="Anaheim"/>
              <a:sym typeface="Anaheim"/>
            </a:endParaRPr>
          </a:p>
        </p:txBody>
      </p:sp>
      <p:pic>
        <p:nvPicPr>
          <p:cNvPr id="3" name="Picture 2">
            <a:extLst>
              <a:ext uri="{FF2B5EF4-FFF2-40B4-BE49-F238E27FC236}">
                <a16:creationId xmlns:a16="http://schemas.microsoft.com/office/drawing/2014/main" id="{639001EB-CD9A-07F8-2CDC-D390BB1366C0}"/>
              </a:ext>
            </a:extLst>
          </p:cNvPr>
          <p:cNvPicPr>
            <a:picLocks noChangeAspect="1"/>
          </p:cNvPicPr>
          <p:nvPr/>
        </p:nvPicPr>
        <p:blipFill>
          <a:blip r:embed="rId3">
            <a:duotone>
              <a:schemeClr val="accent1">
                <a:shade val="45000"/>
                <a:satMod val="135000"/>
              </a:schemeClr>
              <a:prstClr val="white"/>
            </a:duotone>
          </a:blip>
          <a:stretch>
            <a:fillRect/>
          </a:stretch>
        </p:blipFill>
        <p:spPr>
          <a:xfrm>
            <a:off x="0" y="2057400"/>
            <a:ext cx="4443756" cy="3086100"/>
          </a:xfrm>
          <a:prstGeom prst="rect">
            <a:avLst/>
          </a:prstGeom>
        </p:spPr>
      </p:pic>
      <p:pic>
        <p:nvPicPr>
          <p:cNvPr id="6" name="Picture 5">
            <a:extLst>
              <a:ext uri="{FF2B5EF4-FFF2-40B4-BE49-F238E27FC236}">
                <a16:creationId xmlns:a16="http://schemas.microsoft.com/office/drawing/2014/main" id="{462C9C0A-88D3-DE69-993A-FF51B7E4D1BA}"/>
              </a:ext>
            </a:extLst>
          </p:cNvPr>
          <p:cNvPicPr>
            <a:picLocks noChangeAspect="1"/>
          </p:cNvPicPr>
          <p:nvPr/>
        </p:nvPicPr>
        <p:blipFill>
          <a:blip r:embed="rId4">
            <a:duotone>
              <a:schemeClr val="accent1">
                <a:shade val="45000"/>
                <a:satMod val="135000"/>
              </a:schemeClr>
              <a:prstClr val="white"/>
            </a:duotone>
          </a:blip>
          <a:stretch>
            <a:fillRect/>
          </a:stretch>
        </p:blipFill>
        <p:spPr>
          <a:xfrm>
            <a:off x="4579668" y="2057400"/>
            <a:ext cx="4564332" cy="3086100"/>
          </a:xfrm>
          <a:prstGeom prst="rect">
            <a:avLst/>
          </a:prstGeom>
        </p:spPr>
      </p:pic>
    </p:spTree>
    <p:extLst>
      <p:ext uri="{BB962C8B-B14F-4D97-AF65-F5344CB8AC3E}">
        <p14:creationId xmlns:p14="http://schemas.microsoft.com/office/powerpoint/2010/main" val="268054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00" y="24632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Functions : Transactions</a:t>
            </a:r>
            <a:endParaRPr dirty="0"/>
          </a:p>
        </p:txBody>
      </p:sp>
      <p:pic>
        <p:nvPicPr>
          <p:cNvPr id="2" name="Picture 1">
            <a:extLst>
              <a:ext uri="{FF2B5EF4-FFF2-40B4-BE49-F238E27FC236}">
                <a16:creationId xmlns:a16="http://schemas.microsoft.com/office/drawing/2014/main" id="{F669E746-E150-D27F-C195-F70524E33476}"/>
              </a:ext>
            </a:extLst>
          </p:cNvPr>
          <p:cNvPicPr>
            <a:picLocks noChangeAspect="1"/>
          </p:cNvPicPr>
          <p:nvPr/>
        </p:nvPicPr>
        <p:blipFill>
          <a:blip r:embed="rId3"/>
          <a:stretch>
            <a:fillRect/>
          </a:stretch>
        </p:blipFill>
        <p:spPr>
          <a:xfrm>
            <a:off x="1409700" y="1133475"/>
            <a:ext cx="6324600" cy="3333750"/>
          </a:xfrm>
          <a:prstGeom prst="rect">
            <a:avLst/>
          </a:prstGeom>
        </p:spPr>
      </p:pic>
    </p:spTree>
    <p:extLst>
      <p:ext uri="{BB962C8B-B14F-4D97-AF65-F5344CB8AC3E}">
        <p14:creationId xmlns:p14="http://schemas.microsoft.com/office/powerpoint/2010/main" val="212396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Purposes</a:t>
            </a:r>
            <a:endParaRPr dirty="0"/>
          </a:p>
        </p:txBody>
      </p:sp>
      <p:sp>
        <p:nvSpPr>
          <p:cNvPr id="464" name="Google Shape;464;p37"/>
          <p:cNvSpPr txBox="1">
            <a:spLocks noGrp="1"/>
          </p:cNvSpPr>
          <p:nvPr>
            <p:ph type="ctrTitle" idx="2"/>
          </p:nvPr>
        </p:nvSpPr>
        <p:spPr>
          <a:xfrm flipH="1">
            <a:off x="505691" y="1846868"/>
            <a:ext cx="28956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1600" dirty="0"/>
              <a:t>Can be reconstructed into an app for personal use.</a:t>
            </a:r>
            <a:endParaRPr sz="1600" dirty="0"/>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401291" y="1815730"/>
            <a:ext cx="28956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1600" dirty="0"/>
              <a:t>Can be further enhanced for cyber security banking. </a:t>
            </a:r>
            <a:endParaRPr sz="1600" dirty="0"/>
          </a:p>
        </p:txBody>
      </p:sp>
      <p:sp>
        <p:nvSpPr>
          <p:cNvPr id="482" name="Google Shape;482;p37"/>
          <p:cNvSpPr txBox="1">
            <a:spLocks noGrp="1"/>
          </p:cNvSpPr>
          <p:nvPr>
            <p:ph type="ctrTitle" idx="8"/>
          </p:nvPr>
        </p:nvSpPr>
        <p:spPr>
          <a:xfrm flipH="1">
            <a:off x="6306766" y="1735907"/>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1400" dirty="0"/>
              <a:t>Can be used as a global system of data collection.</a:t>
            </a:r>
            <a:endParaRPr sz="1400" dirty="0"/>
          </a:p>
        </p:txBody>
      </p:sp>
      <p:grpSp>
        <p:nvGrpSpPr>
          <p:cNvPr id="483" name="Google Shape;483;p37"/>
          <p:cNvGrpSpPr/>
          <p:nvPr/>
        </p:nvGrpSpPr>
        <p:grpSpPr>
          <a:xfrm>
            <a:off x="4352855" y="2791111"/>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6715966" y="2854910"/>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1644367" y="2796994"/>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633814" y="509455"/>
            <a:ext cx="477638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t>Thank you!</a:t>
            </a:r>
            <a:endParaRPr sz="5400" dirty="0"/>
          </a:p>
        </p:txBody>
      </p:sp>
      <p:pic>
        <p:nvPicPr>
          <p:cNvPr id="6" name="Picture 5">
            <a:extLst>
              <a:ext uri="{FF2B5EF4-FFF2-40B4-BE49-F238E27FC236}">
                <a16:creationId xmlns:a16="http://schemas.microsoft.com/office/drawing/2014/main" id="{631371DE-DF39-F7CC-FAB8-002DCE5739DB}"/>
              </a:ext>
            </a:extLst>
          </p:cNvPr>
          <p:cNvPicPr>
            <a:picLocks noChangeAspect="1"/>
          </p:cNvPicPr>
          <p:nvPr/>
        </p:nvPicPr>
        <p:blipFill>
          <a:blip r:embed="rId3"/>
          <a:stretch>
            <a:fillRect/>
          </a:stretch>
        </p:blipFill>
        <p:spPr>
          <a:xfrm>
            <a:off x="1879874" y="2029098"/>
            <a:ext cx="4359018" cy="24569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11" name="Rectangle 10">
            <a:extLst>
              <a:ext uri="{FF2B5EF4-FFF2-40B4-BE49-F238E27FC236}">
                <a16:creationId xmlns:a16="http://schemas.microsoft.com/office/drawing/2014/main" id="{8110D771-26C5-AFC3-F0D2-E563F5158684}"/>
              </a:ext>
            </a:extLst>
          </p:cNvPr>
          <p:cNvSpPr/>
          <p:nvPr/>
        </p:nvSpPr>
        <p:spPr>
          <a:xfrm>
            <a:off x="6970169" y="1796006"/>
            <a:ext cx="1634836" cy="669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23D111-94BD-DA58-2ECE-D67E1604F819}"/>
              </a:ext>
            </a:extLst>
          </p:cNvPr>
          <p:cNvSpPr/>
          <p:nvPr/>
        </p:nvSpPr>
        <p:spPr>
          <a:xfrm>
            <a:off x="2628130" y="1774525"/>
            <a:ext cx="1634836" cy="669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D98C3C-AE0C-46A1-C272-60F2CF82C4E5}"/>
              </a:ext>
            </a:extLst>
          </p:cNvPr>
          <p:cNvSpPr/>
          <p:nvPr/>
        </p:nvSpPr>
        <p:spPr>
          <a:xfrm>
            <a:off x="4737176" y="1786312"/>
            <a:ext cx="1634836" cy="669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6D2FAE5-C29C-74EA-077A-4394C9A6FE35}"/>
              </a:ext>
            </a:extLst>
          </p:cNvPr>
          <p:cNvSpPr/>
          <p:nvPr/>
        </p:nvSpPr>
        <p:spPr>
          <a:xfrm>
            <a:off x="543705" y="1768499"/>
            <a:ext cx="1634836" cy="669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0" name="Google Shape;660;p43"/>
          <p:cNvSpPr txBox="1">
            <a:spLocks noGrp="1"/>
          </p:cNvSpPr>
          <p:nvPr>
            <p:ph type="title" idx="15"/>
          </p:nvPr>
        </p:nvSpPr>
        <p:spPr>
          <a:xfrm>
            <a:off x="1277996" y="202154"/>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a:t>
            </a:r>
            <a:endParaRPr dirty="0"/>
          </a:p>
        </p:txBody>
      </p:sp>
      <p:sp>
        <p:nvSpPr>
          <p:cNvPr id="662" name="Google Shape;662;p43"/>
          <p:cNvSpPr txBox="1">
            <a:spLocks noGrp="1"/>
          </p:cNvSpPr>
          <p:nvPr>
            <p:ph type="title"/>
          </p:nvPr>
        </p:nvSpPr>
        <p:spPr>
          <a:xfrm>
            <a:off x="4917062" y="1667498"/>
            <a:ext cx="1304803" cy="820934"/>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1700" dirty="0"/>
              <a:t>User Access</a:t>
            </a:r>
            <a:endParaRPr sz="1700" dirty="0"/>
          </a:p>
        </p:txBody>
      </p:sp>
      <p:sp>
        <p:nvSpPr>
          <p:cNvPr id="664" name="Google Shape;664;p43"/>
          <p:cNvSpPr txBox="1">
            <a:spLocks noGrp="1"/>
          </p:cNvSpPr>
          <p:nvPr>
            <p:ph type="title" idx="3"/>
          </p:nvPr>
        </p:nvSpPr>
        <p:spPr>
          <a:xfrm>
            <a:off x="469820" y="1704517"/>
            <a:ext cx="1782604" cy="746896"/>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1700" dirty="0"/>
              <a:t>Program Description</a:t>
            </a:r>
            <a:endParaRPr sz="1700" dirty="0"/>
          </a:p>
        </p:txBody>
      </p:sp>
      <p:sp>
        <p:nvSpPr>
          <p:cNvPr id="666" name="Google Shape;666;p43"/>
          <p:cNvSpPr txBox="1">
            <a:spLocks noGrp="1"/>
          </p:cNvSpPr>
          <p:nvPr>
            <p:ph type="title" idx="5"/>
          </p:nvPr>
        </p:nvSpPr>
        <p:spPr>
          <a:xfrm>
            <a:off x="2585564" y="1914808"/>
            <a:ext cx="1719967" cy="402327"/>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1700" dirty="0"/>
              <a:t>Objectives</a:t>
            </a:r>
            <a:endParaRPr sz="1700" dirty="0"/>
          </a:p>
        </p:txBody>
      </p:sp>
      <p:sp>
        <p:nvSpPr>
          <p:cNvPr id="670" name="Google Shape;670;p43"/>
          <p:cNvSpPr txBox="1">
            <a:spLocks noGrp="1"/>
          </p:cNvSpPr>
          <p:nvPr>
            <p:ph type="title" idx="9"/>
          </p:nvPr>
        </p:nvSpPr>
        <p:spPr>
          <a:xfrm>
            <a:off x="6809049" y="1805087"/>
            <a:ext cx="1957500" cy="6690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Importance &amp;</a:t>
            </a:r>
            <a:br>
              <a:rPr lang="en" sz="1600" dirty="0"/>
            </a:br>
            <a:r>
              <a:rPr lang="en" sz="1600" dirty="0"/>
              <a:t>Advantages</a:t>
            </a:r>
            <a:endParaRPr sz="1600" dirty="0"/>
          </a:p>
        </p:txBody>
      </p:sp>
      <p:sp>
        <p:nvSpPr>
          <p:cNvPr id="3" name="Subtitle 2">
            <a:extLst>
              <a:ext uri="{FF2B5EF4-FFF2-40B4-BE49-F238E27FC236}">
                <a16:creationId xmlns:a16="http://schemas.microsoft.com/office/drawing/2014/main" id="{535FD7D1-3EA8-A892-29EF-1E61D3D7A789}"/>
              </a:ext>
            </a:extLst>
          </p:cNvPr>
          <p:cNvSpPr>
            <a:spLocks noGrp="1"/>
          </p:cNvSpPr>
          <p:nvPr>
            <p:ph type="subTitle" idx="2"/>
          </p:nvPr>
        </p:nvSpPr>
        <p:spPr>
          <a:xfrm>
            <a:off x="1002183" y="1122173"/>
            <a:ext cx="587999" cy="529800"/>
          </a:xfrm>
        </p:spPr>
        <p:txBody>
          <a:bodyPr/>
          <a:lstStyle/>
          <a:p>
            <a:pPr algn="l"/>
            <a:r>
              <a:rPr lang="en-US" sz="2400" dirty="0"/>
              <a:t>01</a:t>
            </a:r>
          </a:p>
        </p:txBody>
      </p:sp>
      <p:sp>
        <p:nvSpPr>
          <p:cNvPr id="4" name="Subtitle 2">
            <a:extLst>
              <a:ext uri="{FF2B5EF4-FFF2-40B4-BE49-F238E27FC236}">
                <a16:creationId xmlns:a16="http://schemas.microsoft.com/office/drawing/2014/main" id="{3D5300A7-197D-E25D-E402-DB16B38A4940}"/>
              </a:ext>
            </a:extLst>
          </p:cNvPr>
          <p:cNvSpPr txBox="1">
            <a:spLocks/>
          </p:cNvSpPr>
          <p:nvPr/>
        </p:nvSpPr>
        <p:spPr>
          <a:xfrm>
            <a:off x="1883150" y="3185100"/>
            <a:ext cx="70241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en-US" sz="2400" dirty="0"/>
              <a:t>101</a:t>
            </a:r>
          </a:p>
        </p:txBody>
      </p:sp>
      <p:sp>
        <p:nvSpPr>
          <p:cNvPr id="5" name="Subtitle 2">
            <a:extLst>
              <a:ext uri="{FF2B5EF4-FFF2-40B4-BE49-F238E27FC236}">
                <a16:creationId xmlns:a16="http://schemas.microsoft.com/office/drawing/2014/main" id="{DC730604-DC7E-3DBD-C068-D74226AC383B}"/>
              </a:ext>
            </a:extLst>
          </p:cNvPr>
          <p:cNvSpPr txBox="1">
            <a:spLocks/>
          </p:cNvSpPr>
          <p:nvPr/>
        </p:nvSpPr>
        <p:spPr>
          <a:xfrm>
            <a:off x="7497719" y="1151458"/>
            <a:ext cx="73763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algn="l"/>
            <a:r>
              <a:rPr lang="en-US" sz="2400" dirty="0"/>
              <a:t>100</a:t>
            </a:r>
          </a:p>
        </p:txBody>
      </p:sp>
      <p:sp>
        <p:nvSpPr>
          <p:cNvPr id="6" name="Subtitle 2">
            <a:extLst>
              <a:ext uri="{FF2B5EF4-FFF2-40B4-BE49-F238E27FC236}">
                <a16:creationId xmlns:a16="http://schemas.microsoft.com/office/drawing/2014/main" id="{F979DF5A-A753-7D1F-6D12-15E548CF64A9}"/>
              </a:ext>
            </a:extLst>
          </p:cNvPr>
          <p:cNvSpPr txBox="1">
            <a:spLocks/>
          </p:cNvSpPr>
          <p:nvPr/>
        </p:nvSpPr>
        <p:spPr>
          <a:xfrm>
            <a:off x="3061033" y="1136587"/>
            <a:ext cx="743581"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algn="l"/>
            <a:r>
              <a:rPr lang="en-US" sz="2400" dirty="0"/>
              <a:t>10</a:t>
            </a:r>
          </a:p>
        </p:txBody>
      </p:sp>
      <p:sp>
        <p:nvSpPr>
          <p:cNvPr id="7" name="Subtitle 2">
            <a:extLst>
              <a:ext uri="{FF2B5EF4-FFF2-40B4-BE49-F238E27FC236}">
                <a16:creationId xmlns:a16="http://schemas.microsoft.com/office/drawing/2014/main" id="{C14D12C8-8ADD-497E-7B36-B701BF728F78}"/>
              </a:ext>
            </a:extLst>
          </p:cNvPr>
          <p:cNvSpPr txBox="1">
            <a:spLocks/>
          </p:cNvSpPr>
          <p:nvPr/>
        </p:nvSpPr>
        <p:spPr>
          <a:xfrm>
            <a:off x="4034762" y="3145855"/>
            <a:ext cx="70241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en-US" sz="2400" dirty="0"/>
              <a:t>110</a:t>
            </a:r>
          </a:p>
        </p:txBody>
      </p:sp>
      <p:sp>
        <p:nvSpPr>
          <p:cNvPr id="8" name="Subtitle 2">
            <a:extLst>
              <a:ext uri="{FF2B5EF4-FFF2-40B4-BE49-F238E27FC236}">
                <a16:creationId xmlns:a16="http://schemas.microsoft.com/office/drawing/2014/main" id="{69053D64-74D4-69B3-A32A-A58688F12172}"/>
              </a:ext>
            </a:extLst>
          </p:cNvPr>
          <p:cNvSpPr txBox="1">
            <a:spLocks/>
          </p:cNvSpPr>
          <p:nvPr/>
        </p:nvSpPr>
        <p:spPr>
          <a:xfrm>
            <a:off x="5275465" y="1157351"/>
            <a:ext cx="587999"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algn="l"/>
            <a:r>
              <a:rPr lang="en-US" sz="2400" dirty="0"/>
              <a:t>11</a:t>
            </a:r>
          </a:p>
        </p:txBody>
      </p:sp>
      <p:sp>
        <p:nvSpPr>
          <p:cNvPr id="16" name="Google Shape;670;p43">
            <a:extLst>
              <a:ext uri="{FF2B5EF4-FFF2-40B4-BE49-F238E27FC236}">
                <a16:creationId xmlns:a16="http://schemas.microsoft.com/office/drawing/2014/main" id="{2207093C-F96D-C6DF-E4CF-E3B429326427}"/>
              </a:ext>
            </a:extLst>
          </p:cNvPr>
          <p:cNvSpPr txBox="1">
            <a:spLocks/>
          </p:cNvSpPr>
          <p:nvPr/>
        </p:nvSpPr>
        <p:spPr>
          <a:xfrm>
            <a:off x="5656030" y="3722899"/>
            <a:ext cx="1957500" cy="669000"/>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600" dirty="0">
                <a:solidFill>
                  <a:schemeClr val="accent1"/>
                </a:solidFill>
              </a:rPr>
              <a:t>Future Purposes</a:t>
            </a:r>
          </a:p>
        </p:txBody>
      </p:sp>
      <p:sp>
        <p:nvSpPr>
          <p:cNvPr id="17" name="Rectangle 16">
            <a:extLst>
              <a:ext uri="{FF2B5EF4-FFF2-40B4-BE49-F238E27FC236}">
                <a16:creationId xmlns:a16="http://schemas.microsoft.com/office/drawing/2014/main" id="{532034BC-3B6C-7A18-40FF-8D2CB24A7907}"/>
              </a:ext>
            </a:extLst>
          </p:cNvPr>
          <p:cNvSpPr/>
          <p:nvPr/>
        </p:nvSpPr>
        <p:spPr>
          <a:xfrm>
            <a:off x="1487704" y="3728814"/>
            <a:ext cx="1634836" cy="669000"/>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 name="Google Shape;670;p43">
            <a:extLst>
              <a:ext uri="{FF2B5EF4-FFF2-40B4-BE49-F238E27FC236}">
                <a16:creationId xmlns:a16="http://schemas.microsoft.com/office/drawing/2014/main" id="{03D32CC3-A8B1-BAE9-5839-EF7E1601D3C0}"/>
              </a:ext>
            </a:extLst>
          </p:cNvPr>
          <p:cNvSpPr txBox="1">
            <a:spLocks/>
          </p:cNvSpPr>
          <p:nvPr/>
        </p:nvSpPr>
        <p:spPr>
          <a:xfrm>
            <a:off x="1547817" y="3728814"/>
            <a:ext cx="1514609" cy="66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600" dirty="0">
                <a:solidFill>
                  <a:schemeClr val="tx1"/>
                </a:solidFill>
              </a:rPr>
              <a:t>Topics Covered</a:t>
            </a:r>
          </a:p>
        </p:txBody>
      </p:sp>
      <p:sp>
        <p:nvSpPr>
          <p:cNvPr id="19" name="Rectangle 18">
            <a:extLst>
              <a:ext uri="{FF2B5EF4-FFF2-40B4-BE49-F238E27FC236}">
                <a16:creationId xmlns:a16="http://schemas.microsoft.com/office/drawing/2014/main" id="{B5285292-2E32-5E0A-8702-E8D41B5E003B}"/>
              </a:ext>
            </a:extLst>
          </p:cNvPr>
          <p:cNvSpPr/>
          <p:nvPr/>
        </p:nvSpPr>
        <p:spPr>
          <a:xfrm>
            <a:off x="3640629" y="3731902"/>
            <a:ext cx="1634836" cy="66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Google Shape;670;p43">
            <a:extLst>
              <a:ext uri="{FF2B5EF4-FFF2-40B4-BE49-F238E27FC236}">
                <a16:creationId xmlns:a16="http://schemas.microsoft.com/office/drawing/2014/main" id="{9DDA2F21-65E9-1968-2023-E8C47D9BA07F}"/>
              </a:ext>
            </a:extLst>
          </p:cNvPr>
          <p:cNvSpPr txBox="1">
            <a:spLocks/>
          </p:cNvSpPr>
          <p:nvPr/>
        </p:nvSpPr>
        <p:spPr>
          <a:xfrm>
            <a:off x="3760856" y="4030595"/>
            <a:ext cx="1514609" cy="3613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600" dirty="0">
                <a:solidFill>
                  <a:schemeClr val="bg1"/>
                </a:solidFill>
              </a:rPr>
              <a:t>Output &amp; Functions </a:t>
            </a:r>
          </a:p>
        </p:txBody>
      </p:sp>
      <p:sp>
        <p:nvSpPr>
          <p:cNvPr id="23" name="Subtitle 2">
            <a:extLst>
              <a:ext uri="{FF2B5EF4-FFF2-40B4-BE49-F238E27FC236}">
                <a16:creationId xmlns:a16="http://schemas.microsoft.com/office/drawing/2014/main" id="{AE01B0D0-7C47-1E16-80F1-F64C7DA599B9}"/>
              </a:ext>
            </a:extLst>
          </p:cNvPr>
          <p:cNvSpPr txBox="1">
            <a:spLocks/>
          </p:cNvSpPr>
          <p:nvPr/>
        </p:nvSpPr>
        <p:spPr>
          <a:xfrm>
            <a:off x="6204700" y="3145855"/>
            <a:ext cx="70241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en-US" sz="2400" dirty="0"/>
              <a:t>111</a:t>
            </a:r>
          </a:p>
        </p:txBody>
      </p:sp>
    </p:spTree>
    <p:extLst>
      <p:ext uri="{BB962C8B-B14F-4D97-AF65-F5344CB8AC3E}">
        <p14:creationId xmlns:p14="http://schemas.microsoft.com/office/powerpoint/2010/main" val="190413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266280"/>
            <a:ext cx="3932700" cy="2130900"/>
          </a:xfrm>
          <a:prstGeom prst="rect">
            <a:avLst/>
          </a:prstGeom>
        </p:spPr>
        <p:txBody>
          <a:bodyPr spcFirstLastPara="1" wrap="square" lIns="91425" tIns="91425" rIns="91425" bIns="91425" anchor="t" anchorCtr="0">
            <a:noAutofit/>
          </a:bodyPr>
          <a:lstStyle/>
          <a:p>
            <a:pPr marL="0" marR="0" indent="0" algn="ctr">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Our program code is related to a bank management system. </a:t>
            </a:r>
          </a:p>
          <a:p>
            <a:pPr marL="0" marR="0" indent="0" algn="ctr">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This means that the user, from all over the world, can access the bank services and make transactions.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81" name="Google Shape;381;p33"/>
          <p:cNvSpPr txBox="1">
            <a:spLocks noGrp="1"/>
          </p:cNvSpPr>
          <p:nvPr>
            <p:ph type="title"/>
          </p:nvPr>
        </p:nvSpPr>
        <p:spPr>
          <a:xfrm>
            <a:off x="4548925" y="910128"/>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Program Description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163782" y="599510"/>
            <a:ext cx="307571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Objectives</a:t>
            </a:r>
            <a:endParaRPr sz="3600" dirty="0"/>
          </a:p>
        </p:txBody>
      </p:sp>
      <p:sp>
        <p:nvSpPr>
          <p:cNvPr id="2" name="Google Shape;361;p30">
            <a:extLst>
              <a:ext uri="{FF2B5EF4-FFF2-40B4-BE49-F238E27FC236}">
                <a16:creationId xmlns:a16="http://schemas.microsoft.com/office/drawing/2014/main" id="{1944BCA6-3C6A-65B5-03D4-E762CA9CCE3C}"/>
              </a:ext>
            </a:extLst>
          </p:cNvPr>
          <p:cNvSpPr txBox="1">
            <a:spLocks/>
          </p:cNvSpPr>
          <p:nvPr/>
        </p:nvSpPr>
        <p:spPr>
          <a:xfrm>
            <a:off x="526473" y="1903752"/>
            <a:ext cx="7723909" cy="21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342900">
              <a:lnSpc>
                <a:spcPct val="107000"/>
              </a:lnSpc>
              <a:spcAft>
                <a:spcPts val="800"/>
              </a:spcAft>
              <a:buFont typeface="Symbol" panose="05050102010706020507" pitchFamily="18" charset="2"/>
              <a:buChar char=""/>
            </a:pPr>
            <a:r>
              <a:rPr lang="en-US" dirty="0">
                <a:latin typeface="Overpass Mono" panose="020B0604020202020204" charset="0"/>
                <a:ea typeface="Calibri" panose="020F0502020204030204" pitchFamily="34" charset="0"/>
                <a:cs typeface="Calibri" panose="020F0502020204030204" pitchFamily="34" charset="0"/>
              </a:rPr>
              <a:t>Eliminate paperwork in a bank.</a:t>
            </a:r>
          </a:p>
          <a:p>
            <a:pPr marL="342900">
              <a:lnSpc>
                <a:spcPct val="107000"/>
              </a:lnSpc>
              <a:spcAft>
                <a:spcPts val="800"/>
              </a:spcAft>
              <a:buFont typeface="Symbol" panose="05050102010706020507" pitchFamily="18" charset="2"/>
              <a:buChar char=""/>
            </a:pPr>
            <a:r>
              <a:rPr lang="en-US" dirty="0">
                <a:latin typeface="Overpass Mono" panose="020B0604020202020204" charset="0"/>
                <a:ea typeface="Calibri" panose="020F0502020204030204" pitchFamily="34" charset="0"/>
                <a:cs typeface="Calibri" panose="020F0502020204030204" pitchFamily="34" charset="0"/>
              </a:rPr>
              <a:t>Record every transaction in a computerized system to reduce problems such as “record file missing”.</a:t>
            </a:r>
          </a:p>
          <a:p>
            <a:pPr marL="342900">
              <a:lnSpc>
                <a:spcPct val="107000"/>
              </a:lnSpc>
              <a:spcAft>
                <a:spcPts val="800"/>
              </a:spcAft>
              <a:buFont typeface="Symbol" panose="05050102010706020507" pitchFamily="18" charset="2"/>
              <a:buChar char=""/>
            </a:pPr>
            <a:r>
              <a:rPr lang="en-US" dirty="0">
                <a:latin typeface="Overpass Mono" panose="020B0604020202020204" charset="0"/>
                <a:ea typeface="Calibri" panose="020F0502020204030204" pitchFamily="34" charset="0"/>
                <a:cs typeface="Calibri" panose="020F0502020204030204" pitchFamily="34" charset="0"/>
              </a:rPr>
              <a:t>Keep track of all type of accounts in a systematic manner.</a:t>
            </a:r>
          </a:p>
          <a:p>
            <a:pPr marL="342900">
              <a:lnSpc>
                <a:spcPct val="107000"/>
              </a:lnSpc>
              <a:spcAft>
                <a:spcPts val="800"/>
              </a:spcAft>
              <a:buFont typeface="Symbol" panose="05050102010706020507" pitchFamily="18" charset="2"/>
              <a:buChar char=""/>
            </a:pPr>
            <a:r>
              <a:rPr lang="en-US" dirty="0">
                <a:latin typeface="Overpass Mono" panose="020B0604020202020204" charset="0"/>
                <a:ea typeface="Calibri" panose="020F0502020204030204" pitchFamily="34" charset="0"/>
                <a:cs typeface="Calibri" panose="020F0502020204030204" pitchFamily="34" charset="0"/>
              </a:rPr>
              <a:t>Make a proper application that is user friendly, and less time consuming.</a:t>
            </a:r>
            <a:endParaRPr lang="en-US" dirty="0">
              <a:latin typeface="Overpass Mono" panose="020B060402020202020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8891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7996" y="202154"/>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Access</a:t>
            </a:r>
            <a:endParaRPr dirty="0"/>
          </a:p>
        </p:txBody>
      </p:sp>
      <p:sp>
        <p:nvSpPr>
          <p:cNvPr id="662" name="Google Shape;662;p43"/>
          <p:cNvSpPr txBox="1">
            <a:spLocks noGrp="1"/>
          </p:cNvSpPr>
          <p:nvPr>
            <p:ph type="title"/>
          </p:nvPr>
        </p:nvSpPr>
        <p:spPr>
          <a:xfrm>
            <a:off x="6385828" y="1841059"/>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Register</a:t>
            </a:r>
            <a:endParaRPr dirty="0"/>
          </a:p>
        </p:txBody>
      </p:sp>
      <p:sp>
        <p:nvSpPr>
          <p:cNvPr id="663" name="Google Shape;663;p43"/>
          <p:cNvSpPr txBox="1">
            <a:spLocks noGrp="1"/>
          </p:cNvSpPr>
          <p:nvPr>
            <p:ph type="subTitle" idx="2"/>
          </p:nvPr>
        </p:nvSpPr>
        <p:spPr>
          <a:xfrm>
            <a:off x="3503919" y="753585"/>
            <a:ext cx="2136154"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user will be able to access :</a:t>
            </a:r>
            <a:endParaRPr dirty="0"/>
          </a:p>
        </p:txBody>
      </p:sp>
      <p:sp>
        <p:nvSpPr>
          <p:cNvPr id="664" name="Google Shape;664;p43"/>
          <p:cNvSpPr txBox="1">
            <a:spLocks noGrp="1"/>
          </p:cNvSpPr>
          <p:nvPr>
            <p:ph type="title" idx="3"/>
          </p:nvPr>
        </p:nvSpPr>
        <p:spPr>
          <a:xfrm>
            <a:off x="769751" y="1841059"/>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Home Page</a:t>
            </a:r>
            <a:endParaRPr dirty="0"/>
          </a:p>
        </p:txBody>
      </p:sp>
      <p:sp>
        <p:nvSpPr>
          <p:cNvPr id="666" name="Google Shape;666;p43"/>
          <p:cNvSpPr txBox="1">
            <a:spLocks noGrp="1"/>
          </p:cNvSpPr>
          <p:nvPr>
            <p:ph type="title" idx="5"/>
          </p:nvPr>
        </p:nvSpPr>
        <p:spPr>
          <a:xfrm>
            <a:off x="3593250" y="184947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Login</a:t>
            </a:r>
            <a:endParaRPr dirty="0"/>
          </a:p>
        </p:txBody>
      </p:sp>
      <p:sp>
        <p:nvSpPr>
          <p:cNvPr id="668" name="Google Shape;668;p43"/>
          <p:cNvSpPr txBox="1">
            <a:spLocks noGrp="1"/>
          </p:cNvSpPr>
          <p:nvPr>
            <p:ph type="title" idx="7"/>
          </p:nvPr>
        </p:nvSpPr>
        <p:spPr>
          <a:xfrm>
            <a:off x="6385828" y="331869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Deposits</a:t>
            </a:r>
            <a:endParaRPr dirty="0"/>
          </a:p>
        </p:txBody>
      </p:sp>
      <p:sp>
        <p:nvSpPr>
          <p:cNvPr id="670" name="Google Shape;670;p43"/>
          <p:cNvSpPr txBox="1">
            <a:spLocks noGrp="1"/>
          </p:cNvSpPr>
          <p:nvPr>
            <p:ph type="title" idx="9"/>
          </p:nvPr>
        </p:nvSpPr>
        <p:spPr>
          <a:xfrm>
            <a:off x="804329" y="331869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Transactions</a:t>
            </a:r>
            <a:endParaRPr sz="1800" dirty="0"/>
          </a:p>
        </p:txBody>
      </p:sp>
      <p:sp>
        <p:nvSpPr>
          <p:cNvPr id="672" name="Google Shape;672;p43"/>
          <p:cNvSpPr txBox="1">
            <a:spLocks noGrp="1"/>
          </p:cNvSpPr>
          <p:nvPr>
            <p:ph type="title" idx="14"/>
          </p:nvPr>
        </p:nvSpPr>
        <p:spPr>
          <a:xfrm>
            <a:off x="3593250" y="331869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Withdrawls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117273" y="1259516"/>
            <a:ext cx="4045999" cy="21309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Overpass Mono" panose="020B0604020202020204" charset="0"/>
                <a:ea typeface="Calibri" panose="020F0502020204030204" pitchFamily="34" charset="0"/>
                <a:cs typeface="Calibri" panose="020F0502020204030204" pitchFamily="34" charset="0"/>
              </a:rPr>
              <a:t>Saves time.</a:t>
            </a:r>
          </a:p>
          <a:p>
            <a:pPr marL="342900" marR="0" lvl="0" indent="-342900">
              <a:lnSpc>
                <a:spcPct val="107000"/>
              </a:lnSpc>
              <a:spcBef>
                <a:spcPts val="0"/>
              </a:spcBef>
              <a:spcAft>
                <a:spcPts val="800"/>
              </a:spcAft>
              <a:buFont typeface="Symbol" panose="05050102010706020507" pitchFamily="18" charset="2"/>
              <a:buChar char=""/>
            </a:pPr>
            <a:r>
              <a:rPr lang="en-US" sz="2400" dirty="0">
                <a:latin typeface="Overpass Mono" panose="020B0604020202020204" charset="0"/>
                <a:ea typeface="Calibri" panose="020F0502020204030204" pitchFamily="34" charset="0"/>
                <a:cs typeface="Calibri" panose="020F0502020204030204" pitchFamily="34" charset="0"/>
              </a:rPr>
              <a:t>Easy to use.</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Overpass Mono" panose="020B0604020202020204" charset="0"/>
                <a:ea typeface="Calibri" panose="020F0502020204030204" pitchFamily="34" charset="0"/>
                <a:cs typeface="Calibri" panose="020F0502020204030204" pitchFamily="34" charset="0"/>
              </a:rPr>
              <a:t>Facilitates classifying data.</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Overpass Mono" panose="020B0604020202020204" charset="0"/>
                <a:ea typeface="Calibri" panose="020F0502020204030204" pitchFamily="34" charset="0"/>
                <a:cs typeface="Arial" panose="020B0604020202020204" pitchFamily="34" charset="0"/>
              </a:rPr>
              <a:t>Global Reach.</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Overpass Mono" panose="020B0604020202020204" charset="0"/>
                <a:ea typeface="Calibri" panose="020F0502020204030204" pitchFamily="34" charset="0"/>
                <a:cs typeface="Arial" panose="020B0604020202020204" pitchFamily="34" charset="0"/>
              </a:rPr>
              <a:t>24/7 Availability.</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Overpass Mono" panose="020B0604020202020204" charset="0"/>
                <a:ea typeface="Calibri" panose="020F0502020204030204" pitchFamily="34" charset="0"/>
                <a:cs typeface="Arial" panose="020B0604020202020204" pitchFamily="34" charset="0"/>
              </a:rPr>
              <a:t>Secure Transactions.</a:t>
            </a:r>
          </a:p>
          <a:p>
            <a:pPr marL="342900" marR="0" lvl="0" indent="-342900">
              <a:lnSpc>
                <a:spcPct val="107000"/>
              </a:lnSpc>
              <a:spcBef>
                <a:spcPts val="0"/>
              </a:spcBef>
              <a:spcAft>
                <a:spcPts val="800"/>
              </a:spcAft>
              <a:buFont typeface="Symbol" panose="05050102010706020507" pitchFamily="18" charset="2"/>
              <a:buChar char=""/>
            </a:pPr>
            <a:endParaRPr lang="en-US" sz="2400" dirty="0">
              <a:effectLst/>
              <a:latin typeface="Overpass Mono" panose="020B060402020202020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n-US" sz="2400" dirty="0">
              <a:effectLst/>
              <a:latin typeface="Overpass Mono" panose="020B0604020202020204" charset="0"/>
              <a:ea typeface="Calibri" panose="020F0502020204030204" pitchFamily="34" charset="0"/>
              <a:cs typeface="Arial" panose="020B0604020202020204" pitchFamily="34" charset="0"/>
            </a:endParaRPr>
          </a:p>
        </p:txBody>
      </p:sp>
      <p:sp>
        <p:nvSpPr>
          <p:cNvPr id="362" name="Google Shape;362;p30"/>
          <p:cNvSpPr txBox="1">
            <a:spLocks noGrp="1"/>
          </p:cNvSpPr>
          <p:nvPr>
            <p:ph type="title"/>
          </p:nvPr>
        </p:nvSpPr>
        <p:spPr>
          <a:xfrm>
            <a:off x="96698" y="420181"/>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Importance &amp; Advantages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cxnSp>
        <p:nvCxnSpPr>
          <p:cNvPr id="714" name="Google Shape;714;p46"/>
          <p:cNvCxnSpPr>
            <a:cxnSpLocks/>
          </p:cNvCxnSpPr>
          <p:nvPr/>
        </p:nvCxnSpPr>
        <p:spPr>
          <a:xfrm flipV="1">
            <a:off x="4740252" y="1349549"/>
            <a:ext cx="1879500" cy="1303416"/>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a:cxnSpLocks/>
          </p:cNvCxnSpPr>
          <p:nvPr/>
        </p:nvCxnSpPr>
        <p:spPr>
          <a:xfrm flipV="1">
            <a:off x="4740252" y="2227496"/>
            <a:ext cx="1879500" cy="425469"/>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a:off x="4740252" y="2652965"/>
            <a:ext cx="1863641" cy="536907"/>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a:cxnSpLocks/>
          </p:cNvCxnSpPr>
          <p:nvPr/>
        </p:nvCxnSpPr>
        <p:spPr>
          <a:xfrm>
            <a:off x="4717393" y="2652965"/>
            <a:ext cx="1902359" cy="1418957"/>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692" name="Google Shape;692;p46"/>
          <p:cNvSpPr/>
          <p:nvPr/>
        </p:nvSpPr>
        <p:spPr>
          <a:xfrm>
            <a:off x="3502228" y="2171777"/>
            <a:ext cx="1964885" cy="962376"/>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Topics Covered</a:t>
            </a:r>
            <a:endParaRPr dirty="0"/>
          </a:p>
        </p:txBody>
      </p:sp>
      <p:sp>
        <p:nvSpPr>
          <p:cNvPr id="694" name="Google Shape;694;p46"/>
          <p:cNvSpPr txBox="1">
            <a:spLocks noGrp="1"/>
          </p:cNvSpPr>
          <p:nvPr>
            <p:ph type="subTitle" idx="4294967295"/>
          </p:nvPr>
        </p:nvSpPr>
        <p:spPr>
          <a:xfrm flipH="1">
            <a:off x="3610171" y="2350746"/>
            <a:ext cx="1790226" cy="780264"/>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sz="1600" dirty="0">
                <a:solidFill>
                  <a:schemeClr val="dk1"/>
                </a:solidFill>
              </a:rPr>
              <a:t>The topics covered include:</a:t>
            </a:r>
            <a:endParaRPr sz="1600" dirty="0">
              <a:solidFill>
                <a:schemeClr val="dk1"/>
              </a:solidFill>
            </a:endParaRPr>
          </a:p>
        </p:txBody>
      </p:sp>
      <p:sp>
        <p:nvSpPr>
          <p:cNvPr id="696" name="Google Shape;696;p46"/>
          <p:cNvSpPr txBox="1">
            <a:spLocks noGrp="1"/>
          </p:cNvSpPr>
          <p:nvPr>
            <p:ph type="subTitle" idx="4294967295"/>
          </p:nvPr>
        </p:nvSpPr>
        <p:spPr>
          <a:xfrm flipH="1">
            <a:off x="326579" y="992666"/>
            <a:ext cx="1999145" cy="2730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400" dirty="0"/>
              <a:t>Conditional if statement</a:t>
            </a:r>
            <a:endParaRPr sz="1400" dirty="0"/>
          </a:p>
        </p:txBody>
      </p:sp>
      <p:sp>
        <p:nvSpPr>
          <p:cNvPr id="700" name="Google Shape;700;p46"/>
          <p:cNvSpPr txBox="1">
            <a:spLocks noGrp="1"/>
          </p:cNvSpPr>
          <p:nvPr>
            <p:ph type="subTitle" idx="4294967295"/>
          </p:nvPr>
        </p:nvSpPr>
        <p:spPr>
          <a:xfrm flipH="1">
            <a:off x="1431098" y="2773332"/>
            <a:ext cx="918491"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400" dirty="0"/>
              <a:t>Functions</a:t>
            </a:r>
            <a:endParaRPr sz="1400" dirty="0"/>
          </a:p>
          <a:p>
            <a:pPr marL="0" lvl="0" indent="0" algn="l" rtl="0">
              <a:spcBef>
                <a:spcPts val="1600"/>
              </a:spcBef>
              <a:spcAft>
                <a:spcPts val="1600"/>
              </a:spcAft>
              <a:buNone/>
            </a:pPr>
            <a:endParaRPr sz="1400" dirty="0"/>
          </a:p>
        </p:txBody>
      </p:sp>
      <p:sp>
        <p:nvSpPr>
          <p:cNvPr id="702" name="Google Shape;702;p46"/>
          <p:cNvSpPr txBox="1">
            <a:spLocks noGrp="1"/>
          </p:cNvSpPr>
          <p:nvPr>
            <p:ph type="subTitle" idx="4294967295"/>
          </p:nvPr>
        </p:nvSpPr>
        <p:spPr>
          <a:xfrm flipH="1">
            <a:off x="326579" y="3604417"/>
            <a:ext cx="2108375"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400" dirty="0"/>
              <a:t>Mathematical Operations</a:t>
            </a:r>
            <a:endParaRPr sz="1400" dirty="0"/>
          </a:p>
        </p:txBody>
      </p:sp>
      <p:sp>
        <p:nvSpPr>
          <p:cNvPr id="703" name="Google Shape;703;p46"/>
          <p:cNvSpPr/>
          <p:nvPr/>
        </p:nvSpPr>
        <p:spPr>
          <a:xfrm>
            <a:off x="3590106" y="4954744"/>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flipH="1">
            <a:off x="0" y="502432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6491512" y="4683578"/>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5720618" y="5009606"/>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2695194" y="4863146"/>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3816428" y="4697600"/>
            <a:ext cx="1086515"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5924359" y="4666406"/>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6"/>
          <p:cNvSpPr/>
          <p:nvPr/>
        </p:nvSpPr>
        <p:spPr>
          <a:xfrm flipH="1">
            <a:off x="5491100" y="4800300"/>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8384128" y="4666406"/>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7776632" y="5024320"/>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6;p46">
            <a:extLst>
              <a:ext uri="{FF2B5EF4-FFF2-40B4-BE49-F238E27FC236}">
                <a16:creationId xmlns:a16="http://schemas.microsoft.com/office/drawing/2014/main" id="{1473B903-EE7C-C242-FB21-83C3307ADBC0}"/>
              </a:ext>
            </a:extLst>
          </p:cNvPr>
          <p:cNvSpPr txBox="1">
            <a:spLocks/>
          </p:cNvSpPr>
          <p:nvPr/>
        </p:nvSpPr>
        <p:spPr>
          <a:xfrm flipH="1">
            <a:off x="1508894" y="1898777"/>
            <a:ext cx="856554"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For loops</a:t>
            </a:r>
          </a:p>
          <a:p>
            <a:pPr marL="0" indent="0">
              <a:spcBef>
                <a:spcPts val="1600"/>
              </a:spcBef>
              <a:spcAft>
                <a:spcPts val="1600"/>
              </a:spcAft>
              <a:buFont typeface="Anaheim"/>
              <a:buNone/>
            </a:pPr>
            <a:endParaRPr lang="en-US" sz="1400" b="1" dirty="0"/>
          </a:p>
        </p:txBody>
      </p:sp>
      <p:sp>
        <p:nvSpPr>
          <p:cNvPr id="21" name="Google Shape;696;p46">
            <a:extLst>
              <a:ext uri="{FF2B5EF4-FFF2-40B4-BE49-F238E27FC236}">
                <a16:creationId xmlns:a16="http://schemas.microsoft.com/office/drawing/2014/main" id="{529F0188-F9EA-4294-A3CA-CE33A548C650}"/>
              </a:ext>
            </a:extLst>
          </p:cNvPr>
          <p:cNvSpPr txBox="1">
            <a:spLocks/>
          </p:cNvSpPr>
          <p:nvPr/>
        </p:nvSpPr>
        <p:spPr>
          <a:xfrm flipH="1">
            <a:off x="1054982" y="4375757"/>
            <a:ext cx="1310465"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Nested if loop</a:t>
            </a:r>
          </a:p>
        </p:txBody>
      </p:sp>
      <p:sp>
        <p:nvSpPr>
          <p:cNvPr id="22" name="Google Shape;696;p46">
            <a:extLst>
              <a:ext uri="{FF2B5EF4-FFF2-40B4-BE49-F238E27FC236}">
                <a16:creationId xmlns:a16="http://schemas.microsoft.com/office/drawing/2014/main" id="{C287B443-12D8-E29D-141D-093CED16C691}"/>
              </a:ext>
            </a:extLst>
          </p:cNvPr>
          <p:cNvSpPr txBox="1">
            <a:spLocks/>
          </p:cNvSpPr>
          <p:nvPr/>
        </p:nvSpPr>
        <p:spPr>
          <a:xfrm flipH="1">
            <a:off x="6781579" y="1215969"/>
            <a:ext cx="2168942"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Random Number Generator</a:t>
            </a:r>
          </a:p>
        </p:txBody>
      </p:sp>
      <p:sp>
        <p:nvSpPr>
          <p:cNvPr id="23" name="Google Shape;696;p46">
            <a:extLst>
              <a:ext uri="{FF2B5EF4-FFF2-40B4-BE49-F238E27FC236}">
                <a16:creationId xmlns:a16="http://schemas.microsoft.com/office/drawing/2014/main" id="{EC9E010E-7133-1B0D-7F55-FACE9BFAC65F}"/>
              </a:ext>
            </a:extLst>
          </p:cNvPr>
          <p:cNvSpPr txBox="1">
            <a:spLocks/>
          </p:cNvSpPr>
          <p:nvPr/>
        </p:nvSpPr>
        <p:spPr>
          <a:xfrm flipH="1">
            <a:off x="6821303" y="2076479"/>
            <a:ext cx="856554"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Lists</a:t>
            </a:r>
          </a:p>
          <a:p>
            <a:pPr marL="0" indent="0">
              <a:spcBef>
                <a:spcPts val="1600"/>
              </a:spcBef>
              <a:spcAft>
                <a:spcPts val="1600"/>
              </a:spcAft>
              <a:buFont typeface="Anaheim"/>
              <a:buNone/>
            </a:pPr>
            <a:endParaRPr lang="en-US" sz="1400" dirty="0"/>
          </a:p>
        </p:txBody>
      </p:sp>
      <p:sp>
        <p:nvSpPr>
          <p:cNvPr id="24" name="Google Shape;696;p46">
            <a:extLst>
              <a:ext uri="{FF2B5EF4-FFF2-40B4-BE49-F238E27FC236}">
                <a16:creationId xmlns:a16="http://schemas.microsoft.com/office/drawing/2014/main" id="{C0E5DB2B-A122-9B92-7607-E558D02E8CBC}"/>
              </a:ext>
            </a:extLst>
          </p:cNvPr>
          <p:cNvSpPr txBox="1">
            <a:spLocks/>
          </p:cNvSpPr>
          <p:nvPr/>
        </p:nvSpPr>
        <p:spPr>
          <a:xfrm flipH="1">
            <a:off x="6794934" y="3053372"/>
            <a:ext cx="856554"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Arrays</a:t>
            </a:r>
          </a:p>
          <a:p>
            <a:pPr marL="0" indent="0">
              <a:spcBef>
                <a:spcPts val="1600"/>
              </a:spcBef>
              <a:spcAft>
                <a:spcPts val="1600"/>
              </a:spcAft>
              <a:buFont typeface="Anaheim"/>
              <a:buNone/>
            </a:pPr>
            <a:endParaRPr lang="en-US" sz="1400" dirty="0"/>
          </a:p>
        </p:txBody>
      </p:sp>
      <p:sp>
        <p:nvSpPr>
          <p:cNvPr id="56" name="Google Shape;696;p46">
            <a:extLst>
              <a:ext uri="{FF2B5EF4-FFF2-40B4-BE49-F238E27FC236}">
                <a16:creationId xmlns:a16="http://schemas.microsoft.com/office/drawing/2014/main" id="{6E911F66-B15E-D3F8-845A-1CD4630C3BC7}"/>
              </a:ext>
            </a:extLst>
          </p:cNvPr>
          <p:cNvSpPr txBox="1">
            <a:spLocks/>
          </p:cNvSpPr>
          <p:nvPr/>
        </p:nvSpPr>
        <p:spPr>
          <a:xfrm flipH="1">
            <a:off x="6775942" y="3935422"/>
            <a:ext cx="1310465"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Libraries</a:t>
            </a:r>
          </a:p>
        </p:txBody>
      </p:sp>
      <p:pic>
        <p:nvPicPr>
          <p:cNvPr id="61" name="Picture 60">
            <a:extLst>
              <a:ext uri="{FF2B5EF4-FFF2-40B4-BE49-F238E27FC236}">
                <a16:creationId xmlns:a16="http://schemas.microsoft.com/office/drawing/2014/main" id="{8F0A74BF-F16C-6398-824B-E4EBD3D01001}"/>
              </a:ext>
            </a:extLst>
          </p:cNvPr>
          <p:cNvPicPr>
            <a:picLocks noChangeAspect="1"/>
          </p:cNvPicPr>
          <p:nvPr/>
        </p:nvPicPr>
        <p:blipFill>
          <a:blip r:embed="rId3"/>
          <a:stretch>
            <a:fillRect/>
          </a:stretch>
        </p:blipFill>
        <p:spPr>
          <a:xfrm flipH="1">
            <a:off x="2365448" y="1076120"/>
            <a:ext cx="1653868" cy="35237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549509" y="151252"/>
            <a:ext cx="804498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Output &amp; Functions </a:t>
            </a:r>
            <a:r>
              <a:rPr lang="en" sz="2400" dirty="0"/>
              <a:t> : Main Screen</a:t>
            </a:r>
            <a:endParaRPr sz="2400" dirty="0"/>
          </a:p>
        </p:txBody>
      </p:sp>
      <p:sp>
        <p:nvSpPr>
          <p:cNvPr id="524" name="Google Shape;524;p40"/>
          <p:cNvSpPr txBox="1"/>
          <p:nvPr/>
        </p:nvSpPr>
        <p:spPr>
          <a:xfrm>
            <a:off x="5479474" y="1012200"/>
            <a:ext cx="1729174"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dirty="0">
              <a:solidFill>
                <a:schemeClr val="lt1"/>
              </a:solidFill>
              <a:latin typeface="Anaheim"/>
              <a:ea typeface="Anaheim"/>
              <a:cs typeface="Anaheim"/>
              <a:sym typeface="Anaheim"/>
            </a:endParaRPr>
          </a:p>
        </p:txBody>
      </p:sp>
      <p:pic>
        <p:nvPicPr>
          <p:cNvPr id="3" name="Picture 2">
            <a:extLst>
              <a:ext uri="{FF2B5EF4-FFF2-40B4-BE49-F238E27FC236}">
                <a16:creationId xmlns:a16="http://schemas.microsoft.com/office/drawing/2014/main" id="{3FB05A45-B63C-D7E5-797E-2DABE07946E6}"/>
              </a:ext>
            </a:extLst>
          </p:cNvPr>
          <p:cNvPicPr>
            <a:picLocks noChangeAspect="1"/>
          </p:cNvPicPr>
          <p:nvPr/>
        </p:nvPicPr>
        <p:blipFill>
          <a:blip r:embed="rId3"/>
          <a:stretch>
            <a:fillRect/>
          </a:stretch>
        </p:blipFill>
        <p:spPr>
          <a:xfrm>
            <a:off x="2903827" y="912446"/>
            <a:ext cx="3136756" cy="3863475"/>
          </a:xfrm>
          <a:prstGeom prst="rect">
            <a:avLst/>
          </a:prstGeom>
        </p:spPr>
      </p:pic>
    </p:spTree>
    <p:extLst>
      <p:ext uri="{BB962C8B-B14F-4D97-AF65-F5344CB8AC3E}">
        <p14:creationId xmlns:p14="http://schemas.microsoft.com/office/powerpoint/2010/main" val="74293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734289" y="146435"/>
            <a:ext cx="743989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 &amp; Functions </a:t>
            </a:r>
            <a:r>
              <a:rPr lang="en" dirty="0"/>
              <a:t> : Register</a:t>
            </a:r>
            <a:endParaRPr dirty="0"/>
          </a:p>
        </p:txBody>
      </p:sp>
      <p:pic>
        <p:nvPicPr>
          <p:cNvPr id="7" name="Picture 6">
            <a:extLst>
              <a:ext uri="{FF2B5EF4-FFF2-40B4-BE49-F238E27FC236}">
                <a16:creationId xmlns:a16="http://schemas.microsoft.com/office/drawing/2014/main" id="{AA9B1578-19F7-A12E-FA47-968F549A60FC}"/>
              </a:ext>
            </a:extLst>
          </p:cNvPr>
          <p:cNvPicPr>
            <a:picLocks noChangeAspect="1"/>
          </p:cNvPicPr>
          <p:nvPr/>
        </p:nvPicPr>
        <p:blipFill rotWithShape="1">
          <a:blip r:embed="rId3">
            <a:duotone>
              <a:schemeClr val="accent4">
                <a:shade val="45000"/>
                <a:satMod val="135000"/>
              </a:schemeClr>
              <a:prstClr val="white"/>
            </a:duotone>
          </a:blip>
          <a:srcRect t="5316" b="5606"/>
          <a:stretch/>
        </p:blipFill>
        <p:spPr>
          <a:xfrm>
            <a:off x="0" y="1778324"/>
            <a:ext cx="3927764" cy="3352801"/>
          </a:xfrm>
          <a:prstGeom prst="rect">
            <a:avLst/>
          </a:prstGeom>
        </p:spPr>
      </p:pic>
      <p:sp>
        <p:nvSpPr>
          <p:cNvPr id="8" name="Google Shape;506;p38">
            <a:extLst>
              <a:ext uri="{FF2B5EF4-FFF2-40B4-BE49-F238E27FC236}">
                <a16:creationId xmlns:a16="http://schemas.microsoft.com/office/drawing/2014/main" id="{5C2A8A20-D7AE-8256-D1AE-5526619E3CA7}"/>
              </a:ext>
            </a:extLst>
          </p:cNvPr>
          <p:cNvSpPr txBox="1">
            <a:spLocks/>
          </p:cNvSpPr>
          <p:nvPr/>
        </p:nvSpPr>
        <p:spPr>
          <a:xfrm>
            <a:off x="4253318" y="2402427"/>
            <a:ext cx="4054899" cy="65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20000"/>
              </a:lnSpc>
            </a:pPr>
            <a:endParaRPr lang="en-US" dirty="0">
              <a:solidFill>
                <a:schemeClr val="bg1"/>
              </a:solidFill>
            </a:endParaRPr>
          </a:p>
        </p:txBody>
      </p:sp>
      <p:sp>
        <p:nvSpPr>
          <p:cNvPr id="10" name="TextBox 9">
            <a:extLst>
              <a:ext uri="{FF2B5EF4-FFF2-40B4-BE49-F238E27FC236}">
                <a16:creationId xmlns:a16="http://schemas.microsoft.com/office/drawing/2014/main" id="{96A0DC49-BC5A-6951-A76C-22C354AA8DB5}"/>
              </a:ext>
            </a:extLst>
          </p:cNvPr>
          <p:cNvSpPr txBox="1"/>
          <p:nvPr/>
        </p:nvSpPr>
        <p:spPr>
          <a:xfrm>
            <a:off x="4142510" y="1671830"/>
            <a:ext cx="4852527" cy="954107"/>
          </a:xfrm>
          <a:prstGeom prst="rect">
            <a:avLst/>
          </a:prstGeom>
          <a:noFill/>
        </p:spPr>
        <p:txBody>
          <a:bodyPr wrap="square">
            <a:spAutoFit/>
          </a:bodyPr>
          <a:lstStyle/>
          <a:p>
            <a:pPr algn="ctr"/>
            <a:r>
              <a:rPr lang="en-US" dirty="0">
                <a:solidFill>
                  <a:schemeClr val="bg1"/>
                </a:solidFill>
                <a:latin typeface="Overpass Mono" panose="020B0604020202020204" charset="0"/>
              </a:rPr>
              <a:t>Information is compulsory to differentiate between multiple users that may have some common information and are stored in a file to be accessed later and edited.</a:t>
            </a:r>
          </a:p>
        </p:txBody>
      </p:sp>
      <p:pic>
        <p:nvPicPr>
          <p:cNvPr id="2" name="Picture 1">
            <a:extLst>
              <a:ext uri="{FF2B5EF4-FFF2-40B4-BE49-F238E27FC236}">
                <a16:creationId xmlns:a16="http://schemas.microsoft.com/office/drawing/2014/main" id="{09489E38-62B9-93CE-E25D-CCF79F8B956C}"/>
              </a:ext>
            </a:extLst>
          </p:cNvPr>
          <p:cNvPicPr>
            <a:picLocks noChangeAspect="1"/>
          </p:cNvPicPr>
          <p:nvPr/>
        </p:nvPicPr>
        <p:blipFill>
          <a:blip r:embed="rId4"/>
          <a:stretch>
            <a:fillRect/>
          </a:stretch>
        </p:blipFill>
        <p:spPr>
          <a:xfrm>
            <a:off x="4383606" y="2994616"/>
            <a:ext cx="2935030" cy="1780510"/>
          </a:xfrm>
          <a:prstGeom prst="rect">
            <a:avLst/>
          </a:prstGeom>
        </p:spPr>
      </p:pic>
      <p:sp>
        <p:nvSpPr>
          <p:cNvPr id="3" name="TextBox 2">
            <a:extLst>
              <a:ext uri="{FF2B5EF4-FFF2-40B4-BE49-F238E27FC236}">
                <a16:creationId xmlns:a16="http://schemas.microsoft.com/office/drawing/2014/main" id="{540510E7-659C-B0C4-5394-D806AD2EEC68}"/>
              </a:ext>
            </a:extLst>
          </p:cNvPr>
          <p:cNvSpPr txBox="1"/>
          <p:nvPr/>
        </p:nvSpPr>
        <p:spPr>
          <a:xfrm>
            <a:off x="380999" y="975741"/>
            <a:ext cx="8146473" cy="307777"/>
          </a:xfrm>
          <a:prstGeom prst="rect">
            <a:avLst/>
          </a:prstGeom>
          <a:noFill/>
        </p:spPr>
        <p:txBody>
          <a:bodyPr wrap="square" rtlCol="0">
            <a:spAutoFit/>
          </a:bodyPr>
          <a:lstStyle/>
          <a:p>
            <a:r>
              <a:rPr lang="en-US" dirty="0">
                <a:solidFill>
                  <a:schemeClr val="bg1"/>
                </a:solidFill>
                <a:latin typeface="Overpass Mono" panose="020B0604020202020204" charset="0"/>
              </a:rPr>
              <a:t>Asks the user to enter details in order to start his/her bank account.</a:t>
            </a: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512</Words>
  <Application>Microsoft Office PowerPoint</Application>
  <PresentationFormat>On-screen Show (16:9)</PresentationFormat>
  <Paragraphs>81</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Overpass Mono</vt:lpstr>
      <vt:lpstr>Anaheim</vt:lpstr>
      <vt:lpstr>Arial</vt:lpstr>
      <vt:lpstr>Barlow Condensed ExtraBold</vt:lpstr>
      <vt:lpstr>Symbol</vt:lpstr>
      <vt:lpstr>Raleway SemiBold</vt:lpstr>
      <vt:lpstr>Calibri</vt:lpstr>
      <vt:lpstr>Nunito Light</vt:lpstr>
      <vt:lpstr>Programming Lesson by Slidesgo</vt:lpstr>
      <vt:lpstr>Banking Management System</vt:lpstr>
      <vt:lpstr>Table of Content</vt:lpstr>
      <vt:lpstr>Program Description</vt:lpstr>
      <vt:lpstr>Objectives</vt:lpstr>
      <vt:lpstr>User Access</vt:lpstr>
      <vt:lpstr>Importance &amp; Advantages</vt:lpstr>
      <vt:lpstr>Topics Covered</vt:lpstr>
      <vt:lpstr>Output &amp; Functions  : Main Screen</vt:lpstr>
      <vt:lpstr>Output &amp; Functions  : Register</vt:lpstr>
      <vt:lpstr>Output &amp; Functions  : Login</vt:lpstr>
      <vt:lpstr>Output &amp; Functions  : Account Information</vt:lpstr>
      <vt:lpstr>Output &amp; Functions  : Personal Details</vt:lpstr>
      <vt:lpstr>Output &amp; Functions  : Deposit</vt:lpstr>
      <vt:lpstr>Output &amp; Functions : Withdrawl</vt:lpstr>
      <vt:lpstr>Functions : Transactions</vt:lpstr>
      <vt:lpstr>Functions : Transactions</vt:lpstr>
      <vt:lpstr>Future Purposes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creator/>
  <cp:lastModifiedBy>Karim Issam Itani</cp:lastModifiedBy>
  <cp:revision>19</cp:revision>
  <dcterms:modified xsi:type="dcterms:W3CDTF">2022-12-04T21:02:47Z</dcterms:modified>
</cp:coreProperties>
</file>