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308" r:id="rId4"/>
    <p:sldId id="310" r:id="rId5"/>
    <p:sldId id="316" r:id="rId6"/>
    <p:sldId id="317" r:id="rId7"/>
    <p:sldId id="318" r:id="rId8"/>
    <p:sldId id="320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52B2-42CC-47C8-9E9C-BD94EAC5C6D9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AD410-6F76-48BF-B1CA-35B61EDAE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7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2300-5B83-4AFD-87DB-83C0C6FEF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2F4B2-7E73-4E13-936A-675F1E570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90AE-F249-4018-AE5D-493A6AA8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F469-3C34-4D63-9B82-76B817E70080}" type="datetime1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FD02-87EF-412B-B29A-119A057B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2C01-4C3D-4D94-95E6-4D463F5E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98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81B6-D2AC-43F7-BD20-8B5FC62D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79962-5561-4F14-9F29-00B107C67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A58A-B914-4572-BF2D-8D66413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1DD8-B165-44D2-A2DE-C167DEDB590E}" type="datetime1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691D-1400-4D8B-9ECA-D72E00AA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CA18-1C51-4985-8617-F8E67FE3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40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83093-4AF8-446D-A3CF-23750833C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2B91E-5C8D-4BE6-9117-7761C8A1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E1800-9FC7-4BD7-94DD-B71837E1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EA55-DE9F-4A73-BB36-168344DE81C2}" type="datetime1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D2E1-3E87-4275-91BE-2CC2B0DD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DF39-D6E7-4931-B509-74DB611F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16FB-C917-4468-95FE-85A54DC5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5D88-66E4-4ECB-8E47-C814D7C4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71B9-27D6-4DD7-87B1-FADEDC9A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C8A3-D066-4307-8D5F-339A1747266E}" type="datetime1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747A-9799-4ECF-876A-46B4C8A8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4193-A533-4E50-82D0-569E1327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23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6885-4B5B-46E9-B59C-95A53B39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8C24E-FF7A-4127-A126-6D89E236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21BC-18CF-4022-BE30-DD462290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AAB2-BFA9-4D5D-AA9A-83D96DCA028C}" type="datetime1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74548-EE34-4A46-9C96-6027372E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40792-5E14-4ADA-BDE2-1E9AB930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9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12F9-188C-481D-8472-FE5FFBC3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7C1E-AB9E-485A-BBC3-D797696CB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711D1-A810-45C2-AA4E-3FCFE0F28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0443F-A1B9-455E-8110-711C1316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3EFC-1E64-4A58-84B1-4CA29C609F9A}" type="datetime1">
              <a:rPr lang="en-CA" smtClean="0"/>
              <a:t>2019-04-06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19CB2-A247-4AD7-AC0E-E2272BDC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BCD3B-D09B-4688-A614-4D4AB226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11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E43B-4F15-4B7A-A253-89C89A68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4760-AADC-4A9A-8ECA-83824EBC6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A4230-7DA8-479F-9398-9407F3651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2504A-3380-4CA0-8B12-DB467B2BD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37834-91D5-4795-A55F-B575A2730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F0F48-779B-48F3-8A32-4AC5DB95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76F-4ED0-4DCB-B024-2ED672C56576}" type="datetime1">
              <a:rPr lang="en-CA" smtClean="0"/>
              <a:t>2019-04-06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0373F-593C-4696-BCBD-1E272676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E3A17-5EA8-44C9-A24C-57B062E5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8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4E32-A848-4D93-8C3A-7BC1CF39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0D481-AECC-4164-B692-1F45E2BE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71AC-E8A4-4939-BC41-BE12D5EB42C3}" type="datetime1">
              <a:rPr lang="en-CA" smtClean="0"/>
              <a:t>2019-04-06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8C1A6-A3DE-4952-9A8A-D6A2B6E2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AE386-325E-413C-B4DE-0430B006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2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6CFBB-B390-43A0-AC5C-BEC41521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A35A-B64A-456D-A505-058ADD231B70}" type="datetime1">
              <a:rPr lang="en-CA" smtClean="0"/>
              <a:t>2019-04-06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F977E-B9F6-44A1-9444-DD6AB3BD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885B-D519-4C1B-BC06-A44F6A8B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8E0B-826A-4B56-AE87-2CCE47B7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B283-92BC-43E7-9A9F-EB72BFDF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C7FE2-CC67-44E3-98EA-29E7E784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0FC4-6904-40CB-A66C-D89FA1C1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24CE-1CF0-4C4D-B58F-12AFA970D333}" type="datetime1">
              <a:rPr lang="en-CA" smtClean="0"/>
              <a:t>2019-04-06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5DAA6-A29B-447A-A9E8-41006125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3ECFC-5F05-4188-AF02-D91E8B26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97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A54F-D52D-473C-8744-F57E60F7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E833D-3724-4394-B05C-CAB8959E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F5A7B-C7B6-4D1A-A717-65EA9B39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60CA0-1AC6-464D-B87E-1E1F6842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5209-42FC-42DE-B05A-13B094318428}" type="datetime1">
              <a:rPr lang="en-CA" smtClean="0"/>
              <a:t>2019-04-06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39C41-0D54-4BEF-A162-9D5C8B27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ED904-A89D-4328-A064-70460380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78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EDB9A-252B-42D4-964A-7E9ECA1C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1EE-62F4-4E2B-9E10-EF733E0E6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612C-711E-4335-B7C8-0EF342CBC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5C66-B01A-4ECF-9491-04E7ED415678}" type="datetime1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46D1-0A19-4BF3-94D5-C17F207D0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3EA2A-83D3-4514-BA61-EC3793D9D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1EC73-A32D-4051-AACB-1A5DE4E84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34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72DC-D1CA-46CF-BB37-0C875CCA7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Kaggle Competition:</a:t>
            </a:r>
            <a:br>
              <a:rPr lang="en-US" dirty="0"/>
            </a:br>
            <a:r>
              <a:rPr lang="en-US" dirty="0"/>
              <a:t>Santander Customer Transaction Prediction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B69D-1EB2-4DAA-9722-051F5F863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3613"/>
            <a:ext cx="9144000" cy="1655762"/>
          </a:xfrm>
        </p:spPr>
        <p:txBody>
          <a:bodyPr/>
          <a:lstStyle/>
          <a:p>
            <a:r>
              <a:rPr lang="en-US" dirty="0"/>
              <a:t>Presented by: Dan MacGirr</a:t>
            </a:r>
          </a:p>
          <a:p>
            <a:r>
              <a:rPr lang="en-US" dirty="0"/>
              <a:t>Ryerson ID: 500302488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97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DE7305-4B68-4053-8B3C-C3DCCAE08940}"/>
              </a:ext>
            </a:extLst>
          </p:cNvPr>
          <p:cNvSpPr txBox="1">
            <a:spLocks/>
          </p:cNvSpPr>
          <p:nvPr/>
        </p:nvSpPr>
        <p:spPr>
          <a:xfrm>
            <a:off x="323849" y="2434211"/>
            <a:ext cx="5486400" cy="155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Binary - Unbalanced</a:t>
            </a:r>
          </a:p>
          <a:p>
            <a:pPr marL="457200" lvl="1" indent="0" algn="ctr">
              <a:buNone/>
            </a:pPr>
            <a:r>
              <a:rPr lang="en-US" dirty="0"/>
              <a:t>10% positive</a:t>
            </a:r>
          </a:p>
          <a:p>
            <a:pPr marL="457200" lvl="1" indent="0" algn="ctr">
              <a:buNone/>
            </a:pPr>
            <a:r>
              <a:rPr lang="en-US" dirty="0"/>
              <a:t>90% negative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3011A-9E30-44EA-91D2-8B637BAB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3986785"/>
            <a:ext cx="3657600" cy="279189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253CDB-5F1D-4158-A3BE-792EE7600F03}"/>
              </a:ext>
            </a:extLst>
          </p:cNvPr>
          <p:cNvSpPr txBox="1">
            <a:spLocks/>
          </p:cNvSpPr>
          <p:nvPr/>
        </p:nvSpPr>
        <p:spPr>
          <a:xfrm>
            <a:off x="6381752" y="2434210"/>
            <a:ext cx="5486399" cy="381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200 Independent Variables</a:t>
            </a:r>
          </a:p>
          <a:p>
            <a:pPr lvl="1"/>
            <a:r>
              <a:rPr lang="en-US" dirty="0"/>
              <a:t>All numeric</a:t>
            </a:r>
          </a:p>
          <a:p>
            <a:pPr lvl="1"/>
            <a:r>
              <a:rPr lang="en-US" dirty="0"/>
              <a:t>All (mostly) normally distributed</a:t>
            </a:r>
          </a:p>
          <a:p>
            <a:pPr lvl="1"/>
            <a:r>
              <a:rPr lang="en-US" dirty="0"/>
              <a:t>All variable names have been masked</a:t>
            </a:r>
          </a:p>
          <a:p>
            <a:pPr lvl="1"/>
            <a:r>
              <a:rPr lang="en-US" dirty="0"/>
              <a:t>No NA values, no correlation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3EDB8E-5BA8-4AC0-BD2B-3714A5ADBEE2}"/>
              </a:ext>
            </a:extLst>
          </p:cNvPr>
          <p:cNvCxnSpPr/>
          <p:nvPr/>
        </p:nvCxnSpPr>
        <p:spPr>
          <a:xfrm>
            <a:off x="6096001" y="1647826"/>
            <a:ext cx="0" cy="515302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17BD87-B89A-4089-B95D-E9838ACE64E3}"/>
              </a:ext>
            </a:extLst>
          </p:cNvPr>
          <p:cNvSpPr txBox="1"/>
          <p:nvPr/>
        </p:nvSpPr>
        <p:spPr>
          <a:xfrm>
            <a:off x="323849" y="257175"/>
            <a:ext cx="115442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Exploratory Data Analysis</a:t>
            </a:r>
          </a:p>
          <a:p>
            <a:pPr algn="ctr"/>
            <a:r>
              <a:rPr lang="en-CA" sz="2800" dirty="0"/>
              <a:t>200,000 observations - All data has been completely anonymized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0CC6C3-40E6-4382-884A-E14365E7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866" y="4898897"/>
            <a:ext cx="1704513" cy="18797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5951B-4223-42FE-B042-8E0E3082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1</a:t>
            </a:fld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D7C176-036A-473F-8FB1-A8C3F0FCA477}"/>
              </a:ext>
            </a:extLst>
          </p:cNvPr>
          <p:cNvSpPr/>
          <p:nvPr/>
        </p:nvSpPr>
        <p:spPr>
          <a:xfrm>
            <a:off x="323849" y="1645920"/>
            <a:ext cx="5486400" cy="78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Target Variable</a:t>
            </a:r>
            <a:endParaRPr lang="en-CA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1AE72-9DD1-4192-B2AA-235EE0F9A204}"/>
              </a:ext>
            </a:extLst>
          </p:cNvPr>
          <p:cNvSpPr/>
          <p:nvPr/>
        </p:nvSpPr>
        <p:spPr>
          <a:xfrm>
            <a:off x="6381746" y="1645920"/>
            <a:ext cx="5486400" cy="78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Independent Variables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7338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717BD87-B89A-4089-B95D-E9838ACE64E3}"/>
              </a:ext>
            </a:extLst>
          </p:cNvPr>
          <p:cNvSpPr txBox="1"/>
          <p:nvPr/>
        </p:nvSpPr>
        <p:spPr>
          <a:xfrm>
            <a:off x="323849" y="257175"/>
            <a:ext cx="115442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Exploratory Data Analysis</a:t>
            </a:r>
          </a:p>
          <a:p>
            <a:pPr algn="ctr"/>
            <a:r>
              <a:rPr lang="en-CA" sz="2800" dirty="0"/>
              <a:t>Mostly normal. Slightly lumpy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B44021-0E9A-47F9-A64C-2B6B14A1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8" y="1723752"/>
            <a:ext cx="8770047" cy="46874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733BA-7170-4AE5-8A5A-B5E1470072BC}"/>
              </a:ext>
            </a:extLst>
          </p:cNvPr>
          <p:cNvSpPr txBox="1"/>
          <p:nvPr/>
        </p:nvSpPr>
        <p:spPr>
          <a:xfrm>
            <a:off x="9093895" y="210437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 of the variables have a sharp hump</a:t>
            </a:r>
          </a:p>
          <a:p>
            <a:r>
              <a:rPr lang="en-CA" dirty="0"/>
              <a:t>Other variables seem to have multiple peaks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71882-D844-4472-A995-14A310808D8C}"/>
              </a:ext>
            </a:extLst>
          </p:cNvPr>
          <p:cNvSpPr txBox="1"/>
          <p:nvPr/>
        </p:nvSpPr>
        <p:spPr>
          <a:xfrm>
            <a:off x="9163049" y="4514850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Could this be indicative of multiple populations being combined into 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832FF-3FE2-4B87-AC6F-26BD4079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77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717BD87-B89A-4089-B95D-E9838ACE64E3}"/>
              </a:ext>
            </a:extLst>
          </p:cNvPr>
          <p:cNvSpPr txBox="1"/>
          <p:nvPr/>
        </p:nvSpPr>
        <p:spPr>
          <a:xfrm>
            <a:off x="323849" y="257175"/>
            <a:ext cx="115442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Exploratory Data Analysis</a:t>
            </a:r>
          </a:p>
          <a:p>
            <a:pPr algn="ctr"/>
            <a:r>
              <a:rPr lang="en-CA" sz="2800" dirty="0"/>
              <a:t>Mostly normal. Slightly lumpy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733BA-7170-4AE5-8A5A-B5E1470072BC}"/>
              </a:ext>
            </a:extLst>
          </p:cNvPr>
          <p:cNvSpPr txBox="1"/>
          <p:nvPr/>
        </p:nvSpPr>
        <p:spPr>
          <a:xfrm>
            <a:off x="9093895" y="2104373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summary function from the </a:t>
            </a:r>
            <a:r>
              <a:rPr lang="en-CA" dirty="0" err="1"/>
              <a:t>Hmisc</a:t>
            </a:r>
            <a:r>
              <a:rPr lang="en-CA" dirty="0"/>
              <a:t> package will produce the following density plots once put into data frame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71882-D844-4472-A995-14A310808D8C}"/>
              </a:ext>
            </a:extLst>
          </p:cNvPr>
          <p:cNvSpPr txBox="1"/>
          <p:nvPr/>
        </p:nvSpPr>
        <p:spPr>
          <a:xfrm>
            <a:off x="9093895" y="4071681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Could this be indicative of multiple populations being combined into 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330C0-BF8A-45B9-92E9-4BC6C4D73B5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728216"/>
            <a:ext cx="8411718" cy="4686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8D36F-03C0-438D-9B54-76D75881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21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717BD87-B89A-4089-B95D-E9838ACE64E3}"/>
              </a:ext>
            </a:extLst>
          </p:cNvPr>
          <p:cNvSpPr txBox="1"/>
          <p:nvPr/>
        </p:nvSpPr>
        <p:spPr>
          <a:xfrm>
            <a:off x="323849" y="257175"/>
            <a:ext cx="115442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Balancing the sample</a:t>
            </a:r>
          </a:p>
          <a:p>
            <a:pPr algn="ctr"/>
            <a:r>
              <a:rPr lang="en-CA" sz="2800" dirty="0"/>
              <a:t>All things are not created equal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733BA-7170-4AE5-8A5A-B5E1470072BC}"/>
              </a:ext>
            </a:extLst>
          </p:cNvPr>
          <p:cNvSpPr txBox="1"/>
          <p:nvPr/>
        </p:nvSpPr>
        <p:spPr>
          <a:xfrm>
            <a:off x="323849" y="1762311"/>
            <a:ext cx="1154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training set is clearly very unbalanced. What happens when we balance things out a bit?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690B12-9A01-47E7-B45B-F9D5F50F6072}"/>
              </a:ext>
            </a:extLst>
          </p:cNvPr>
          <p:cNvCxnSpPr>
            <a:cxnSpLocks/>
          </p:cNvCxnSpPr>
          <p:nvPr/>
        </p:nvCxnSpPr>
        <p:spPr>
          <a:xfrm>
            <a:off x="6094520" y="2282562"/>
            <a:ext cx="2959" cy="415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02D985-7851-4322-846C-7083C7FA8A66}"/>
              </a:ext>
            </a:extLst>
          </p:cNvPr>
          <p:cNvCxnSpPr>
            <a:cxnSpLocks/>
          </p:cNvCxnSpPr>
          <p:nvPr/>
        </p:nvCxnSpPr>
        <p:spPr>
          <a:xfrm>
            <a:off x="9105036" y="2282562"/>
            <a:ext cx="2959" cy="415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BB06FF-63DE-481F-B165-37F7DBB023D0}"/>
              </a:ext>
            </a:extLst>
          </p:cNvPr>
          <p:cNvCxnSpPr>
            <a:cxnSpLocks/>
          </p:cNvCxnSpPr>
          <p:nvPr/>
        </p:nvCxnSpPr>
        <p:spPr>
          <a:xfrm>
            <a:off x="3084004" y="2282562"/>
            <a:ext cx="2959" cy="415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3B5475-5401-4E6E-A57E-1CBA54397DD2}"/>
              </a:ext>
            </a:extLst>
          </p:cNvPr>
          <p:cNvSpPr/>
          <p:nvPr/>
        </p:nvSpPr>
        <p:spPr>
          <a:xfrm>
            <a:off x="497150" y="2282562"/>
            <a:ext cx="2166151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tree1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D03D8-37A0-4C79-9D4A-7295CE373BFC}"/>
              </a:ext>
            </a:extLst>
          </p:cNvPr>
          <p:cNvSpPr/>
          <p:nvPr/>
        </p:nvSpPr>
        <p:spPr>
          <a:xfrm>
            <a:off x="3507666" y="2282561"/>
            <a:ext cx="2166151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tree2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685A1F-9ECE-49D5-8143-197E43AC1B69}"/>
              </a:ext>
            </a:extLst>
          </p:cNvPr>
          <p:cNvSpPr/>
          <p:nvPr/>
        </p:nvSpPr>
        <p:spPr>
          <a:xfrm>
            <a:off x="6518182" y="2282561"/>
            <a:ext cx="2166151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tree3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5FA473-F6B9-4A4D-9955-031D4B53BA81}"/>
              </a:ext>
            </a:extLst>
          </p:cNvPr>
          <p:cNvSpPr/>
          <p:nvPr/>
        </p:nvSpPr>
        <p:spPr>
          <a:xfrm>
            <a:off x="9528699" y="2282560"/>
            <a:ext cx="2166151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tree4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B5092-800B-44A9-B215-759E78A035C1}"/>
              </a:ext>
            </a:extLst>
          </p:cNvPr>
          <p:cNvSpPr txBox="1"/>
          <p:nvPr/>
        </p:nvSpPr>
        <p:spPr>
          <a:xfrm>
            <a:off x="497150" y="2796458"/>
            <a:ext cx="216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= 1 : 10,000</a:t>
            </a:r>
          </a:p>
          <a:p>
            <a:pPr algn="ctr"/>
            <a:r>
              <a:rPr lang="en-US" dirty="0"/>
              <a:t>Target = 0 : 10,000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B36A8-1A4A-49F6-A569-74A7121681FC}"/>
              </a:ext>
            </a:extLst>
          </p:cNvPr>
          <p:cNvSpPr txBox="1"/>
          <p:nvPr/>
        </p:nvSpPr>
        <p:spPr>
          <a:xfrm>
            <a:off x="3504707" y="2796458"/>
            <a:ext cx="216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= 1 : 10,000</a:t>
            </a:r>
          </a:p>
          <a:p>
            <a:pPr algn="ctr"/>
            <a:r>
              <a:rPr lang="en-US" dirty="0"/>
              <a:t>Target = 0 : 20,000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38E1A-BDC7-41F9-B637-27F64D787694}"/>
              </a:ext>
            </a:extLst>
          </p:cNvPr>
          <p:cNvSpPr txBox="1"/>
          <p:nvPr/>
        </p:nvSpPr>
        <p:spPr>
          <a:xfrm>
            <a:off x="6512264" y="2796458"/>
            <a:ext cx="216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= 1 : 10,000</a:t>
            </a:r>
          </a:p>
          <a:p>
            <a:pPr algn="ctr"/>
            <a:r>
              <a:rPr lang="en-US" dirty="0"/>
              <a:t>Target = 0 : 30,000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123CC-25D7-4B42-B671-2C4B98791C86}"/>
              </a:ext>
            </a:extLst>
          </p:cNvPr>
          <p:cNvSpPr txBox="1"/>
          <p:nvPr/>
        </p:nvSpPr>
        <p:spPr>
          <a:xfrm>
            <a:off x="9534617" y="2778709"/>
            <a:ext cx="216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= 1 : 10,000</a:t>
            </a:r>
          </a:p>
          <a:p>
            <a:pPr algn="ctr"/>
            <a:r>
              <a:rPr lang="en-US" dirty="0"/>
              <a:t>Target = 0 : 40,000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80AE4E-0FA6-4438-99B0-D92F993D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98" y="3511599"/>
            <a:ext cx="2465656" cy="13542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57F064-ED64-4370-923E-B7BA8299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54" y="3511600"/>
            <a:ext cx="2465655" cy="13542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3F5585-EF62-43EB-B7DA-43484072E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30" y="3511599"/>
            <a:ext cx="2465655" cy="13542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E53E2C-4C91-4557-8B8D-881D42796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987" y="3511598"/>
            <a:ext cx="2465655" cy="13542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983A0B-62C0-4C21-AD4E-CEDDDB1B5088}"/>
              </a:ext>
            </a:extLst>
          </p:cNvPr>
          <p:cNvSpPr txBox="1"/>
          <p:nvPr/>
        </p:nvSpPr>
        <p:spPr>
          <a:xfrm>
            <a:off x="497150" y="4934627"/>
            <a:ext cx="2169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Var_81 &gt;= 12</a:t>
            </a:r>
          </a:p>
          <a:p>
            <a:pPr algn="ctr"/>
            <a:r>
              <a:rPr lang="en-US" dirty="0"/>
              <a:t>Var_12 &gt;= 14</a:t>
            </a:r>
          </a:p>
          <a:p>
            <a:pPr algn="ctr"/>
            <a:r>
              <a:rPr lang="en-US" dirty="0"/>
              <a:t>Var_139 &gt;= 2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13730-A4C6-437F-BBB6-F8E40609D011}"/>
              </a:ext>
            </a:extLst>
          </p:cNvPr>
          <p:cNvSpPr txBox="1"/>
          <p:nvPr/>
        </p:nvSpPr>
        <p:spPr>
          <a:xfrm>
            <a:off x="3510626" y="4934627"/>
            <a:ext cx="216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Var_81 &gt;= 12</a:t>
            </a:r>
          </a:p>
          <a:p>
            <a:pPr algn="ctr"/>
            <a:r>
              <a:rPr lang="en-US" dirty="0"/>
              <a:t>Var_12 &gt;= 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6D97C3-4CE0-4983-A0FC-406034DC719A}"/>
              </a:ext>
            </a:extLst>
          </p:cNvPr>
          <p:cNvSpPr txBox="1"/>
          <p:nvPr/>
        </p:nvSpPr>
        <p:spPr>
          <a:xfrm>
            <a:off x="6521142" y="4934627"/>
            <a:ext cx="216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Var_81 &gt;= 12</a:t>
            </a:r>
          </a:p>
          <a:p>
            <a:r>
              <a:rPr lang="en-US" dirty="0"/>
              <a:t>Var_139 &gt;= 3.2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28B5E-ABCF-42C4-84C8-EEE5C8B36F60}"/>
              </a:ext>
            </a:extLst>
          </p:cNvPr>
          <p:cNvSpPr txBox="1"/>
          <p:nvPr/>
        </p:nvSpPr>
        <p:spPr>
          <a:xfrm>
            <a:off x="9533137" y="4934627"/>
            <a:ext cx="21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Var_81 &gt;= 12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7A342F6-3CA7-42EC-9261-82E4CF0F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87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94B3EE-9243-4B94-A494-1DB3B43A92A0}"/>
              </a:ext>
            </a:extLst>
          </p:cNvPr>
          <p:cNvSpPr/>
          <p:nvPr/>
        </p:nvSpPr>
        <p:spPr>
          <a:xfrm>
            <a:off x="320040" y="1645920"/>
            <a:ext cx="5486400" cy="78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Identifying Unnecessary Variables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7BD87-B89A-4089-B95D-E9838ACE64E3}"/>
              </a:ext>
            </a:extLst>
          </p:cNvPr>
          <p:cNvSpPr txBox="1"/>
          <p:nvPr/>
        </p:nvSpPr>
        <p:spPr>
          <a:xfrm>
            <a:off x="323849" y="257175"/>
            <a:ext cx="115442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Identifying Key Variables</a:t>
            </a:r>
          </a:p>
          <a:p>
            <a:pPr algn="ctr"/>
            <a:r>
              <a:rPr lang="en-CA" sz="2800" dirty="0"/>
              <a:t>200 variables? That’s a lot!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EA8A4-E99F-4B81-8580-9131DE361D7C}"/>
              </a:ext>
            </a:extLst>
          </p:cNvPr>
          <p:cNvSpPr txBox="1">
            <a:spLocks/>
          </p:cNvSpPr>
          <p:nvPr/>
        </p:nvSpPr>
        <p:spPr>
          <a:xfrm>
            <a:off x="323849" y="2434211"/>
            <a:ext cx="5486400" cy="850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following variables were not include in </a:t>
            </a:r>
            <a:r>
              <a:rPr lang="en-US" dirty="0" err="1"/>
              <a:t>stepAIC</a:t>
            </a:r>
            <a:r>
              <a:rPr lang="en-US" dirty="0"/>
              <a:t>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ABF353-3913-4A77-9E15-45FA09C6B74B}"/>
              </a:ext>
            </a:extLst>
          </p:cNvPr>
          <p:cNvSpPr txBox="1">
            <a:spLocks/>
          </p:cNvSpPr>
          <p:nvPr/>
        </p:nvSpPr>
        <p:spPr>
          <a:xfrm>
            <a:off x="6381752" y="2434211"/>
            <a:ext cx="5486399" cy="850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No change to Kaggle score. Slight improvement in run time</a:t>
            </a:r>
          </a:p>
          <a:p>
            <a:pPr lvl="1"/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CFF84F-D3AD-4249-B734-2BFA3EFAE208}"/>
              </a:ext>
            </a:extLst>
          </p:cNvPr>
          <p:cNvCxnSpPr/>
          <p:nvPr/>
        </p:nvCxnSpPr>
        <p:spPr>
          <a:xfrm>
            <a:off x="6096001" y="1647826"/>
            <a:ext cx="0" cy="515302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DC137-53FA-4807-85E0-E4988BBC3E22}"/>
              </a:ext>
            </a:extLst>
          </p:cNvPr>
          <p:cNvSpPr txBox="1"/>
          <p:nvPr/>
        </p:nvSpPr>
        <p:spPr>
          <a:xfrm>
            <a:off x="914408" y="3542189"/>
            <a:ext cx="1473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Var_07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Var_10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Var_17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Var_27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Var_30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Var_38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Var_41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B5319-6FF9-48A6-88EE-69750AA75107}"/>
              </a:ext>
            </a:extLst>
          </p:cNvPr>
          <p:cNvSpPr txBox="1"/>
          <p:nvPr/>
        </p:nvSpPr>
        <p:spPr>
          <a:xfrm>
            <a:off x="3505204" y="3542189"/>
            <a:ext cx="1473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Var_96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Var_100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Var_103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Var_117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Var_126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Var_185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22E7D-BB0F-4189-B9D5-0F2F12CBBAF3}"/>
              </a:ext>
            </a:extLst>
          </p:cNvPr>
          <p:cNvSpPr txBox="1"/>
          <p:nvPr/>
        </p:nvSpPr>
        <p:spPr>
          <a:xfrm>
            <a:off x="6381752" y="3542189"/>
            <a:ext cx="2705096" cy="182880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Glm</a:t>
            </a:r>
            <a:r>
              <a:rPr lang="en-US" dirty="0"/>
              <a:t> trained on all variables:</a:t>
            </a:r>
          </a:p>
          <a:p>
            <a:pPr algn="ctr"/>
            <a:r>
              <a:rPr lang="en-US" dirty="0"/>
              <a:t>Kaggle score: 0.86</a:t>
            </a:r>
          </a:p>
          <a:p>
            <a:pPr algn="ctr"/>
            <a:r>
              <a:rPr lang="en-US" dirty="0"/>
              <a:t>Time to complete: ~4 hours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7A412-74B1-46E9-8F60-44D14BD5D44A}"/>
              </a:ext>
            </a:extLst>
          </p:cNvPr>
          <p:cNvSpPr txBox="1"/>
          <p:nvPr/>
        </p:nvSpPr>
        <p:spPr>
          <a:xfrm>
            <a:off x="9163050" y="3542189"/>
            <a:ext cx="2705096" cy="182880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Glm</a:t>
            </a:r>
            <a:r>
              <a:rPr lang="en-US" dirty="0"/>
              <a:t> trained on sample the excludes unnecessary variables:</a:t>
            </a:r>
          </a:p>
          <a:p>
            <a:pPr algn="ctr"/>
            <a:r>
              <a:rPr lang="en-US" dirty="0"/>
              <a:t>Kaggle score: 0.86</a:t>
            </a:r>
          </a:p>
          <a:p>
            <a:pPr algn="ctr"/>
            <a:r>
              <a:rPr lang="en-US" dirty="0"/>
              <a:t>Time to complete: ~4 hours</a:t>
            </a:r>
            <a:endParaRPr lang="en-CA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A1F3F08-5B9F-4A94-98D4-A79AE3E9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5</a:t>
            </a:fld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A542A6-4B65-4637-8975-D8670BDCD70A}"/>
              </a:ext>
            </a:extLst>
          </p:cNvPr>
          <p:cNvSpPr/>
          <p:nvPr/>
        </p:nvSpPr>
        <p:spPr>
          <a:xfrm>
            <a:off x="6382512" y="1645920"/>
            <a:ext cx="5191098" cy="729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 of removing unnecessary variables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41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717BD87-B89A-4089-B95D-E9838ACE64E3}"/>
              </a:ext>
            </a:extLst>
          </p:cNvPr>
          <p:cNvSpPr txBox="1"/>
          <p:nvPr/>
        </p:nvSpPr>
        <p:spPr>
          <a:xfrm>
            <a:off x="323849" y="257175"/>
            <a:ext cx="115442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Developing the Model</a:t>
            </a:r>
          </a:p>
          <a:p>
            <a:pPr algn="ctr"/>
            <a:r>
              <a:rPr lang="en-CA" sz="2800" dirty="0"/>
              <a:t>All things are not created equal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690B12-9A01-47E7-B45B-F9D5F50F6072}"/>
              </a:ext>
            </a:extLst>
          </p:cNvPr>
          <p:cNvCxnSpPr>
            <a:cxnSpLocks/>
          </p:cNvCxnSpPr>
          <p:nvPr/>
        </p:nvCxnSpPr>
        <p:spPr>
          <a:xfrm>
            <a:off x="6095998" y="1675051"/>
            <a:ext cx="2" cy="4849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02D985-7851-4322-846C-7083C7FA8A66}"/>
              </a:ext>
            </a:extLst>
          </p:cNvPr>
          <p:cNvCxnSpPr>
            <a:cxnSpLocks/>
          </p:cNvCxnSpPr>
          <p:nvPr/>
        </p:nvCxnSpPr>
        <p:spPr>
          <a:xfrm>
            <a:off x="9105036" y="2282562"/>
            <a:ext cx="2959" cy="2057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BB06FF-63DE-481F-B165-37F7DBB023D0}"/>
              </a:ext>
            </a:extLst>
          </p:cNvPr>
          <p:cNvCxnSpPr>
            <a:cxnSpLocks/>
          </p:cNvCxnSpPr>
          <p:nvPr/>
        </p:nvCxnSpPr>
        <p:spPr>
          <a:xfrm>
            <a:off x="3084004" y="2282562"/>
            <a:ext cx="2959" cy="2057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08C53A2-4843-4751-A158-CDFEC020F005}"/>
              </a:ext>
            </a:extLst>
          </p:cNvPr>
          <p:cNvGrpSpPr/>
          <p:nvPr/>
        </p:nvGrpSpPr>
        <p:grpSpPr>
          <a:xfrm>
            <a:off x="323848" y="2282562"/>
            <a:ext cx="2606040" cy="1714225"/>
            <a:chOff x="497150" y="2282562"/>
            <a:chExt cx="2166151" cy="17142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3B5475-5401-4E6E-A57E-1CBA54397DD2}"/>
                </a:ext>
              </a:extLst>
            </p:cNvPr>
            <p:cNvSpPr/>
            <p:nvPr/>
          </p:nvSpPr>
          <p:spPr>
            <a:xfrm>
              <a:off x="497150" y="2282562"/>
              <a:ext cx="2166151" cy="4961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 Tree</a:t>
              </a:r>
              <a:endParaRPr lang="en-C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1B5092-800B-44A9-B215-759E78A035C1}"/>
                </a:ext>
              </a:extLst>
            </p:cNvPr>
            <p:cNvSpPr txBox="1"/>
            <p:nvPr/>
          </p:nvSpPr>
          <p:spPr>
            <a:xfrm>
              <a:off x="497150" y="2796458"/>
              <a:ext cx="21661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Nice visuals</a:t>
              </a:r>
            </a:p>
            <a:p>
              <a:pPr algn="ctr"/>
              <a:r>
                <a:rPr lang="en-US" dirty="0"/>
                <a:t>Poor predictive performance</a:t>
              </a:r>
              <a:endParaRPr lang="en-CA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2F5150-9491-44E1-B2CF-C73A12716230}"/>
              </a:ext>
            </a:extLst>
          </p:cNvPr>
          <p:cNvGrpSpPr/>
          <p:nvPr/>
        </p:nvGrpSpPr>
        <p:grpSpPr>
          <a:xfrm>
            <a:off x="3204208" y="2282561"/>
            <a:ext cx="2606040" cy="1714226"/>
            <a:chOff x="3504707" y="2282561"/>
            <a:chExt cx="2169110" cy="171422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6D03D8-37A0-4C79-9D4A-7295CE373BFC}"/>
                </a:ext>
              </a:extLst>
            </p:cNvPr>
            <p:cNvSpPr/>
            <p:nvPr/>
          </p:nvSpPr>
          <p:spPr>
            <a:xfrm>
              <a:off x="3507666" y="2282561"/>
              <a:ext cx="2166151" cy="4961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Linear Model (</a:t>
              </a:r>
              <a:r>
                <a:rPr lang="en-US" dirty="0" err="1"/>
                <a:t>glm</a:t>
              </a:r>
              <a:r>
                <a:rPr lang="en-US" dirty="0"/>
                <a:t>)</a:t>
              </a:r>
              <a:endParaRPr lang="en-CA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6B36A8-1A4A-49F6-A569-74A7121681FC}"/>
                </a:ext>
              </a:extLst>
            </p:cNvPr>
            <p:cNvSpPr txBox="1"/>
            <p:nvPr/>
          </p:nvSpPr>
          <p:spPr>
            <a:xfrm>
              <a:off x="3504707" y="2796458"/>
              <a:ext cx="21661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Poor visuals </a:t>
              </a:r>
            </a:p>
            <a:p>
              <a:pPr algn="ctr"/>
              <a:r>
                <a:rPr lang="en-US" dirty="0"/>
                <a:t>Strong predictive performance</a:t>
              </a:r>
              <a:endParaRPr lang="en-CA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E456A5-5ED2-4CA9-B7E6-EFAAED94F41B}"/>
              </a:ext>
            </a:extLst>
          </p:cNvPr>
          <p:cNvGrpSpPr/>
          <p:nvPr/>
        </p:nvGrpSpPr>
        <p:grpSpPr>
          <a:xfrm>
            <a:off x="6361836" y="2282561"/>
            <a:ext cx="2606040" cy="1991225"/>
            <a:chOff x="6512264" y="2282561"/>
            <a:chExt cx="2172069" cy="199122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3685A1F-9ECE-49D5-8143-197E43AC1B69}"/>
                </a:ext>
              </a:extLst>
            </p:cNvPr>
            <p:cNvSpPr/>
            <p:nvPr/>
          </p:nvSpPr>
          <p:spPr>
            <a:xfrm>
              <a:off x="6518182" y="2282561"/>
              <a:ext cx="2166151" cy="4961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Balanced Sample</a:t>
              </a:r>
              <a:endParaRPr lang="en-CA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938E1A-BDC7-41F9-B637-27F64D787694}"/>
                </a:ext>
              </a:extLst>
            </p:cNvPr>
            <p:cNvSpPr txBox="1"/>
            <p:nvPr/>
          </p:nvSpPr>
          <p:spPr>
            <a:xfrm>
              <a:off x="6512264" y="2796458"/>
              <a:ext cx="21661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Allowed for much stronger recognition of target=1 on decision tree</a:t>
              </a:r>
              <a:endParaRPr lang="en-CA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6CB1CC-2D58-4B55-A224-152EE492CFAC}"/>
              </a:ext>
            </a:extLst>
          </p:cNvPr>
          <p:cNvGrpSpPr/>
          <p:nvPr/>
        </p:nvGrpSpPr>
        <p:grpSpPr>
          <a:xfrm>
            <a:off x="9242196" y="2282560"/>
            <a:ext cx="2606040" cy="1973477"/>
            <a:chOff x="9528699" y="2282560"/>
            <a:chExt cx="2172068" cy="197347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05FA473-F6B9-4A4D-9955-031D4B53BA81}"/>
                </a:ext>
              </a:extLst>
            </p:cNvPr>
            <p:cNvSpPr/>
            <p:nvPr/>
          </p:nvSpPr>
          <p:spPr>
            <a:xfrm>
              <a:off x="9528699" y="2282560"/>
              <a:ext cx="2166151" cy="4961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Reduction</a:t>
              </a:r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123CC-25D7-4B42-B671-2C4B98791C86}"/>
                </a:ext>
              </a:extLst>
            </p:cNvPr>
            <p:cNvSpPr txBox="1"/>
            <p:nvPr/>
          </p:nvSpPr>
          <p:spPr>
            <a:xfrm>
              <a:off x="9534617" y="2778709"/>
              <a:ext cx="21661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Moderate gains in speed and accuracy made by made by using only top 75 variables </a:t>
              </a:r>
              <a:endParaRPr lang="en-CA" dirty="0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1F0F01-0C76-4DA8-9E1D-ED211F39345B}"/>
              </a:ext>
            </a:extLst>
          </p:cNvPr>
          <p:cNvSpPr/>
          <p:nvPr/>
        </p:nvSpPr>
        <p:spPr>
          <a:xfrm>
            <a:off x="323848" y="1675051"/>
            <a:ext cx="5486400" cy="49614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54A09C-5546-4BEF-A0A1-672DB63D86F6}"/>
              </a:ext>
            </a:extLst>
          </p:cNvPr>
          <p:cNvSpPr/>
          <p:nvPr/>
        </p:nvSpPr>
        <p:spPr>
          <a:xfrm>
            <a:off x="6361836" y="1659452"/>
            <a:ext cx="5486400" cy="49614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70E83-86EE-48B5-993F-9DA0FEF3DB92}"/>
              </a:ext>
            </a:extLst>
          </p:cNvPr>
          <p:cNvCxnSpPr>
            <a:cxnSpLocks/>
          </p:cNvCxnSpPr>
          <p:nvPr/>
        </p:nvCxnSpPr>
        <p:spPr>
          <a:xfrm>
            <a:off x="495090" y="4400651"/>
            <a:ext cx="5184648" cy="134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F96ACD3C-6A30-4D36-AEF5-31B7E861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6</a:t>
            </a:fld>
            <a:endParaRPr lang="en-C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5C134D-C107-4811-9356-5A9F5A32D2BA}"/>
              </a:ext>
            </a:extLst>
          </p:cNvPr>
          <p:cNvCxnSpPr>
            <a:cxnSpLocks/>
          </p:cNvCxnSpPr>
          <p:nvPr/>
        </p:nvCxnSpPr>
        <p:spPr>
          <a:xfrm>
            <a:off x="3081045" y="4467098"/>
            <a:ext cx="2959" cy="2057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091ABF0-B2D3-495D-AA27-F126006F6DAF}"/>
              </a:ext>
            </a:extLst>
          </p:cNvPr>
          <p:cNvSpPr/>
          <p:nvPr/>
        </p:nvSpPr>
        <p:spPr>
          <a:xfrm>
            <a:off x="3204207" y="4511412"/>
            <a:ext cx="2606040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  <a:endParaRPr lang="en-CA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B75CFB-7724-48F8-A8A3-078E3B2EF1E9}"/>
              </a:ext>
            </a:extLst>
          </p:cNvPr>
          <p:cNvCxnSpPr>
            <a:cxnSpLocks/>
          </p:cNvCxnSpPr>
          <p:nvPr/>
        </p:nvCxnSpPr>
        <p:spPr>
          <a:xfrm>
            <a:off x="6524415" y="4400651"/>
            <a:ext cx="5184648" cy="134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77CBBC-AF78-4299-91D2-EC379DEC2D52}"/>
              </a:ext>
            </a:extLst>
          </p:cNvPr>
          <p:cNvCxnSpPr>
            <a:cxnSpLocks/>
          </p:cNvCxnSpPr>
          <p:nvPr/>
        </p:nvCxnSpPr>
        <p:spPr>
          <a:xfrm>
            <a:off x="9110370" y="4467098"/>
            <a:ext cx="2959" cy="2057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8D357B3-6949-4D82-8D73-1F0B61817892}"/>
              </a:ext>
            </a:extLst>
          </p:cNvPr>
          <p:cNvSpPr/>
          <p:nvPr/>
        </p:nvSpPr>
        <p:spPr>
          <a:xfrm>
            <a:off x="6353173" y="4511412"/>
            <a:ext cx="2606040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4FCCE-4CAB-4159-A1B3-2421BFF7DABF}"/>
              </a:ext>
            </a:extLst>
          </p:cNvPr>
          <p:cNvSpPr/>
          <p:nvPr/>
        </p:nvSpPr>
        <p:spPr>
          <a:xfrm>
            <a:off x="9242196" y="4511412"/>
            <a:ext cx="2606040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en-CA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ECCE75-CE6C-4401-8DF2-BEC3C4F4A9AF}"/>
              </a:ext>
            </a:extLst>
          </p:cNvPr>
          <p:cNvGrpSpPr/>
          <p:nvPr/>
        </p:nvGrpSpPr>
        <p:grpSpPr>
          <a:xfrm>
            <a:off x="323847" y="4511412"/>
            <a:ext cx="2606041" cy="1441118"/>
            <a:chOff x="323847" y="4511412"/>
            <a:chExt cx="2606041" cy="144111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8D8F766-6AAC-4C1A-9FBE-78927779D63B}"/>
                </a:ext>
              </a:extLst>
            </p:cNvPr>
            <p:cNvSpPr/>
            <p:nvPr/>
          </p:nvSpPr>
          <p:spPr>
            <a:xfrm>
              <a:off x="323848" y="4511412"/>
              <a:ext cx="2606040" cy="4961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Forest</a:t>
              </a:r>
              <a:endParaRPr lang="en-CA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5C8A6E-7C26-43BB-9665-93E8634D771F}"/>
                </a:ext>
              </a:extLst>
            </p:cNvPr>
            <p:cNvSpPr txBox="1"/>
            <p:nvPr/>
          </p:nvSpPr>
          <p:spPr>
            <a:xfrm>
              <a:off x="323847" y="5029200"/>
              <a:ext cx="26060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pPr algn="ctr"/>
              <a:r>
                <a:rPr lang="en-CA" dirty="0"/>
                <a:t>Prohibitively Slow</a:t>
              </a:r>
            </a:p>
            <a:p>
              <a:pPr algn="ctr"/>
              <a:endParaRPr lang="en-CA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1496ED2-F4B9-4C70-B1DA-56372FD22C85}"/>
              </a:ext>
            </a:extLst>
          </p:cNvPr>
          <p:cNvSpPr txBox="1"/>
          <p:nvPr/>
        </p:nvSpPr>
        <p:spPr>
          <a:xfrm>
            <a:off x="3200652" y="5019675"/>
            <a:ext cx="260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CA" dirty="0"/>
              <a:t>Fast performance</a:t>
            </a:r>
          </a:p>
          <a:p>
            <a:pPr algn="ctr"/>
            <a:r>
              <a:rPr lang="en-CA" dirty="0"/>
              <a:t>Moderate predictive performance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89C7C1-3E21-4444-9A67-F65107833F7C}"/>
              </a:ext>
            </a:extLst>
          </p:cNvPr>
          <p:cNvSpPr txBox="1"/>
          <p:nvPr/>
        </p:nvSpPr>
        <p:spPr>
          <a:xfrm>
            <a:off x="6353173" y="5019129"/>
            <a:ext cx="260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CA" dirty="0"/>
              <a:t>No impact on predictive performance (NB)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E8A904-D231-44FE-9867-C9E64F56D893}"/>
              </a:ext>
            </a:extLst>
          </p:cNvPr>
          <p:cNvSpPr txBox="1"/>
          <p:nvPr/>
        </p:nvSpPr>
        <p:spPr>
          <a:xfrm>
            <a:off x="9238646" y="5012697"/>
            <a:ext cx="2606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Var_68 – only 428 unique values?</a:t>
            </a:r>
            <a:endParaRPr lang="en-CA" dirty="0"/>
          </a:p>
          <a:p>
            <a:r>
              <a:rPr lang="en-US" dirty="0"/>
              <a:t>“Lumpy” data is hiding something</a:t>
            </a:r>
          </a:p>
        </p:txBody>
      </p:sp>
    </p:spTree>
    <p:extLst>
      <p:ext uri="{BB962C8B-B14F-4D97-AF65-F5344CB8AC3E}">
        <p14:creationId xmlns:p14="http://schemas.microsoft.com/office/powerpoint/2010/main" val="241315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717BD87-B89A-4089-B95D-E9838ACE64E3}"/>
              </a:ext>
            </a:extLst>
          </p:cNvPr>
          <p:cNvSpPr txBox="1"/>
          <p:nvPr/>
        </p:nvSpPr>
        <p:spPr>
          <a:xfrm>
            <a:off x="323849" y="257175"/>
            <a:ext cx="115442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XG Boost</a:t>
            </a:r>
          </a:p>
          <a:p>
            <a:pPr algn="ctr"/>
            <a:r>
              <a:rPr lang="en-CA" sz="2800" dirty="0"/>
              <a:t>Extreme Gradient Boosting: A One Stop Shop?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733BA-7170-4AE5-8A5A-B5E1470072BC}"/>
              </a:ext>
            </a:extLst>
          </p:cNvPr>
          <p:cNvSpPr txBox="1"/>
          <p:nvPr/>
        </p:nvSpPr>
        <p:spPr>
          <a:xfrm>
            <a:off x="323849" y="1762311"/>
            <a:ext cx="1154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XGBoost</a:t>
            </a:r>
            <a:r>
              <a:rPr lang="en-CA" dirty="0"/>
              <a:t> has quickly become a favorite within the Kaggle community, and with good reason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690B12-9A01-47E7-B45B-F9D5F50F6072}"/>
              </a:ext>
            </a:extLst>
          </p:cNvPr>
          <p:cNvCxnSpPr>
            <a:cxnSpLocks/>
          </p:cNvCxnSpPr>
          <p:nvPr/>
        </p:nvCxnSpPr>
        <p:spPr>
          <a:xfrm>
            <a:off x="6094518" y="2282562"/>
            <a:ext cx="2959" cy="415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02D985-7851-4322-846C-7083C7FA8A66}"/>
              </a:ext>
            </a:extLst>
          </p:cNvPr>
          <p:cNvCxnSpPr>
            <a:cxnSpLocks/>
          </p:cNvCxnSpPr>
          <p:nvPr/>
        </p:nvCxnSpPr>
        <p:spPr>
          <a:xfrm>
            <a:off x="9073937" y="2282562"/>
            <a:ext cx="2959" cy="415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BB06FF-63DE-481F-B165-37F7DBB023D0}"/>
              </a:ext>
            </a:extLst>
          </p:cNvPr>
          <p:cNvCxnSpPr>
            <a:cxnSpLocks/>
          </p:cNvCxnSpPr>
          <p:nvPr/>
        </p:nvCxnSpPr>
        <p:spPr>
          <a:xfrm>
            <a:off x="3115099" y="2282562"/>
            <a:ext cx="2959" cy="415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3B5475-5401-4E6E-A57E-1CBA54397DD2}"/>
              </a:ext>
            </a:extLst>
          </p:cNvPr>
          <p:cNvSpPr/>
          <p:nvPr/>
        </p:nvSpPr>
        <p:spPr>
          <a:xfrm>
            <a:off x="323849" y="2282560"/>
            <a:ext cx="2606040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Flexibility</a:t>
            </a:r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D03D8-37A0-4C79-9D4A-7295CE373BFC}"/>
              </a:ext>
            </a:extLst>
          </p:cNvPr>
          <p:cNvSpPr/>
          <p:nvPr/>
        </p:nvSpPr>
        <p:spPr>
          <a:xfrm>
            <a:off x="3303268" y="2282561"/>
            <a:ext cx="2606040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Tuning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685A1F-9ECE-49D5-8143-197E43AC1B69}"/>
              </a:ext>
            </a:extLst>
          </p:cNvPr>
          <p:cNvSpPr/>
          <p:nvPr/>
        </p:nvSpPr>
        <p:spPr>
          <a:xfrm>
            <a:off x="6282687" y="2282561"/>
            <a:ext cx="2606040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5FA473-F6B9-4A4D-9955-031D4B53BA81}"/>
              </a:ext>
            </a:extLst>
          </p:cNvPr>
          <p:cNvSpPr/>
          <p:nvPr/>
        </p:nvSpPr>
        <p:spPr>
          <a:xfrm>
            <a:off x="9262106" y="2282560"/>
            <a:ext cx="2606040" cy="496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B5092-800B-44A9-B215-759E78A035C1}"/>
              </a:ext>
            </a:extLst>
          </p:cNvPr>
          <p:cNvSpPr txBox="1"/>
          <p:nvPr/>
        </p:nvSpPr>
        <p:spPr>
          <a:xfrm>
            <a:off x="323848" y="2796458"/>
            <a:ext cx="25971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both linear and tree based models.</a:t>
            </a:r>
          </a:p>
          <a:p>
            <a:endParaRPr lang="en-US" dirty="0"/>
          </a:p>
          <a:p>
            <a:r>
              <a:rPr lang="en-CA" dirty="0"/>
              <a:t>Eight built in learning tasks / objective functions, with ability to support additional user-defined functions</a:t>
            </a:r>
          </a:p>
          <a:p>
            <a:endParaRPr lang="en-CA" dirty="0"/>
          </a:p>
          <a:p>
            <a:r>
              <a:rPr lang="en-CA" dirty="0"/>
              <a:t>Eight evaluation metrics, with ability to support additional user-defined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B36A8-1A4A-49F6-A569-74A7121681FC}"/>
              </a:ext>
            </a:extLst>
          </p:cNvPr>
          <p:cNvSpPr txBox="1"/>
          <p:nvPr/>
        </p:nvSpPr>
        <p:spPr>
          <a:xfrm>
            <a:off x="3303268" y="2796458"/>
            <a:ext cx="2603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allow user to easily tune hyper-parameters to find optimal performance</a:t>
            </a:r>
          </a:p>
          <a:p>
            <a:endParaRPr lang="en-US" dirty="0"/>
          </a:p>
          <a:p>
            <a:r>
              <a:rPr lang="en-US" dirty="0"/>
              <a:t>Separation of cross-validation and training functions allows parameter adjustments to 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38E1A-BDC7-41F9-B637-27F64D787694}"/>
              </a:ext>
            </a:extLst>
          </p:cNvPr>
          <p:cNvSpPr txBox="1"/>
          <p:nvPr/>
        </p:nvSpPr>
        <p:spPr>
          <a:xfrm>
            <a:off x="6282687" y="2796458"/>
            <a:ext cx="2606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employs three kinds of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Boosting (GB)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Stochastic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Regularized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This allows it to use many iterations of simpler models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123CC-25D7-4B42-B671-2C4B98791C86}"/>
              </a:ext>
            </a:extLst>
          </p:cNvPr>
          <p:cNvSpPr txBox="1"/>
          <p:nvPr/>
        </p:nvSpPr>
        <p:spPr>
          <a:xfrm>
            <a:off x="9262106" y="2778709"/>
            <a:ext cx="26030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Portable and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engage multiple cores on a single machine, or be configured to work across multiple servers in a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allows it to run much more quickly than other algorithms of similar complexity</a:t>
            </a:r>
            <a:endParaRPr lang="en-CA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7A342F6-3CA7-42EC-9261-82E4CF0F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31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717BD87-B89A-4089-B95D-E9838ACE64E3}"/>
              </a:ext>
            </a:extLst>
          </p:cNvPr>
          <p:cNvSpPr txBox="1"/>
          <p:nvPr/>
        </p:nvSpPr>
        <p:spPr>
          <a:xfrm>
            <a:off x="323849" y="257175"/>
            <a:ext cx="1154429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Conclusion</a:t>
            </a:r>
          </a:p>
          <a:p>
            <a:pPr algn="ctr"/>
            <a:r>
              <a:rPr lang="en-CA" sz="2800" dirty="0"/>
              <a:t>I’m not in Kansas any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832FF-3FE2-4B87-AC6F-26BD4079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1EC73-A32D-4051-AACB-1A5DE4E84AA8}" type="slidenum">
              <a:rPr lang="en-CA" smtClean="0"/>
              <a:t>8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39E85-47BB-4111-A362-1211BB0B9F12}"/>
              </a:ext>
            </a:extLst>
          </p:cNvPr>
          <p:cNvSpPr txBox="1"/>
          <p:nvPr/>
        </p:nvSpPr>
        <p:spPr>
          <a:xfrm>
            <a:off x="3033710" y="1975634"/>
            <a:ext cx="6124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XG Boost Kaggle score: 0.899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Highest score that I was able to achieve with other algorithms:</a:t>
            </a:r>
          </a:p>
          <a:p>
            <a:pPr algn="ctr"/>
            <a:r>
              <a:rPr lang="en-CA" dirty="0" err="1"/>
              <a:t>Glm</a:t>
            </a:r>
            <a:r>
              <a:rPr lang="en-CA" dirty="0"/>
              <a:t>: 0.86</a:t>
            </a:r>
          </a:p>
          <a:p>
            <a:pPr algn="ctr"/>
            <a:r>
              <a:rPr lang="en-CA" dirty="0"/>
              <a:t>Naïve Bayes: 0.779</a:t>
            </a:r>
          </a:p>
          <a:p>
            <a:pPr algn="ctr"/>
            <a:r>
              <a:rPr lang="en-CA" dirty="0"/>
              <a:t>Decision Tree: 0.605</a:t>
            </a:r>
          </a:p>
          <a:p>
            <a:pPr algn="ctr"/>
            <a:r>
              <a:rPr lang="en-CA" dirty="0"/>
              <a:t>Random Forest: TBD – Still running</a:t>
            </a:r>
          </a:p>
          <a:p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3EE81-C5D5-4486-AA39-134DE8842747}"/>
              </a:ext>
            </a:extLst>
          </p:cNvPr>
          <p:cNvSpPr/>
          <p:nvPr/>
        </p:nvSpPr>
        <p:spPr>
          <a:xfrm>
            <a:off x="1852610" y="4648200"/>
            <a:ext cx="8486775" cy="1428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XG Boost leverages recent technological advances to make it feasible to analyze large datasets using advanced methods while also giving users the ability to finely tune the analysis, thereby increasing accuracy.</a:t>
            </a:r>
          </a:p>
        </p:txBody>
      </p:sp>
    </p:spTree>
    <p:extLst>
      <p:ext uri="{BB962C8B-B14F-4D97-AF65-F5344CB8AC3E}">
        <p14:creationId xmlns:p14="http://schemas.microsoft.com/office/powerpoint/2010/main" val="397718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11112</TotalTime>
  <Words>687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Kaggle Competition: Santander Customer Transaction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Outputs from R</dc:title>
  <dc:creator>Dan MacGirr</dc:creator>
  <cp:lastModifiedBy>Dan MacGirr</cp:lastModifiedBy>
  <cp:revision>101</cp:revision>
  <dcterms:created xsi:type="dcterms:W3CDTF">2019-03-03T18:32:16Z</dcterms:created>
  <dcterms:modified xsi:type="dcterms:W3CDTF">2019-04-06T23:52:38Z</dcterms:modified>
</cp:coreProperties>
</file>