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3" r:id="rId9"/>
    <p:sldId id="265" r:id="rId10"/>
    <p:sldId id="266" r:id="rId11"/>
    <p:sldId id="268" r:id="rId12"/>
    <p:sldId id="267" r:id="rId13"/>
    <p:sldId id="264" r:id="rId14"/>
    <p:sldId id="282" r:id="rId15"/>
    <p:sldId id="269" r:id="rId16"/>
    <p:sldId id="273" r:id="rId17"/>
    <p:sldId id="272" r:id="rId18"/>
    <p:sldId id="271" r:id="rId19"/>
    <p:sldId id="274" r:id="rId20"/>
    <p:sldId id="270" r:id="rId21"/>
    <p:sldId id="275" r:id="rId22"/>
    <p:sldId id="276" r:id="rId23"/>
    <p:sldId id="279" r:id="rId24"/>
  </p:sldIdLst>
  <p:sldSz cx="18288000" cy="10287000"/>
  <p:notesSz cx="6858000" cy="9144000"/>
  <p:embeddedFontLst>
    <p:embeddedFont>
      <p:font typeface="Calibri" panose="020F0502020204030204" pitchFamily="34" charset="0"/>
      <p:regular r:id="rId27"/>
      <p:bold r:id="rId28"/>
      <p:italic r:id="rId29"/>
      <p:boldItalic r:id="rId30"/>
    </p:embeddedFont>
    <p:embeddedFont>
      <p:font typeface="Garet Bold" panose="020B0604020202020204" charset="0"/>
      <p:regular r:id="rId31"/>
    </p:embeddedFont>
    <p:embeddedFont>
      <p:font typeface="Inter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D85978-C4DF-416C-852E-31968EB289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19EB3A3-A044-4691-92FD-5028596EFE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F250E0-B49E-4EA1-B16A-59B4B6309DD5}" type="datetimeFigureOut">
              <a:rPr lang="en-IN" smtClean="0"/>
              <a:t>02-12-2024</a:t>
            </a:fld>
            <a:endParaRPr lang="en-IN"/>
          </a:p>
        </p:txBody>
      </p:sp>
      <p:sp>
        <p:nvSpPr>
          <p:cNvPr id="4" name="Footer Placeholder 3">
            <a:extLst>
              <a:ext uri="{FF2B5EF4-FFF2-40B4-BE49-F238E27FC236}">
                <a16:creationId xmlns:a16="http://schemas.microsoft.com/office/drawing/2014/main" id="{8F077E40-D3AF-4B97-9A1E-90B57AEFA0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Benefits &amp; Risks in Stock Market          November 2024                                   5                 </a:t>
            </a:r>
            <a:endParaRPr lang="en-IN"/>
          </a:p>
        </p:txBody>
      </p:sp>
      <p:sp>
        <p:nvSpPr>
          <p:cNvPr id="5" name="Slide Number Placeholder 4">
            <a:extLst>
              <a:ext uri="{FF2B5EF4-FFF2-40B4-BE49-F238E27FC236}">
                <a16:creationId xmlns:a16="http://schemas.microsoft.com/office/drawing/2014/main" id="{D952F8EC-26DA-41D6-98E4-BCC7D17081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9DF0E0-9FF1-44A8-AACE-6931100DEF0B}" type="slidenum">
              <a:rPr lang="en-IN" smtClean="0"/>
              <a:t>‹#›</a:t>
            </a:fld>
            <a:endParaRPr lang="en-IN"/>
          </a:p>
        </p:txBody>
      </p:sp>
    </p:spTree>
    <p:extLst>
      <p:ext uri="{BB962C8B-B14F-4D97-AF65-F5344CB8AC3E}">
        <p14:creationId xmlns:p14="http://schemas.microsoft.com/office/powerpoint/2010/main" val="40377101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856DD-D4E0-4B88-B2F6-FAF06A0B3CB1}" type="datetimeFigureOut">
              <a:rPr lang="en-IN" smtClean="0"/>
              <a:t>02-12-2024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Benefits &amp; Risks in Stock Market          November 2024                                   5                 </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9B9CF-5078-49E1-ACC7-FC2404EC7E41}" type="slidenum">
              <a:rPr lang="en-IN" smtClean="0"/>
              <a:t>‹#›</a:t>
            </a:fld>
            <a:endParaRPr lang="en-IN"/>
          </a:p>
        </p:txBody>
      </p:sp>
    </p:spTree>
    <p:extLst>
      <p:ext uri="{BB962C8B-B14F-4D97-AF65-F5344CB8AC3E}">
        <p14:creationId xmlns:p14="http://schemas.microsoft.com/office/powerpoint/2010/main" val="260120147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2FAF2B-8E49-44DF-9EC0-2638854DE71A}" type="datetime1">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06C285-4437-4C38-929B-E3D0D725D703}" type="datetime1">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06EE04-BFF3-4363-ADB6-FAE4B9BBD2FC}" type="datetime1">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90AF4-02D6-4C81-B6BF-1772ADF33E3E}" type="datetime1">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9DA343-63B2-4723-89DF-5E4B0B498863}" type="datetime1">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2E1D6D-DCBB-4FAC-AC02-66C25E1AEA5A}" type="datetime1">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06ED12-43BE-4FCF-8ED6-D8C2738076C6}" type="datetime1">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D264C9-A6DD-4E57-9254-108018E6307A}" type="datetime1">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09B49-26B8-4FAA-B9EF-850D5389B8B5}" type="datetime1">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B2D515-949D-4EBB-A17D-EFA9F5D27188}" type="datetime1">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910EB5-7E8E-483A-A061-4B61701AC022}" type="datetime1">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E005F-24FF-4C32-98B4-20C8A0822C40}" type="datetime1">
              <a:rPr lang="en-US" smtClean="0"/>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Freeform 2"/>
          <p:cNvSpPr/>
          <p:nvPr/>
        </p:nvSpPr>
        <p:spPr>
          <a:xfrm>
            <a:off x="-1415274" y="3703559"/>
            <a:ext cx="9115816" cy="9149085"/>
          </a:xfrm>
          <a:custGeom>
            <a:avLst/>
            <a:gdLst/>
            <a:ahLst/>
            <a:cxnLst/>
            <a:rect l="l" t="t" r="r" b="b"/>
            <a:pathLst>
              <a:path w="9115816" h="9149085">
                <a:moveTo>
                  <a:pt x="0" y="0"/>
                </a:moveTo>
                <a:lnTo>
                  <a:pt x="9115815" y="0"/>
                </a:lnTo>
                <a:lnTo>
                  <a:pt x="9115815" y="9149085"/>
                </a:lnTo>
                <a:lnTo>
                  <a:pt x="0" y="91490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66961">
            <a:off x="12714396" y="3440228"/>
            <a:ext cx="6316550" cy="7207681"/>
          </a:xfrm>
          <a:custGeom>
            <a:avLst/>
            <a:gdLst/>
            <a:ahLst/>
            <a:cxnLst/>
            <a:rect l="l" t="t" r="r" b="b"/>
            <a:pathLst>
              <a:path w="6316550" h="7207681">
                <a:moveTo>
                  <a:pt x="0" y="0"/>
                </a:moveTo>
                <a:lnTo>
                  <a:pt x="6316550" y="0"/>
                </a:lnTo>
                <a:lnTo>
                  <a:pt x="6316550" y="7207681"/>
                </a:lnTo>
                <a:lnTo>
                  <a:pt x="0" y="72076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36528">
            <a:off x="8246275" y="4305179"/>
            <a:ext cx="3261914" cy="4114800"/>
          </a:xfrm>
          <a:custGeom>
            <a:avLst/>
            <a:gdLst/>
            <a:ahLst/>
            <a:cxnLst/>
            <a:rect l="l" t="t" r="r" b="b"/>
            <a:pathLst>
              <a:path w="3261914" h="4114800">
                <a:moveTo>
                  <a:pt x="0" y="0"/>
                </a:moveTo>
                <a:lnTo>
                  <a:pt x="3261915" y="0"/>
                </a:lnTo>
                <a:lnTo>
                  <a:pt x="326191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6988193" y="933450"/>
            <a:ext cx="5582289" cy="1810731"/>
          </a:xfrm>
          <a:prstGeom prst="rect">
            <a:avLst/>
          </a:prstGeom>
        </p:spPr>
        <p:txBody>
          <a:bodyPr lIns="0" tIns="0" rIns="0" bIns="0" rtlCol="0" anchor="t">
            <a:spAutoFit/>
          </a:bodyPr>
          <a:lstStyle/>
          <a:p>
            <a:pPr algn="ctr">
              <a:lnSpc>
                <a:spcPts val="7295"/>
              </a:lnSpc>
              <a:spcBef>
                <a:spcPct val="0"/>
              </a:spcBef>
            </a:pPr>
            <a:r>
              <a:rPr lang="en-US" sz="5211" b="1">
                <a:solidFill>
                  <a:srgbClr val="F1EEEA"/>
                </a:solidFill>
                <a:latin typeface="Inter Bold"/>
                <a:ea typeface="Inter Bold"/>
                <a:cs typeface="Inter Bold"/>
                <a:sym typeface="Inter Bold"/>
              </a:rPr>
              <a:t>Benefits &amp; Risks in</a:t>
            </a:r>
          </a:p>
        </p:txBody>
      </p:sp>
      <p:sp>
        <p:nvSpPr>
          <p:cNvPr id="6" name="TextBox 6"/>
          <p:cNvSpPr txBox="1"/>
          <p:nvPr/>
        </p:nvSpPr>
        <p:spPr>
          <a:xfrm>
            <a:off x="3148562" y="2369857"/>
            <a:ext cx="13457341" cy="1809531"/>
          </a:xfrm>
          <a:prstGeom prst="rect">
            <a:avLst/>
          </a:prstGeom>
        </p:spPr>
        <p:txBody>
          <a:bodyPr lIns="0" tIns="0" rIns="0" bIns="0" rtlCol="0" anchor="t">
            <a:spAutoFit/>
          </a:bodyPr>
          <a:lstStyle/>
          <a:p>
            <a:pPr marL="0" lvl="0" indent="0" algn="ctr">
              <a:lnSpc>
                <a:spcPts val="14712"/>
              </a:lnSpc>
              <a:spcBef>
                <a:spcPct val="0"/>
              </a:spcBef>
            </a:pPr>
            <a:r>
              <a:rPr lang="en-US" sz="10508" b="1" spc="-683">
                <a:solidFill>
                  <a:srgbClr val="F1EEEA"/>
                </a:solidFill>
                <a:latin typeface="Garet Bold"/>
                <a:ea typeface="Garet Bold"/>
                <a:cs typeface="Garet Bold"/>
                <a:sym typeface="Garet Bold"/>
              </a:rPr>
              <a:t>Stock Market</a:t>
            </a:r>
          </a:p>
        </p:txBody>
      </p:sp>
      <p:sp>
        <p:nvSpPr>
          <p:cNvPr id="7" name="Footer Placeholder 6">
            <a:extLst>
              <a:ext uri="{FF2B5EF4-FFF2-40B4-BE49-F238E27FC236}">
                <a16:creationId xmlns:a16="http://schemas.microsoft.com/office/drawing/2014/main" id="{8538BDDE-95B0-412D-A36E-3A2C4182FDCF}"/>
              </a:ext>
            </a:extLst>
          </p:cNvPr>
          <p:cNvSpPr>
            <a:spLocks noGrp="1"/>
          </p:cNvSpPr>
          <p:nvPr>
            <p:ph type="ftr" sz="quarter" idx="1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9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3" name="Rectangle 2">
            <a:extLst>
              <a:ext uri="{FF2B5EF4-FFF2-40B4-BE49-F238E27FC236}">
                <a16:creationId xmlns:a16="http://schemas.microsoft.com/office/drawing/2014/main" id="{EC294FDB-0F0F-4A77-8491-C2A824AC3A2B}"/>
              </a:ext>
            </a:extLst>
          </p:cNvPr>
          <p:cNvSpPr/>
          <p:nvPr/>
        </p:nvSpPr>
        <p:spPr>
          <a:xfrm>
            <a:off x="0" y="0"/>
            <a:ext cx="18288001" cy="95249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6600" b="1" dirty="0"/>
              <a:t>Need &amp; Need of Investment</a:t>
            </a:r>
            <a:endParaRPr lang="en-IN" sz="6600" b="1" dirty="0"/>
          </a:p>
        </p:txBody>
      </p:sp>
      <p:sp>
        <p:nvSpPr>
          <p:cNvPr id="5" name="TextBox 4">
            <a:extLst>
              <a:ext uri="{FF2B5EF4-FFF2-40B4-BE49-F238E27FC236}">
                <a16:creationId xmlns:a16="http://schemas.microsoft.com/office/drawing/2014/main" id="{B53C9B47-0AD9-4455-9A1D-EB71134264A3}"/>
              </a:ext>
            </a:extLst>
          </p:cNvPr>
          <p:cNvSpPr txBox="1"/>
          <p:nvPr/>
        </p:nvSpPr>
        <p:spPr>
          <a:xfrm>
            <a:off x="13855" y="1333500"/>
            <a:ext cx="18274145" cy="8125301"/>
          </a:xfrm>
          <a:prstGeom prst="rect">
            <a:avLst/>
          </a:prstGeom>
          <a:noFill/>
        </p:spPr>
        <p:txBody>
          <a:bodyPr wrap="square" rtlCol="0">
            <a:spAutoFit/>
          </a:bodyPr>
          <a:lstStyle/>
          <a:p>
            <a:r>
              <a:rPr lang="en-IN" sz="2800" dirty="0"/>
              <a:t>The money you earn is partly spent and the rest is saved for meeting future expenses. Instead of keeping the savings idle you may like to use savings to get a return on it in the future. This is called investment.</a:t>
            </a:r>
          </a:p>
          <a:p>
            <a:r>
              <a:rPr lang="en-IN" sz="2800" dirty="0"/>
              <a:t> </a:t>
            </a:r>
          </a:p>
          <a:p>
            <a:r>
              <a:rPr lang="en-IN" sz="2800" b="1" dirty="0">
                <a:solidFill>
                  <a:schemeClr val="accent1">
                    <a:lumMod val="75000"/>
                  </a:schemeClr>
                </a:solidFill>
              </a:rPr>
              <a:t>One needs to invest to</a:t>
            </a:r>
            <a:endParaRPr lang="en-US" sz="2800" dirty="0">
              <a:solidFill>
                <a:schemeClr val="accent1">
                  <a:lumMod val="75000"/>
                </a:schemeClr>
              </a:solidFill>
            </a:endParaRPr>
          </a:p>
          <a:p>
            <a:r>
              <a:rPr lang="en-IN" sz="2800" dirty="0"/>
              <a:t>1. Earn a return on your idle resources.</a:t>
            </a:r>
          </a:p>
          <a:p>
            <a:r>
              <a:rPr lang="en-IN" sz="2800" dirty="0"/>
              <a:t>2. Generate a specified sum of money for a specific goal in life.</a:t>
            </a:r>
          </a:p>
          <a:p>
            <a:r>
              <a:rPr lang="en-IN" sz="2800" dirty="0"/>
              <a:t>3. Make a provision for an uncertain future.</a:t>
            </a:r>
          </a:p>
          <a:p>
            <a:r>
              <a:rPr lang="en-IN" sz="2800" dirty="0"/>
              <a:t> </a:t>
            </a:r>
          </a:p>
          <a:p>
            <a:r>
              <a:rPr lang="en-IN" sz="2800" b="1" dirty="0">
                <a:solidFill>
                  <a:schemeClr val="accent1">
                    <a:lumMod val="75000"/>
                  </a:schemeClr>
                </a:solidFill>
              </a:rPr>
              <a:t>Short Term &amp; Long Term Options for Investment</a:t>
            </a:r>
            <a:endParaRPr lang="en-IN" sz="2800" dirty="0">
              <a:solidFill>
                <a:schemeClr val="accent1">
                  <a:lumMod val="75000"/>
                </a:schemeClr>
              </a:solidFill>
            </a:endParaRPr>
          </a:p>
          <a:p>
            <a:r>
              <a:rPr lang="en-IN" sz="2800" b="1" dirty="0">
                <a:solidFill>
                  <a:schemeClr val="accent1">
                    <a:lumMod val="75000"/>
                  </a:schemeClr>
                </a:solidFill>
              </a:rPr>
              <a:t>Short Term :</a:t>
            </a:r>
            <a:endParaRPr lang="en-IN" sz="2800" dirty="0">
              <a:solidFill>
                <a:schemeClr val="accent1">
                  <a:lumMod val="75000"/>
                </a:schemeClr>
              </a:solidFill>
            </a:endParaRPr>
          </a:p>
          <a:p>
            <a:r>
              <a:rPr lang="en-IN" sz="2800" dirty="0"/>
              <a:t>1. Savings Bank Account</a:t>
            </a:r>
          </a:p>
          <a:p>
            <a:r>
              <a:rPr lang="en-IN" sz="2800" dirty="0"/>
              <a:t>2. Money Market or Liquid Funds</a:t>
            </a:r>
          </a:p>
          <a:p>
            <a:r>
              <a:rPr lang="en-IN" sz="2800" dirty="0"/>
              <a:t>3. Fixed Deposit with Bank</a:t>
            </a:r>
          </a:p>
          <a:p>
            <a:r>
              <a:rPr lang="en-IN" sz="2800" b="1" dirty="0">
                <a:solidFill>
                  <a:schemeClr val="accent1">
                    <a:lumMod val="75000"/>
                  </a:schemeClr>
                </a:solidFill>
              </a:rPr>
              <a:t>Long Term :</a:t>
            </a:r>
            <a:endParaRPr lang="en-IN" sz="2800" dirty="0">
              <a:solidFill>
                <a:schemeClr val="accent1">
                  <a:lumMod val="75000"/>
                </a:schemeClr>
              </a:solidFill>
            </a:endParaRPr>
          </a:p>
          <a:p>
            <a:r>
              <a:rPr lang="en-IN" sz="2800" dirty="0"/>
              <a:t>1. Post Office Savings</a:t>
            </a:r>
          </a:p>
          <a:p>
            <a:r>
              <a:rPr lang="en-IN" sz="2800" dirty="0"/>
              <a:t>2. Public Provident Fund</a:t>
            </a:r>
          </a:p>
          <a:p>
            <a:r>
              <a:rPr lang="en-IN" sz="2800" dirty="0"/>
              <a:t>3. Bonds</a:t>
            </a:r>
          </a:p>
          <a:p>
            <a:r>
              <a:rPr lang="en-IN" sz="2800" dirty="0"/>
              <a:t>4. Mutual Fund</a:t>
            </a:r>
          </a:p>
          <a:p>
            <a:endParaRPr lang="en-IN" dirty="0"/>
          </a:p>
        </p:txBody>
      </p:sp>
    </p:spTree>
    <p:extLst>
      <p:ext uri="{BB962C8B-B14F-4D97-AF65-F5344CB8AC3E}">
        <p14:creationId xmlns:p14="http://schemas.microsoft.com/office/powerpoint/2010/main" val="30773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10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pic>
        <p:nvPicPr>
          <p:cNvPr id="5" name="Picture 4" descr="https://lh7-rt.googleusercontent.com/docsz/AD_4nXdrj_uVtIQxsgLlXeIGkUabD7xFO7rUFXBrbRP4zji0KGAJqV8G3F8Qs8GfRxTQLyNsPLvgAPMvRlY8w-McKrsoxdpcggU8rb3lyecB7Pp2b-zC3t_V7NV51-jakhJziXnBwyeT?key=7Z_7okfnQmnAx_Cdy80DJP1m">
            <a:extLst>
              <a:ext uri="{FF2B5EF4-FFF2-40B4-BE49-F238E27FC236}">
                <a16:creationId xmlns:a16="http://schemas.microsoft.com/office/drawing/2014/main" id="{AD0B69FA-A336-4D16-ABF4-28A4D88055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856" y="0"/>
            <a:ext cx="18274144" cy="9334498"/>
          </a:xfrm>
          <a:prstGeom prst="rect">
            <a:avLst/>
          </a:prstGeom>
          <a:noFill/>
          <a:ln>
            <a:noFill/>
          </a:ln>
        </p:spPr>
      </p:pic>
    </p:spTree>
    <p:extLst>
      <p:ext uri="{BB962C8B-B14F-4D97-AF65-F5344CB8AC3E}">
        <p14:creationId xmlns:p14="http://schemas.microsoft.com/office/powerpoint/2010/main" val="160813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11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3" name="Rectangle 2">
            <a:extLst>
              <a:ext uri="{FF2B5EF4-FFF2-40B4-BE49-F238E27FC236}">
                <a16:creationId xmlns:a16="http://schemas.microsoft.com/office/drawing/2014/main" id="{0C483787-45B1-4DF5-9D06-D10A24820A3A}"/>
              </a:ext>
            </a:extLst>
          </p:cNvPr>
          <p:cNvSpPr/>
          <p:nvPr/>
        </p:nvSpPr>
        <p:spPr>
          <a:xfrm>
            <a:off x="0" y="0"/>
            <a:ext cx="18288000" cy="95249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6600" b="1" dirty="0"/>
              <a:t>Benefits &amp; Risks in Stock Market</a:t>
            </a:r>
            <a:endParaRPr lang="en-IN" sz="6600" b="1" dirty="0"/>
          </a:p>
        </p:txBody>
      </p:sp>
      <p:sp>
        <p:nvSpPr>
          <p:cNvPr id="6" name="TextBox 5">
            <a:extLst>
              <a:ext uri="{FF2B5EF4-FFF2-40B4-BE49-F238E27FC236}">
                <a16:creationId xmlns:a16="http://schemas.microsoft.com/office/drawing/2014/main" id="{1264B148-FD43-490D-AA32-C01FECD0A96D}"/>
              </a:ext>
            </a:extLst>
          </p:cNvPr>
          <p:cNvSpPr txBox="1"/>
          <p:nvPr/>
        </p:nvSpPr>
        <p:spPr>
          <a:xfrm>
            <a:off x="13855" y="1257300"/>
            <a:ext cx="18274145" cy="7971413"/>
          </a:xfrm>
          <a:prstGeom prst="rect">
            <a:avLst/>
          </a:prstGeom>
          <a:noFill/>
        </p:spPr>
        <p:txBody>
          <a:bodyPr wrap="square" rtlCol="0">
            <a:spAutoFit/>
          </a:bodyPr>
          <a:lstStyle/>
          <a:p>
            <a:pPr algn="just"/>
            <a:r>
              <a:rPr lang="en-IN" sz="2800" dirty="0"/>
              <a:t>Investing in the stock market is one of the best ways to grow your wealth over time. There are a lot of benefits to investing in the stock market, but it is also important to be aware of the disadvantages. In this article, we will discuss the benefits of stock market investment and help you figure out the right percent of your portfolio that should be invest in stocks. So whether you are thinking of investing for retirement, creating long-term wealth or trying to get ahead on your savings goals, keep reading for all the information you will need.</a:t>
            </a:r>
          </a:p>
          <a:p>
            <a:pPr algn="just"/>
            <a:r>
              <a:rPr lang="en-IN" sz="2800" dirty="0"/>
              <a:t> </a:t>
            </a:r>
          </a:p>
          <a:p>
            <a:pPr algn="just"/>
            <a:r>
              <a:rPr lang="en-IN" sz="2800" dirty="0"/>
              <a:t>There are benefits and drawbacks to buying and selling the stock market. It is advantageous to have the possibility for both strong returns and portfolio diversification. However, there is a chance of losing money when investing in the stock market. Because the market can be unpredictable, research is extremely crucial before making an investment. You should be familiar with the fundamentals of financial terms such as price-to-book (P/B), value-to-earnings (V/E), and earnings per share (EPS) in order to make wise selections. You will be prepared to make informed investment decisions after you are familiar with this information.</a:t>
            </a:r>
          </a:p>
          <a:p>
            <a:pPr algn="just"/>
            <a:r>
              <a:rPr lang="en-IN" sz="2800" dirty="0"/>
              <a:t> </a:t>
            </a:r>
          </a:p>
          <a:p>
            <a:pPr algn="just"/>
            <a:r>
              <a:rPr lang="en-IN" sz="2800" dirty="0"/>
              <a:t>The growing popularity of stock market investments has people diversifying their portfolios beyond fixed-income assets like FDs. While investing in the stock market has gained traction, some still remain on the fence, given the risks associated with market volatility. However, investors armed with the right knowledge, diligent research, and strategic planning can earn good hedge against inflation, ensuring your investment holds value over time.</a:t>
            </a:r>
          </a:p>
          <a:p>
            <a:pPr algn="just"/>
            <a:r>
              <a:rPr lang="en-IN" dirty="0"/>
              <a:t> </a:t>
            </a:r>
          </a:p>
          <a:p>
            <a:endParaRPr lang="en-IN" dirty="0"/>
          </a:p>
        </p:txBody>
      </p:sp>
    </p:spTree>
    <p:extLst>
      <p:ext uri="{BB962C8B-B14F-4D97-AF65-F5344CB8AC3E}">
        <p14:creationId xmlns:p14="http://schemas.microsoft.com/office/powerpoint/2010/main" val="81221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12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8" name="TextBox 7">
            <a:extLst>
              <a:ext uri="{FF2B5EF4-FFF2-40B4-BE49-F238E27FC236}">
                <a16:creationId xmlns:a16="http://schemas.microsoft.com/office/drawing/2014/main" id="{25FC0876-2BD7-47B1-8000-8283565708A4}"/>
              </a:ext>
            </a:extLst>
          </p:cNvPr>
          <p:cNvSpPr txBox="1"/>
          <p:nvPr/>
        </p:nvSpPr>
        <p:spPr>
          <a:xfrm>
            <a:off x="0" y="342900"/>
            <a:ext cx="18288000" cy="7848302"/>
          </a:xfrm>
          <a:prstGeom prst="rect">
            <a:avLst/>
          </a:prstGeom>
          <a:noFill/>
        </p:spPr>
        <p:txBody>
          <a:bodyPr wrap="square" rtlCol="0">
            <a:spAutoFit/>
          </a:bodyPr>
          <a:lstStyle/>
          <a:p>
            <a:pPr algn="just"/>
            <a:r>
              <a:rPr lang="en-IN" sz="2800" b="1" dirty="0">
                <a:solidFill>
                  <a:schemeClr val="accent1">
                    <a:lumMod val="75000"/>
                  </a:schemeClr>
                </a:solidFill>
              </a:rPr>
              <a:t>Benefits of Investing in the Stock Market</a:t>
            </a:r>
            <a:endParaRPr lang="en-IN" sz="2800" dirty="0">
              <a:solidFill>
                <a:schemeClr val="accent1">
                  <a:lumMod val="75000"/>
                </a:schemeClr>
              </a:solidFill>
            </a:endParaRPr>
          </a:p>
          <a:p>
            <a:pPr algn="just"/>
            <a:r>
              <a:rPr lang="en-IN" sz="2800" dirty="0"/>
              <a:t> </a:t>
            </a:r>
          </a:p>
          <a:p>
            <a:pPr algn="just"/>
            <a:r>
              <a:rPr lang="en-IN" sz="2800" dirty="0"/>
              <a:t>Investors can easily increase their wealth over time through the stock market, which offers chances for both immediate profits and long-term financial stability. The following are some main advantages of stock market investing:</a:t>
            </a:r>
          </a:p>
          <a:p>
            <a:pPr algn="just"/>
            <a:r>
              <a:rPr lang="en-IN" sz="2800" dirty="0"/>
              <a:t> </a:t>
            </a:r>
          </a:p>
          <a:p>
            <a:pPr algn="just"/>
            <a:r>
              <a:rPr lang="en-IN" sz="2800" b="1" dirty="0">
                <a:solidFill>
                  <a:schemeClr val="accent1">
                    <a:lumMod val="75000"/>
                  </a:schemeClr>
                </a:solidFill>
              </a:rPr>
              <a:t>1. Higher Liquidity</a:t>
            </a:r>
            <a:endParaRPr lang="en-IN" sz="2800" dirty="0">
              <a:solidFill>
                <a:schemeClr val="accent1">
                  <a:lumMod val="75000"/>
                </a:schemeClr>
              </a:solidFill>
            </a:endParaRPr>
          </a:p>
          <a:p>
            <a:pPr algn="just"/>
            <a:r>
              <a:rPr lang="en-IN" sz="2800" dirty="0"/>
              <a:t> </a:t>
            </a:r>
          </a:p>
          <a:p>
            <a:pPr algn="just"/>
            <a:r>
              <a:rPr lang="en-IN" sz="2800" dirty="0"/>
              <a:t>Stocks offer relatively higher liquidity than other assets like real estate. Higher liquidity means that it is relatively easy buy and sell stocks due to the presence of multiple buyers and sellers in the market. The high average daily trading volumes of </a:t>
            </a:r>
          </a:p>
          <a:p>
            <a:pPr algn="just"/>
            <a:r>
              <a:rPr lang="en-IN" sz="2800" dirty="0"/>
              <a:t>stocks at the Bombay Stock Exchange (BSE) and National Stock Exchange (NSE) ensure ease of buying and selling for investors. This is one of the chief benefits of investing in the stock market.</a:t>
            </a:r>
          </a:p>
          <a:p>
            <a:pPr algn="just"/>
            <a:r>
              <a:rPr lang="en-IN" sz="2800" dirty="0"/>
              <a:t> </a:t>
            </a:r>
          </a:p>
          <a:p>
            <a:pPr algn="just"/>
            <a:r>
              <a:rPr lang="en-IN" sz="2800" b="1" dirty="0">
                <a:solidFill>
                  <a:schemeClr val="accent1">
                    <a:lumMod val="75000"/>
                  </a:schemeClr>
                </a:solidFill>
              </a:rPr>
              <a:t>2. Versatility </a:t>
            </a:r>
            <a:endParaRPr lang="en-IN" sz="2800" dirty="0">
              <a:solidFill>
                <a:schemeClr val="accent1">
                  <a:lumMod val="75000"/>
                </a:schemeClr>
              </a:solidFill>
            </a:endParaRPr>
          </a:p>
          <a:p>
            <a:pPr algn="just"/>
            <a:r>
              <a:rPr lang="en-IN" sz="2800" dirty="0"/>
              <a:t> </a:t>
            </a:r>
          </a:p>
          <a:p>
            <a:pPr algn="just"/>
            <a:r>
              <a:rPr lang="en-IN" sz="2800" dirty="0"/>
              <a:t>A variety of financial instruments, including shares, bonds, mutual funds, and derivatives, are available for investors to invest in, allowing them to customize their portfolios according to their investment objectives, horizon, and risk tolerance. Each investment's risk can be decreased by diversifying among industries, asset classes, and geographical areas.</a:t>
            </a:r>
          </a:p>
          <a:p>
            <a:pPr algn="just"/>
            <a:endParaRPr lang="en-IN" sz="2800" dirty="0"/>
          </a:p>
        </p:txBody>
      </p:sp>
    </p:spTree>
    <p:extLst>
      <p:ext uri="{BB962C8B-B14F-4D97-AF65-F5344CB8AC3E}">
        <p14:creationId xmlns:p14="http://schemas.microsoft.com/office/powerpoint/2010/main" val="111769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13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pic>
        <p:nvPicPr>
          <p:cNvPr id="3" name="Picture 2">
            <a:extLst>
              <a:ext uri="{FF2B5EF4-FFF2-40B4-BE49-F238E27FC236}">
                <a16:creationId xmlns:a16="http://schemas.microsoft.com/office/drawing/2014/main" id="{CD09AE1B-2647-4B4B-907B-0E65DFB789AC}"/>
              </a:ext>
            </a:extLst>
          </p:cNvPr>
          <p:cNvPicPr>
            <a:picLocks noChangeAspect="1"/>
          </p:cNvPicPr>
          <p:nvPr/>
        </p:nvPicPr>
        <p:blipFill>
          <a:blip r:embed="rId2"/>
          <a:stretch>
            <a:fillRect/>
          </a:stretch>
        </p:blipFill>
        <p:spPr>
          <a:xfrm>
            <a:off x="2438400" y="0"/>
            <a:ext cx="13487400" cy="9334499"/>
          </a:xfrm>
          <a:prstGeom prst="rect">
            <a:avLst/>
          </a:prstGeom>
        </p:spPr>
      </p:pic>
    </p:spTree>
    <p:extLst>
      <p:ext uri="{BB962C8B-B14F-4D97-AF65-F5344CB8AC3E}">
        <p14:creationId xmlns:p14="http://schemas.microsoft.com/office/powerpoint/2010/main" val="4191112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14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3" name="TextBox 2">
            <a:extLst>
              <a:ext uri="{FF2B5EF4-FFF2-40B4-BE49-F238E27FC236}">
                <a16:creationId xmlns:a16="http://schemas.microsoft.com/office/drawing/2014/main" id="{32DF9896-1BB3-42AC-A27D-B12A13574421}"/>
              </a:ext>
            </a:extLst>
          </p:cNvPr>
          <p:cNvSpPr txBox="1"/>
          <p:nvPr/>
        </p:nvSpPr>
        <p:spPr>
          <a:xfrm>
            <a:off x="13855" y="266700"/>
            <a:ext cx="18274145" cy="8402300"/>
          </a:xfrm>
          <a:prstGeom prst="rect">
            <a:avLst/>
          </a:prstGeom>
          <a:noFill/>
        </p:spPr>
        <p:txBody>
          <a:bodyPr wrap="square" rtlCol="0">
            <a:spAutoFit/>
          </a:bodyPr>
          <a:lstStyle/>
          <a:p>
            <a:pPr algn="just"/>
            <a:r>
              <a:rPr lang="en-IN" sz="2800" b="1" dirty="0">
                <a:solidFill>
                  <a:schemeClr val="accent1">
                    <a:lumMod val="75000"/>
                  </a:schemeClr>
                </a:solidFill>
              </a:rPr>
              <a:t>3. Acquire ownership and the right to vote</a:t>
            </a:r>
            <a:endParaRPr lang="en-IN" sz="2800" dirty="0">
              <a:solidFill>
                <a:schemeClr val="accent1">
                  <a:lumMod val="75000"/>
                </a:schemeClr>
              </a:solidFill>
            </a:endParaRPr>
          </a:p>
          <a:p>
            <a:pPr algn="just"/>
            <a:r>
              <a:rPr lang="en-IN" sz="2800" dirty="0"/>
              <a:t> </a:t>
            </a:r>
          </a:p>
          <a:p>
            <a:pPr algn="just"/>
            <a:r>
              <a:rPr lang="en-IN" sz="2800" dirty="0"/>
              <a:t>Investing in the stock market provides investors the unique opportunity to acquire  ownership in companies. Owning even a single share of a company makes the investor a shareholder, entitling the individual to an ownership stake in the company. This gives the investor the power to vote on strategic company decisions like approving major business initiatives. Voting rights empower investors to influence the governance and direction of the companies they invest in to best align with their interests.</a:t>
            </a:r>
          </a:p>
          <a:p>
            <a:pPr algn="just"/>
            <a:endParaRPr lang="en-US" sz="2800" dirty="0">
              <a:solidFill>
                <a:schemeClr val="accent1">
                  <a:lumMod val="75000"/>
                </a:schemeClr>
              </a:solidFill>
            </a:endParaRPr>
          </a:p>
          <a:p>
            <a:pPr algn="just"/>
            <a:r>
              <a:rPr lang="en-IN" sz="2800" b="1" dirty="0">
                <a:solidFill>
                  <a:schemeClr val="accent1">
                    <a:lumMod val="75000"/>
                  </a:schemeClr>
                </a:solidFill>
              </a:rPr>
              <a:t>4. Higher returns in shorter periods of time</a:t>
            </a:r>
            <a:endParaRPr lang="en-IN" sz="2800" dirty="0">
              <a:solidFill>
                <a:schemeClr val="accent1">
                  <a:lumMod val="75000"/>
                </a:schemeClr>
              </a:solidFill>
            </a:endParaRPr>
          </a:p>
          <a:p>
            <a:pPr algn="just"/>
            <a:r>
              <a:rPr lang="en-IN" sz="2800" dirty="0"/>
              <a:t> </a:t>
            </a:r>
          </a:p>
          <a:p>
            <a:pPr algn="just"/>
            <a:r>
              <a:rPr lang="en-IN" sz="2800" dirty="0"/>
              <a:t>One of the main advantages of a stock market is the ability to generate larger short-term returns. Financially responsible investors are drawn to the stock market by the possibility of larger profits in shorter periods of time. Investing in equities can yield significant profits in the near term, although other conventional investment vehicles, such as bank FDs, may take years to produce returns.</a:t>
            </a:r>
          </a:p>
          <a:p>
            <a:pPr algn="just"/>
            <a:r>
              <a:rPr lang="en-IN" sz="2800" dirty="0"/>
              <a:t> </a:t>
            </a:r>
          </a:p>
          <a:p>
            <a:pPr algn="just"/>
            <a:r>
              <a:rPr lang="en-IN" sz="2800" dirty="0"/>
              <a:t>Proficient traders who possess a solid understanding of the market and know how to choose stocks for intraday trading can profit from short-term price swings.</a:t>
            </a:r>
          </a:p>
          <a:p>
            <a:pPr algn="just"/>
            <a:r>
              <a:rPr lang="en-IN" sz="2800" dirty="0"/>
              <a:t> </a:t>
            </a:r>
          </a:p>
          <a:p>
            <a:pPr algn="just"/>
            <a:endParaRPr lang="en-IN" dirty="0"/>
          </a:p>
          <a:p>
            <a:endParaRPr lang="en-IN" dirty="0"/>
          </a:p>
        </p:txBody>
      </p:sp>
    </p:spTree>
    <p:extLst>
      <p:ext uri="{BB962C8B-B14F-4D97-AF65-F5344CB8AC3E}">
        <p14:creationId xmlns:p14="http://schemas.microsoft.com/office/powerpoint/2010/main" val="1450916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15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3" name="TextBox 2">
            <a:extLst>
              <a:ext uri="{FF2B5EF4-FFF2-40B4-BE49-F238E27FC236}">
                <a16:creationId xmlns:a16="http://schemas.microsoft.com/office/drawing/2014/main" id="{51DF4E48-BB6E-49EF-A771-9708F92A2F4A}"/>
              </a:ext>
            </a:extLst>
          </p:cNvPr>
          <p:cNvSpPr txBox="1"/>
          <p:nvPr/>
        </p:nvSpPr>
        <p:spPr>
          <a:xfrm>
            <a:off x="13855" y="266700"/>
            <a:ext cx="18274145" cy="8987076"/>
          </a:xfrm>
          <a:prstGeom prst="rect">
            <a:avLst/>
          </a:prstGeom>
          <a:noFill/>
        </p:spPr>
        <p:txBody>
          <a:bodyPr wrap="square" rtlCol="0">
            <a:spAutoFit/>
          </a:bodyPr>
          <a:lstStyle/>
          <a:p>
            <a:pPr algn="just"/>
            <a:r>
              <a:rPr lang="en-IN" sz="2800" b="1" dirty="0">
                <a:solidFill>
                  <a:schemeClr val="accent1">
                    <a:lumMod val="75000"/>
                  </a:schemeClr>
                </a:solidFill>
              </a:rPr>
              <a:t>5. Dividend Income</a:t>
            </a:r>
            <a:endParaRPr lang="en-IN" sz="2800" dirty="0">
              <a:solidFill>
                <a:schemeClr val="accent1">
                  <a:lumMod val="75000"/>
                </a:schemeClr>
              </a:solidFill>
            </a:endParaRPr>
          </a:p>
          <a:p>
            <a:pPr algn="just"/>
            <a:r>
              <a:rPr lang="en-IN" sz="2800" dirty="0"/>
              <a:t> </a:t>
            </a:r>
          </a:p>
          <a:p>
            <a:pPr algn="just"/>
            <a:r>
              <a:rPr lang="en-IN" sz="2800" dirty="0"/>
              <a:t>Businesses may choose to provide their shareholders dividends from their profits when they turn a profit. Typically, dividends are handed out either regularly or annually. Your dividend income is determined by the stock's dividend yield and the quantity of shares you own. Purchasing dividend stocks entitles you to a portion of the company's profits since you become a shareholder.</a:t>
            </a:r>
          </a:p>
          <a:p>
            <a:pPr algn="just"/>
            <a:r>
              <a:rPr lang="en-IN" sz="2800" dirty="0"/>
              <a:t> </a:t>
            </a:r>
          </a:p>
          <a:p>
            <a:pPr algn="just"/>
            <a:r>
              <a:rPr lang="en-IN" sz="2800" dirty="0"/>
              <a:t>In addition to long-term capital growth, dividend income can assist investors in receiving a passive cash flow from their investments.</a:t>
            </a:r>
          </a:p>
          <a:p>
            <a:pPr algn="just"/>
            <a:br>
              <a:rPr lang="en-IN" sz="2800" dirty="0"/>
            </a:br>
            <a:endParaRPr lang="en-IN" sz="2800" dirty="0"/>
          </a:p>
          <a:p>
            <a:pPr algn="just"/>
            <a:r>
              <a:rPr lang="en-IN" sz="2800" b="1" dirty="0">
                <a:solidFill>
                  <a:schemeClr val="accent1">
                    <a:lumMod val="75000"/>
                  </a:schemeClr>
                </a:solidFill>
              </a:rPr>
              <a:t>6. Regulatory environment and framework</a:t>
            </a:r>
            <a:r>
              <a:rPr lang="en-IN" sz="2800" b="1" dirty="0"/>
              <a:t> </a:t>
            </a:r>
            <a:endParaRPr lang="en-IN" sz="2800" dirty="0"/>
          </a:p>
          <a:p>
            <a:pPr algn="just"/>
            <a:r>
              <a:rPr lang="en-IN" sz="2800" dirty="0"/>
              <a:t> </a:t>
            </a:r>
          </a:p>
          <a:p>
            <a:pPr algn="just"/>
            <a:r>
              <a:rPr lang="en-IN" sz="2800" dirty="0"/>
              <a:t>The Indian stock market operates under strict regulations to protect investors and maintain the highest level of transparency.</a:t>
            </a:r>
          </a:p>
          <a:p>
            <a:pPr algn="just"/>
            <a:r>
              <a:rPr lang="en-IN" sz="2800" dirty="0"/>
              <a:t>The Securities and Exchange Board of India's (SEBI) regulatory framework governs stock exchange operations, which is one of its main advantages.</a:t>
            </a:r>
          </a:p>
          <a:p>
            <a:pPr algn="just"/>
            <a:r>
              <a:rPr lang="en-IN" sz="2800" dirty="0"/>
              <a:t> </a:t>
            </a:r>
          </a:p>
          <a:p>
            <a:pPr algn="just"/>
            <a:r>
              <a:rPr lang="en-IN" sz="2800" dirty="0"/>
              <a:t>SEBI enforces securities laws and regulations and defends investors' rights as a statutory market regulator. For the sake of openness, investor interest protection, and fraud risk mitigation, listed companies must comply with strict regulatory requirements and disclosures.</a:t>
            </a:r>
          </a:p>
          <a:p>
            <a:endParaRPr lang="en-IN" dirty="0"/>
          </a:p>
        </p:txBody>
      </p:sp>
    </p:spTree>
    <p:extLst>
      <p:ext uri="{BB962C8B-B14F-4D97-AF65-F5344CB8AC3E}">
        <p14:creationId xmlns:p14="http://schemas.microsoft.com/office/powerpoint/2010/main" val="46444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15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19" name="TextBox 18">
            <a:extLst>
              <a:ext uri="{FF2B5EF4-FFF2-40B4-BE49-F238E27FC236}">
                <a16:creationId xmlns:a16="http://schemas.microsoft.com/office/drawing/2014/main" id="{9326AE50-67EC-4923-B05C-7868710EA09E}"/>
              </a:ext>
            </a:extLst>
          </p:cNvPr>
          <p:cNvSpPr txBox="1"/>
          <p:nvPr/>
        </p:nvSpPr>
        <p:spPr>
          <a:xfrm>
            <a:off x="13855" y="266700"/>
            <a:ext cx="18260290" cy="8556188"/>
          </a:xfrm>
          <a:prstGeom prst="rect">
            <a:avLst/>
          </a:prstGeom>
          <a:noFill/>
        </p:spPr>
        <p:txBody>
          <a:bodyPr wrap="square" rtlCol="0">
            <a:spAutoFit/>
          </a:bodyPr>
          <a:lstStyle/>
          <a:p>
            <a:r>
              <a:rPr lang="en-IN" sz="2800" b="1" dirty="0">
                <a:solidFill>
                  <a:schemeClr val="accent1">
                    <a:lumMod val="75000"/>
                  </a:schemeClr>
                </a:solidFill>
              </a:rPr>
              <a:t>7. Convenience</a:t>
            </a:r>
            <a:endParaRPr lang="en-IN" sz="2800" dirty="0">
              <a:solidFill>
                <a:schemeClr val="accent1">
                  <a:lumMod val="75000"/>
                </a:schemeClr>
              </a:solidFill>
            </a:endParaRPr>
          </a:p>
          <a:p>
            <a:r>
              <a:rPr lang="en-IN" sz="2800" dirty="0"/>
              <a:t> </a:t>
            </a:r>
          </a:p>
          <a:p>
            <a:r>
              <a:rPr lang="en-IN" sz="2800" dirty="0"/>
              <a:t>The ability to purchase and sell shares with unparalleled ease is one of the primary benefits of stock exchanges. Thanks to digitization, investors can quickly perform trades on an online platform. On an open platform, they can explore investment opportunities and manage their portfolios in real time.</a:t>
            </a:r>
          </a:p>
          <a:p>
            <a:r>
              <a:rPr lang="en-IN" sz="2800" dirty="0"/>
              <a:t> </a:t>
            </a:r>
          </a:p>
          <a:p>
            <a:r>
              <a:rPr lang="en-IN" sz="2800" dirty="0"/>
              <a:t>With just a few clicks, investors can begin their investment adventure thanks to the easily accessible online </a:t>
            </a:r>
            <a:r>
              <a:rPr lang="en-IN" sz="2800" dirty="0" err="1"/>
              <a:t>Demat</a:t>
            </a:r>
            <a:r>
              <a:rPr lang="en-IN" sz="2800" dirty="0"/>
              <a:t> account opening services. Through the consolidation of all assets into a single electronic repository, the </a:t>
            </a:r>
            <a:r>
              <a:rPr lang="en-IN" sz="2800" dirty="0" err="1"/>
              <a:t>Demat</a:t>
            </a:r>
            <a:r>
              <a:rPr lang="en-IN" sz="2800" dirty="0"/>
              <a:t> account simplifies the investing process and facilitates tracking and monitoring of portfolio performance</a:t>
            </a:r>
          </a:p>
          <a:p>
            <a:endParaRPr lang="en-US" sz="2800" dirty="0"/>
          </a:p>
          <a:p>
            <a:endParaRPr lang="en-US" sz="2800" dirty="0"/>
          </a:p>
          <a:p>
            <a:r>
              <a:rPr lang="en-IN" sz="2800" b="1" dirty="0">
                <a:solidFill>
                  <a:schemeClr val="accent1">
                    <a:lumMod val="75000"/>
                  </a:schemeClr>
                </a:solidFill>
              </a:rPr>
              <a:t>Conclusion</a:t>
            </a:r>
            <a:r>
              <a:rPr lang="en-IN" sz="2800" dirty="0"/>
              <a:t> </a:t>
            </a:r>
          </a:p>
          <a:p>
            <a:r>
              <a:rPr lang="en-IN" sz="2800" dirty="0"/>
              <a:t> </a:t>
            </a:r>
          </a:p>
          <a:p>
            <a:r>
              <a:rPr lang="en-IN" sz="2800" dirty="0"/>
              <a:t>There are many benefits for investors in the stock market. Profits from stock market investments can range from short-term gains and portfolio diversification to capital appreciation and dividend income. With plenty of liquidity and the safety net of a regulatory framework, they can use the growth potential of stock market investments to gradually build wealth.</a:t>
            </a:r>
          </a:p>
          <a:p>
            <a:r>
              <a:rPr lang="en-IN" sz="2800" dirty="0"/>
              <a:t>In order to maximize their returns, prudent investors who understand the fundamentals of the market, are aware of market volatility, and are sensitive to thorough research can reduce investing risks.</a:t>
            </a:r>
          </a:p>
          <a:p>
            <a:r>
              <a:rPr lang="en-IN" sz="2800" dirty="0"/>
              <a:t> </a:t>
            </a:r>
          </a:p>
          <a:p>
            <a:endParaRPr lang="en-IN" dirty="0"/>
          </a:p>
        </p:txBody>
      </p:sp>
    </p:spTree>
    <p:extLst>
      <p:ext uri="{BB962C8B-B14F-4D97-AF65-F5344CB8AC3E}">
        <p14:creationId xmlns:p14="http://schemas.microsoft.com/office/powerpoint/2010/main" val="223338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17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3" name="Rectangle 2">
            <a:extLst>
              <a:ext uri="{FF2B5EF4-FFF2-40B4-BE49-F238E27FC236}">
                <a16:creationId xmlns:a16="http://schemas.microsoft.com/office/drawing/2014/main" id="{DDE18C68-F6C0-468F-BB4C-2589128B435F}"/>
              </a:ext>
            </a:extLst>
          </p:cNvPr>
          <p:cNvSpPr/>
          <p:nvPr/>
        </p:nvSpPr>
        <p:spPr>
          <a:xfrm>
            <a:off x="13855" y="0"/>
            <a:ext cx="18274145" cy="95249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6600" b="1" dirty="0"/>
              <a:t>Risks in Stock Market</a:t>
            </a:r>
            <a:endParaRPr lang="en-IN" sz="6600" b="1" dirty="0"/>
          </a:p>
        </p:txBody>
      </p:sp>
      <p:sp>
        <p:nvSpPr>
          <p:cNvPr id="5" name="TextBox 4">
            <a:extLst>
              <a:ext uri="{FF2B5EF4-FFF2-40B4-BE49-F238E27FC236}">
                <a16:creationId xmlns:a16="http://schemas.microsoft.com/office/drawing/2014/main" id="{1E6AE294-D558-46D3-8DAF-0127D0B536EC}"/>
              </a:ext>
            </a:extLst>
          </p:cNvPr>
          <p:cNvSpPr txBox="1"/>
          <p:nvPr/>
        </p:nvSpPr>
        <p:spPr>
          <a:xfrm>
            <a:off x="13855" y="1333500"/>
            <a:ext cx="18274145" cy="4678204"/>
          </a:xfrm>
          <a:prstGeom prst="rect">
            <a:avLst/>
          </a:prstGeom>
          <a:noFill/>
        </p:spPr>
        <p:txBody>
          <a:bodyPr wrap="square" rtlCol="0">
            <a:spAutoFit/>
          </a:bodyPr>
          <a:lstStyle/>
          <a:p>
            <a:pPr algn="just"/>
            <a:r>
              <a:rPr lang="en-IN" sz="2800" dirty="0"/>
              <a:t>Market risk is the chance that a person or other organization will lose money as a result of variables that impact how well financial market investments perform overall. In other words, it is the risk of changes in interest rates and market prices.</a:t>
            </a:r>
          </a:p>
          <a:p>
            <a:pPr algn="just"/>
            <a:r>
              <a:rPr lang="en-IN" sz="2800" dirty="0"/>
              <a:t> </a:t>
            </a:r>
          </a:p>
          <a:p>
            <a:pPr algn="just"/>
            <a:r>
              <a:rPr lang="en-IN" sz="2800" dirty="0"/>
              <a:t>The uncertainty involved in any investment choice is referred to as market risk, sometimes called systematic risk. Unexpected changes in variables that frequently impact the whole financial market might lead to price volatility.</a:t>
            </a:r>
          </a:p>
          <a:p>
            <a:pPr algn="just"/>
            <a:r>
              <a:rPr lang="en-IN" sz="2800" dirty="0"/>
              <a:t> </a:t>
            </a:r>
          </a:p>
          <a:p>
            <a:pPr algn="just"/>
            <a:r>
              <a:rPr lang="en-IN" sz="2800" dirty="0"/>
              <a:t>Systematic risk depends on the performance of the entire market rather than being particularly linked to the business or sector in which one invests. An investor must therefore monitor a number of macroeconomic variables related to the financial market, including inflation, interest rates, the state of the balance of payments, fiscal deficits, geopolitical events, etc.</a:t>
            </a:r>
          </a:p>
          <a:p>
            <a:endParaRPr lang="en-IN" dirty="0"/>
          </a:p>
        </p:txBody>
      </p:sp>
    </p:spTree>
    <p:extLst>
      <p:ext uri="{BB962C8B-B14F-4D97-AF65-F5344CB8AC3E}">
        <p14:creationId xmlns:p14="http://schemas.microsoft.com/office/powerpoint/2010/main" val="1086779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18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5" name="Rectangle 4">
            <a:extLst>
              <a:ext uri="{FF2B5EF4-FFF2-40B4-BE49-F238E27FC236}">
                <a16:creationId xmlns:a16="http://schemas.microsoft.com/office/drawing/2014/main" id="{F3916442-D659-4073-ABD1-EDF9BA8AF48E}"/>
              </a:ext>
            </a:extLst>
          </p:cNvPr>
          <p:cNvSpPr/>
          <p:nvPr/>
        </p:nvSpPr>
        <p:spPr>
          <a:xfrm>
            <a:off x="13855" y="0"/>
            <a:ext cx="18274145" cy="952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600" b="1" dirty="0"/>
              <a:t>Different types of Market Risk</a:t>
            </a:r>
            <a:endParaRPr lang="en-IN" sz="6600" b="1" dirty="0"/>
          </a:p>
        </p:txBody>
      </p:sp>
      <p:sp>
        <p:nvSpPr>
          <p:cNvPr id="6" name="TextBox 5">
            <a:extLst>
              <a:ext uri="{FF2B5EF4-FFF2-40B4-BE49-F238E27FC236}">
                <a16:creationId xmlns:a16="http://schemas.microsoft.com/office/drawing/2014/main" id="{5CD7C9A9-D536-41E8-A958-FB21D34EBA3D}"/>
              </a:ext>
            </a:extLst>
          </p:cNvPr>
          <p:cNvSpPr txBox="1"/>
          <p:nvPr/>
        </p:nvSpPr>
        <p:spPr>
          <a:xfrm>
            <a:off x="13855" y="1257300"/>
            <a:ext cx="18274145" cy="7848302"/>
          </a:xfrm>
          <a:prstGeom prst="rect">
            <a:avLst/>
          </a:prstGeom>
          <a:noFill/>
        </p:spPr>
        <p:txBody>
          <a:bodyPr wrap="square" rtlCol="0">
            <a:spAutoFit/>
          </a:bodyPr>
          <a:lstStyle/>
          <a:p>
            <a:pPr algn="just"/>
            <a:r>
              <a:rPr lang="en-IN" sz="2800" b="1" dirty="0">
                <a:solidFill>
                  <a:schemeClr val="accent1">
                    <a:lumMod val="75000"/>
                  </a:schemeClr>
                </a:solidFill>
              </a:rPr>
              <a:t>1. Interest rate risk</a:t>
            </a:r>
            <a:endParaRPr lang="en-IN" sz="2800" dirty="0">
              <a:solidFill>
                <a:schemeClr val="accent1">
                  <a:lumMod val="75000"/>
                </a:schemeClr>
              </a:solidFill>
            </a:endParaRPr>
          </a:p>
          <a:p>
            <a:pPr algn="just"/>
            <a:r>
              <a:rPr lang="en-IN" sz="2800" dirty="0"/>
              <a:t>Interest rate risk in the stock market refers to the potential impact of changes in interest rates on stock prices and the overall value of investments. This risk is particularly relevant because interest rate fluctuations can influence corporate profits, investor behaviour, and economic growth, which in turn affect stock market performance. Here are the key aspects to consider:</a:t>
            </a:r>
          </a:p>
          <a:p>
            <a:pPr algn="just"/>
            <a:r>
              <a:rPr lang="en-IN" sz="2800" dirty="0"/>
              <a:t> </a:t>
            </a:r>
          </a:p>
          <a:p>
            <a:pPr algn="just"/>
            <a:r>
              <a:rPr lang="en-IN" sz="2800" b="1" dirty="0">
                <a:solidFill>
                  <a:schemeClr val="accent1">
                    <a:lumMod val="75000"/>
                  </a:schemeClr>
                </a:solidFill>
              </a:rPr>
              <a:t>a. Relationship Between Interest Rates and Stock Prices</a:t>
            </a:r>
            <a:endParaRPr lang="en-IN" sz="2800" dirty="0">
              <a:solidFill>
                <a:schemeClr val="accent1">
                  <a:lumMod val="75000"/>
                </a:schemeClr>
              </a:solidFill>
            </a:endParaRPr>
          </a:p>
          <a:p>
            <a:pPr lvl="0" algn="just" fontAlgn="base"/>
            <a:r>
              <a:rPr lang="en-IN" sz="2800" b="1" dirty="0">
                <a:solidFill>
                  <a:schemeClr val="accent1">
                    <a:lumMod val="75000"/>
                  </a:schemeClr>
                </a:solidFill>
              </a:rPr>
              <a:t>Cost of Borrowing:</a:t>
            </a:r>
            <a:r>
              <a:rPr lang="en-IN" sz="2800" dirty="0">
                <a:solidFill>
                  <a:schemeClr val="accent1">
                    <a:lumMod val="75000"/>
                  </a:schemeClr>
                </a:solidFill>
              </a:rPr>
              <a:t> </a:t>
            </a:r>
            <a:r>
              <a:rPr lang="en-IN" sz="2800" dirty="0"/>
              <a:t>When interest rates rise, borrowing costs for companies increase, leading to reduced profitability and lower stock valuations.</a:t>
            </a:r>
          </a:p>
          <a:p>
            <a:pPr lvl="0" algn="just" fontAlgn="base"/>
            <a:r>
              <a:rPr lang="en-IN" sz="2800" b="1" dirty="0">
                <a:solidFill>
                  <a:schemeClr val="accent1">
                    <a:lumMod val="75000"/>
                  </a:schemeClr>
                </a:solidFill>
              </a:rPr>
              <a:t>Discount Rate Effect:</a:t>
            </a:r>
            <a:r>
              <a:rPr lang="en-IN" sz="2800" dirty="0">
                <a:solidFill>
                  <a:schemeClr val="accent1">
                    <a:lumMod val="75000"/>
                  </a:schemeClr>
                </a:solidFill>
              </a:rPr>
              <a:t> </a:t>
            </a:r>
            <a:r>
              <a:rPr lang="en-IN" sz="2800" dirty="0"/>
              <a:t>Higher interest rates increase the discount rate used in valuation models, reducing the present value of future cash flows and making stocks less attractive.</a:t>
            </a:r>
          </a:p>
          <a:p>
            <a:pPr lvl="0" algn="just" fontAlgn="base"/>
            <a:r>
              <a:rPr lang="en-IN" sz="2800" b="1" dirty="0">
                <a:solidFill>
                  <a:schemeClr val="accent1">
                    <a:lumMod val="75000"/>
                  </a:schemeClr>
                </a:solidFill>
              </a:rPr>
              <a:t>Competition with Bonds</a:t>
            </a:r>
            <a:r>
              <a:rPr lang="en-IN" sz="2800" dirty="0">
                <a:solidFill>
                  <a:schemeClr val="accent1">
                    <a:lumMod val="75000"/>
                  </a:schemeClr>
                </a:solidFill>
              </a:rPr>
              <a:t>: </a:t>
            </a:r>
            <a:r>
              <a:rPr lang="en-IN" sz="2800" dirty="0"/>
              <a:t>Rising interest rates make bonds and fixed-income securities more appealing compared to stocks, potentially leading to a shift in investor preference away from equities.</a:t>
            </a:r>
          </a:p>
          <a:p>
            <a:pPr algn="just"/>
            <a:r>
              <a:rPr lang="en-IN" sz="2800" b="1" dirty="0">
                <a:solidFill>
                  <a:schemeClr val="accent1">
                    <a:lumMod val="75000"/>
                  </a:schemeClr>
                </a:solidFill>
              </a:rPr>
              <a:t>b. Sector-Specific Impacts</a:t>
            </a:r>
            <a:endParaRPr lang="en-IN" sz="2800" dirty="0">
              <a:solidFill>
                <a:schemeClr val="accent1">
                  <a:lumMod val="75000"/>
                </a:schemeClr>
              </a:solidFill>
            </a:endParaRPr>
          </a:p>
          <a:p>
            <a:pPr lvl="0" algn="just" fontAlgn="base"/>
            <a:r>
              <a:rPr lang="en-IN" sz="2800" b="1" dirty="0">
                <a:solidFill>
                  <a:schemeClr val="accent1">
                    <a:lumMod val="75000"/>
                  </a:schemeClr>
                </a:solidFill>
              </a:rPr>
              <a:t>Rate-Sensitive Sectors: </a:t>
            </a:r>
            <a:r>
              <a:rPr lang="en-IN" sz="2800" dirty="0"/>
              <a:t>Certain industries, such as real estate and utilities, are more sensitive to interest rate changes due to their reliance on debt financing.</a:t>
            </a:r>
          </a:p>
          <a:p>
            <a:pPr lvl="0" algn="just" fontAlgn="base"/>
            <a:r>
              <a:rPr lang="en-IN" sz="2800" b="1" dirty="0">
                <a:solidFill>
                  <a:schemeClr val="accent1">
                    <a:lumMod val="75000"/>
                  </a:schemeClr>
                </a:solidFill>
              </a:rPr>
              <a:t>Financials:</a:t>
            </a:r>
            <a:r>
              <a:rPr lang="en-IN" sz="2800" dirty="0">
                <a:solidFill>
                  <a:schemeClr val="accent1">
                    <a:lumMod val="75000"/>
                  </a:schemeClr>
                </a:solidFill>
              </a:rPr>
              <a:t> </a:t>
            </a:r>
            <a:r>
              <a:rPr lang="en-IN" sz="2800" dirty="0"/>
              <a:t>Banks and other financial institutions may benefit from rising rates due to improved net interest margins.</a:t>
            </a:r>
          </a:p>
          <a:p>
            <a:endParaRPr lang="en-IN" sz="2800" dirty="0"/>
          </a:p>
        </p:txBody>
      </p:sp>
    </p:spTree>
    <p:extLst>
      <p:ext uri="{BB962C8B-B14F-4D97-AF65-F5344CB8AC3E}">
        <p14:creationId xmlns:p14="http://schemas.microsoft.com/office/powerpoint/2010/main" val="148604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0" y="9105900"/>
            <a:ext cx="18288000" cy="952501"/>
          </a:xfrm>
        </p:spPr>
        <p:txBody>
          <a:bodyPr/>
          <a:lstStyle/>
          <a:p>
            <a:pPr algn="l"/>
            <a:r>
              <a:rPr lang="en-US" sz="2000" dirty="0"/>
              <a:t>                   Benefits &amp; Risks in Stock Market                                                                November 2024                                                                                                                         1</a:t>
            </a:r>
          </a:p>
        </p:txBody>
      </p:sp>
      <p:cxnSp>
        <p:nvCxnSpPr>
          <p:cNvPr id="4" name="Straight Connector 3">
            <a:extLst>
              <a:ext uri="{FF2B5EF4-FFF2-40B4-BE49-F238E27FC236}">
                <a16:creationId xmlns:a16="http://schemas.microsoft.com/office/drawing/2014/main" id="{DD89CA15-8A1F-452B-9D69-39505B0E350B}"/>
              </a:ext>
            </a:extLst>
          </p:cNvPr>
          <p:cNvCxnSpPr/>
          <p:nvPr/>
        </p:nvCxnSpPr>
        <p:spPr>
          <a:xfrm>
            <a:off x="0" y="9358745"/>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666E96B0-2DC1-46F7-AF29-B484742CF9B3}"/>
              </a:ext>
            </a:extLst>
          </p:cNvPr>
          <p:cNvSpPr txBox="1"/>
          <p:nvPr/>
        </p:nvSpPr>
        <p:spPr>
          <a:xfrm>
            <a:off x="2514600" y="1257319"/>
            <a:ext cx="15773400" cy="8094524"/>
          </a:xfrm>
          <a:prstGeom prst="rect">
            <a:avLst/>
          </a:prstGeom>
          <a:noFill/>
        </p:spPr>
        <p:txBody>
          <a:bodyPr wrap="square" rtlCol="0">
            <a:spAutoFit/>
          </a:bodyPr>
          <a:lstStyle/>
          <a:p>
            <a:r>
              <a:rPr lang="en-US" sz="4000" dirty="0"/>
              <a:t>                </a:t>
            </a:r>
            <a:r>
              <a:rPr lang="en-IN" sz="5400" b="1" dirty="0"/>
              <a:t>Table of contents               </a:t>
            </a:r>
            <a:endParaRPr lang="en-IN" sz="5400" dirty="0"/>
          </a:p>
          <a:p>
            <a:r>
              <a:rPr lang="en-IN" sz="2800" dirty="0"/>
              <a:t> </a:t>
            </a:r>
          </a:p>
          <a:p>
            <a:r>
              <a:rPr lang="en-IN" sz="2800" b="1" dirty="0"/>
              <a:t>                       </a:t>
            </a:r>
            <a:r>
              <a:rPr lang="en-IN" sz="2800" dirty="0"/>
              <a:t>Introduction………………………………………………………………………………..……...…3</a:t>
            </a:r>
          </a:p>
          <a:p>
            <a:r>
              <a:rPr lang="en-IN" sz="2800" dirty="0"/>
              <a:t> </a:t>
            </a:r>
          </a:p>
          <a:p>
            <a:r>
              <a:rPr lang="en-IN" sz="2800" dirty="0"/>
              <a:t>                       What is Stock Market?...............................................................................4</a:t>
            </a:r>
          </a:p>
          <a:p>
            <a:r>
              <a:rPr lang="en-IN" sz="2800" dirty="0"/>
              <a:t> </a:t>
            </a:r>
          </a:p>
          <a:p>
            <a:r>
              <a:rPr lang="en-IN" sz="2800" dirty="0"/>
              <a:t>                       How Does the Stock Market Work?...........................................................5</a:t>
            </a:r>
          </a:p>
          <a:p>
            <a:r>
              <a:rPr lang="en-IN" sz="2800" dirty="0"/>
              <a:t> </a:t>
            </a:r>
          </a:p>
          <a:p>
            <a:r>
              <a:rPr lang="en-IN" sz="2800" dirty="0"/>
              <a:t>                       Investment &amp; Need of Investment………………………………………………………….8</a:t>
            </a:r>
          </a:p>
          <a:p>
            <a:r>
              <a:rPr lang="en-IN" sz="2800" dirty="0"/>
              <a:t> </a:t>
            </a:r>
          </a:p>
          <a:p>
            <a:r>
              <a:rPr lang="en-IN" sz="2800" dirty="0"/>
              <a:t>                       Benefits in investing Stock Market……………………………………….………………...9</a:t>
            </a:r>
          </a:p>
          <a:p>
            <a:r>
              <a:rPr lang="en-IN" sz="2800" dirty="0"/>
              <a:t> </a:t>
            </a:r>
          </a:p>
          <a:p>
            <a:r>
              <a:rPr lang="en-IN" sz="2800" dirty="0"/>
              <a:t>                       Risks in Stock Market…………………………………………………………………………….12</a:t>
            </a:r>
          </a:p>
          <a:p>
            <a:r>
              <a:rPr lang="en-IN" sz="2800" dirty="0"/>
              <a:t> </a:t>
            </a:r>
          </a:p>
          <a:p>
            <a:r>
              <a:rPr lang="en-IN" sz="2800" dirty="0"/>
              <a:t>                       Different types of Market risks………………………………………….…………………..13</a:t>
            </a:r>
          </a:p>
          <a:p>
            <a:r>
              <a:rPr lang="en-IN" sz="2800" dirty="0"/>
              <a:t> </a:t>
            </a:r>
          </a:p>
          <a:p>
            <a:r>
              <a:rPr lang="en-IN" sz="2800" dirty="0"/>
              <a:t> </a:t>
            </a:r>
          </a:p>
          <a:p>
            <a:endParaRPr lang="en-IN" dirty="0"/>
          </a:p>
        </p:txBody>
      </p:sp>
    </p:spTree>
    <p:extLst>
      <p:ext uri="{BB962C8B-B14F-4D97-AF65-F5344CB8AC3E}">
        <p14:creationId xmlns:p14="http://schemas.microsoft.com/office/powerpoint/2010/main" val="130077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19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3" name="TextBox 2">
            <a:extLst>
              <a:ext uri="{FF2B5EF4-FFF2-40B4-BE49-F238E27FC236}">
                <a16:creationId xmlns:a16="http://schemas.microsoft.com/office/drawing/2014/main" id="{A0EE0D81-836B-4AB5-869F-AB2EC8AA0709}"/>
              </a:ext>
            </a:extLst>
          </p:cNvPr>
          <p:cNvSpPr txBox="1"/>
          <p:nvPr/>
        </p:nvSpPr>
        <p:spPr>
          <a:xfrm>
            <a:off x="13855" y="266700"/>
            <a:ext cx="18274145" cy="7694414"/>
          </a:xfrm>
          <a:prstGeom prst="rect">
            <a:avLst/>
          </a:prstGeom>
          <a:noFill/>
        </p:spPr>
        <p:txBody>
          <a:bodyPr wrap="square" rtlCol="0">
            <a:spAutoFit/>
          </a:bodyPr>
          <a:lstStyle/>
          <a:p>
            <a:pPr algn="just"/>
            <a:r>
              <a:rPr lang="en-IN" sz="2800" b="1" dirty="0">
                <a:solidFill>
                  <a:schemeClr val="accent1">
                    <a:lumMod val="75000"/>
                  </a:schemeClr>
                </a:solidFill>
              </a:rPr>
              <a:t>c. Economic Influence</a:t>
            </a:r>
          </a:p>
          <a:p>
            <a:pPr algn="just"/>
            <a:endParaRPr lang="en-IN" sz="2800" dirty="0"/>
          </a:p>
          <a:p>
            <a:pPr lvl="0" algn="just" fontAlgn="base"/>
            <a:r>
              <a:rPr lang="en-IN" sz="2800" b="1" dirty="0">
                <a:solidFill>
                  <a:schemeClr val="accent1">
                    <a:lumMod val="75000"/>
                  </a:schemeClr>
                </a:solidFill>
              </a:rPr>
              <a:t>Consumer Spending: </a:t>
            </a:r>
            <a:r>
              <a:rPr lang="en-IN" sz="2800" dirty="0"/>
              <a:t>Higher interest rates can reduce consumer spending by increasing borrowing costs for mortgages, car loans, and credit cards, negatively affecting companies reliant on discretionary spending.</a:t>
            </a:r>
          </a:p>
          <a:p>
            <a:pPr lvl="0" algn="just" fontAlgn="base"/>
            <a:r>
              <a:rPr lang="en-IN" sz="2800" b="1" dirty="0">
                <a:solidFill>
                  <a:schemeClr val="accent1">
                    <a:lumMod val="75000"/>
                  </a:schemeClr>
                </a:solidFill>
              </a:rPr>
              <a:t>Economic Growth: </a:t>
            </a:r>
            <a:r>
              <a:rPr lang="en-IN" sz="2800" dirty="0"/>
              <a:t>Rapid increases in rates can slow economic growth, reducing overall corporate earnings and investor confidence.</a:t>
            </a:r>
          </a:p>
          <a:p>
            <a:pPr lvl="0" algn="just" fontAlgn="base"/>
            <a:endParaRPr lang="en-IN" sz="2800" dirty="0"/>
          </a:p>
          <a:p>
            <a:pPr algn="just"/>
            <a:r>
              <a:rPr lang="en-IN" sz="2800" b="1" dirty="0">
                <a:solidFill>
                  <a:schemeClr val="accent1">
                    <a:lumMod val="75000"/>
                  </a:schemeClr>
                </a:solidFill>
              </a:rPr>
              <a:t>d. Managing Interest Rate Risk</a:t>
            </a:r>
            <a:endParaRPr lang="en-IN" sz="2800" dirty="0">
              <a:solidFill>
                <a:schemeClr val="accent1">
                  <a:lumMod val="75000"/>
                </a:schemeClr>
              </a:solidFill>
            </a:endParaRPr>
          </a:p>
          <a:p>
            <a:pPr lvl="0" algn="just" fontAlgn="base"/>
            <a:r>
              <a:rPr lang="en-IN" sz="2800" b="1" dirty="0">
                <a:solidFill>
                  <a:schemeClr val="accent1">
                    <a:lumMod val="75000"/>
                  </a:schemeClr>
                </a:solidFill>
              </a:rPr>
              <a:t>Diversification:</a:t>
            </a:r>
            <a:r>
              <a:rPr lang="en-IN" sz="2800" dirty="0">
                <a:solidFill>
                  <a:schemeClr val="accent1">
                    <a:lumMod val="75000"/>
                  </a:schemeClr>
                </a:solidFill>
              </a:rPr>
              <a:t> </a:t>
            </a:r>
            <a:r>
              <a:rPr lang="en-IN" sz="2800" dirty="0"/>
              <a:t>Investors can mitigate interest rate risk by diversifying their portfolios across asset classes, sectors, and geographies.</a:t>
            </a:r>
          </a:p>
          <a:p>
            <a:pPr lvl="0" algn="just" fontAlgn="base"/>
            <a:r>
              <a:rPr lang="en-IN" sz="2800" b="1" dirty="0">
                <a:solidFill>
                  <a:schemeClr val="accent1">
                    <a:lumMod val="75000"/>
                  </a:schemeClr>
                </a:solidFill>
              </a:rPr>
              <a:t>Defensive Stocks:</a:t>
            </a:r>
            <a:r>
              <a:rPr lang="en-IN" sz="2800" dirty="0">
                <a:solidFill>
                  <a:schemeClr val="accent1">
                    <a:lumMod val="75000"/>
                  </a:schemeClr>
                </a:solidFill>
              </a:rPr>
              <a:t> </a:t>
            </a:r>
            <a:r>
              <a:rPr lang="en-IN" sz="2800" dirty="0"/>
              <a:t>Investing in defensive sectors, such as healthcare and consumer staples, can provide stability during periods of rising rates.</a:t>
            </a:r>
          </a:p>
          <a:p>
            <a:pPr lvl="0" algn="just" fontAlgn="base"/>
            <a:r>
              <a:rPr lang="en-IN" sz="2800" b="1" dirty="0">
                <a:solidFill>
                  <a:schemeClr val="accent1">
                    <a:lumMod val="75000"/>
                  </a:schemeClr>
                </a:solidFill>
              </a:rPr>
              <a:t>Hedging Strategies</a:t>
            </a:r>
            <a:r>
              <a:rPr lang="en-IN" sz="2800" dirty="0">
                <a:solidFill>
                  <a:schemeClr val="accent1">
                    <a:lumMod val="75000"/>
                  </a:schemeClr>
                </a:solidFill>
              </a:rPr>
              <a:t>: </a:t>
            </a:r>
            <a:r>
              <a:rPr lang="en-IN" sz="2800" dirty="0"/>
              <a:t>Use of financial instruments like options, futures, or interest rate swaps can help protect against adverse movements.</a:t>
            </a:r>
          </a:p>
          <a:p>
            <a:pPr lvl="0" algn="just" fontAlgn="base"/>
            <a:endParaRPr lang="en-IN" sz="2800" dirty="0"/>
          </a:p>
          <a:p>
            <a:pPr algn="just"/>
            <a:r>
              <a:rPr lang="en-IN" sz="2800" dirty="0"/>
              <a:t>Understanding interest rate risk and its implications is essential for both individual investors and companies operating in the stock market. It allows for informed decision-making and better portfolio management.</a:t>
            </a:r>
          </a:p>
          <a:p>
            <a:endParaRPr lang="en-IN" dirty="0"/>
          </a:p>
        </p:txBody>
      </p:sp>
    </p:spTree>
    <p:extLst>
      <p:ext uri="{BB962C8B-B14F-4D97-AF65-F5344CB8AC3E}">
        <p14:creationId xmlns:p14="http://schemas.microsoft.com/office/powerpoint/2010/main" val="3436161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067799"/>
            <a:ext cx="18288000" cy="952501"/>
          </a:xfrm>
        </p:spPr>
        <p:txBody>
          <a:bodyPr/>
          <a:lstStyle/>
          <a:p>
            <a:pPr algn="l"/>
            <a:r>
              <a:rPr lang="en-US" dirty="0"/>
              <a:t>  </a:t>
            </a:r>
            <a:r>
              <a:rPr lang="en-US" sz="2000" dirty="0"/>
              <a:t>Benefits &amp; Risks in Stock Market                                                                                  November 2024                                                                                                                           20       </a:t>
            </a:r>
          </a:p>
        </p:txBody>
      </p:sp>
      <p:sp>
        <p:nvSpPr>
          <p:cNvPr id="3" name="TextBox 2">
            <a:extLst>
              <a:ext uri="{FF2B5EF4-FFF2-40B4-BE49-F238E27FC236}">
                <a16:creationId xmlns:a16="http://schemas.microsoft.com/office/drawing/2014/main" id="{D266D62E-70F9-480C-8D84-1F799F51C8E6}"/>
              </a:ext>
            </a:extLst>
          </p:cNvPr>
          <p:cNvSpPr txBox="1"/>
          <p:nvPr/>
        </p:nvSpPr>
        <p:spPr>
          <a:xfrm>
            <a:off x="13855" y="266700"/>
            <a:ext cx="18274145" cy="8074005"/>
          </a:xfrm>
          <a:prstGeom prst="rect">
            <a:avLst/>
          </a:prstGeom>
          <a:noFill/>
        </p:spPr>
        <p:txBody>
          <a:bodyPr wrap="square" rtlCol="0">
            <a:spAutoFit/>
          </a:bodyPr>
          <a:lstStyle/>
          <a:p>
            <a:pPr lvl="0" algn="just" fontAlgn="base"/>
            <a:endParaRPr lang="en-US" sz="2800" dirty="0"/>
          </a:p>
          <a:p>
            <a:r>
              <a:rPr lang="en-IN" sz="2800" b="1" dirty="0">
                <a:solidFill>
                  <a:schemeClr val="accent1">
                    <a:lumMod val="75000"/>
                  </a:schemeClr>
                </a:solidFill>
              </a:rPr>
              <a:t>2. Currency Risk</a:t>
            </a:r>
          </a:p>
          <a:p>
            <a:endParaRPr lang="en-IN" sz="2800" dirty="0">
              <a:solidFill>
                <a:schemeClr val="accent1">
                  <a:lumMod val="75000"/>
                </a:schemeClr>
              </a:solidFill>
            </a:endParaRPr>
          </a:p>
          <a:p>
            <a:pPr algn="just"/>
            <a:r>
              <a:rPr lang="en-IN" sz="2800" dirty="0"/>
              <a:t>Currency risk, also known as exchange rate risk, refers to the potential for losses in the stock market due to fluctuations in foreign exchange rates. It primarily affects investors and companies involved in international transactions or those holding investments in foreign markets. Here's how currency risk impacts the stock market.</a:t>
            </a:r>
          </a:p>
          <a:p>
            <a:pPr algn="just"/>
            <a:endParaRPr lang="en-US" sz="2800" dirty="0"/>
          </a:p>
          <a:p>
            <a:pPr>
              <a:lnSpc>
                <a:spcPct val="107000"/>
              </a:lnSpc>
              <a:spcBef>
                <a:spcPts val="1400"/>
              </a:spcBef>
              <a:spcAft>
                <a:spcPts val="400"/>
              </a:spcAft>
            </a:pPr>
            <a:r>
              <a:rPr lang="en-IN" sz="2800" b="1" dirty="0">
                <a:solidFill>
                  <a:schemeClr val="accent1">
                    <a:lumMod val="75000"/>
                  </a:schemeClr>
                </a:solidFill>
                <a:ea typeface="Times New Roman" panose="02020603050405020304" pitchFamily="18" charset="0"/>
                <a:cs typeface="Times New Roman" panose="02020603050405020304" pitchFamily="18" charset="0"/>
              </a:rPr>
              <a:t>a. How Currency Risk Works</a:t>
            </a:r>
            <a:endParaRPr lang="en-IN" sz="2800" dirty="0">
              <a:solidFill>
                <a:schemeClr val="accent1">
                  <a:lumMod val="75000"/>
                </a:schemeClr>
              </a:solidFill>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n-IN" sz="2800" dirty="0">
                <a:solidFill>
                  <a:srgbClr val="000000"/>
                </a:solidFill>
                <a:ea typeface="Times New Roman" panose="02020603050405020304" pitchFamily="18" charset="0"/>
                <a:cs typeface="Times New Roman" panose="02020603050405020304" pitchFamily="18" charset="0"/>
              </a:rPr>
              <a:t>Currency risk arises when an investor or company deals with assets, revenues, or costs denominated in a foreign currency. Changes in the exchange rate between the home currency and the foreign currency can either increase or decrease the value of those assets or revenues.</a:t>
            </a:r>
            <a:endParaRPr lang="en-IN" sz="2800" dirty="0">
              <a:ea typeface="Calibri" panose="020F0502020204030204" pitchFamily="34" charset="0"/>
              <a:cs typeface="Times New Roman" panose="02020603050405020304" pitchFamily="18" charset="0"/>
            </a:endParaRPr>
          </a:p>
          <a:p>
            <a:pPr marL="342900" lvl="0" indent="-342900" algn="just" fontAlgn="base">
              <a:lnSpc>
                <a:spcPct val="107000"/>
              </a:lnSpc>
              <a:spcBef>
                <a:spcPts val="1200"/>
              </a:spcBef>
              <a:spcAft>
                <a:spcPts val="0"/>
              </a:spcAft>
              <a:buSzPts val="1000"/>
              <a:buFont typeface="Symbol" panose="05050102010706020507" pitchFamily="18" charset="2"/>
              <a:buChar char=""/>
              <a:tabLst>
                <a:tab pos="457200" algn="l"/>
              </a:tabLst>
            </a:pPr>
            <a:r>
              <a:rPr lang="en-IN" sz="2800" b="1" dirty="0">
                <a:solidFill>
                  <a:schemeClr val="accent1">
                    <a:lumMod val="75000"/>
                  </a:schemeClr>
                </a:solidFill>
                <a:ea typeface="Times New Roman" panose="02020603050405020304" pitchFamily="18" charset="0"/>
                <a:cs typeface="Times New Roman" panose="02020603050405020304" pitchFamily="18" charset="0"/>
              </a:rPr>
              <a:t>Appreciating Home Currency:</a:t>
            </a:r>
            <a:r>
              <a:rPr lang="en-IN" sz="2800" dirty="0">
                <a:solidFill>
                  <a:schemeClr val="accent1">
                    <a:lumMod val="75000"/>
                  </a:schemeClr>
                </a:solidFill>
                <a:ea typeface="Times New Roman" panose="02020603050405020304" pitchFamily="18" charset="0"/>
                <a:cs typeface="Times New Roman" panose="02020603050405020304" pitchFamily="18" charset="0"/>
              </a:rPr>
              <a:t> </a:t>
            </a:r>
            <a:r>
              <a:rPr lang="en-IN" sz="2800" dirty="0">
                <a:solidFill>
                  <a:srgbClr val="000000"/>
                </a:solidFill>
                <a:ea typeface="Times New Roman" panose="02020603050405020304" pitchFamily="18" charset="0"/>
                <a:cs typeface="Times New Roman" panose="02020603050405020304" pitchFamily="18" charset="0"/>
              </a:rPr>
              <a:t>A stronger home currency reduces the value of foreign earnings or investments when converted back into the home currency.</a:t>
            </a:r>
            <a:endParaRPr lang="en-IN" sz="2800" dirty="0">
              <a:solidFill>
                <a:srgbClr val="000000"/>
              </a:solidFill>
              <a:ea typeface="Calibri" panose="020F0502020204030204" pitchFamily="34" charset="0"/>
              <a:cs typeface="Times New Roman" panose="02020603050405020304" pitchFamily="18" charset="0"/>
            </a:endParaRPr>
          </a:p>
          <a:p>
            <a:pPr marL="342900" lvl="0" indent="-342900" algn="just" fontAlgn="base">
              <a:lnSpc>
                <a:spcPct val="107000"/>
              </a:lnSpc>
              <a:spcAft>
                <a:spcPts val="1200"/>
              </a:spcAft>
              <a:buSzPts val="1000"/>
              <a:buFont typeface="Symbol" panose="05050102010706020507" pitchFamily="18" charset="2"/>
              <a:buChar char=""/>
              <a:tabLst>
                <a:tab pos="457200" algn="l"/>
              </a:tabLst>
            </a:pPr>
            <a:r>
              <a:rPr lang="en-IN" sz="2800" b="1" dirty="0">
                <a:solidFill>
                  <a:schemeClr val="accent1">
                    <a:lumMod val="75000"/>
                  </a:schemeClr>
                </a:solidFill>
                <a:ea typeface="Times New Roman" panose="02020603050405020304" pitchFamily="18" charset="0"/>
                <a:cs typeface="Times New Roman" panose="02020603050405020304" pitchFamily="18" charset="0"/>
              </a:rPr>
              <a:t>Depreciating Home Currency:</a:t>
            </a:r>
            <a:r>
              <a:rPr lang="en-IN" sz="2800" dirty="0">
                <a:solidFill>
                  <a:schemeClr val="accent1">
                    <a:lumMod val="75000"/>
                  </a:schemeClr>
                </a:solidFill>
                <a:ea typeface="Times New Roman" panose="02020603050405020304" pitchFamily="18" charset="0"/>
                <a:cs typeface="Times New Roman" panose="02020603050405020304" pitchFamily="18" charset="0"/>
              </a:rPr>
              <a:t> </a:t>
            </a:r>
            <a:r>
              <a:rPr lang="en-IN" sz="2800" dirty="0">
                <a:solidFill>
                  <a:srgbClr val="000000"/>
                </a:solidFill>
                <a:ea typeface="Times New Roman" panose="02020603050405020304" pitchFamily="18" charset="0"/>
                <a:cs typeface="Times New Roman" panose="02020603050405020304" pitchFamily="18" charset="0"/>
              </a:rPr>
              <a:t>A weaker home currency increases the value of foreign earnings or investments.</a:t>
            </a:r>
            <a:endParaRPr lang="en-IN" sz="2800" dirty="0">
              <a:solidFill>
                <a:srgbClr val="000000"/>
              </a:solidFill>
              <a:ea typeface="Calibri" panose="020F0502020204030204" pitchFamily="34" charset="0"/>
              <a:cs typeface="Times New Roman" panose="02020603050405020304" pitchFamily="18" charset="0"/>
            </a:endParaRPr>
          </a:p>
          <a:p>
            <a:pPr fontAlgn="base">
              <a:lnSpc>
                <a:spcPct val="107000"/>
              </a:lnSpc>
              <a:spcAft>
                <a:spcPts val="1200"/>
              </a:spcAft>
            </a:pPr>
            <a:r>
              <a:rPr lang="en-IN" sz="2800" dirty="0">
                <a:solidFill>
                  <a:srgbClr val="000000"/>
                </a:solidFill>
                <a:ea typeface="Times New Roman" panose="02020603050405020304" pitchFamily="18" charset="0"/>
                <a:cs typeface="Times New Roman" panose="02020603050405020304" pitchFamily="18" charset="0"/>
              </a:rPr>
              <a:t> </a:t>
            </a:r>
            <a:endParaRPr lang="en-IN" sz="2800" dirty="0"/>
          </a:p>
          <a:p>
            <a:endParaRPr lang="en-IN" dirty="0"/>
          </a:p>
        </p:txBody>
      </p:sp>
      <p:cxnSp>
        <p:nvCxnSpPr>
          <p:cNvPr id="6" name="Straight Connector 5">
            <a:extLst>
              <a:ext uri="{FF2B5EF4-FFF2-40B4-BE49-F238E27FC236}">
                <a16:creationId xmlns:a16="http://schemas.microsoft.com/office/drawing/2014/main" id="{269EAA19-B041-4CC9-97D4-6EB645C83E1D}"/>
              </a:ext>
            </a:extLst>
          </p:cNvPr>
          <p:cNvCxnSpPr>
            <a:cxnSpLocks/>
          </p:cNvCxnSpPr>
          <p:nvPr/>
        </p:nvCxnSpPr>
        <p:spPr>
          <a:xfrm>
            <a:off x="0" y="9258300"/>
            <a:ext cx="18288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566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21</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3" name="Rectangle 2">
            <a:extLst>
              <a:ext uri="{FF2B5EF4-FFF2-40B4-BE49-F238E27FC236}">
                <a16:creationId xmlns:a16="http://schemas.microsoft.com/office/drawing/2014/main" id="{0AFD692A-2020-4AF5-8A0B-1CC806D12BB8}"/>
              </a:ext>
            </a:extLst>
          </p:cNvPr>
          <p:cNvSpPr/>
          <p:nvPr/>
        </p:nvSpPr>
        <p:spPr>
          <a:xfrm>
            <a:off x="41565" y="0"/>
            <a:ext cx="18274145" cy="9822433"/>
          </a:xfrm>
          <a:prstGeom prst="rect">
            <a:avLst/>
          </a:prstGeom>
        </p:spPr>
        <p:txBody>
          <a:bodyPr wrap="square">
            <a:spAutoFit/>
          </a:bodyPr>
          <a:lstStyle/>
          <a:p>
            <a:pPr>
              <a:lnSpc>
                <a:spcPct val="107000"/>
              </a:lnSpc>
              <a:spcBef>
                <a:spcPts val="1400"/>
              </a:spcBef>
              <a:spcAft>
                <a:spcPts val="400"/>
              </a:spcAft>
            </a:pPr>
            <a:endParaRPr lang="en-IN" sz="2800" b="1" dirty="0">
              <a:solidFill>
                <a:schemeClr val="accent1">
                  <a:lumMod val="75000"/>
                </a:schemeClr>
              </a:solidFill>
              <a:ea typeface="Times New Roman" panose="02020603050405020304" pitchFamily="18" charset="0"/>
              <a:cs typeface="Times New Roman" panose="02020603050405020304" pitchFamily="18" charset="0"/>
            </a:endParaRPr>
          </a:p>
          <a:p>
            <a:pPr>
              <a:lnSpc>
                <a:spcPct val="107000"/>
              </a:lnSpc>
              <a:spcBef>
                <a:spcPts val="1400"/>
              </a:spcBef>
              <a:spcAft>
                <a:spcPts val="400"/>
              </a:spcAft>
            </a:pPr>
            <a:r>
              <a:rPr lang="en-IN" sz="2800" b="1" dirty="0">
                <a:solidFill>
                  <a:schemeClr val="accent1">
                    <a:lumMod val="75000"/>
                  </a:schemeClr>
                </a:solidFill>
                <a:ea typeface="Times New Roman" panose="02020603050405020304" pitchFamily="18" charset="0"/>
                <a:cs typeface="Times New Roman" panose="02020603050405020304" pitchFamily="18" charset="0"/>
              </a:rPr>
              <a:t>b. Key Impacts on the Stock Market</a:t>
            </a:r>
            <a:endParaRPr lang="en-IN" sz="2800" dirty="0">
              <a:solidFill>
                <a:schemeClr val="accent1">
                  <a:lumMod val="75000"/>
                </a:schemeClr>
              </a:solidFill>
              <a:ea typeface="Calibri" panose="020F0502020204030204" pitchFamily="34" charset="0"/>
              <a:cs typeface="Times New Roman" panose="02020603050405020304" pitchFamily="18" charset="0"/>
            </a:endParaRPr>
          </a:p>
          <a:p>
            <a:pPr marL="342900" lvl="0" indent="-342900" algn="just" fontAlgn="base">
              <a:lnSpc>
                <a:spcPct val="107000"/>
              </a:lnSpc>
              <a:spcBef>
                <a:spcPts val="1200"/>
              </a:spcBef>
              <a:spcAft>
                <a:spcPts val="0"/>
              </a:spcAft>
              <a:buSzPts val="1000"/>
              <a:buFont typeface="Symbol" panose="05050102010706020507" pitchFamily="18" charset="2"/>
              <a:buChar char=""/>
              <a:tabLst>
                <a:tab pos="457200" algn="l"/>
              </a:tabLst>
            </a:pPr>
            <a:r>
              <a:rPr lang="en-IN" sz="2800" b="1" dirty="0">
                <a:solidFill>
                  <a:schemeClr val="accent1">
                    <a:lumMod val="75000"/>
                  </a:schemeClr>
                </a:solidFill>
                <a:ea typeface="Times New Roman" panose="02020603050405020304" pitchFamily="18" charset="0"/>
                <a:cs typeface="Times New Roman" panose="02020603050405020304" pitchFamily="18" charset="0"/>
              </a:rPr>
              <a:t>Multinational Corporations:</a:t>
            </a:r>
            <a:r>
              <a:rPr lang="en-IN" sz="2800" dirty="0">
                <a:solidFill>
                  <a:schemeClr val="accent1">
                    <a:lumMod val="75000"/>
                  </a:schemeClr>
                </a:solidFill>
                <a:ea typeface="Times New Roman" panose="02020603050405020304" pitchFamily="18" charset="0"/>
                <a:cs typeface="Times New Roman" panose="02020603050405020304" pitchFamily="18" charset="0"/>
              </a:rPr>
              <a:t> </a:t>
            </a:r>
            <a:r>
              <a:rPr lang="en-IN" sz="2800" dirty="0">
                <a:solidFill>
                  <a:srgbClr val="000000"/>
                </a:solidFill>
                <a:ea typeface="Times New Roman" panose="02020603050405020304" pitchFamily="18" charset="0"/>
                <a:cs typeface="Times New Roman" panose="02020603050405020304" pitchFamily="18" charset="0"/>
              </a:rPr>
              <a:t>Companies with significant operations overseas are exposed to currency risk. Exchange rate fluctuations can affect their profitability and stock prices. For example: </a:t>
            </a:r>
            <a:endParaRPr lang="en-IN" sz="2800" dirty="0">
              <a:ea typeface="Calibri" panose="020F0502020204030204" pitchFamily="34" charset="0"/>
              <a:cs typeface="Times New Roman" panose="02020603050405020304" pitchFamily="18" charset="0"/>
            </a:endParaRPr>
          </a:p>
          <a:p>
            <a:pPr marL="742950" lvl="1" indent="-285750" algn="just" fontAlgn="base">
              <a:lnSpc>
                <a:spcPct val="107000"/>
              </a:lnSpc>
              <a:spcAft>
                <a:spcPts val="0"/>
              </a:spcAft>
              <a:buSzPts val="1000"/>
              <a:buFont typeface="Courier New" panose="02070309020205020404" pitchFamily="49" charset="0"/>
              <a:buChar char="o"/>
              <a:tabLst>
                <a:tab pos="914400" algn="l"/>
              </a:tabLst>
            </a:pPr>
            <a:r>
              <a:rPr lang="en-IN" sz="2800" dirty="0">
                <a:solidFill>
                  <a:srgbClr val="000000"/>
                </a:solidFill>
                <a:ea typeface="Times New Roman" panose="02020603050405020304" pitchFamily="18" charset="0"/>
                <a:cs typeface="Times New Roman" panose="02020603050405020304" pitchFamily="18" charset="0"/>
              </a:rPr>
              <a:t>A stronger home currency reduces the value of revenues earned abroad.</a:t>
            </a:r>
            <a:endParaRPr lang="en-IN" sz="2800" dirty="0">
              <a:solidFill>
                <a:srgbClr val="000000"/>
              </a:solidFill>
              <a:ea typeface="Calibri" panose="020F0502020204030204" pitchFamily="34" charset="0"/>
              <a:cs typeface="Times New Roman" panose="02020603050405020304" pitchFamily="18" charset="0"/>
            </a:endParaRPr>
          </a:p>
          <a:p>
            <a:pPr marL="742950" lvl="1" indent="-285750" algn="just" fontAlgn="base">
              <a:lnSpc>
                <a:spcPct val="107000"/>
              </a:lnSpc>
              <a:spcAft>
                <a:spcPts val="0"/>
              </a:spcAft>
              <a:buSzPts val="1000"/>
              <a:buFont typeface="Courier New" panose="02070309020205020404" pitchFamily="49" charset="0"/>
              <a:buChar char="o"/>
              <a:tabLst>
                <a:tab pos="914400" algn="l"/>
              </a:tabLst>
            </a:pPr>
            <a:r>
              <a:rPr lang="en-IN" sz="2800" dirty="0">
                <a:solidFill>
                  <a:srgbClr val="000000"/>
                </a:solidFill>
                <a:ea typeface="Times New Roman" panose="02020603050405020304" pitchFamily="18" charset="0"/>
                <a:cs typeface="Times New Roman" panose="02020603050405020304" pitchFamily="18" charset="0"/>
              </a:rPr>
              <a:t>A weaker home currency makes exports cheaper and more competitive globally.</a:t>
            </a:r>
          </a:p>
          <a:p>
            <a:pPr lvl="1" algn="just" fontAlgn="base">
              <a:lnSpc>
                <a:spcPct val="107000"/>
              </a:lnSpc>
              <a:spcAft>
                <a:spcPts val="0"/>
              </a:spcAft>
              <a:buSzPts val="1000"/>
              <a:tabLst>
                <a:tab pos="914400" algn="l"/>
              </a:tabLst>
            </a:pPr>
            <a:endParaRPr lang="en-US" sz="2800" dirty="0">
              <a:solidFill>
                <a:srgbClr val="000000"/>
              </a:solidFill>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SzPts val="1000"/>
              <a:buFont typeface="Symbol" panose="05050102010706020507" pitchFamily="18" charset="2"/>
              <a:buChar char=""/>
              <a:tabLst>
                <a:tab pos="457200" algn="l"/>
              </a:tabLst>
            </a:pPr>
            <a:r>
              <a:rPr lang="en-IN" sz="2800" b="1" dirty="0">
                <a:solidFill>
                  <a:schemeClr val="accent1">
                    <a:lumMod val="75000"/>
                  </a:schemeClr>
                </a:solidFill>
                <a:ea typeface="Times New Roman" panose="02020603050405020304" pitchFamily="18" charset="0"/>
                <a:cs typeface="Times New Roman" panose="02020603050405020304" pitchFamily="18" charset="0"/>
              </a:rPr>
              <a:t>Foreign Investors:</a:t>
            </a:r>
            <a:r>
              <a:rPr lang="en-IN" sz="2800" dirty="0">
                <a:solidFill>
                  <a:schemeClr val="accent1">
                    <a:lumMod val="75000"/>
                  </a:schemeClr>
                </a:solidFill>
                <a:ea typeface="Times New Roman" panose="02020603050405020304" pitchFamily="18" charset="0"/>
                <a:cs typeface="Times New Roman" panose="02020603050405020304" pitchFamily="18" charset="0"/>
              </a:rPr>
              <a:t> </a:t>
            </a:r>
            <a:r>
              <a:rPr lang="en-IN" sz="2800" dirty="0">
                <a:solidFill>
                  <a:srgbClr val="000000"/>
                </a:solidFill>
                <a:ea typeface="Times New Roman" panose="02020603050405020304" pitchFamily="18" charset="0"/>
                <a:cs typeface="Times New Roman" panose="02020603050405020304" pitchFamily="18" charset="0"/>
              </a:rPr>
              <a:t>Investors purchasing stocks in foreign markets face currency risk because returns depend on both stock performance and exchange rate movements.</a:t>
            </a:r>
            <a:endParaRPr lang="en-IN" sz="2800" dirty="0">
              <a:solidFill>
                <a:srgbClr val="000000"/>
              </a:solidFill>
              <a:ea typeface="Calibri" panose="020F0502020204030204" pitchFamily="34" charset="0"/>
              <a:cs typeface="Times New Roman" panose="02020603050405020304" pitchFamily="18" charset="0"/>
            </a:endParaRPr>
          </a:p>
          <a:p>
            <a:pPr marL="342900" lvl="0" indent="-342900" algn="just" fontAlgn="base">
              <a:lnSpc>
                <a:spcPct val="107000"/>
              </a:lnSpc>
              <a:spcAft>
                <a:spcPts val="1200"/>
              </a:spcAft>
              <a:buSzPts val="1000"/>
              <a:buFont typeface="Symbol" panose="05050102010706020507" pitchFamily="18" charset="2"/>
              <a:buChar char=""/>
              <a:tabLst>
                <a:tab pos="457200" algn="l"/>
              </a:tabLst>
            </a:pPr>
            <a:r>
              <a:rPr lang="en-IN" sz="2800" b="1" dirty="0">
                <a:solidFill>
                  <a:schemeClr val="accent1">
                    <a:lumMod val="75000"/>
                  </a:schemeClr>
                </a:solidFill>
                <a:ea typeface="Times New Roman" panose="02020603050405020304" pitchFamily="18" charset="0"/>
                <a:cs typeface="Times New Roman" panose="02020603050405020304" pitchFamily="18" charset="0"/>
              </a:rPr>
              <a:t>Emerging Markets:</a:t>
            </a:r>
            <a:r>
              <a:rPr lang="en-IN" sz="2800" dirty="0">
                <a:solidFill>
                  <a:schemeClr val="accent1">
                    <a:lumMod val="75000"/>
                  </a:schemeClr>
                </a:solidFill>
                <a:ea typeface="Times New Roman" panose="02020603050405020304" pitchFamily="18" charset="0"/>
                <a:cs typeface="Times New Roman" panose="02020603050405020304" pitchFamily="18" charset="0"/>
              </a:rPr>
              <a:t> </a:t>
            </a:r>
            <a:r>
              <a:rPr lang="en-IN" sz="2800" dirty="0">
                <a:solidFill>
                  <a:srgbClr val="000000"/>
                </a:solidFill>
                <a:ea typeface="Times New Roman" panose="02020603050405020304" pitchFamily="18" charset="0"/>
                <a:cs typeface="Times New Roman" panose="02020603050405020304" pitchFamily="18" charset="0"/>
              </a:rPr>
              <a:t>Emerging market stocks are particularly vulnerable to currency risk, as their currencies are often more volatile and sensitive to global economic trends.</a:t>
            </a:r>
          </a:p>
          <a:p>
            <a:pPr lvl="0" algn="just" fontAlgn="base">
              <a:lnSpc>
                <a:spcPct val="107000"/>
              </a:lnSpc>
              <a:spcAft>
                <a:spcPts val="1200"/>
              </a:spcAft>
              <a:buSzPts val="1000"/>
              <a:tabLst>
                <a:tab pos="457200" algn="l"/>
              </a:tabLst>
            </a:pPr>
            <a:endParaRPr lang="en-IN" sz="2800" dirty="0">
              <a:solidFill>
                <a:srgbClr val="000000"/>
              </a:solidFill>
              <a:ea typeface="Times New Roman" panose="02020603050405020304" pitchFamily="18" charset="0"/>
              <a:cs typeface="Times New Roman" panose="02020603050405020304" pitchFamily="18" charset="0"/>
            </a:endParaRPr>
          </a:p>
          <a:p>
            <a:pPr algn="just"/>
            <a:r>
              <a:rPr lang="en-IN" sz="2800" b="1" dirty="0">
                <a:solidFill>
                  <a:schemeClr val="accent1">
                    <a:lumMod val="75000"/>
                  </a:schemeClr>
                </a:solidFill>
              </a:rPr>
              <a:t>c. Drivers of Currency Risk</a:t>
            </a:r>
          </a:p>
          <a:p>
            <a:pPr algn="just"/>
            <a:endParaRPr lang="en-IN" sz="2800" dirty="0"/>
          </a:p>
          <a:p>
            <a:pPr lvl="0" algn="just" fontAlgn="base"/>
            <a:r>
              <a:rPr lang="en-IN" sz="2800" b="1" dirty="0">
                <a:solidFill>
                  <a:schemeClr val="accent1">
                    <a:lumMod val="75000"/>
                  </a:schemeClr>
                </a:solidFill>
              </a:rPr>
              <a:t>Economic Policies:</a:t>
            </a:r>
            <a:r>
              <a:rPr lang="en-IN" sz="2800" dirty="0">
                <a:solidFill>
                  <a:schemeClr val="accent1">
                    <a:lumMod val="75000"/>
                  </a:schemeClr>
                </a:solidFill>
              </a:rPr>
              <a:t> </a:t>
            </a:r>
            <a:r>
              <a:rPr lang="en-IN" sz="2800" dirty="0"/>
              <a:t>Interest rate changes, inflation rates, and fiscal policies in different countries can cause exchange rates to fluctuate.</a:t>
            </a:r>
          </a:p>
          <a:p>
            <a:pPr lvl="0" algn="just" fontAlgn="base"/>
            <a:r>
              <a:rPr lang="en-IN" sz="2800" b="1" dirty="0">
                <a:solidFill>
                  <a:schemeClr val="accent1">
                    <a:lumMod val="75000"/>
                  </a:schemeClr>
                </a:solidFill>
              </a:rPr>
              <a:t>Global Events:</a:t>
            </a:r>
            <a:r>
              <a:rPr lang="en-IN" sz="2800" dirty="0">
                <a:solidFill>
                  <a:schemeClr val="accent1">
                    <a:lumMod val="75000"/>
                  </a:schemeClr>
                </a:solidFill>
              </a:rPr>
              <a:t> </a:t>
            </a:r>
            <a:r>
              <a:rPr lang="en-IN" sz="2800" dirty="0"/>
              <a:t>Political instability, trade wars, and geopolitical conflicts can lead to currency volatility.</a:t>
            </a:r>
          </a:p>
          <a:p>
            <a:pPr lvl="0" algn="just" fontAlgn="base"/>
            <a:r>
              <a:rPr lang="en-IN" sz="2800" b="1" dirty="0">
                <a:solidFill>
                  <a:schemeClr val="accent1">
                    <a:lumMod val="75000"/>
                  </a:schemeClr>
                </a:solidFill>
              </a:rPr>
              <a:t>Central Bank Actions</a:t>
            </a:r>
            <a:r>
              <a:rPr lang="en-IN" sz="2800" b="1" dirty="0"/>
              <a:t>:</a:t>
            </a:r>
            <a:r>
              <a:rPr lang="en-IN" sz="2800" dirty="0"/>
              <a:t> Interventions by central banks, such as changing interest rates or currency reserves, can impact exchange rates significantly.</a:t>
            </a:r>
            <a:endParaRPr lang="en-IN" sz="2800" dirty="0">
              <a:ea typeface="Calibri" panose="020F0502020204030204" pitchFamily="34" charset="0"/>
              <a:cs typeface="Times New Roman" panose="02020603050405020304" pitchFamily="18" charset="0"/>
            </a:endParaRPr>
          </a:p>
          <a:p>
            <a:pPr marL="914400" algn="just" fontAlgn="base">
              <a:lnSpc>
                <a:spcPct val="107000"/>
              </a:lnSpc>
              <a:spcAft>
                <a:spcPts val="0"/>
              </a:spcAft>
            </a:pPr>
            <a:r>
              <a:rPr lang="en-IN" sz="2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5813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22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5" name="Rectangle 4">
            <a:extLst>
              <a:ext uri="{FF2B5EF4-FFF2-40B4-BE49-F238E27FC236}">
                <a16:creationId xmlns:a16="http://schemas.microsoft.com/office/drawing/2014/main" id="{6B485EEB-8643-4E6D-9013-C281D916093F}"/>
              </a:ext>
            </a:extLst>
          </p:cNvPr>
          <p:cNvSpPr/>
          <p:nvPr/>
        </p:nvSpPr>
        <p:spPr>
          <a:xfrm>
            <a:off x="13855" y="571500"/>
            <a:ext cx="18274145" cy="6098529"/>
          </a:xfrm>
          <a:prstGeom prst="rect">
            <a:avLst/>
          </a:prstGeom>
        </p:spPr>
        <p:txBody>
          <a:bodyPr wrap="square">
            <a:spAutoFit/>
          </a:bodyPr>
          <a:lstStyle/>
          <a:p>
            <a:pPr algn="just" fontAlgn="base">
              <a:lnSpc>
                <a:spcPct val="107000"/>
              </a:lnSpc>
              <a:spcBef>
                <a:spcPts val="1200"/>
              </a:spcBef>
              <a:buSzPts val="1000"/>
              <a:tabLst>
                <a:tab pos="457200" algn="l"/>
              </a:tabLst>
            </a:pPr>
            <a:r>
              <a:rPr lang="en-IN" sz="2800" b="1" dirty="0">
                <a:solidFill>
                  <a:schemeClr val="accent1">
                    <a:lumMod val="75000"/>
                  </a:schemeClr>
                </a:solidFill>
              </a:rPr>
              <a:t>d. Mitigating Currency Risk</a:t>
            </a:r>
            <a:endParaRPr lang="en-IN" sz="2800" b="1" dirty="0">
              <a:solidFill>
                <a:schemeClr val="accent1">
                  <a:lumMod val="75000"/>
                </a:schemeClr>
              </a:solidFill>
              <a:ea typeface="Times New Roman" panose="02020603050405020304" pitchFamily="18" charset="0"/>
              <a:cs typeface="Times New Roman" panose="02020603050405020304" pitchFamily="18" charset="0"/>
            </a:endParaRPr>
          </a:p>
          <a:p>
            <a:pPr marL="342900" lvl="0" indent="-342900" algn="just" fontAlgn="base">
              <a:lnSpc>
                <a:spcPct val="107000"/>
              </a:lnSpc>
              <a:spcBef>
                <a:spcPts val="1200"/>
              </a:spcBef>
              <a:spcAft>
                <a:spcPts val="0"/>
              </a:spcAft>
              <a:buSzPts val="1000"/>
              <a:buFont typeface="Symbol" panose="05050102010706020507" pitchFamily="18" charset="2"/>
              <a:buChar char=""/>
              <a:tabLst>
                <a:tab pos="457200" algn="l"/>
              </a:tabLst>
            </a:pPr>
            <a:r>
              <a:rPr lang="en-IN" sz="2800" b="1" dirty="0">
                <a:solidFill>
                  <a:schemeClr val="accent1">
                    <a:lumMod val="75000"/>
                  </a:schemeClr>
                </a:solidFill>
                <a:ea typeface="Times New Roman" panose="02020603050405020304" pitchFamily="18" charset="0"/>
                <a:cs typeface="Times New Roman" panose="02020603050405020304" pitchFamily="18" charset="0"/>
              </a:rPr>
              <a:t>Currency-Hedged Investments:</a:t>
            </a:r>
            <a:r>
              <a:rPr lang="en-IN" sz="2800" dirty="0">
                <a:solidFill>
                  <a:schemeClr val="accent1">
                    <a:lumMod val="75000"/>
                  </a:schemeClr>
                </a:solidFill>
                <a:ea typeface="Times New Roman" panose="02020603050405020304" pitchFamily="18" charset="0"/>
                <a:cs typeface="Times New Roman" panose="02020603050405020304" pitchFamily="18" charset="0"/>
              </a:rPr>
              <a:t> </a:t>
            </a:r>
            <a:r>
              <a:rPr lang="en-IN" sz="2800" dirty="0">
                <a:solidFill>
                  <a:srgbClr val="000000"/>
                </a:solidFill>
                <a:ea typeface="Times New Roman" panose="02020603050405020304" pitchFamily="18" charset="0"/>
                <a:cs typeface="Times New Roman" panose="02020603050405020304" pitchFamily="18" charset="0"/>
              </a:rPr>
              <a:t>Investors can use currency-hedged ETFs or mutual funds to protect against exchange rate fluctuations.</a:t>
            </a:r>
            <a:endParaRPr lang="en-IN" sz="2800" dirty="0">
              <a:solidFill>
                <a:srgbClr val="000000"/>
              </a:solidFill>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SzPts val="1000"/>
              <a:buFont typeface="Symbol" panose="05050102010706020507" pitchFamily="18" charset="2"/>
              <a:buChar char=""/>
              <a:tabLst>
                <a:tab pos="457200" algn="l"/>
              </a:tabLst>
            </a:pPr>
            <a:r>
              <a:rPr lang="en-IN" sz="2800" b="1" dirty="0">
                <a:solidFill>
                  <a:schemeClr val="accent1">
                    <a:lumMod val="75000"/>
                  </a:schemeClr>
                </a:solidFill>
                <a:ea typeface="Times New Roman" panose="02020603050405020304" pitchFamily="18" charset="0"/>
                <a:cs typeface="Times New Roman" panose="02020603050405020304" pitchFamily="18" charset="0"/>
              </a:rPr>
              <a:t>Derivatives:</a:t>
            </a:r>
            <a:r>
              <a:rPr lang="en-IN" sz="2800" dirty="0">
                <a:solidFill>
                  <a:schemeClr val="accent1">
                    <a:lumMod val="75000"/>
                  </a:schemeClr>
                </a:solidFill>
                <a:ea typeface="Times New Roman" panose="02020603050405020304" pitchFamily="18" charset="0"/>
                <a:cs typeface="Times New Roman" panose="02020603050405020304" pitchFamily="18" charset="0"/>
              </a:rPr>
              <a:t> </a:t>
            </a:r>
            <a:r>
              <a:rPr lang="en-IN" sz="2800" dirty="0">
                <a:solidFill>
                  <a:srgbClr val="000000"/>
                </a:solidFill>
                <a:ea typeface="Times New Roman" panose="02020603050405020304" pitchFamily="18" charset="0"/>
                <a:cs typeface="Times New Roman" panose="02020603050405020304" pitchFamily="18" charset="0"/>
              </a:rPr>
              <a:t>Tools like forward contracts, futures, and options allow investors to lock in exchange rates and minimize risk.</a:t>
            </a:r>
            <a:endParaRPr lang="en-IN" sz="2800" dirty="0">
              <a:solidFill>
                <a:srgbClr val="000000"/>
              </a:solidFill>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SzPts val="1000"/>
              <a:buFont typeface="Symbol" panose="05050102010706020507" pitchFamily="18" charset="2"/>
              <a:buChar char=""/>
              <a:tabLst>
                <a:tab pos="457200" algn="l"/>
              </a:tabLst>
            </a:pPr>
            <a:r>
              <a:rPr lang="en-IN" sz="2800" b="1" dirty="0">
                <a:solidFill>
                  <a:schemeClr val="accent1">
                    <a:lumMod val="75000"/>
                  </a:schemeClr>
                </a:solidFill>
                <a:ea typeface="Times New Roman" panose="02020603050405020304" pitchFamily="18" charset="0"/>
                <a:cs typeface="Times New Roman" panose="02020603050405020304" pitchFamily="18" charset="0"/>
              </a:rPr>
              <a:t>Diversification:</a:t>
            </a:r>
            <a:r>
              <a:rPr lang="en-IN" sz="2800" dirty="0">
                <a:solidFill>
                  <a:schemeClr val="accent1">
                    <a:lumMod val="75000"/>
                  </a:schemeClr>
                </a:solidFill>
                <a:ea typeface="Times New Roman" panose="02020603050405020304" pitchFamily="18" charset="0"/>
                <a:cs typeface="Times New Roman" panose="02020603050405020304" pitchFamily="18" charset="0"/>
              </a:rPr>
              <a:t> </a:t>
            </a:r>
            <a:r>
              <a:rPr lang="en-IN" sz="2800" dirty="0">
                <a:solidFill>
                  <a:srgbClr val="000000"/>
                </a:solidFill>
                <a:ea typeface="Times New Roman" panose="02020603050405020304" pitchFamily="18" charset="0"/>
                <a:cs typeface="Times New Roman" panose="02020603050405020304" pitchFamily="18" charset="0"/>
              </a:rPr>
              <a:t>Spreading investments across multiple regions and currencies can help offset the impact of adverse currency movements.</a:t>
            </a:r>
          </a:p>
          <a:p>
            <a:pPr marL="342900" lvl="0" indent="-342900" algn="just" fontAlgn="base">
              <a:lnSpc>
                <a:spcPct val="107000"/>
              </a:lnSpc>
              <a:spcAft>
                <a:spcPts val="0"/>
              </a:spcAft>
              <a:buSzPts val="1000"/>
              <a:buFont typeface="Symbol" panose="05050102010706020507" pitchFamily="18" charset="2"/>
              <a:buChar char=""/>
              <a:tabLst>
                <a:tab pos="457200" algn="l"/>
              </a:tabLst>
            </a:pPr>
            <a:r>
              <a:rPr lang="en-IN" sz="2800" b="1" dirty="0">
                <a:solidFill>
                  <a:schemeClr val="accent1">
                    <a:lumMod val="75000"/>
                  </a:schemeClr>
                </a:solidFill>
                <a:ea typeface="Times New Roman" panose="02020603050405020304" pitchFamily="18" charset="0"/>
              </a:rPr>
              <a:t>Local Investments:</a:t>
            </a:r>
            <a:r>
              <a:rPr lang="en-IN" sz="2800" dirty="0">
                <a:solidFill>
                  <a:schemeClr val="accent1">
                    <a:lumMod val="75000"/>
                  </a:schemeClr>
                </a:solidFill>
                <a:ea typeface="Times New Roman" panose="02020603050405020304" pitchFamily="18" charset="0"/>
              </a:rPr>
              <a:t> </a:t>
            </a:r>
            <a:r>
              <a:rPr lang="en-IN" sz="2800" dirty="0">
                <a:solidFill>
                  <a:srgbClr val="000000"/>
                </a:solidFill>
                <a:ea typeface="Times New Roman" panose="02020603050405020304" pitchFamily="18" charset="0"/>
              </a:rPr>
              <a:t>Focusing on domestic assets reduces exposure to foreign currency fluctuations.</a:t>
            </a:r>
          </a:p>
          <a:p>
            <a:pPr marL="342900" lvl="0" indent="-342900" algn="just" fontAlgn="base">
              <a:lnSpc>
                <a:spcPct val="107000"/>
              </a:lnSpc>
              <a:spcAft>
                <a:spcPts val="0"/>
              </a:spcAft>
              <a:buSzPts val="1000"/>
              <a:buFont typeface="Symbol" panose="05050102010706020507" pitchFamily="18" charset="2"/>
              <a:buChar char=""/>
              <a:tabLst>
                <a:tab pos="457200" algn="l"/>
              </a:tabLst>
            </a:pPr>
            <a:endParaRPr lang="en-US" sz="2800" dirty="0">
              <a:solidFill>
                <a:srgbClr val="000000"/>
              </a:solidFill>
            </a:endParaRPr>
          </a:p>
          <a:p>
            <a:pPr algn="just"/>
            <a:r>
              <a:rPr lang="en-IN" sz="2800" b="1" dirty="0">
                <a:solidFill>
                  <a:schemeClr val="accent1">
                    <a:lumMod val="75000"/>
                  </a:schemeClr>
                </a:solidFill>
              </a:rPr>
              <a:t>e. Strategic Considerations</a:t>
            </a:r>
            <a:endParaRPr lang="en-IN" sz="2800" dirty="0">
              <a:solidFill>
                <a:schemeClr val="accent1">
                  <a:lumMod val="75000"/>
                </a:schemeClr>
              </a:solidFill>
            </a:endParaRPr>
          </a:p>
          <a:p>
            <a:pPr algn="just"/>
            <a:r>
              <a:rPr lang="en-IN" sz="2800" dirty="0"/>
              <a:t>Investors and companies need to account for currency risk as part of their broader risk management strategy. Monitoring global economic conditions and understanding the relationship between currency movements and specific stocks or sectors is crucial for making informed decisions.</a:t>
            </a:r>
          </a:p>
          <a:p>
            <a:pPr lvl="0" algn="just" fontAlgn="base">
              <a:lnSpc>
                <a:spcPct val="107000"/>
              </a:lnSpc>
              <a:spcAft>
                <a:spcPts val="0"/>
              </a:spcAft>
              <a:buSzPts val="1000"/>
              <a:tabLst>
                <a:tab pos="457200" algn="l"/>
              </a:tabLst>
            </a:pPr>
            <a:endParaRPr lang="en-US" sz="2800" dirty="0">
              <a:solidFill>
                <a:srgbClr val="000000"/>
              </a:solidFill>
            </a:endParaRPr>
          </a:p>
        </p:txBody>
      </p:sp>
    </p:spTree>
    <p:extLst>
      <p:ext uri="{BB962C8B-B14F-4D97-AF65-F5344CB8AC3E}">
        <p14:creationId xmlns:p14="http://schemas.microsoft.com/office/powerpoint/2010/main" val="30717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2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6" name="Rectangle 5">
            <a:extLst>
              <a:ext uri="{FF2B5EF4-FFF2-40B4-BE49-F238E27FC236}">
                <a16:creationId xmlns:a16="http://schemas.microsoft.com/office/drawing/2014/main" id="{39D3E0E4-8214-4019-951A-AA15AA488136}"/>
              </a:ext>
            </a:extLst>
          </p:cNvPr>
          <p:cNvSpPr/>
          <p:nvPr/>
        </p:nvSpPr>
        <p:spPr>
          <a:xfrm>
            <a:off x="27710" y="10391"/>
            <a:ext cx="18260290" cy="114300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6600" b="1" dirty="0"/>
              <a:t>Introduction</a:t>
            </a:r>
            <a:endParaRPr lang="en-IN" sz="6600" b="1" dirty="0"/>
          </a:p>
        </p:txBody>
      </p:sp>
      <p:sp>
        <p:nvSpPr>
          <p:cNvPr id="7" name="TextBox 6">
            <a:extLst>
              <a:ext uri="{FF2B5EF4-FFF2-40B4-BE49-F238E27FC236}">
                <a16:creationId xmlns:a16="http://schemas.microsoft.com/office/drawing/2014/main" id="{5752F69D-6AB9-4CCE-A51E-8FA3A99A308B}"/>
              </a:ext>
            </a:extLst>
          </p:cNvPr>
          <p:cNvSpPr txBox="1"/>
          <p:nvPr/>
        </p:nvSpPr>
        <p:spPr>
          <a:xfrm>
            <a:off x="13855" y="1485900"/>
            <a:ext cx="18260290" cy="5386090"/>
          </a:xfrm>
          <a:prstGeom prst="rect">
            <a:avLst/>
          </a:prstGeom>
          <a:noFill/>
        </p:spPr>
        <p:txBody>
          <a:bodyPr wrap="square" rtlCol="0">
            <a:spAutoFit/>
          </a:bodyPr>
          <a:lstStyle/>
          <a:p>
            <a:pPr algn="just"/>
            <a:r>
              <a:rPr lang="en-IN" sz="2800" dirty="0"/>
              <a:t>Investing in stocks means that you own a piece of a company that you buy a stock in. As the company     grows, you can expect the stock to deliver a return on your investment. What are the advantages and disadvantages of investing in the stock market?</a:t>
            </a:r>
          </a:p>
          <a:p>
            <a:pPr algn="just"/>
            <a:r>
              <a:rPr lang="en-IN" sz="2800" dirty="0"/>
              <a:t> </a:t>
            </a:r>
          </a:p>
          <a:p>
            <a:pPr algn="just"/>
            <a:r>
              <a:rPr lang="en-IN" sz="2800" dirty="0"/>
              <a:t>Previously, the stock market has delivered generous returns to investors over time, but it also goes down, presenting investors with the possibility of both profits and losses, for risk and return.</a:t>
            </a:r>
          </a:p>
          <a:p>
            <a:pPr algn="just"/>
            <a:r>
              <a:rPr lang="en-IN" sz="2800" dirty="0"/>
              <a:t> </a:t>
            </a:r>
          </a:p>
          <a:p>
            <a:pPr algn="just"/>
            <a:r>
              <a:rPr lang="en-IN" sz="2800" dirty="0"/>
              <a:t> </a:t>
            </a:r>
          </a:p>
          <a:p>
            <a:pPr algn="just"/>
            <a:r>
              <a:rPr lang="en-IN" sz="2800" dirty="0"/>
              <a:t>The stock market is a collective trading network for company shares and their derivatives. The stock market, also known as the equity market or share market, is a central part of modern economies. It's where companies raise money to expand, pay off debt, or accelerate start-ups. Investors use the stock market to search for returns.</a:t>
            </a:r>
          </a:p>
          <a:p>
            <a:pPr algn="just"/>
            <a:br>
              <a:rPr lang="en-IN" dirty="0"/>
            </a:br>
            <a:endParaRPr lang="en-IN" dirty="0"/>
          </a:p>
        </p:txBody>
      </p:sp>
    </p:spTree>
    <p:extLst>
      <p:ext uri="{BB962C8B-B14F-4D97-AF65-F5344CB8AC3E}">
        <p14:creationId xmlns:p14="http://schemas.microsoft.com/office/powerpoint/2010/main" val="85125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3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5" name="Rectangle 4">
            <a:extLst>
              <a:ext uri="{FF2B5EF4-FFF2-40B4-BE49-F238E27FC236}">
                <a16:creationId xmlns:a16="http://schemas.microsoft.com/office/drawing/2014/main" id="{F7380CAB-0590-4F5B-AB68-00C5490CB3E5}"/>
              </a:ext>
            </a:extLst>
          </p:cNvPr>
          <p:cNvSpPr/>
          <p:nvPr/>
        </p:nvSpPr>
        <p:spPr>
          <a:xfrm>
            <a:off x="13855" y="10391"/>
            <a:ext cx="18288000" cy="95249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6600" b="1" dirty="0"/>
              <a:t>What is Stock Market ?</a:t>
            </a:r>
            <a:endParaRPr lang="en-IN" sz="6600" b="1" dirty="0"/>
          </a:p>
        </p:txBody>
      </p:sp>
      <p:sp>
        <p:nvSpPr>
          <p:cNvPr id="10" name="Rectangle 6">
            <a:extLst>
              <a:ext uri="{FF2B5EF4-FFF2-40B4-BE49-F238E27FC236}">
                <a16:creationId xmlns:a16="http://schemas.microsoft.com/office/drawing/2014/main" id="{1877701E-726C-43AE-A5AC-4A6960484E24}"/>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8">
            <a:extLst>
              <a:ext uri="{FF2B5EF4-FFF2-40B4-BE49-F238E27FC236}">
                <a16:creationId xmlns:a16="http://schemas.microsoft.com/office/drawing/2014/main" id="{5E4CDA9D-68E9-40A8-9BAE-C78412DD852D}"/>
              </a:ext>
            </a:extLst>
          </p:cNvPr>
          <p:cNvSpPr>
            <a:spLocks noChangeArrowheads="1"/>
          </p:cNvSpPr>
          <p:nvPr/>
        </p:nvSpPr>
        <p:spPr bwMode="auto">
          <a:xfrm>
            <a:off x="13856" y="1015718"/>
            <a:ext cx="16826344" cy="755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The stock market is a marketplace where shares of publicly traded companies are bought and sold. It serves as a platform for companies to raise capital and for investors to earn a return on their investment.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accent1">
                    <a:lumMod val="75000"/>
                  </a:schemeClr>
                </a:solidFill>
                <a:effectLst/>
                <a:ea typeface="Times New Roman" panose="02020603050405020304" pitchFamily="18" charset="0"/>
                <a:cs typeface="Arial" panose="020B0604020202020204" pitchFamily="34" charset="0"/>
              </a:rPr>
              <a:t>Key Components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Stocks</a:t>
            </a:r>
            <a:r>
              <a:rPr kumimoji="0" lang="en-US" altLang="en-US" sz="2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Represent ownership in a company. Owning a stock makes you a shareholder and gives you a claim on a portion of the company's profits.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2. Stock Exchanges</a:t>
            </a:r>
            <a:r>
              <a:rPr kumimoji="0" lang="en-US" altLang="en-US" sz="2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Platforms where stocks are traded. Examples include:</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NYSE (New York Stock Exchange)</a:t>
            </a:r>
            <a:endParaRPr kumimoji="0" lang="en-US" altLang="en-US" sz="2800"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NASDAQ</a:t>
            </a:r>
            <a:endParaRPr kumimoji="0" lang="en-US" altLang="en-US" sz="2800"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BSE (Bombay Stock Exchange) and NSE (National Stock Exchange)</a:t>
            </a:r>
            <a:r>
              <a:rPr kumimoji="0" lang="en-US" altLang="en-US" sz="2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in India.</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3. Investors:</a:t>
            </a:r>
            <a:r>
              <a:rPr kumimoji="0" lang="en-US" altLang="en-US" sz="2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Participants in the stock market who buy and sell stocks. They include:</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Retail investors (individuals)</a:t>
            </a:r>
            <a:endParaRPr kumimoji="0" lang="en-US" altLang="en-US" sz="2800"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Institutional investors (mutual funds, pension funds, etc.)</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43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4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pic>
        <p:nvPicPr>
          <p:cNvPr id="5" name="Picture 4" descr="https://lh7-rt.googleusercontent.com/docsz/AD_4nXccvsqrdpXP0GIpJ27JROjRlge34zYvY9jaFUYAxkiJJatOSjzAHfeQs1F9CGerpazC1AqkeeZ40NYcHXnKkLoBSADRY6_H9chRlOmQQMZ9lg1DfRnSK3gMITGcj-eDTj1oN1a2?key=7Z_7okfnQmnAx_Cdy80DJP1m">
            <a:extLst>
              <a:ext uri="{FF2B5EF4-FFF2-40B4-BE49-F238E27FC236}">
                <a16:creationId xmlns:a16="http://schemas.microsoft.com/office/drawing/2014/main" id="{A92F22C7-B620-4A93-8A4F-4BC1D617273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856" y="0"/>
            <a:ext cx="18274144" cy="9334499"/>
          </a:xfrm>
          <a:prstGeom prst="rect">
            <a:avLst/>
          </a:prstGeom>
          <a:noFill/>
          <a:ln>
            <a:noFill/>
          </a:ln>
        </p:spPr>
      </p:pic>
    </p:spTree>
    <p:extLst>
      <p:ext uri="{BB962C8B-B14F-4D97-AF65-F5344CB8AC3E}">
        <p14:creationId xmlns:p14="http://schemas.microsoft.com/office/powerpoint/2010/main" val="22131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5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3" name="Rectangle 2">
            <a:extLst>
              <a:ext uri="{FF2B5EF4-FFF2-40B4-BE49-F238E27FC236}">
                <a16:creationId xmlns:a16="http://schemas.microsoft.com/office/drawing/2014/main" id="{628B36C0-55A4-406C-81AA-8E6FF82E60E3}"/>
              </a:ext>
            </a:extLst>
          </p:cNvPr>
          <p:cNvSpPr/>
          <p:nvPr/>
        </p:nvSpPr>
        <p:spPr>
          <a:xfrm>
            <a:off x="0" y="0"/>
            <a:ext cx="18288000" cy="110489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6600" b="1" dirty="0"/>
              <a:t>How does the Stock Market works?</a:t>
            </a:r>
            <a:endParaRPr lang="en-IN" sz="6600" b="1" dirty="0"/>
          </a:p>
        </p:txBody>
      </p:sp>
      <p:sp>
        <p:nvSpPr>
          <p:cNvPr id="5" name="TextBox 4">
            <a:extLst>
              <a:ext uri="{FF2B5EF4-FFF2-40B4-BE49-F238E27FC236}">
                <a16:creationId xmlns:a16="http://schemas.microsoft.com/office/drawing/2014/main" id="{D7CFBEA4-D417-4310-A815-EAA212DB69F7}"/>
              </a:ext>
            </a:extLst>
          </p:cNvPr>
          <p:cNvSpPr txBox="1"/>
          <p:nvPr/>
        </p:nvSpPr>
        <p:spPr>
          <a:xfrm>
            <a:off x="13855" y="1486198"/>
            <a:ext cx="18274145" cy="7848302"/>
          </a:xfrm>
          <a:prstGeom prst="rect">
            <a:avLst/>
          </a:prstGeom>
          <a:noFill/>
        </p:spPr>
        <p:txBody>
          <a:bodyPr wrap="square" rtlCol="0">
            <a:spAutoFit/>
          </a:bodyPr>
          <a:lstStyle/>
          <a:p>
            <a:pPr algn="just"/>
            <a:r>
              <a:rPr lang="en-IN" sz="2800" dirty="0"/>
              <a:t>The stock market works as a centralized platform where buyers and sellers trade stocks of publicly listed companies. Here's a detailed overview of how it operates:</a:t>
            </a:r>
          </a:p>
          <a:p>
            <a:pPr algn="just"/>
            <a:r>
              <a:rPr lang="en-IN" sz="2800" dirty="0"/>
              <a:t> </a:t>
            </a:r>
          </a:p>
          <a:p>
            <a:pPr algn="just"/>
            <a:r>
              <a:rPr lang="en-IN" sz="2800" b="1" dirty="0">
                <a:solidFill>
                  <a:schemeClr val="accent1">
                    <a:lumMod val="75000"/>
                  </a:schemeClr>
                </a:solidFill>
              </a:rPr>
              <a:t>1. The Stock Market Ecosystem</a:t>
            </a:r>
            <a:endParaRPr lang="en-IN" sz="2800" dirty="0">
              <a:solidFill>
                <a:schemeClr val="accent1">
                  <a:lumMod val="75000"/>
                </a:schemeClr>
              </a:solidFill>
            </a:endParaRPr>
          </a:p>
          <a:p>
            <a:pPr lvl="0" algn="just" fontAlgn="base"/>
            <a:r>
              <a:rPr lang="en-IN" sz="2800" b="1" dirty="0"/>
              <a:t>Companies</a:t>
            </a:r>
            <a:r>
              <a:rPr lang="en-IN" sz="2800" dirty="0"/>
              <a:t>: Businesses that list their shares to raise funds.</a:t>
            </a:r>
          </a:p>
          <a:p>
            <a:pPr lvl="0" algn="just" fontAlgn="base"/>
            <a:r>
              <a:rPr lang="en-IN" sz="2800" b="1" dirty="0"/>
              <a:t>Investors</a:t>
            </a:r>
            <a:r>
              <a:rPr lang="en-IN" sz="2800" dirty="0"/>
              <a:t>: Buyers and sellers of shares, which include retail investors and institutional investors.</a:t>
            </a:r>
          </a:p>
          <a:p>
            <a:pPr lvl="0" algn="just" fontAlgn="base"/>
            <a:r>
              <a:rPr lang="en-IN" sz="2800" b="1" dirty="0"/>
              <a:t>Stock Exchanges:</a:t>
            </a:r>
            <a:r>
              <a:rPr lang="en-IN" sz="2800" dirty="0"/>
              <a:t> Marketplaces like NYSE, NASDAQ, NSE, or BSE where stocks are listed and traded.</a:t>
            </a:r>
          </a:p>
          <a:p>
            <a:pPr lvl="0" algn="just" fontAlgn="base"/>
            <a:r>
              <a:rPr lang="en-IN" sz="2800" b="1" dirty="0"/>
              <a:t>Regulators:</a:t>
            </a:r>
            <a:r>
              <a:rPr lang="en-IN" sz="2800" dirty="0"/>
              <a:t> Authorities like the Securities and Exchange Commission (SEC) in the U.S. or SEBI in India ensure fair trading and protect investor interests.</a:t>
            </a:r>
          </a:p>
          <a:p>
            <a:pPr algn="just" fontAlgn="base"/>
            <a:r>
              <a:rPr lang="en-IN" sz="2800" dirty="0"/>
              <a:t> </a:t>
            </a:r>
          </a:p>
          <a:p>
            <a:pPr algn="just"/>
            <a:r>
              <a:rPr lang="en-IN" sz="2800" b="1" dirty="0">
                <a:solidFill>
                  <a:schemeClr val="accent1">
                    <a:lumMod val="75000"/>
                  </a:schemeClr>
                </a:solidFill>
              </a:rPr>
              <a:t>2. Listing of Companies (IPO)</a:t>
            </a:r>
            <a:endParaRPr lang="en-IN" sz="2800" dirty="0">
              <a:solidFill>
                <a:schemeClr val="accent1">
                  <a:lumMod val="75000"/>
                </a:schemeClr>
              </a:solidFill>
            </a:endParaRPr>
          </a:p>
          <a:p>
            <a:pPr marL="457200" lvl="0" indent="-457200" algn="just" fontAlgn="base">
              <a:buFont typeface="Arial" panose="020B0604020202020204" pitchFamily="34" charset="0"/>
              <a:buChar char="•"/>
            </a:pPr>
            <a:r>
              <a:rPr lang="en-IN" sz="2800" dirty="0"/>
              <a:t>Companies enter the stock market by issuing shares through an Initial Public Offering (IPO).</a:t>
            </a:r>
          </a:p>
          <a:p>
            <a:pPr marL="285750" lvl="0" indent="-285750" fontAlgn="base">
              <a:buFont typeface="Arial" panose="020B0604020202020204" pitchFamily="34" charset="0"/>
              <a:buChar char="•"/>
            </a:pPr>
            <a:r>
              <a:rPr lang="en-IN" sz="2800" dirty="0"/>
              <a:t>The IPO sets the initial share price, and once listed, the shares can be traded on the exchange.</a:t>
            </a:r>
          </a:p>
          <a:p>
            <a:pPr fontAlgn="base"/>
            <a:r>
              <a:rPr lang="en-IN" sz="2800" dirty="0">
                <a:solidFill>
                  <a:schemeClr val="accent1">
                    <a:lumMod val="75000"/>
                  </a:schemeClr>
                </a:solidFill>
              </a:rPr>
              <a:t> </a:t>
            </a:r>
          </a:p>
          <a:p>
            <a:r>
              <a:rPr lang="en-IN" sz="2800" b="1" dirty="0">
                <a:solidFill>
                  <a:schemeClr val="accent1">
                    <a:lumMod val="75000"/>
                  </a:schemeClr>
                </a:solidFill>
              </a:rPr>
              <a:t>3. Trading Mechanism</a:t>
            </a:r>
            <a:endParaRPr lang="en-IN" sz="2800" dirty="0">
              <a:solidFill>
                <a:schemeClr val="accent1">
                  <a:lumMod val="75000"/>
                </a:schemeClr>
              </a:solidFill>
            </a:endParaRPr>
          </a:p>
          <a:p>
            <a:pPr lvl="0" fontAlgn="base"/>
            <a:r>
              <a:rPr lang="en-IN" sz="2800" b="1" dirty="0"/>
              <a:t>Primary Market:</a:t>
            </a:r>
            <a:r>
              <a:rPr lang="en-IN" sz="2800" dirty="0"/>
              <a:t> Where companies issue new shares directly to investors during IPOs.</a:t>
            </a:r>
          </a:p>
          <a:p>
            <a:pPr lvl="0" fontAlgn="base"/>
            <a:r>
              <a:rPr lang="en-IN" sz="2800" b="1" dirty="0"/>
              <a:t>Secondary Market:</a:t>
            </a:r>
            <a:r>
              <a:rPr lang="en-IN" sz="2800" dirty="0"/>
              <a:t> After the IPO, shares are traded among investors in the stock exchange.</a:t>
            </a:r>
          </a:p>
          <a:p>
            <a:pPr lvl="0" fontAlgn="base"/>
            <a:r>
              <a:rPr lang="en-US" sz="2800" dirty="0"/>
              <a:t> </a:t>
            </a:r>
            <a:r>
              <a:rPr lang="en-IN" sz="2800" dirty="0"/>
              <a:t>                                                                                                                                                                                                                                                                                                                 </a:t>
            </a:r>
          </a:p>
        </p:txBody>
      </p:sp>
    </p:spTree>
    <p:extLst>
      <p:ext uri="{BB962C8B-B14F-4D97-AF65-F5344CB8AC3E}">
        <p14:creationId xmlns:p14="http://schemas.microsoft.com/office/powerpoint/2010/main" val="100665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47463"/>
            <a:ext cx="18288000" cy="952501"/>
          </a:xfrm>
        </p:spPr>
        <p:txBody>
          <a:bodyPr/>
          <a:lstStyle/>
          <a:p>
            <a:pPr algn="l"/>
            <a:r>
              <a:rPr lang="en-US" dirty="0"/>
              <a:t>  </a:t>
            </a:r>
            <a:r>
              <a:rPr lang="en-US" sz="2000" dirty="0"/>
              <a:t>Benefits &amp; Risks in Stock Market                                                                                  November 2024                                                                                                                  6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3" name="TextBox 2">
            <a:extLst>
              <a:ext uri="{FF2B5EF4-FFF2-40B4-BE49-F238E27FC236}">
                <a16:creationId xmlns:a16="http://schemas.microsoft.com/office/drawing/2014/main" id="{413C5CE5-7B40-4B68-AC75-BB318171E415}"/>
              </a:ext>
            </a:extLst>
          </p:cNvPr>
          <p:cNvSpPr txBox="1"/>
          <p:nvPr/>
        </p:nvSpPr>
        <p:spPr>
          <a:xfrm>
            <a:off x="13855" y="301337"/>
            <a:ext cx="18274145" cy="9417963"/>
          </a:xfrm>
          <a:prstGeom prst="rect">
            <a:avLst/>
          </a:prstGeom>
          <a:noFill/>
        </p:spPr>
        <p:txBody>
          <a:bodyPr wrap="square" rtlCol="0">
            <a:spAutoFit/>
          </a:bodyPr>
          <a:lstStyle/>
          <a:p>
            <a:pPr lvl="1" fontAlgn="base"/>
            <a:r>
              <a:rPr lang="en-IN" sz="2800" dirty="0"/>
              <a:t>Buyer: Places a "buy order" for a certain number of shares at a specific price.</a:t>
            </a:r>
          </a:p>
          <a:p>
            <a:pPr lvl="1" fontAlgn="base"/>
            <a:r>
              <a:rPr lang="en-IN" sz="2800" dirty="0"/>
              <a:t>Seller: Places a "sell order" for a specific price.</a:t>
            </a:r>
          </a:p>
          <a:p>
            <a:pPr lvl="1" fontAlgn="base"/>
            <a:r>
              <a:rPr lang="en-IN" sz="2800" dirty="0"/>
              <a:t>The stock exchange matches these orders, facilitating the trade.</a:t>
            </a:r>
          </a:p>
          <a:p>
            <a:pPr lvl="0" algn="just" fontAlgn="base"/>
            <a:endParaRPr lang="en-IN" sz="2800" dirty="0"/>
          </a:p>
          <a:p>
            <a:r>
              <a:rPr lang="en-US" sz="2800" dirty="0">
                <a:solidFill>
                  <a:schemeClr val="accent1">
                    <a:lumMod val="75000"/>
                  </a:schemeClr>
                </a:solidFill>
              </a:rPr>
              <a:t> </a:t>
            </a:r>
            <a:r>
              <a:rPr lang="en-IN" sz="2800" b="1" dirty="0">
                <a:solidFill>
                  <a:schemeClr val="accent1">
                    <a:lumMod val="75000"/>
                  </a:schemeClr>
                </a:solidFill>
              </a:rPr>
              <a:t>4. Price Determination</a:t>
            </a:r>
            <a:endParaRPr lang="en-IN" sz="2800" dirty="0">
              <a:solidFill>
                <a:schemeClr val="accent1">
                  <a:lumMod val="75000"/>
                </a:schemeClr>
              </a:solidFill>
            </a:endParaRPr>
          </a:p>
          <a:p>
            <a:r>
              <a:rPr lang="en-IN" sz="2800" dirty="0"/>
              <a:t>Stock prices fluctuate constantly due to supply and demand dynamics. Key factors influencing prices include:</a:t>
            </a:r>
          </a:p>
          <a:p>
            <a:pPr lvl="0" fontAlgn="base"/>
            <a:r>
              <a:rPr lang="en-IN" sz="2800" b="1" dirty="0"/>
              <a:t>Company Performance:</a:t>
            </a:r>
            <a:r>
              <a:rPr lang="en-IN" sz="2800" dirty="0"/>
              <a:t> Earnings reports, revenue, and future growth prospects.</a:t>
            </a:r>
          </a:p>
          <a:p>
            <a:pPr lvl="0" fontAlgn="base"/>
            <a:r>
              <a:rPr lang="en-IN" sz="2800" b="1" dirty="0"/>
              <a:t>Market Sentiment:</a:t>
            </a:r>
            <a:r>
              <a:rPr lang="en-IN" sz="2800" dirty="0"/>
              <a:t> General optimism or pessimism among investors.</a:t>
            </a:r>
          </a:p>
          <a:p>
            <a:pPr lvl="0" fontAlgn="base"/>
            <a:r>
              <a:rPr lang="en-IN" sz="2800" b="1" dirty="0"/>
              <a:t>Economic Conditions:</a:t>
            </a:r>
            <a:r>
              <a:rPr lang="en-IN" sz="2800" dirty="0"/>
              <a:t> Inflation, interest rates, and GDP growth.</a:t>
            </a:r>
          </a:p>
          <a:p>
            <a:pPr lvl="0" fontAlgn="base"/>
            <a:r>
              <a:rPr lang="en-IN" sz="2800" b="1" dirty="0"/>
              <a:t>Global Events: </a:t>
            </a:r>
            <a:r>
              <a:rPr lang="en-IN" sz="2800" dirty="0"/>
              <a:t>Political changes, natural disasters, or pandemics.</a:t>
            </a:r>
          </a:p>
          <a:p>
            <a:r>
              <a:rPr lang="en-IN" sz="2800" dirty="0"/>
              <a:t> </a:t>
            </a:r>
          </a:p>
          <a:p>
            <a:r>
              <a:rPr lang="en-IN" sz="2800" b="1" dirty="0">
                <a:solidFill>
                  <a:schemeClr val="accent1">
                    <a:lumMod val="75000"/>
                  </a:schemeClr>
                </a:solidFill>
              </a:rPr>
              <a:t>5. Role of Brokers</a:t>
            </a:r>
            <a:endParaRPr lang="en-IN" sz="2800" dirty="0">
              <a:solidFill>
                <a:schemeClr val="accent1">
                  <a:lumMod val="75000"/>
                </a:schemeClr>
              </a:solidFill>
            </a:endParaRPr>
          </a:p>
          <a:p>
            <a:pPr lvl="0" fontAlgn="base"/>
            <a:r>
              <a:rPr lang="en-IN" sz="2800" b="1" dirty="0"/>
              <a:t>Stockbrokers: </a:t>
            </a:r>
            <a:r>
              <a:rPr lang="en-IN" sz="2800" dirty="0"/>
              <a:t>Licensed professionals or platforms (like </a:t>
            </a:r>
            <a:r>
              <a:rPr lang="en-IN" sz="2800" dirty="0" err="1"/>
              <a:t>Zerodha</a:t>
            </a:r>
            <a:r>
              <a:rPr lang="en-IN" sz="2800" dirty="0"/>
              <a:t>, Robinhood, or Fidelity) that facilitate buying and selling on behalf of investors.</a:t>
            </a:r>
          </a:p>
          <a:p>
            <a:pPr lvl="0" fontAlgn="base"/>
            <a:r>
              <a:rPr lang="en-IN" sz="2800" dirty="0"/>
              <a:t>They earn through commissions or fees on transactions.</a:t>
            </a:r>
          </a:p>
          <a:p>
            <a:pPr lvl="0" fontAlgn="base"/>
            <a:endParaRPr lang="en-US" sz="2800" dirty="0"/>
          </a:p>
          <a:p>
            <a:r>
              <a:rPr lang="en-IN" sz="2800" b="1" dirty="0">
                <a:solidFill>
                  <a:schemeClr val="accent1">
                    <a:lumMod val="75000"/>
                  </a:schemeClr>
                </a:solidFill>
              </a:rPr>
              <a:t>6. Types of Orders</a:t>
            </a:r>
            <a:endParaRPr lang="en-IN" sz="2800" dirty="0">
              <a:solidFill>
                <a:schemeClr val="accent1">
                  <a:lumMod val="75000"/>
                </a:schemeClr>
              </a:solidFill>
            </a:endParaRPr>
          </a:p>
          <a:p>
            <a:pPr lvl="0" fontAlgn="base"/>
            <a:r>
              <a:rPr lang="en-IN" sz="2800" b="1" dirty="0"/>
              <a:t>Market Order:</a:t>
            </a:r>
            <a:r>
              <a:rPr lang="en-IN" sz="2800" dirty="0"/>
              <a:t> Buy/sell immediately at the current price.</a:t>
            </a:r>
          </a:p>
          <a:p>
            <a:pPr lvl="0" fontAlgn="base"/>
            <a:r>
              <a:rPr lang="en-IN" sz="2800" b="1" dirty="0"/>
              <a:t>Limit Order:</a:t>
            </a:r>
            <a:r>
              <a:rPr lang="en-IN" sz="2800" dirty="0"/>
              <a:t> Set a price limit for buying or selling.</a:t>
            </a:r>
          </a:p>
          <a:p>
            <a:pPr lvl="0" fontAlgn="base"/>
            <a:r>
              <a:rPr lang="en-IN" sz="2800" b="1" dirty="0"/>
              <a:t>Stop Loss Order: </a:t>
            </a:r>
            <a:r>
              <a:rPr lang="en-IN" sz="2800" dirty="0"/>
              <a:t>Automatically sell if the stock drops to a certain price.</a:t>
            </a:r>
          </a:p>
          <a:p>
            <a:pPr lvl="0" fontAlgn="base"/>
            <a:endParaRPr lang="en-IN" sz="2800" dirty="0"/>
          </a:p>
          <a:p>
            <a:endParaRPr lang="en-IN" dirty="0"/>
          </a:p>
        </p:txBody>
      </p:sp>
    </p:spTree>
    <p:extLst>
      <p:ext uri="{BB962C8B-B14F-4D97-AF65-F5344CB8AC3E}">
        <p14:creationId xmlns:p14="http://schemas.microsoft.com/office/powerpoint/2010/main" val="78452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7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sp>
        <p:nvSpPr>
          <p:cNvPr id="5" name="Rectangle 2">
            <a:extLst>
              <a:ext uri="{FF2B5EF4-FFF2-40B4-BE49-F238E27FC236}">
                <a16:creationId xmlns:a16="http://schemas.microsoft.com/office/drawing/2014/main" id="{54612D6B-D114-490A-AFB7-3653055CDBB8}"/>
              </a:ext>
            </a:extLst>
          </p:cNvPr>
          <p:cNvSpPr>
            <a:spLocks noChangeArrowheads="1"/>
          </p:cNvSpPr>
          <p:nvPr/>
        </p:nvSpPr>
        <p:spPr bwMode="auto">
          <a:xfrm>
            <a:off x="0" y="256461"/>
            <a:ext cx="18135600" cy="640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7. Stock Indices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Stock indices like the S&amp;P 500, Dow Jones, or Nifty 50 represent the performance of a group of stocks, offering insights into market trends.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8. Investor Returns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Capital Gains: Profit from selling a stock at a higher price.</a:t>
            </a:r>
            <a:endParaRPr kumimoji="0" lang="en-US" altLang="en-US" sz="2800"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Dividends: Periodic profit-sharing payments made by companies.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9. Regulatory Framework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Exchanges and transactions are regulated to ensure transparency, fairness, and investor protection.</a:t>
            </a:r>
            <a:endParaRPr kumimoji="0" lang="en-US" altLang="en-US" sz="2800"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Rules prevent fraud, insider trading, and manipulation.</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6526745-BE50-4A80-A5A8-65EB8777BE4B}"/>
              </a:ext>
            </a:extLst>
          </p:cNvPr>
          <p:cNvSpPr>
            <a:spLocks noChangeArrowheads="1"/>
          </p:cNvSpPr>
          <p:nvPr/>
        </p:nvSpPr>
        <p:spPr bwMode="auto">
          <a:xfrm>
            <a:off x="0" y="4572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2981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9D449-547D-4669-B6BA-20A472FCCC4F}"/>
              </a:ext>
            </a:extLst>
          </p:cNvPr>
          <p:cNvSpPr>
            <a:spLocks noGrp="1"/>
          </p:cNvSpPr>
          <p:nvPr>
            <p:ph type="ftr" sz="quarter" idx="11"/>
          </p:nvPr>
        </p:nvSpPr>
        <p:spPr>
          <a:xfrm>
            <a:off x="13855" y="9105900"/>
            <a:ext cx="18288000" cy="952501"/>
          </a:xfrm>
        </p:spPr>
        <p:txBody>
          <a:bodyPr/>
          <a:lstStyle/>
          <a:p>
            <a:pPr algn="l"/>
            <a:r>
              <a:rPr lang="en-US" dirty="0"/>
              <a:t>  </a:t>
            </a:r>
            <a:r>
              <a:rPr lang="en-US" sz="2000" dirty="0"/>
              <a:t>Benefits &amp; Risks in Stock Market                                                                                  November 2024                                                                                                                  8             </a:t>
            </a:r>
          </a:p>
        </p:txBody>
      </p:sp>
      <p:cxnSp>
        <p:nvCxnSpPr>
          <p:cNvPr id="4" name="Straight Connector 3">
            <a:extLst>
              <a:ext uri="{FF2B5EF4-FFF2-40B4-BE49-F238E27FC236}">
                <a16:creationId xmlns:a16="http://schemas.microsoft.com/office/drawing/2014/main" id="{901667AF-3521-4C70-9533-FB3936399643}"/>
              </a:ext>
            </a:extLst>
          </p:cNvPr>
          <p:cNvCxnSpPr/>
          <p:nvPr/>
        </p:nvCxnSpPr>
        <p:spPr>
          <a:xfrm>
            <a:off x="0" y="9334500"/>
            <a:ext cx="18288000" cy="0"/>
          </a:xfrm>
          <a:prstGeom prst="line">
            <a:avLst/>
          </a:prstGeom>
        </p:spPr>
        <p:style>
          <a:lnRef idx="1">
            <a:schemeClr val="accent5"/>
          </a:lnRef>
          <a:fillRef idx="0">
            <a:schemeClr val="accent5"/>
          </a:fillRef>
          <a:effectRef idx="0">
            <a:schemeClr val="accent5"/>
          </a:effectRef>
          <a:fontRef idx="minor">
            <a:schemeClr val="tx1"/>
          </a:fontRef>
        </p:style>
      </p:cxnSp>
      <p:pic>
        <p:nvPicPr>
          <p:cNvPr id="5" name="Picture 4">
            <a:extLst>
              <a:ext uri="{FF2B5EF4-FFF2-40B4-BE49-F238E27FC236}">
                <a16:creationId xmlns:a16="http://schemas.microsoft.com/office/drawing/2014/main" id="{B92330A7-0000-4E24-A1DC-54DC317E0788}"/>
              </a:ext>
            </a:extLst>
          </p:cNvPr>
          <p:cNvPicPr/>
          <p:nvPr/>
        </p:nvPicPr>
        <p:blipFill>
          <a:blip r:embed="rId2"/>
          <a:stretch>
            <a:fillRect/>
          </a:stretch>
        </p:blipFill>
        <p:spPr>
          <a:xfrm>
            <a:off x="13855" y="0"/>
            <a:ext cx="18288000" cy="9334499"/>
          </a:xfrm>
          <a:prstGeom prst="rect">
            <a:avLst/>
          </a:prstGeom>
        </p:spPr>
      </p:pic>
    </p:spTree>
    <p:extLst>
      <p:ext uri="{BB962C8B-B14F-4D97-AF65-F5344CB8AC3E}">
        <p14:creationId xmlns:p14="http://schemas.microsoft.com/office/powerpoint/2010/main" val="3835313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1347</Words>
  <Application>Microsoft Office PowerPoint</Application>
  <PresentationFormat>Custom</PresentationFormat>
  <Paragraphs>246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Inter Bold</vt:lpstr>
      <vt:lpstr>Garet Bold</vt:lpstr>
      <vt:lpstr>Arial</vt:lpstr>
      <vt:lpstr>Symbol</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Benefits &amp; Risks in Stock Market</dc:title>
  <cp:lastModifiedBy>lenovo</cp:lastModifiedBy>
  <cp:revision>24</cp:revision>
  <dcterms:created xsi:type="dcterms:W3CDTF">2006-08-16T00:00:00Z</dcterms:created>
  <dcterms:modified xsi:type="dcterms:W3CDTF">2024-12-02T08:13:18Z</dcterms:modified>
  <dc:identifier>DAGXG8rfiBU</dc:identifier>
</cp:coreProperties>
</file>