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3" r:id="rId7"/>
    <p:sldId id="264" r:id="rId8"/>
    <p:sldId id="265" r:id="rId9"/>
    <p:sldId id="266" r:id="rId10"/>
    <p:sldId id="261" r:id="rId11"/>
    <p:sldId id="267" r:id="rId12"/>
    <p:sldId id="262" r:id="rId13"/>
  </p:sldIdLst>
  <p:sldSz cx="9144000" cy="6858000" type="screen4x3"/>
  <p:notesSz cx="6858000" cy="9144000"/>
  <p:defaultTextStyle>
    <a:defPPr>
      <a:defRPr lang="es-U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C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00" autoAdjust="0"/>
  </p:normalViewPr>
  <p:slideViewPr>
    <p:cSldViewPr>
      <p:cViewPr varScale="1">
        <p:scale>
          <a:sx n="74" d="100"/>
          <a:sy n="74" d="100"/>
        </p:scale>
        <p:origin x="-168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9C4936-2514-450B-995E-514B1E76AA97}" type="datetimeFigureOut">
              <a:rPr lang="ru-RU" smtClean="0"/>
              <a:pPr/>
              <a:t>09.08.2015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4B8E51-05E4-4428-9464-A056B1070FF7}"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a:buFontTx/>
              <a:buNone/>
            </a:pPr>
            <a:r>
              <a:rPr lang="en-US"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12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Arquillian</a:t>
            </a:r>
            <a:r>
              <a:rPr lang="en-US" dirty="0" smtClean="0"/>
              <a:t> is a platform that simplifies integration testing for Java middleware. It deals with all the plumbing of container management, deployment and framework initialization so you can focus on the task at hand, writing your tests.</a:t>
            </a:r>
          </a:p>
          <a:p>
            <a:endParaRPr lang="en-US" dirty="0" smtClean="0"/>
          </a:p>
          <a:p>
            <a:r>
              <a:rPr lang="en-US" dirty="0" err="1" smtClean="0"/>
              <a:t>ShrinkWrap</a:t>
            </a:r>
            <a:r>
              <a:rPr lang="en-US" dirty="0" smtClean="0"/>
              <a:t>, a central component of </a:t>
            </a:r>
            <a:r>
              <a:rPr lang="en-US" dirty="0" err="1" smtClean="0"/>
              <a:t>Arquillian</a:t>
            </a:r>
            <a:r>
              <a:rPr lang="en-US" smtClean="0"/>
              <a:t>, provides a simple mechanism to assemble archives like JARs, WARs, and EARs with a friendly, fluent API.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Containers can be used in embedded or in remote states</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More</a:t>
            </a:r>
            <a:r>
              <a:rPr lang="en-US" baseline="0" dirty="0" smtClean="0"/>
              <a:t> details in </a:t>
            </a:r>
            <a:r>
              <a:rPr lang="en-US" dirty="0" smtClean="0"/>
              <a:t>Samuel Santos post here:</a:t>
            </a:r>
            <a:r>
              <a:rPr lang="en-US" baseline="0" dirty="0" smtClean="0"/>
              <a:t> </a:t>
            </a:r>
          </a:p>
          <a:p>
            <a:r>
              <a:rPr lang="en-US" baseline="0" dirty="0" smtClean="0"/>
              <a:t>http://samaxes.com/2012/05/javaee-testing-introduction-arquillian-shrinkwrap/</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 Full</a:t>
            </a:r>
            <a:r>
              <a:rPr lang="en-US" baseline="0" dirty="0" smtClean="0"/>
              <a:t> example see here: https://github.com/arquillian/arquillian-extension-persistence</a:t>
            </a:r>
            <a:endParaRPr lang="ru-RU" dirty="0"/>
          </a:p>
        </p:txBody>
      </p:sp>
      <p:sp>
        <p:nvSpPr>
          <p:cNvPr id="4" name="Номер слайда 3"/>
          <p:cNvSpPr>
            <a:spLocks noGrp="1"/>
          </p:cNvSpPr>
          <p:nvPr>
            <p:ph type="sldNum" sz="quarter" idx="10"/>
          </p:nvPr>
        </p:nvSpPr>
        <p:spPr/>
        <p:txBody>
          <a:bodyPr/>
          <a:lstStyle/>
          <a:p>
            <a:fld id="{EB4B8E51-05E4-4428-9464-A056B1070FF7}"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UY"/>
          </a:p>
        </p:txBody>
      </p:sp>
      <p:sp>
        <p:nvSpPr>
          <p:cNvPr id="4" name="3 Marcador de fecha"/>
          <p:cNvSpPr>
            <a:spLocks noGrp="1"/>
          </p:cNvSpPr>
          <p:nvPr>
            <p:ph type="dt" sz="half" idx="10"/>
          </p:nvPr>
        </p:nvSpPr>
        <p:spPr/>
        <p:txBody>
          <a:bodyPr/>
          <a:lstStyle>
            <a:lvl1pPr>
              <a:defRPr/>
            </a:lvl1pPr>
          </a:lstStyle>
          <a:p>
            <a:pPr>
              <a:defRPr/>
            </a:pPr>
            <a:fld id="{E5741C6E-DF15-46D5-928A-291656134AB1}" type="datetimeFigureOut">
              <a:rPr lang="es-UY"/>
              <a:pPr>
                <a:defRPr/>
              </a:pPr>
              <a:t>09/08/2015</a:t>
            </a:fld>
            <a:endParaRPr lang="es-UY"/>
          </a:p>
        </p:txBody>
      </p:sp>
      <p:sp>
        <p:nvSpPr>
          <p:cNvPr id="5" name="4 Marcador de pie de página"/>
          <p:cNvSpPr>
            <a:spLocks noGrp="1"/>
          </p:cNvSpPr>
          <p:nvPr>
            <p:ph type="ftr" sz="quarter" idx="11"/>
          </p:nvPr>
        </p:nvSpPr>
        <p:spPr/>
        <p:txBody>
          <a:bodyPr/>
          <a:lstStyle>
            <a:lvl1pPr>
              <a:defRPr/>
            </a:lvl1pPr>
          </a:lstStyle>
          <a:p>
            <a:pPr>
              <a:defRPr/>
            </a:pPr>
            <a:endParaRPr lang="es-UY"/>
          </a:p>
        </p:txBody>
      </p:sp>
      <p:sp>
        <p:nvSpPr>
          <p:cNvPr id="6" name="5 Marcador de número de diapositiva"/>
          <p:cNvSpPr>
            <a:spLocks noGrp="1"/>
          </p:cNvSpPr>
          <p:nvPr>
            <p:ph type="sldNum" sz="quarter" idx="12"/>
          </p:nvPr>
        </p:nvSpPr>
        <p:spPr/>
        <p:txBody>
          <a:bodyPr/>
          <a:lstStyle>
            <a:lvl1pPr>
              <a:defRPr/>
            </a:lvl1pPr>
          </a:lstStyle>
          <a:p>
            <a:pPr>
              <a:defRPr/>
            </a:pPr>
            <a:fld id="{95FA63DC-D24E-46F2-844F-C65445B81664}" type="slidenum">
              <a:rPr lang="es-UY"/>
              <a:pPr>
                <a:defRPr/>
              </a:pPr>
              <a:t>‹#›</a:t>
            </a:fld>
            <a:endParaRPr lang="es-U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fld id="{A0D7CB30-7F7F-49D0-BDFF-578A20E5B29E}" type="datetimeFigureOut">
              <a:rPr lang="es-UY"/>
              <a:pPr>
                <a:defRPr/>
              </a:pPr>
              <a:t>09/08/2015</a:t>
            </a:fld>
            <a:endParaRPr lang="es-UY"/>
          </a:p>
        </p:txBody>
      </p:sp>
      <p:sp>
        <p:nvSpPr>
          <p:cNvPr id="5" name="4 Marcador de pie de página"/>
          <p:cNvSpPr>
            <a:spLocks noGrp="1"/>
          </p:cNvSpPr>
          <p:nvPr>
            <p:ph type="ftr" sz="quarter" idx="11"/>
          </p:nvPr>
        </p:nvSpPr>
        <p:spPr/>
        <p:txBody>
          <a:bodyPr/>
          <a:lstStyle>
            <a:lvl1pPr>
              <a:defRPr/>
            </a:lvl1pPr>
          </a:lstStyle>
          <a:p>
            <a:pPr>
              <a:defRPr/>
            </a:pPr>
            <a:endParaRPr lang="es-UY"/>
          </a:p>
        </p:txBody>
      </p:sp>
      <p:sp>
        <p:nvSpPr>
          <p:cNvPr id="6" name="5 Marcador de número de diapositiva"/>
          <p:cNvSpPr>
            <a:spLocks noGrp="1"/>
          </p:cNvSpPr>
          <p:nvPr>
            <p:ph type="sldNum" sz="quarter" idx="12"/>
          </p:nvPr>
        </p:nvSpPr>
        <p:spPr/>
        <p:txBody>
          <a:bodyPr/>
          <a:lstStyle>
            <a:lvl1pPr>
              <a:defRPr/>
            </a:lvl1pPr>
          </a:lstStyle>
          <a:p>
            <a:pPr>
              <a:defRPr/>
            </a:pPr>
            <a:fld id="{1A279AF3-BA60-47F2-9B64-F366238A378D}" type="slidenum">
              <a:rPr lang="es-UY"/>
              <a:pPr>
                <a:defRPr/>
              </a:pPr>
              <a:t>‹#›</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fld id="{6ACDC9E4-F01D-4D51-82DD-BAF3679E13BE}" type="datetimeFigureOut">
              <a:rPr lang="es-UY"/>
              <a:pPr>
                <a:defRPr/>
              </a:pPr>
              <a:t>09/08/2015</a:t>
            </a:fld>
            <a:endParaRPr lang="es-UY"/>
          </a:p>
        </p:txBody>
      </p:sp>
      <p:sp>
        <p:nvSpPr>
          <p:cNvPr id="5" name="4 Marcador de pie de página"/>
          <p:cNvSpPr>
            <a:spLocks noGrp="1"/>
          </p:cNvSpPr>
          <p:nvPr>
            <p:ph type="ftr" sz="quarter" idx="11"/>
          </p:nvPr>
        </p:nvSpPr>
        <p:spPr/>
        <p:txBody>
          <a:bodyPr/>
          <a:lstStyle>
            <a:lvl1pPr>
              <a:defRPr/>
            </a:lvl1pPr>
          </a:lstStyle>
          <a:p>
            <a:pPr>
              <a:defRPr/>
            </a:pPr>
            <a:endParaRPr lang="es-UY"/>
          </a:p>
        </p:txBody>
      </p:sp>
      <p:sp>
        <p:nvSpPr>
          <p:cNvPr id="6" name="5 Marcador de número de diapositiva"/>
          <p:cNvSpPr>
            <a:spLocks noGrp="1"/>
          </p:cNvSpPr>
          <p:nvPr>
            <p:ph type="sldNum" sz="quarter" idx="12"/>
          </p:nvPr>
        </p:nvSpPr>
        <p:spPr/>
        <p:txBody>
          <a:bodyPr/>
          <a:lstStyle>
            <a:lvl1pPr>
              <a:defRPr/>
            </a:lvl1pPr>
          </a:lstStyle>
          <a:p>
            <a:pPr>
              <a:defRPr/>
            </a:pPr>
            <a:fld id="{C48B12C5-7BC5-45C3-955E-2DA9E406CAA2}" type="slidenum">
              <a:rPr lang="es-UY"/>
              <a:pPr>
                <a:defRPr/>
              </a:pPr>
              <a:t>‹#›</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fld id="{C634BBD9-9F26-4557-A0DA-D08FDF0FF466}" type="datetimeFigureOut">
              <a:rPr lang="es-UY"/>
              <a:pPr>
                <a:defRPr/>
              </a:pPr>
              <a:t>09/08/2015</a:t>
            </a:fld>
            <a:endParaRPr lang="es-UY"/>
          </a:p>
        </p:txBody>
      </p:sp>
      <p:sp>
        <p:nvSpPr>
          <p:cNvPr id="5" name="4 Marcador de pie de página"/>
          <p:cNvSpPr>
            <a:spLocks noGrp="1"/>
          </p:cNvSpPr>
          <p:nvPr>
            <p:ph type="ftr" sz="quarter" idx="11"/>
          </p:nvPr>
        </p:nvSpPr>
        <p:spPr/>
        <p:txBody>
          <a:bodyPr/>
          <a:lstStyle>
            <a:lvl1pPr>
              <a:defRPr/>
            </a:lvl1pPr>
          </a:lstStyle>
          <a:p>
            <a:pPr>
              <a:defRPr/>
            </a:pPr>
            <a:endParaRPr lang="es-UY"/>
          </a:p>
        </p:txBody>
      </p:sp>
      <p:sp>
        <p:nvSpPr>
          <p:cNvPr id="6" name="5 Marcador de número de diapositiva"/>
          <p:cNvSpPr>
            <a:spLocks noGrp="1"/>
          </p:cNvSpPr>
          <p:nvPr>
            <p:ph type="sldNum" sz="quarter" idx="12"/>
          </p:nvPr>
        </p:nvSpPr>
        <p:spPr/>
        <p:txBody>
          <a:bodyPr/>
          <a:lstStyle>
            <a:lvl1pPr>
              <a:defRPr/>
            </a:lvl1pPr>
          </a:lstStyle>
          <a:p>
            <a:pPr>
              <a:defRPr/>
            </a:pPr>
            <a:fld id="{207F8989-13BE-40E9-AF19-58D40E79EA95}" type="slidenum">
              <a:rPr lang="es-UY"/>
              <a:pPr>
                <a:defRPr/>
              </a:pPr>
              <a:t>‹#›</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A99F6A46-3508-442D-9F6D-0E55B23019B9}" type="datetimeFigureOut">
              <a:rPr lang="es-UY"/>
              <a:pPr>
                <a:defRPr/>
              </a:pPr>
              <a:t>09/08/2015</a:t>
            </a:fld>
            <a:endParaRPr lang="es-UY"/>
          </a:p>
        </p:txBody>
      </p:sp>
      <p:sp>
        <p:nvSpPr>
          <p:cNvPr id="5" name="4 Marcador de pie de página"/>
          <p:cNvSpPr>
            <a:spLocks noGrp="1"/>
          </p:cNvSpPr>
          <p:nvPr>
            <p:ph type="ftr" sz="quarter" idx="11"/>
          </p:nvPr>
        </p:nvSpPr>
        <p:spPr/>
        <p:txBody>
          <a:bodyPr/>
          <a:lstStyle>
            <a:lvl1pPr>
              <a:defRPr/>
            </a:lvl1pPr>
          </a:lstStyle>
          <a:p>
            <a:pPr>
              <a:defRPr/>
            </a:pPr>
            <a:endParaRPr lang="es-UY"/>
          </a:p>
        </p:txBody>
      </p:sp>
      <p:sp>
        <p:nvSpPr>
          <p:cNvPr id="6" name="5 Marcador de número de diapositiva"/>
          <p:cNvSpPr>
            <a:spLocks noGrp="1"/>
          </p:cNvSpPr>
          <p:nvPr>
            <p:ph type="sldNum" sz="quarter" idx="12"/>
          </p:nvPr>
        </p:nvSpPr>
        <p:spPr/>
        <p:txBody>
          <a:bodyPr/>
          <a:lstStyle>
            <a:lvl1pPr>
              <a:defRPr/>
            </a:lvl1pPr>
          </a:lstStyle>
          <a:p>
            <a:pPr>
              <a:defRPr/>
            </a:pPr>
            <a:fld id="{531AC3C1-2374-4C8E-8E9A-19CB9D216243}" type="slidenum">
              <a:rPr lang="es-UY"/>
              <a:pPr>
                <a:defRPr/>
              </a:pPr>
              <a:t>‹#›</a:t>
            </a:fld>
            <a:endParaRPr lang="es-U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3 Marcador de fecha"/>
          <p:cNvSpPr>
            <a:spLocks noGrp="1"/>
          </p:cNvSpPr>
          <p:nvPr>
            <p:ph type="dt" sz="half" idx="10"/>
          </p:nvPr>
        </p:nvSpPr>
        <p:spPr/>
        <p:txBody>
          <a:bodyPr/>
          <a:lstStyle>
            <a:lvl1pPr>
              <a:defRPr/>
            </a:lvl1pPr>
          </a:lstStyle>
          <a:p>
            <a:pPr>
              <a:defRPr/>
            </a:pPr>
            <a:fld id="{B4FF47FE-F4B3-4C81-A430-5344CA4BC2BF}" type="datetimeFigureOut">
              <a:rPr lang="es-UY"/>
              <a:pPr>
                <a:defRPr/>
              </a:pPr>
              <a:t>09/08/2015</a:t>
            </a:fld>
            <a:endParaRPr lang="es-UY"/>
          </a:p>
        </p:txBody>
      </p:sp>
      <p:sp>
        <p:nvSpPr>
          <p:cNvPr id="6" name="4 Marcador de pie de página"/>
          <p:cNvSpPr>
            <a:spLocks noGrp="1"/>
          </p:cNvSpPr>
          <p:nvPr>
            <p:ph type="ftr" sz="quarter" idx="11"/>
          </p:nvPr>
        </p:nvSpPr>
        <p:spPr/>
        <p:txBody>
          <a:bodyPr/>
          <a:lstStyle>
            <a:lvl1pPr>
              <a:defRPr/>
            </a:lvl1pPr>
          </a:lstStyle>
          <a:p>
            <a:pPr>
              <a:defRPr/>
            </a:pPr>
            <a:endParaRPr lang="es-UY"/>
          </a:p>
        </p:txBody>
      </p:sp>
      <p:sp>
        <p:nvSpPr>
          <p:cNvPr id="7" name="5 Marcador de número de diapositiva"/>
          <p:cNvSpPr>
            <a:spLocks noGrp="1"/>
          </p:cNvSpPr>
          <p:nvPr>
            <p:ph type="sldNum" sz="quarter" idx="12"/>
          </p:nvPr>
        </p:nvSpPr>
        <p:spPr/>
        <p:txBody>
          <a:bodyPr/>
          <a:lstStyle>
            <a:lvl1pPr>
              <a:defRPr/>
            </a:lvl1pPr>
          </a:lstStyle>
          <a:p>
            <a:pPr>
              <a:defRPr/>
            </a:pPr>
            <a:fld id="{228AD6E1-4F20-4A31-8889-680AC8A39890}" type="slidenum">
              <a:rPr lang="es-UY"/>
              <a:pPr>
                <a:defRPr/>
              </a:pPr>
              <a:t>‹#›</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7" name="3 Marcador de fecha"/>
          <p:cNvSpPr>
            <a:spLocks noGrp="1"/>
          </p:cNvSpPr>
          <p:nvPr>
            <p:ph type="dt" sz="half" idx="10"/>
          </p:nvPr>
        </p:nvSpPr>
        <p:spPr/>
        <p:txBody>
          <a:bodyPr/>
          <a:lstStyle>
            <a:lvl1pPr>
              <a:defRPr/>
            </a:lvl1pPr>
          </a:lstStyle>
          <a:p>
            <a:pPr>
              <a:defRPr/>
            </a:pPr>
            <a:fld id="{A82F79EC-1152-456C-A635-6E19C864BCE7}" type="datetimeFigureOut">
              <a:rPr lang="es-UY"/>
              <a:pPr>
                <a:defRPr/>
              </a:pPr>
              <a:t>09/08/2015</a:t>
            </a:fld>
            <a:endParaRPr lang="es-UY"/>
          </a:p>
        </p:txBody>
      </p:sp>
      <p:sp>
        <p:nvSpPr>
          <p:cNvPr id="8" name="4 Marcador de pie de página"/>
          <p:cNvSpPr>
            <a:spLocks noGrp="1"/>
          </p:cNvSpPr>
          <p:nvPr>
            <p:ph type="ftr" sz="quarter" idx="11"/>
          </p:nvPr>
        </p:nvSpPr>
        <p:spPr/>
        <p:txBody>
          <a:bodyPr/>
          <a:lstStyle>
            <a:lvl1pPr>
              <a:defRPr/>
            </a:lvl1pPr>
          </a:lstStyle>
          <a:p>
            <a:pPr>
              <a:defRPr/>
            </a:pPr>
            <a:endParaRPr lang="es-UY"/>
          </a:p>
        </p:txBody>
      </p:sp>
      <p:sp>
        <p:nvSpPr>
          <p:cNvPr id="9" name="5 Marcador de número de diapositiva"/>
          <p:cNvSpPr>
            <a:spLocks noGrp="1"/>
          </p:cNvSpPr>
          <p:nvPr>
            <p:ph type="sldNum" sz="quarter" idx="12"/>
          </p:nvPr>
        </p:nvSpPr>
        <p:spPr/>
        <p:txBody>
          <a:bodyPr/>
          <a:lstStyle>
            <a:lvl1pPr>
              <a:defRPr/>
            </a:lvl1pPr>
          </a:lstStyle>
          <a:p>
            <a:pPr>
              <a:defRPr/>
            </a:pPr>
            <a:fld id="{379D187F-E9F8-4F24-B255-6B2A38C71D40}" type="slidenum">
              <a:rPr lang="es-UY"/>
              <a:pPr>
                <a:defRPr/>
              </a:pPr>
              <a:t>‹#›</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3 Marcador de fecha"/>
          <p:cNvSpPr>
            <a:spLocks noGrp="1"/>
          </p:cNvSpPr>
          <p:nvPr>
            <p:ph type="dt" sz="half" idx="10"/>
          </p:nvPr>
        </p:nvSpPr>
        <p:spPr/>
        <p:txBody>
          <a:bodyPr/>
          <a:lstStyle>
            <a:lvl1pPr>
              <a:defRPr/>
            </a:lvl1pPr>
          </a:lstStyle>
          <a:p>
            <a:pPr>
              <a:defRPr/>
            </a:pPr>
            <a:fld id="{4F815F9D-35C8-48AC-AF38-4CB647F6F480}" type="datetimeFigureOut">
              <a:rPr lang="es-UY"/>
              <a:pPr>
                <a:defRPr/>
              </a:pPr>
              <a:t>09/08/2015</a:t>
            </a:fld>
            <a:endParaRPr lang="es-UY"/>
          </a:p>
        </p:txBody>
      </p:sp>
      <p:sp>
        <p:nvSpPr>
          <p:cNvPr id="4" name="4 Marcador de pie de página"/>
          <p:cNvSpPr>
            <a:spLocks noGrp="1"/>
          </p:cNvSpPr>
          <p:nvPr>
            <p:ph type="ftr" sz="quarter" idx="11"/>
          </p:nvPr>
        </p:nvSpPr>
        <p:spPr/>
        <p:txBody>
          <a:bodyPr/>
          <a:lstStyle>
            <a:lvl1pPr>
              <a:defRPr/>
            </a:lvl1pPr>
          </a:lstStyle>
          <a:p>
            <a:pPr>
              <a:defRPr/>
            </a:pPr>
            <a:endParaRPr lang="es-UY"/>
          </a:p>
        </p:txBody>
      </p:sp>
      <p:sp>
        <p:nvSpPr>
          <p:cNvPr id="5" name="5 Marcador de número de diapositiva"/>
          <p:cNvSpPr>
            <a:spLocks noGrp="1"/>
          </p:cNvSpPr>
          <p:nvPr>
            <p:ph type="sldNum" sz="quarter" idx="12"/>
          </p:nvPr>
        </p:nvSpPr>
        <p:spPr/>
        <p:txBody>
          <a:bodyPr/>
          <a:lstStyle>
            <a:lvl1pPr>
              <a:defRPr/>
            </a:lvl1pPr>
          </a:lstStyle>
          <a:p>
            <a:pPr>
              <a:defRPr/>
            </a:pPr>
            <a:fld id="{8B769983-70C9-4C63-9824-62DCA6A12F64}" type="slidenum">
              <a:rPr lang="es-UY"/>
              <a:pPr>
                <a:defRPr/>
              </a:pPr>
              <a:t>‹#›</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E69156FF-B1DC-491C-B371-A79FF92BED82}" type="datetimeFigureOut">
              <a:rPr lang="es-UY"/>
              <a:pPr>
                <a:defRPr/>
              </a:pPr>
              <a:t>09/08/2015</a:t>
            </a:fld>
            <a:endParaRPr lang="es-UY"/>
          </a:p>
        </p:txBody>
      </p:sp>
      <p:sp>
        <p:nvSpPr>
          <p:cNvPr id="3" name="4 Marcador de pie de página"/>
          <p:cNvSpPr>
            <a:spLocks noGrp="1"/>
          </p:cNvSpPr>
          <p:nvPr>
            <p:ph type="ftr" sz="quarter" idx="11"/>
          </p:nvPr>
        </p:nvSpPr>
        <p:spPr/>
        <p:txBody>
          <a:bodyPr/>
          <a:lstStyle>
            <a:lvl1pPr>
              <a:defRPr/>
            </a:lvl1pPr>
          </a:lstStyle>
          <a:p>
            <a:pPr>
              <a:defRPr/>
            </a:pPr>
            <a:endParaRPr lang="es-UY"/>
          </a:p>
        </p:txBody>
      </p:sp>
      <p:sp>
        <p:nvSpPr>
          <p:cNvPr id="4" name="5 Marcador de número de diapositiva"/>
          <p:cNvSpPr>
            <a:spLocks noGrp="1"/>
          </p:cNvSpPr>
          <p:nvPr>
            <p:ph type="sldNum" sz="quarter" idx="12"/>
          </p:nvPr>
        </p:nvSpPr>
        <p:spPr/>
        <p:txBody>
          <a:bodyPr/>
          <a:lstStyle>
            <a:lvl1pPr>
              <a:defRPr/>
            </a:lvl1pPr>
          </a:lstStyle>
          <a:p>
            <a:pPr>
              <a:defRPr/>
            </a:pPr>
            <a:fld id="{1A2D3249-49E5-41A0-8FAB-3E7F5F0FD5F5}" type="slidenum">
              <a:rPr lang="es-UY"/>
              <a:pPr>
                <a:defRPr/>
              </a:pPr>
              <a:t>‹#›</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90B7485-9CA3-4512-B4CD-31A4CB3DF5AE}" type="datetimeFigureOut">
              <a:rPr lang="es-UY"/>
              <a:pPr>
                <a:defRPr/>
              </a:pPr>
              <a:t>09/08/2015</a:t>
            </a:fld>
            <a:endParaRPr lang="es-UY"/>
          </a:p>
        </p:txBody>
      </p:sp>
      <p:sp>
        <p:nvSpPr>
          <p:cNvPr id="6" name="4 Marcador de pie de página"/>
          <p:cNvSpPr>
            <a:spLocks noGrp="1"/>
          </p:cNvSpPr>
          <p:nvPr>
            <p:ph type="ftr" sz="quarter" idx="11"/>
          </p:nvPr>
        </p:nvSpPr>
        <p:spPr/>
        <p:txBody>
          <a:bodyPr/>
          <a:lstStyle>
            <a:lvl1pPr>
              <a:defRPr/>
            </a:lvl1pPr>
          </a:lstStyle>
          <a:p>
            <a:pPr>
              <a:defRPr/>
            </a:pPr>
            <a:endParaRPr lang="es-UY"/>
          </a:p>
        </p:txBody>
      </p:sp>
      <p:sp>
        <p:nvSpPr>
          <p:cNvPr id="7" name="5 Marcador de número de diapositiva"/>
          <p:cNvSpPr>
            <a:spLocks noGrp="1"/>
          </p:cNvSpPr>
          <p:nvPr>
            <p:ph type="sldNum" sz="quarter" idx="12"/>
          </p:nvPr>
        </p:nvSpPr>
        <p:spPr/>
        <p:txBody>
          <a:bodyPr/>
          <a:lstStyle>
            <a:lvl1pPr>
              <a:defRPr/>
            </a:lvl1pPr>
          </a:lstStyle>
          <a:p>
            <a:pPr>
              <a:defRPr/>
            </a:pPr>
            <a:fld id="{B4A1F93B-2D38-4514-BB89-96BD299B009A}" type="slidenum">
              <a:rPr lang="es-UY"/>
              <a:pPr>
                <a:defRPr/>
              </a:pPr>
              <a:t>‹#›</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32791B3-8959-421B-B32A-532DAFB8F90D}" type="datetimeFigureOut">
              <a:rPr lang="es-UY"/>
              <a:pPr>
                <a:defRPr/>
              </a:pPr>
              <a:t>09/08/2015</a:t>
            </a:fld>
            <a:endParaRPr lang="es-UY"/>
          </a:p>
        </p:txBody>
      </p:sp>
      <p:sp>
        <p:nvSpPr>
          <p:cNvPr id="6" name="4 Marcador de pie de página"/>
          <p:cNvSpPr>
            <a:spLocks noGrp="1"/>
          </p:cNvSpPr>
          <p:nvPr>
            <p:ph type="ftr" sz="quarter" idx="11"/>
          </p:nvPr>
        </p:nvSpPr>
        <p:spPr/>
        <p:txBody>
          <a:bodyPr/>
          <a:lstStyle>
            <a:lvl1pPr>
              <a:defRPr/>
            </a:lvl1pPr>
          </a:lstStyle>
          <a:p>
            <a:pPr>
              <a:defRPr/>
            </a:pPr>
            <a:endParaRPr lang="es-UY"/>
          </a:p>
        </p:txBody>
      </p:sp>
      <p:sp>
        <p:nvSpPr>
          <p:cNvPr id="7" name="5 Marcador de número de diapositiva"/>
          <p:cNvSpPr>
            <a:spLocks noGrp="1"/>
          </p:cNvSpPr>
          <p:nvPr>
            <p:ph type="sldNum" sz="quarter" idx="12"/>
          </p:nvPr>
        </p:nvSpPr>
        <p:spPr/>
        <p:txBody>
          <a:bodyPr/>
          <a:lstStyle>
            <a:lvl1pPr>
              <a:defRPr/>
            </a:lvl1pPr>
          </a:lstStyle>
          <a:p>
            <a:pPr>
              <a:defRPr/>
            </a:pPr>
            <a:fld id="{56175848-712B-4721-88EE-8F72D109B333}" type="slidenum">
              <a:rPr lang="es-UY"/>
              <a:pPr>
                <a:defRPr/>
              </a:pPr>
              <a:t>‹#›</a:t>
            </a:fld>
            <a:endParaRPr lang="es-U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UY"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65FE411E-1C7E-497E-BEF1-2992B4D457C0}" type="datetimeFigureOut">
              <a:rPr lang="es-UY"/>
              <a:pPr>
                <a:defRPr/>
              </a:pPr>
              <a:t>09/08/2015</a:t>
            </a:fld>
            <a:endParaRPr lang="es-UY"/>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s-UY"/>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2DC89AC-394A-445F-ABCA-1F5DA8C5E8D8}" type="slidenum">
              <a:rPr lang="es-UY"/>
              <a:pPr>
                <a:defRPr/>
              </a:pPr>
              <a:t>‹#›</a:t>
            </a:fld>
            <a:endParaRPr lang="es-U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rquillian.org/guid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arquillian/arquillian-examples" TargetMode="External"/><Relationship Id="rId4" Type="http://schemas.openxmlformats.org/officeDocument/2006/relationships/hyperlink" Target="https://github.com/arquillian/arquillian-showcas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11560" y="1844824"/>
            <a:ext cx="7772400" cy="1470025"/>
          </a:xfrm>
        </p:spPr>
        <p:txBody>
          <a:bodyPr/>
          <a:lstStyle/>
          <a:p>
            <a:r>
              <a:rPr lang="en-US" dirty="0" smtClean="0"/>
              <a:t>Enterprise Testing </a:t>
            </a:r>
            <a:br>
              <a:rPr lang="en-US" dirty="0" smtClean="0"/>
            </a:br>
            <a:r>
              <a:rPr lang="en-US" dirty="0" smtClean="0"/>
              <a:t>with </a:t>
            </a:r>
            <a:r>
              <a:rPr lang="en-US" dirty="0" err="1" smtClean="0"/>
              <a:t>Jboss</a:t>
            </a:r>
            <a:r>
              <a:rPr lang="en-US" dirty="0" smtClean="0"/>
              <a:t> </a:t>
            </a:r>
            <a:r>
              <a:rPr lang="en-US" dirty="0" err="1" smtClean="0"/>
              <a:t>Arquillian</a:t>
            </a:r>
            <a:endParaRPr lang="ru-RU" dirty="0" smtClean="0"/>
          </a:p>
        </p:txBody>
      </p:sp>
      <p:sp>
        <p:nvSpPr>
          <p:cNvPr id="3" name="2 Subtítulo"/>
          <p:cNvSpPr>
            <a:spLocks noGrp="1"/>
          </p:cNvSpPr>
          <p:nvPr>
            <p:ph type="subTitle" idx="1"/>
          </p:nvPr>
        </p:nvSpPr>
        <p:spPr>
          <a:xfrm>
            <a:off x="1331640" y="3789040"/>
            <a:ext cx="6400800" cy="648072"/>
          </a:xfrm>
        </p:spPr>
        <p:txBody>
          <a:bodyPr rtlCol="0">
            <a:normAutofit/>
          </a:bodyPr>
          <a:lstStyle/>
          <a:p>
            <a:pPr fontAlgn="auto">
              <a:spcAft>
                <a:spcPts val="0"/>
              </a:spcAft>
              <a:buFont typeface="Arial" pitchFamily="34" charset="0"/>
              <a:buNone/>
              <a:defRPr/>
            </a:pPr>
            <a:r>
              <a:rPr lang="es-UY" dirty="0" smtClean="0"/>
              <a:t>by Dmytro Maidaniuk</a:t>
            </a:r>
          </a:p>
        </p:txBody>
      </p:sp>
      <p:pic>
        <p:nvPicPr>
          <p:cNvPr id="4" name="Рисунок 3" descr="arquillian_logo_200px.png"/>
          <p:cNvPicPr>
            <a:picLocks noChangeAspect="1"/>
          </p:cNvPicPr>
          <p:nvPr/>
        </p:nvPicPr>
        <p:blipFill>
          <a:blip r:embed="rId3" cstate="print"/>
          <a:stretch>
            <a:fillRect/>
          </a:stretch>
        </p:blipFill>
        <p:spPr>
          <a:xfrm>
            <a:off x="251520" y="4725144"/>
            <a:ext cx="3308476" cy="1224136"/>
          </a:xfrm>
          <a:prstGeom prst="rect">
            <a:avLst/>
          </a:prstGeom>
        </p:spPr>
      </p:pic>
      <p:sp>
        <p:nvSpPr>
          <p:cNvPr id="5" name="Прямоугольник 4"/>
          <p:cNvSpPr/>
          <p:nvPr/>
        </p:nvSpPr>
        <p:spPr>
          <a:xfrm>
            <a:off x="323528" y="6165304"/>
            <a:ext cx="3096344" cy="461665"/>
          </a:xfrm>
          <a:prstGeom prst="rect">
            <a:avLst/>
          </a:prstGeom>
        </p:spPr>
        <p:txBody>
          <a:bodyPr wrap="square">
            <a:spAutoFit/>
          </a:bodyPr>
          <a:lstStyle/>
          <a:p>
            <a:r>
              <a:rPr lang="en-US" sz="2400" dirty="0" smtClean="0">
                <a:solidFill>
                  <a:schemeClr val="bg1">
                    <a:lumMod val="65000"/>
                  </a:schemeClr>
                </a:solidFill>
              </a:rPr>
              <a:t>http://arquillian.org</a:t>
            </a:r>
            <a:endParaRPr lang="ru-RU" sz="24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8291264" cy="720080"/>
          </a:xfrm>
        </p:spPr>
        <p:txBody>
          <a:bodyPr/>
          <a:lstStyle/>
          <a:p>
            <a:r>
              <a:rPr lang="en-US" dirty="0" smtClean="0"/>
              <a:t>Tips and Tricks</a:t>
            </a:r>
            <a:endParaRPr lang="ru-RU" dirty="0"/>
          </a:p>
        </p:txBody>
      </p:sp>
      <p:sp>
        <p:nvSpPr>
          <p:cNvPr id="3" name="Содержимое 2"/>
          <p:cNvSpPr>
            <a:spLocks noGrp="1"/>
          </p:cNvSpPr>
          <p:nvPr>
            <p:ph idx="1"/>
          </p:nvPr>
        </p:nvSpPr>
        <p:spPr>
          <a:xfrm>
            <a:off x="467544" y="980728"/>
            <a:ext cx="8229600" cy="2088232"/>
          </a:xfrm>
        </p:spPr>
        <p:txBody>
          <a:bodyPr/>
          <a:lstStyle/>
          <a:p>
            <a:pPr>
              <a:buFontTx/>
              <a:buChar char="-"/>
            </a:pPr>
            <a:r>
              <a:rPr lang="en-US" sz="2400" dirty="0" smtClean="0">
                <a:solidFill>
                  <a:schemeClr val="bg2"/>
                </a:solidFill>
              </a:rPr>
              <a:t>Test suite</a:t>
            </a:r>
          </a:p>
          <a:p>
            <a:pPr>
              <a:buFontTx/>
              <a:buChar char="-"/>
            </a:pPr>
            <a:r>
              <a:rPr lang="en-US" sz="2400" dirty="0" smtClean="0">
                <a:solidFill>
                  <a:schemeClr val="bg2"/>
                </a:solidFill>
              </a:rPr>
              <a:t> </a:t>
            </a:r>
            <a:r>
              <a:rPr lang="en-US" sz="2400" dirty="0" err="1" smtClean="0">
                <a:solidFill>
                  <a:schemeClr val="bg2"/>
                </a:solidFill>
              </a:rPr>
              <a:t>TestNG</a:t>
            </a:r>
            <a:r>
              <a:rPr lang="en-US" sz="2400" dirty="0" smtClean="0">
                <a:solidFill>
                  <a:schemeClr val="bg2"/>
                </a:solidFill>
              </a:rPr>
              <a:t> </a:t>
            </a:r>
            <a:r>
              <a:rPr lang="en-US" sz="2400" dirty="0" err="1" smtClean="0">
                <a:solidFill>
                  <a:schemeClr val="bg2"/>
                </a:solidFill>
              </a:rPr>
              <a:t>DataProvider</a:t>
            </a:r>
            <a:endParaRPr lang="en-US" sz="2400" dirty="0" smtClean="0">
              <a:solidFill>
                <a:schemeClr val="bg2"/>
              </a:solidFill>
            </a:endParaRPr>
          </a:p>
          <a:p>
            <a:pPr>
              <a:buFontTx/>
              <a:buChar char="-"/>
            </a:pPr>
            <a:r>
              <a:rPr lang="en-US" sz="2400" dirty="0" smtClean="0">
                <a:solidFill>
                  <a:schemeClr val="bg2"/>
                </a:solidFill>
              </a:rPr>
              <a:t> Deployment hidden issues</a:t>
            </a:r>
          </a:p>
          <a:p>
            <a:pPr>
              <a:buFontTx/>
              <a:buChar char="-"/>
            </a:pPr>
            <a:r>
              <a:rPr lang="en-US" sz="2400" dirty="0" smtClean="0">
                <a:solidFill>
                  <a:schemeClr val="bg2"/>
                </a:solidFill>
              </a:rPr>
              <a:t> etc.</a:t>
            </a:r>
            <a:endParaRPr lang="ru-RU" sz="2400"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Useful links</a:t>
            </a:r>
            <a:endParaRPr lang="ru-RU" dirty="0"/>
          </a:p>
        </p:txBody>
      </p:sp>
      <p:sp>
        <p:nvSpPr>
          <p:cNvPr id="3" name="Содержимое 2"/>
          <p:cNvSpPr>
            <a:spLocks noGrp="1"/>
          </p:cNvSpPr>
          <p:nvPr>
            <p:ph idx="1"/>
          </p:nvPr>
        </p:nvSpPr>
        <p:spPr/>
        <p:txBody>
          <a:bodyPr/>
          <a:lstStyle/>
          <a:p>
            <a:r>
              <a:rPr lang="en-US" dirty="0" smtClean="0">
                <a:hlinkClick r:id="rId3"/>
              </a:rPr>
              <a:t>http://arquillian.org/guides</a:t>
            </a:r>
            <a:r>
              <a:rPr lang="en-US" dirty="0" smtClean="0">
                <a:hlinkClick r:id="rId3"/>
              </a:rPr>
              <a:t>/</a:t>
            </a:r>
            <a:endParaRPr lang="en-US" dirty="0" smtClean="0"/>
          </a:p>
          <a:p>
            <a:r>
              <a:rPr lang="en-US" dirty="0" smtClean="0">
                <a:hlinkClick r:id="rId4"/>
              </a:rPr>
              <a:t>https://</a:t>
            </a:r>
            <a:r>
              <a:rPr lang="en-US" dirty="0" smtClean="0">
                <a:hlinkClick r:id="rId4"/>
              </a:rPr>
              <a:t>github.com/arquillian/arquillian-showcase</a:t>
            </a:r>
            <a:endParaRPr lang="en-US" dirty="0" smtClean="0"/>
          </a:p>
          <a:p>
            <a:r>
              <a:rPr lang="en-US" dirty="0" smtClean="0">
                <a:hlinkClick r:id="rId5"/>
              </a:rPr>
              <a:t>https://</a:t>
            </a:r>
            <a:r>
              <a:rPr lang="en-US" dirty="0" smtClean="0">
                <a:hlinkClick r:id="rId5"/>
              </a:rPr>
              <a:t>github.com/arquillian/arquillian-examples</a:t>
            </a:r>
            <a:endParaRPr lang="en-US" dirty="0" smtClean="0"/>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348880"/>
            <a:ext cx="8229600" cy="1143000"/>
          </a:xfrm>
        </p:spPr>
        <p:txBody>
          <a:bodyPr/>
          <a:lstStyle/>
          <a:p>
            <a:r>
              <a:rPr lang="en-US" dirty="0" smtClean="0">
                <a:solidFill>
                  <a:schemeClr val="accent3">
                    <a:lumMod val="20000"/>
                    <a:lumOff val="80000"/>
                  </a:schemeClr>
                </a:solidFill>
              </a:rPr>
              <a:t>Thank you for your attention!</a:t>
            </a:r>
            <a:endParaRPr lang="ru-RU" dirty="0">
              <a:solidFill>
                <a:schemeClr val="accent3">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p:txBody>
          <a:bodyPr/>
          <a:lstStyle/>
          <a:p>
            <a:r>
              <a:rPr lang="en-US" sz="3200" b="1" dirty="0" smtClean="0">
                <a:latin typeface="Times New Roman" pitchFamily="18" charset="0"/>
                <a:cs typeface="Times New Roman" pitchFamily="18" charset="0"/>
              </a:rPr>
              <a:t>No more mocks. No more container lifecycle and deployment hassles. Just </a:t>
            </a:r>
            <a:r>
              <a:rPr lang="en-US" sz="3200" b="1" i="1" dirty="0" smtClean="0">
                <a:latin typeface="Times New Roman" pitchFamily="18" charset="0"/>
                <a:cs typeface="Times New Roman" pitchFamily="18" charset="0"/>
              </a:rPr>
              <a:t>real</a:t>
            </a:r>
            <a:r>
              <a:rPr lang="en-US" sz="3200" b="1" dirty="0" smtClean="0">
                <a:latin typeface="Times New Roman" pitchFamily="18" charset="0"/>
                <a:cs typeface="Times New Roman" pitchFamily="18" charset="0"/>
              </a:rPr>
              <a:t> tests!</a:t>
            </a:r>
            <a:endParaRPr lang="ru-RU" sz="3200" b="1" dirty="0" smtClean="0">
              <a:latin typeface="Times New Roman" pitchFamily="18" charset="0"/>
              <a:cs typeface="Times New Roman" pitchFamily="18" charset="0"/>
            </a:endParaRPr>
          </a:p>
        </p:txBody>
      </p:sp>
      <p:sp>
        <p:nvSpPr>
          <p:cNvPr id="3075" name="2 Marcador de contenido"/>
          <p:cNvSpPr>
            <a:spLocks noGrp="1"/>
          </p:cNvSpPr>
          <p:nvPr>
            <p:ph idx="1"/>
          </p:nvPr>
        </p:nvSpPr>
        <p:spPr>
          <a:xfrm>
            <a:off x="395536" y="2636912"/>
            <a:ext cx="8229600" cy="3456384"/>
          </a:xfrm>
        </p:spPr>
        <p:txBody>
          <a:bodyPr/>
          <a:lstStyle/>
          <a:p>
            <a:r>
              <a:rPr lang="en-US" sz="2000" dirty="0" smtClean="0">
                <a:solidFill>
                  <a:schemeClr val="bg1">
                    <a:lumMod val="65000"/>
                  </a:schemeClr>
                </a:solidFill>
              </a:rPr>
              <a:t>Managing the lifecycle of the container (or containers)</a:t>
            </a:r>
          </a:p>
          <a:p>
            <a:r>
              <a:rPr lang="en-US" sz="2000" dirty="0" smtClean="0">
                <a:solidFill>
                  <a:schemeClr val="bg1">
                    <a:lumMod val="65000"/>
                  </a:schemeClr>
                </a:solidFill>
              </a:rPr>
              <a:t>Bundling the test case, dependent classes and resources into a </a:t>
            </a:r>
            <a:r>
              <a:rPr lang="en-US" sz="2000" dirty="0" err="1" smtClean="0">
                <a:solidFill>
                  <a:schemeClr val="bg1">
                    <a:lumMod val="65000"/>
                  </a:schemeClr>
                </a:solidFill>
              </a:rPr>
              <a:t>ShrinkWrap</a:t>
            </a:r>
            <a:r>
              <a:rPr lang="en-US" sz="2000" dirty="0" smtClean="0">
                <a:solidFill>
                  <a:schemeClr val="bg1">
                    <a:lumMod val="65000"/>
                  </a:schemeClr>
                </a:solidFill>
              </a:rPr>
              <a:t> archive (or archives)</a:t>
            </a:r>
          </a:p>
          <a:p>
            <a:r>
              <a:rPr lang="en-US" sz="2000" dirty="0" smtClean="0">
                <a:solidFill>
                  <a:schemeClr val="bg1">
                    <a:lumMod val="65000"/>
                  </a:schemeClr>
                </a:solidFill>
              </a:rPr>
              <a:t>Deploying the archive (or archives) to the container (or containers)</a:t>
            </a:r>
          </a:p>
          <a:p>
            <a:r>
              <a:rPr lang="en-US" sz="2000" dirty="0" err="1" smtClean="0">
                <a:solidFill>
                  <a:schemeClr val="bg1">
                    <a:lumMod val="65000"/>
                  </a:schemeClr>
                </a:solidFill>
              </a:rPr>
              <a:t>nriching</a:t>
            </a:r>
            <a:r>
              <a:rPr lang="en-US" sz="2000" dirty="0" smtClean="0">
                <a:solidFill>
                  <a:schemeClr val="bg1">
                    <a:lumMod val="65000"/>
                  </a:schemeClr>
                </a:solidFill>
              </a:rPr>
              <a:t> the test case by providing dependency injection and other declarative services</a:t>
            </a:r>
          </a:p>
          <a:p>
            <a:r>
              <a:rPr lang="en-US" sz="2000" dirty="0" smtClean="0">
                <a:solidFill>
                  <a:schemeClr val="bg1">
                    <a:lumMod val="65000"/>
                  </a:schemeClr>
                </a:solidFill>
              </a:rPr>
              <a:t>Executing the tests inside (or against) the container</a:t>
            </a:r>
          </a:p>
          <a:p>
            <a:r>
              <a:rPr lang="en-US" sz="2000" dirty="0" smtClean="0">
                <a:solidFill>
                  <a:schemeClr val="bg1">
                    <a:lumMod val="65000"/>
                  </a:schemeClr>
                </a:solidFill>
              </a:rPr>
              <a:t>Capturing the results and returning them to the test runner for reporting</a:t>
            </a:r>
            <a:endParaRPr lang="ru-RU" sz="2000" dirty="0" smtClean="0">
              <a:solidFill>
                <a:schemeClr val="bg1">
                  <a:lumMod val="65000"/>
                </a:schemeClr>
              </a:solidFill>
            </a:endParaRPr>
          </a:p>
        </p:txBody>
      </p:sp>
      <p:sp>
        <p:nvSpPr>
          <p:cNvPr id="4" name="Прямоугольник 3"/>
          <p:cNvSpPr/>
          <p:nvPr/>
        </p:nvSpPr>
        <p:spPr>
          <a:xfrm>
            <a:off x="395536" y="1844824"/>
            <a:ext cx="8424936" cy="707886"/>
          </a:xfrm>
          <a:prstGeom prst="rect">
            <a:avLst/>
          </a:prstGeom>
        </p:spPr>
        <p:txBody>
          <a:bodyPr wrap="square">
            <a:spAutoFit/>
          </a:bodyPr>
          <a:lstStyle/>
          <a:p>
            <a:r>
              <a:rPr lang="en-US" sz="2000" dirty="0" err="1" smtClean="0"/>
              <a:t>Arquillian</a:t>
            </a:r>
            <a:r>
              <a:rPr lang="en-US" sz="2000" dirty="0" smtClean="0"/>
              <a:t> makes integration testing a breeze!</a:t>
            </a:r>
          </a:p>
          <a:p>
            <a:r>
              <a:rPr lang="en-US" sz="2000" dirty="0" smtClean="0"/>
              <a:t>It cover all aspects of test execution:</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r>
              <a:rPr lang="en-US" dirty="0" smtClean="0"/>
              <a:t>Supported containers</a:t>
            </a:r>
            <a:endParaRPr lang="ru-RU" dirty="0" smtClean="0"/>
          </a:p>
        </p:txBody>
      </p:sp>
      <p:sp>
        <p:nvSpPr>
          <p:cNvPr id="4099" name="2 Marcador de contenido"/>
          <p:cNvSpPr>
            <a:spLocks noGrp="1"/>
          </p:cNvSpPr>
          <p:nvPr>
            <p:ph idx="1"/>
          </p:nvPr>
        </p:nvSpPr>
        <p:spPr/>
        <p:txBody>
          <a:bodyPr/>
          <a:lstStyle/>
          <a:p>
            <a:r>
              <a:rPr lang="en-US" sz="2400" dirty="0" err="1" smtClean="0">
                <a:solidFill>
                  <a:schemeClr val="accent3">
                    <a:lumMod val="20000"/>
                    <a:lumOff val="80000"/>
                  </a:schemeClr>
                </a:solidFill>
              </a:rPr>
              <a:t>GlassFish</a:t>
            </a:r>
            <a:endParaRPr lang="en-US" sz="2400" dirty="0" smtClean="0">
              <a:solidFill>
                <a:schemeClr val="accent3">
                  <a:lumMod val="20000"/>
                  <a:lumOff val="80000"/>
                </a:schemeClr>
              </a:solidFill>
            </a:endParaRPr>
          </a:p>
          <a:p>
            <a:r>
              <a:rPr lang="en-US" sz="2400" dirty="0" err="1" smtClean="0">
                <a:solidFill>
                  <a:schemeClr val="accent3">
                    <a:lumMod val="20000"/>
                    <a:lumOff val="80000"/>
                  </a:schemeClr>
                </a:solidFill>
              </a:rPr>
              <a:t>JBoss</a:t>
            </a:r>
            <a:r>
              <a:rPr lang="en-US" sz="2400" dirty="0" smtClean="0">
                <a:solidFill>
                  <a:schemeClr val="accent3">
                    <a:lumMod val="20000"/>
                    <a:lumOff val="80000"/>
                  </a:schemeClr>
                </a:solidFill>
              </a:rPr>
              <a:t> AS / </a:t>
            </a:r>
            <a:r>
              <a:rPr lang="en-US" sz="2400" dirty="0" err="1" smtClean="0">
                <a:solidFill>
                  <a:schemeClr val="accent3">
                    <a:lumMod val="20000"/>
                    <a:lumOff val="80000"/>
                  </a:schemeClr>
                </a:solidFill>
              </a:rPr>
              <a:t>WildFly</a:t>
            </a:r>
            <a:endParaRPr lang="en-US" sz="2400" dirty="0" smtClean="0">
              <a:solidFill>
                <a:schemeClr val="accent3">
                  <a:lumMod val="20000"/>
                  <a:lumOff val="80000"/>
                </a:schemeClr>
              </a:solidFill>
            </a:endParaRPr>
          </a:p>
          <a:p>
            <a:r>
              <a:rPr lang="en-US" sz="2400" dirty="0" smtClean="0">
                <a:solidFill>
                  <a:schemeClr val="accent3">
                    <a:lumMod val="20000"/>
                    <a:lumOff val="80000"/>
                  </a:schemeClr>
                </a:solidFill>
              </a:rPr>
              <a:t>Jetty</a:t>
            </a:r>
          </a:p>
          <a:p>
            <a:r>
              <a:rPr lang="en-US" sz="2400" dirty="0" smtClean="0">
                <a:solidFill>
                  <a:schemeClr val="accent3">
                    <a:lumMod val="20000"/>
                    <a:lumOff val="80000"/>
                  </a:schemeClr>
                </a:solidFill>
              </a:rPr>
              <a:t>Tomcat</a:t>
            </a:r>
          </a:p>
          <a:p>
            <a:r>
              <a:rPr lang="en-US" sz="2400" dirty="0" err="1" smtClean="0">
                <a:solidFill>
                  <a:schemeClr val="accent3">
                    <a:lumMod val="20000"/>
                    <a:lumOff val="80000"/>
                  </a:schemeClr>
                </a:solidFill>
              </a:rPr>
              <a:t>WebSphere</a:t>
            </a:r>
            <a:endParaRPr lang="en-US" sz="2400" dirty="0" smtClean="0">
              <a:solidFill>
                <a:schemeClr val="accent3">
                  <a:lumMod val="20000"/>
                  <a:lumOff val="80000"/>
                </a:schemeClr>
              </a:solidFill>
            </a:endParaRPr>
          </a:p>
          <a:p>
            <a:r>
              <a:rPr lang="en-US" sz="2400" dirty="0" err="1" smtClean="0">
                <a:solidFill>
                  <a:schemeClr val="accent3">
                    <a:lumMod val="20000"/>
                    <a:lumOff val="80000"/>
                  </a:schemeClr>
                </a:solidFill>
              </a:rPr>
              <a:t>WebLogic</a:t>
            </a:r>
            <a:endParaRPr lang="en-US" sz="2400" dirty="0" smtClean="0">
              <a:solidFill>
                <a:schemeClr val="accent3">
                  <a:lumMod val="20000"/>
                  <a:lumOff val="80000"/>
                </a:schemeClr>
              </a:solidFill>
            </a:endParaRPr>
          </a:p>
          <a:p>
            <a:r>
              <a:rPr lang="en-US" sz="2400" dirty="0" err="1" smtClean="0">
                <a:solidFill>
                  <a:schemeClr val="accent3">
                    <a:lumMod val="20000"/>
                    <a:lumOff val="80000"/>
                  </a:schemeClr>
                </a:solidFill>
              </a:rPr>
              <a:t>TomEE</a:t>
            </a:r>
            <a:endParaRPr lang="en-US" sz="2400" dirty="0" smtClean="0">
              <a:solidFill>
                <a:schemeClr val="accent3">
                  <a:lumMod val="20000"/>
                  <a:lumOff val="80000"/>
                </a:schemeClr>
              </a:solidFill>
            </a:endParaRPr>
          </a:p>
          <a:p>
            <a:r>
              <a:rPr lang="en-US" sz="2400" dirty="0" err="1" smtClean="0">
                <a:solidFill>
                  <a:schemeClr val="accent3">
                    <a:lumMod val="20000"/>
                    <a:lumOff val="80000"/>
                  </a:schemeClr>
                </a:solidFill>
              </a:rPr>
              <a:t>OpenShift</a:t>
            </a:r>
            <a:r>
              <a:rPr lang="en-US" sz="2400" dirty="0" smtClean="0">
                <a:solidFill>
                  <a:schemeClr val="accent3">
                    <a:lumMod val="20000"/>
                    <a:lumOff val="80000"/>
                  </a:schemeClr>
                </a:solidFill>
              </a:rPr>
              <a:t> Express (in cloud)</a:t>
            </a:r>
          </a:p>
          <a:p>
            <a:r>
              <a:rPr lang="en-US" sz="2400" dirty="0" smtClean="0">
                <a:solidFill>
                  <a:schemeClr val="accent3">
                    <a:lumMod val="20000"/>
                    <a:lumOff val="80000"/>
                  </a:schemeClr>
                </a:solidFill>
              </a:rPr>
              <a:t>etc.</a:t>
            </a:r>
          </a:p>
          <a:p>
            <a:endParaRPr lang="en-US" sz="2000" dirty="0" smtClean="0">
              <a:solidFill>
                <a:schemeClr val="accent3">
                  <a:lumMod val="20000"/>
                  <a:lumOff val="8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en-US" dirty="0" smtClean="0"/>
              <a:t>Running modes</a:t>
            </a:r>
            <a:endParaRPr lang="ru-RU" dirty="0"/>
          </a:p>
        </p:txBody>
      </p:sp>
      <p:sp>
        <p:nvSpPr>
          <p:cNvPr id="3" name="Содержимое 2"/>
          <p:cNvSpPr>
            <a:spLocks noGrp="1"/>
          </p:cNvSpPr>
          <p:nvPr>
            <p:ph idx="1"/>
          </p:nvPr>
        </p:nvSpPr>
        <p:spPr>
          <a:xfrm>
            <a:off x="467544" y="1772816"/>
            <a:ext cx="8229600" cy="4525963"/>
          </a:xfrm>
        </p:spPr>
        <p:txBody>
          <a:bodyPr/>
          <a:lstStyle/>
          <a:p>
            <a:r>
              <a:rPr lang="en-US" sz="2000" b="1" dirty="0" smtClean="0">
                <a:solidFill>
                  <a:schemeClr val="accent3">
                    <a:lumMod val="20000"/>
                    <a:lumOff val="80000"/>
                  </a:schemeClr>
                </a:solidFill>
              </a:rPr>
              <a:t>In-container mode</a:t>
            </a:r>
            <a:r>
              <a:rPr lang="en-US" sz="2000" dirty="0" smtClean="0">
                <a:solidFill>
                  <a:schemeClr val="accent3">
                    <a:lumMod val="20000"/>
                    <a:lumOff val="80000"/>
                  </a:schemeClr>
                </a:solidFill>
              </a:rPr>
              <a:t> is to test your application internals. This gives </a:t>
            </a:r>
            <a:r>
              <a:rPr lang="en-US" sz="2000" dirty="0" err="1" smtClean="0">
                <a:solidFill>
                  <a:schemeClr val="accent3">
                    <a:lumMod val="20000"/>
                    <a:lumOff val="80000"/>
                  </a:schemeClr>
                </a:solidFill>
              </a:rPr>
              <a:t>Arquillian</a:t>
            </a:r>
            <a:r>
              <a:rPr lang="en-US" sz="2000" dirty="0" smtClean="0">
                <a:solidFill>
                  <a:schemeClr val="accent3">
                    <a:lumMod val="20000"/>
                    <a:lumOff val="80000"/>
                  </a:schemeClr>
                </a:solidFill>
              </a:rPr>
              <a:t> the ability to communicate with the test, enrich the test and run the test remotely. In this mode, the test executes in the remote container; </a:t>
            </a:r>
            <a:r>
              <a:rPr lang="en-US" sz="2000" dirty="0" err="1" smtClean="0">
                <a:solidFill>
                  <a:schemeClr val="accent3">
                    <a:lumMod val="20000"/>
                    <a:lumOff val="80000"/>
                  </a:schemeClr>
                </a:solidFill>
              </a:rPr>
              <a:t>Arquillian</a:t>
            </a:r>
            <a:r>
              <a:rPr lang="en-US" sz="2000" dirty="0" smtClean="0">
                <a:solidFill>
                  <a:schemeClr val="accent3">
                    <a:lumMod val="20000"/>
                    <a:lumOff val="80000"/>
                  </a:schemeClr>
                </a:solidFill>
              </a:rPr>
              <a:t> uses this mode by default.</a:t>
            </a:r>
          </a:p>
          <a:p>
            <a:r>
              <a:rPr lang="en-US" sz="2000" b="1" dirty="0" smtClean="0">
                <a:solidFill>
                  <a:schemeClr val="accent3">
                    <a:lumMod val="20000"/>
                    <a:lumOff val="80000"/>
                  </a:schemeClr>
                </a:solidFill>
              </a:rPr>
              <a:t>Client mode</a:t>
            </a:r>
            <a:r>
              <a:rPr lang="en-US" sz="2000" dirty="0" smtClean="0">
                <a:solidFill>
                  <a:schemeClr val="accent3">
                    <a:lumMod val="20000"/>
                    <a:lumOff val="80000"/>
                  </a:schemeClr>
                </a:solidFill>
              </a:rPr>
              <a:t> is to test how your application is used by clients. As opposed to in-container mode which repackages and overrides the test execution, the client mode does as little as possible. It does not repackage your @Deployment nor does it forward the test execution to a remote server. Your test case is running in your JVM as expected and you’re free to test the container from the outside, as your clients see it. The only thing </a:t>
            </a:r>
            <a:r>
              <a:rPr lang="en-US" sz="2000" dirty="0" err="1" smtClean="0">
                <a:solidFill>
                  <a:schemeClr val="accent3">
                    <a:lumMod val="20000"/>
                    <a:lumOff val="80000"/>
                  </a:schemeClr>
                </a:solidFill>
              </a:rPr>
              <a:t>Arquillian</a:t>
            </a:r>
            <a:r>
              <a:rPr lang="en-US" sz="2000" dirty="0" smtClean="0">
                <a:solidFill>
                  <a:schemeClr val="accent3">
                    <a:lumMod val="20000"/>
                    <a:lumOff val="80000"/>
                  </a:schemeClr>
                </a:solidFill>
              </a:rPr>
              <a:t> does is to control the lifecycle of your @Deployment.</a:t>
            </a:r>
          </a:p>
          <a:p>
            <a:r>
              <a:rPr lang="en-US" sz="2000" b="1" dirty="0" smtClean="0">
                <a:solidFill>
                  <a:schemeClr val="accent3">
                    <a:lumMod val="20000"/>
                    <a:lumOff val="80000"/>
                  </a:schemeClr>
                </a:solidFill>
              </a:rPr>
              <a:t>Mixed mode</a:t>
            </a:r>
            <a:r>
              <a:rPr lang="en-US" sz="2000" dirty="0" smtClean="0">
                <a:solidFill>
                  <a:schemeClr val="accent3">
                    <a:lumMod val="20000"/>
                    <a:lumOff val="80000"/>
                  </a:schemeClr>
                </a:solidFill>
              </a:rPr>
              <a:t> allows to mix the two run modes within the same test class.</a:t>
            </a:r>
            <a:endParaRPr lang="ru-RU" sz="2000" dirty="0">
              <a:solidFill>
                <a:schemeClr val="accent3">
                  <a:lumMod val="20000"/>
                  <a:lumOff val="80000"/>
                </a:schemeClr>
              </a:solidFill>
            </a:endParaRPr>
          </a:p>
        </p:txBody>
      </p:sp>
      <p:sp>
        <p:nvSpPr>
          <p:cNvPr id="4" name="Прямоугольник 3"/>
          <p:cNvSpPr/>
          <p:nvPr/>
        </p:nvSpPr>
        <p:spPr>
          <a:xfrm>
            <a:off x="467544" y="1268760"/>
            <a:ext cx="4783682" cy="400110"/>
          </a:xfrm>
          <a:prstGeom prst="rect">
            <a:avLst/>
          </a:prstGeom>
        </p:spPr>
        <p:txBody>
          <a:bodyPr wrap="none">
            <a:spAutoFit/>
          </a:bodyPr>
          <a:lstStyle/>
          <a:p>
            <a:r>
              <a:rPr lang="en-US" sz="2000" dirty="0" err="1" smtClean="0"/>
              <a:t>Arquillian</a:t>
            </a:r>
            <a:r>
              <a:rPr lang="en-US" sz="2000" dirty="0" smtClean="0"/>
              <a:t> supports three test run modes:</a:t>
            </a:r>
            <a:endParaRPr lang="ru-RU"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Simple demo</a:t>
            </a:r>
            <a:endParaRPr lang="ru-RU" dirty="0"/>
          </a:p>
        </p:txBody>
      </p:sp>
      <p:sp>
        <p:nvSpPr>
          <p:cNvPr id="3" name="Содержимое 2"/>
          <p:cNvSpPr>
            <a:spLocks noGrp="1"/>
          </p:cNvSpPr>
          <p:nvPr>
            <p:ph idx="1"/>
          </p:nvPr>
        </p:nvSpPr>
        <p:spPr>
          <a:xfrm>
            <a:off x="457200" y="2132856"/>
            <a:ext cx="8229600" cy="3993307"/>
          </a:xfrm>
        </p:spPr>
        <p:txBody>
          <a:bodyPr/>
          <a:lstStyle/>
          <a:p>
            <a:r>
              <a:rPr lang="en-US" sz="2400" dirty="0" smtClean="0">
                <a:solidFill>
                  <a:schemeClr val="accent3">
                    <a:lumMod val="20000"/>
                    <a:lumOff val="80000"/>
                  </a:schemeClr>
                </a:solidFill>
              </a:rPr>
              <a:t>Configure the </a:t>
            </a:r>
            <a:r>
              <a:rPr lang="en-US" sz="2400" dirty="0" err="1" smtClean="0">
                <a:solidFill>
                  <a:schemeClr val="accent3">
                    <a:lumMod val="20000"/>
                    <a:lumOff val="80000"/>
                  </a:schemeClr>
                </a:solidFill>
              </a:rPr>
              <a:t>Arquillian</a:t>
            </a:r>
            <a:r>
              <a:rPr lang="en-US" sz="2400" dirty="0" smtClean="0">
                <a:solidFill>
                  <a:schemeClr val="accent3">
                    <a:lumMod val="20000"/>
                    <a:lumOff val="80000"/>
                  </a:schemeClr>
                </a:solidFill>
              </a:rPr>
              <a:t> infrastructure in a Maven-based Java project</a:t>
            </a:r>
          </a:p>
          <a:p>
            <a:r>
              <a:rPr lang="en-US" sz="2400" dirty="0" smtClean="0">
                <a:solidFill>
                  <a:schemeClr val="accent3">
                    <a:lumMod val="20000"/>
                    <a:lumOff val="80000"/>
                  </a:schemeClr>
                </a:solidFill>
              </a:rPr>
              <a:t>Inject EJBs and Managed Beans (CDI) directly in test instances</a:t>
            </a:r>
          </a:p>
          <a:p>
            <a:r>
              <a:rPr lang="en-US" sz="2400" dirty="0" smtClean="0">
                <a:solidFill>
                  <a:schemeClr val="accent3">
                    <a:lumMod val="20000"/>
                    <a:lumOff val="80000"/>
                  </a:schemeClr>
                </a:solidFill>
              </a:rPr>
              <a:t>Test Java Persistence API (JPA) layer</a:t>
            </a:r>
          </a:p>
          <a:p>
            <a:r>
              <a:rPr lang="en-US" sz="2400" dirty="0" smtClean="0">
                <a:solidFill>
                  <a:schemeClr val="accent3">
                    <a:lumMod val="20000"/>
                    <a:lumOff val="80000"/>
                  </a:schemeClr>
                </a:solidFill>
              </a:rPr>
              <a:t>Run </a:t>
            </a:r>
            <a:r>
              <a:rPr lang="en-US" sz="2400" dirty="0" err="1" smtClean="0">
                <a:solidFill>
                  <a:schemeClr val="accent3">
                    <a:lumMod val="20000"/>
                    <a:lumOff val="80000"/>
                  </a:schemeClr>
                </a:solidFill>
              </a:rPr>
              <a:t>Arquillian</a:t>
            </a:r>
            <a:r>
              <a:rPr lang="en-US" sz="2400" dirty="0" smtClean="0">
                <a:solidFill>
                  <a:schemeClr val="accent3">
                    <a:lumMod val="20000"/>
                    <a:lumOff val="80000"/>
                  </a:schemeClr>
                </a:solidFill>
              </a:rPr>
              <a:t> in client mode</a:t>
            </a:r>
          </a:p>
          <a:p>
            <a:r>
              <a:rPr lang="en-US" sz="2400" dirty="0" smtClean="0">
                <a:solidFill>
                  <a:schemeClr val="accent3">
                    <a:lumMod val="20000"/>
                    <a:lumOff val="80000"/>
                  </a:schemeClr>
                </a:solidFill>
              </a:rPr>
              <a:t>Run and debug </a:t>
            </a:r>
            <a:r>
              <a:rPr lang="en-US" sz="2400" dirty="0" err="1" smtClean="0">
                <a:solidFill>
                  <a:schemeClr val="accent3">
                    <a:lumMod val="20000"/>
                    <a:lumOff val="80000"/>
                  </a:schemeClr>
                </a:solidFill>
              </a:rPr>
              <a:t>Arquillian</a:t>
            </a:r>
            <a:r>
              <a:rPr lang="en-US" sz="2400" dirty="0" smtClean="0">
                <a:solidFill>
                  <a:schemeClr val="accent3">
                    <a:lumMod val="20000"/>
                    <a:lumOff val="80000"/>
                  </a:schemeClr>
                </a:solidFill>
              </a:rPr>
              <a:t> tests inside your IDE</a:t>
            </a:r>
            <a:endParaRPr lang="ru-RU" sz="2400" dirty="0">
              <a:solidFill>
                <a:schemeClr val="accent3">
                  <a:lumMod val="20000"/>
                  <a:lumOff val="80000"/>
                </a:schemeClr>
              </a:solidFill>
            </a:endParaRPr>
          </a:p>
        </p:txBody>
      </p:sp>
      <p:sp>
        <p:nvSpPr>
          <p:cNvPr id="4" name="Прямоугольник 3"/>
          <p:cNvSpPr/>
          <p:nvPr/>
        </p:nvSpPr>
        <p:spPr>
          <a:xfrm>
            <a:off x="467544" y="1412776"/>
            <a:ext cx="7344816" cy="461665"/>
          </a:xfrm>
          <a:prstGeom prst="rect">
            <a:avLst/>
          </a:prstGeom>
        </p:spPr>
        <p:txBody>
          <a:bodyPr wrap="square">
            <a:spAutoFit/>
          </a:bodyPr>
          <a:lstStyle/>
          <a:p>
            <a:r>
              <a:rPr lang="en-US" sz="2400" dirty="0" smtClean="0"/>
              <a:t>The following topics will be covered:</a:t>
            </a: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778098"/>
          </a:xfrm>
        </p:spPr>
        <p:txBody>
          <a:bodyPr/>
          <a:lstStyle/>
          <a:p>
            <a:r>
              <a:rPr lang="en-US" dirty="0" smtClean="0"/>
              <a:t>General structure of test (</a:t>
            </a:r>
            <a:r>
              <a:rPr lang="en-US" dirty="0" err="1" smtClean="0"/>
              <a:t>TestNG</a:t>
            </a:r>
            <a:r>
              <a:rPr lang="en-US" dirty="0" smtClean="0"/>
              <a:t>)</a:t>
            </a:r>
            <a:endParaRPr lang="ru-RU" dirty="0"/>
          </a:p>
        </p:txBody>
      </p:sp>
      <p:sp>
        <p:nvSpPr>
          <p:cNvPr id="4" name="TextBox 3"/>
          <p:cNvSpPr txBox="1"/>
          <p:nvPr/>
        </p:nvSpPr>
        <p:spPr>
          <a:xfrm>
            <a:off x="539552" y="980728"/>
            <a:ext cx="8136904" cy="5693866"/>
          </a:xfrm>
          <a:prstGeom prst="rect">
            <a:avLst/>
          </a:prstGeom>
          <a:solidFill>
            <a:srgbClr val="8FCCCD"/>
          </a:solidFill>
          <a:scene3d>
            <a:camera prst="orthographicFront"/>
            <a:lightRig rig="threePt" dir="t"/>
          </a:scene3d>
          <a:sp3d contourW="6350"/>
        </p:spPr>
        <p:txBody>
          <a:bodyPr wrap="square" rtlCol="0">
            <a:spAutoFit/>
          </a:bodyPr>
          <a:lstStyle/>
          <a:p>
            <a:r>
              <a:rPr lang="en-US" sz="1400" dirty="0" smtClean="0"/>
              <a:t>package </a:t>
            </a:r>
            <a:r>
              <a:rPr lang="en-US" sz="1400" dirty="0" err="1" smtClean="0"/>
              <a:t>org.arquillian.example</a:t>
            </a:r>
            <a:r>
              <a:rPr lang="en-US" sz="1400" dirty="0" smtClean="0"/>
              <a:t>;</a:t>
            </a:r>
          </a:p>
          <a:p>
            <a:endParaRPr lang="en-US" sz="1400" dirty="0" smtClean="0"/>
          </a:p>
          <a:p>
            <a:r>
              <a:rPr lang="en-US" sz="1400" dirty="0" smtClean="0"/>
              <a:t>import </a:t>
            </a:r>
            <a:r>
              <a:rPr lang="en-US" sz="1400" dirty="0" err="1" smtClean="0"/>
              <a:t>javax.inject.Inject</a:t>
            </a:r>
            <a:r>
              <a:rPr lang="en-US" sz="1400" dirty="0" smtClean="0"/>
              <a:t>;</a:t>
            </a:r>
          </a:p>
          <a:p>
            <a:r>
              <a:rPr lang="en-US" sz="1400" dirty="0" smtClean="0"/>
              <a:t> </a:t>
            </a:r>
          </a:p>
          <a:p>
            <a:r>
              <a:rPr lang="en-US" sz="1400" dirty="0" smtClean="0"/>
              <a:t>import </a:t>
            </a:r>
            <a:r>
              <a:rPr lang="en-US" sz="1400" dirty="0" err="1" smtClean="0"/>
              <a:t>org.jboss.arquillian.container.test.api.Deployment</a:t>
            </a:r>
            <a:r>
              <a:rPr lang="en-US" sz="1400" dirty="0" smtClean="0"/>
              <a:t>;</a:t>
            </a:r>
          </a:p>
          <a:p>
            <a:r>
              <a:rPr lang="en-US" sz="1400" dirty="0" smtClean="0"/>
              <a:t>import </a:t>
            </a:r>
            <a:r>
              <a:rPr lang="en-US" sz="1400" dirty="0" err="1" smtClean="0"/>
              <a:t>org.jboss.arquillian.testng.Arquillian</a:t>
            </a:r>
            <a:r>
              <a:rPr lang="en-US" sz="1400" dirty="0" smtClean="0"/>
              <a:t>;</a:t>
            </a:r>
          </a:p>
          <a:p>
            <a:r>
              <a:rPr lang="en-US" sz="1400" dirty="0" smtClean="0"/>
              <a:t>import </a:t>
            </a:r>
            <a:r>
              <a:rPr lang="en-US" sz="1400" dirty="0" err="1" smtClean="0"/>
              <a:t>org.jboss.shrinkwrap.api.ShrinkWrap</a:t>
            </a:r>
            <a:r>
              <a:rPr lang="en-US" sz="1400" dirty="0" smtClean="0"/>
              <a:t>;</a:t>
            </a:r>
          </a:p>
          <a:p>
            <a:r>
              <a:rPr lang="en-US" sz="1400" dirty="0" smtClean="0"/>
              <a:t>import </a:t>
            </a:r>
            <a:r>
              <a:rPr lang="en-US" sz="1400" dirty="0" err="1" smtClean="0"/>
              <a:t>org.jboss.shrinkwrap.api.asset.EmptyAsset</a:t>
            </a:r>
            <a:r>
              <a:rPr lang="en-US" sz="1400" dirty="0" smtClean="0"/>
              <a:t>;</a:t>
            </a:r>
          </a:p>
          <a:p>
            <a:r>
              <a:rPr lang="en-US" sz="1400" dirty="0" smtClean="0"/>
              <a:t>import </a:t>
            </a:r>
            <a:r>
              <a:rPr lang="en-US" sz="1400" dirty="0" err="1" smtClean="0"/>
              <a:t>org.jboss.shrinkwrap.api.spec.JavaArchive</a:t>
            </a:r>
            <a:r>
              <a:rPr lang="en-US" sz="1400" dirty="0" smtClean="0"/>
              <a:t>;</a:t>
            </a:r>
          </a:p>
          <a:p>
            <a:r>
              <a:rPr lang="en-US" sz="1400" dirty="0" smtClean="0"/>
              <a:t>import </a:t>
            </a:r>
            <a:r>
              <a:rPr lang="en-US" sz="1400" dirty="0" err="1" smtClean="0"/>
              <a:t>org.testng.annotations.Test</a:t>
            </a:r>
            <a:r>
              <a:rPr lang="en-US" sz="1400" dirty="0" smtClean="0"/>
              <a:t>;</a:t>
            </a:r>
          </a:p>
          <a:p>
            <a:r>
              <a:rPr lang="en-US" sz="1400" dirty="0" smtClean="0"/>
              <a:t> </a:t>
            </a:r>
          </a:p>
          <a:p>
            <a:r>
              <a:rPr lang="en-US" sz="1400" dirty="0" smtClean="0"/>
              <a:t>public </a:t>
            </a:r>
            <a:r>
              <a:rPr lang="en-US" sz="1400" dirty="0" smtClean="0"/>
              <a:t>class </a:t>
            </a:r>
            <a:r>
              <a:rPr lang="en-US" sz="1400" dirty="0" err="1" smtClean="0"/>
              <a:t>SampleTest</a:t>
            </a:r>
            <a:r>
              <a:rPr lang="en-US" sz="1400" dirty="0" smtClean="0"/>
              <a:t> </a:t>
            </a:r>
            <a:r>
              <a:rPr lang="en-US" sz="1400" dirty="0" smtClean="0"/>
              <a:t>extends </a:t>
            </a:r>
            <a:r>
              <a:rPr lang="en-US" sz="1400" dirty="0" err="1" smtClean="0"/>
              <a:t>Arquillian</a:t>
            </a:r>
            <a:r>
              <a:rPr lang="en-US" sz="1400" dirty="0" smtClean="0"/>
              <a:t> {</a:t>
            </a:r>
          </a:p>
          <a:p>
            <a:r>
              <a:rPr lang="en-US" sz="1400" dirty="0" smtClean="0"/>
              <a:t> </a:t>
            </a:r>
          </a:p>
          <a:p>
            <a:r>
              <a:rPr lang="en-US" sz="1400" dirty="0" smtClean="0"/>
              <a:t>   @Deployment</a:t>
            </a:r>
          </a:p>
          <a:p>
            <a:r>
              <a:rPr lang="en-US" sz="1400" dirty="0" smtClean="0"/>
              <a:t>   public static </a:t>
            </a:r>
            <a:r>
              <a:rPr lang="en-US" sz="1400" dirty="0" err="1" smtClean="0"/>
              <a:t>JavaArchive</a:t>
            </a:r>
            <a:r>
              <a:rPr lang="en-US" sz="1400" dirty="0" smtClean="0"/>
              <a:t> </a:t>
            </a:r>
            <a:r>
              <a:rPr lang="en-US" sz="1400" dirty="0" err="1" smtClean="0"/>
              <a:t>createDeployment</a:t>
            </a:r>
            <a:r>
              <a:rPr lang="en-US" sz="1400" dirty="0" smtClean="0"/>
              <a:t>() {</a:t>
            </a:r>
          </a:p>
          <a:p>
            <a:r>
              <a:rPr lang="en-US" sz="1400" dirty="0" smtClean="0"/>
              <a:t>       </a:t>
            </a:r>
            <a:r>
              <a:rPr lang="en-US" sz="1400" dirty="0" smtClean="0"/>
              <a:t>// return jar-archive ready for deploying to container</a:t>
            </a:r>
            <a:endParaRPr lang="en-US" sz="1400" dirty="0" smtClean="0"/>
          </a:p>
          <a:p>
            <a:r>
              <a:rPr lang="en-US" sz="1400" dirty="0" smtClean="0"/>
              <a:t>   }</a:t>
            </a:r>
          </a:p>
          <a:p>
            <a:r>
              <a:rPr lang="en-US" sz="1400" dirty="0" smtClean="0"/>
              <a:t> </a:t>
            </a:r>
          </a:p>
          <a:p>
            <a:r>
              <a:rPr lang="en-US" sz="1400" dirty="0" smtClean="0"/>
              <a:t>   @Inject</a:t>
            </a:r>
          </a:p>
          <a:p>
            <a:r>
              <a:rPr lang="en-US" sz="1400" dirty="0" smtClean="0"/>
              <a:t>   </a:t>
            </a:r>
            <a:r>
              <a:rPr lang="en-US" sz="1400" dirty="0" err="1" smtClean="0"/>
              <a:t>SomeClazz</a:t>
            </a:r>
            <a:r>
              <a:rPr lang="en-US" sz="1400" dirty="0" smtClean="0"/>
              <a:t> </a:t>
            </a:r>
            <a:r>
              <a:rPr lang="en-US" sz="1400" dirty="0" err="1" smtClean="0"/>
              <a:t>someInstance</a:t>
            </a:r>
            <a:r>
              <a:rPr lang="en-US" sz="1400" dirty="0" smtClean="0"/>
              <a:t>; // CDI injection of tested class</a:t>
            </a:r>
            <a:endParaRPr lang="en-US" sz="1400" dirty="0" smtClean="0"/>
          </a:p>
          <a:p>
            <a:r>
              <a:rPr lang="en-US" sz="1400" dirty="0" smtClean="0"/>
              <a:t> </a:t>
            </a:r>
          </a:p>
          <a:p>
            <a:r>
              <a:rPr lang="en-US" sz="1400" dirty="0" smtClean="0"/>
              <a:t>   @Test</a:t>
            </a:r>
          </a:p>
          <a:p>
            <a:r>
              <a:rPr lang="en-US" sz="1400" dirty="0" smtClean="0"/>
              <a:t>   public void </a:t>
            </a:r>
            <a:r>
              <a:rPr lang="en-US" sz="1400" dirty="0" err="1" smtClean="0"/>
              <a:t>testSomething</a:t>
            </a:r>
            <a:r>
              <a:rPr lang="en-US" sz="1400" dirty="0" smtClean="0"/>
              <a:t>() </a:t>
            </a:r>
            <a:r>
              <a:rPr lang="en-US" sz="1400" dirty="0" smtClean="0"/>
              <a:t>{</a:t>
            </a:r>
          </a:p>
          <a:p>
            <a:r>
              <a:rPr lang="en-US" sz="1400" dirty="0" smtClean="0"/>
              <a:t>       </a:t>
            </a:r>
            <a:r>
              <a:rPr lang="en-US" sz="1400" dirty="0" smtClean="0"/>
              <a:t>// body of the test with assertions</a:t>
            </a:r>
            <a:endParaRPr lang="en-US" sz="1400" dirty="0" smtClean="0"/>
          </a:p>
          <a:p>
            <a:r>
              <a:rPr lang="en-US" sz="1400" dirty="0" smtClean="0"/>
              <a:t>   }</a:t>
            </a:r>
          </a:p>
          <a:p>
            <a:r>
              <a:rPr lang="en-US" sz="1400" dirty="0" smtClean="0"/>
              <a:t>}</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en-US" dirty="0" smtClean="0"/>
              <a:t>Deployment section</a:t>
            </a:r>
            <a:endParaRPr lang="ru-RU" dirty="0"/>
          </a:p>
        </p:txBody>
      </p:sp>
      <p:sp>
        <p:nvSpPr>
          <p:cNvPr id="3" name="Содержимое 2"/>
          <p:cNvSpPr>
            <a:spLocks noGrp="1"/>
          </p:cNvSpPr>
          <p:nvPr>
            <p:ph idx="1"/>
          </p:nvPr>
        </p:nvSpPr>
        <p:spPr>
          <a:xfrm>
            <a:off x="467544" y="1124744"/>
            <a:ext cx="8229600" cy="604664"/>
          </a:xfrm>
        </p:spPr>
        <p:txBody>
          <a:bodyPr/>
          <a:lstStyle/>
          <a:p>
            <a:pPr>
              <a:buNone/>
            </a:pPr>
            <a:r>
              <a:rPr lang="en-US" sz="2800" dirty="0" smtClean="0">
                <a:solidFill>
                  <a:schemeClr val="bg2"/>
                </a:solidFill>
              </a:rPr>
              <a:t>Typical deployment section looks like this:</a:t>
            </a:r>
          </a:p>
          <a:p>
            <a:pPr>
              <a:buNone/>
            </a:pPr>
            <a:endParaRPr lang="ru-RU" dirty="0"/>
          </a:p>
        </p:txBody>
      </p:sp>
      <p:sp>
        <p:nvSpPr>
          <p:cNvPr id="5" name="TextBox 4"/>
          <p:cNvSpPr txBox="1"/>
          <p:nvPr/>
        </p:nvSpPr>
        <p:spPr>
          <a:xfrm>
            <a:off x="539552" y="1916832"/>
            <a:ext cx="8136904" cy="3046988"/>
          </a:xfrm>
          <a:prstGeom prst="rect">
            <a:avLst/>
          </a:prstGeom>
          <a:solidFill>
            <a:srgbClr val="8FCCCD"/>
          </a:solidFill>
          <a:scene3d>
            <a:camera prst="orthographicFront"/>
            <a:lightRig rig="threePt" dir="t"/>
          </a:scene3d>
          <a:sp3d contourW="6350"/>
        </p:spPr>
        <p:txBody>
          <a:bodyPr wrap="square" rtlCol="0">
            <a:spAutoFit/>
          </a:bodyPr>
          <a:lstStyle/>
          <a:p>
            <a:r>
              <a:rPr lang="en-US" sz="1600" dirty="0" smtClean="0"/>
              <a:t>@Deployment</a:t>
            </a:r>
          </a:p>
          <a:p>
            <a:r>
              <a:rPr lang="en-US" sz="1600" dirty="0" smtClean="0"/>
              <a:t> </a:t>
            </a:r>
            <a:r>
              <a:rPr lang="en-US" sz="1600" dirty="0" smtClean="0"/>
              <a:t>public </a:t>
            </a:r>
            <a:r>
              <a:rPr lang="en-US" sz="1600" dirty="0" smtClean="0"/>
              <a:t>static </a:t>
            </a:r>
            <a:r>
              <a:rPr lang="en-US" sz="1600" dirty="0" err="1" smtClean="0"/>
              <a:t>JavaArchive</a:t>
            </a:r>
            <a:r>
              <a:rPr lang="en-US" sz="1600" dirty="0" smtClean="0"/>
              <a:t> </a:t>
            </a:r>
            <a:r>
              <a:rPr lang="en-US" sz="1600" dirty="0" err="1" smtClean="0"/>
              <a:t>createTestableDeployment</a:t>
            </a:r>
            <a:r>
              <a:rPr lang="en-US" sz="1600" dirty="0" smtClean="0"/>
              <a:t>() {</a:t>
            </a:r>
          </a:p>
          <a:p>
            <a:r>
              <a:rPr lang="en-US" sz="1600" dirty="0" smtClean="0"/>
              <a:t>        final </a:t>
            </a:r>
            <a:r>
              <a:rPr lang="en-US" sz="1600" dirty="0" err="1" smtClean="0"/>
              <a:t>JavaArchive</a:t>
            </a:r>
            <a:r>
              <a:rPr lang="en-US" sz="1600" dirty="0" smtClean="0"/>
              <a:t> jar = </a:t>
            </a:r>
            <a:r>
              <a:rPr lang="en-US" sz="1600" dirty="0" err="1" smtClean="0"/>
              <a:t>ShrinkWrap.create</a:t>
            </a:r>
            <a:r>
              <a:rPr lang="en-US" sz="1600" dirty="0" smtClean="0"/>
              <a:t>(</a:t>
            </a:r>
            <a:r>
              <a:rPr lang="en-US" sz="1600" dirty="0" err="1" smtClean="0"/>
              <a:t>JavaArchive.class</a:t>
            </a:r>
            <a:r>
              <a:rPr lang="en-US" sz="1600" dirty="0" smtClean="0"/>
              <a:t>, "example.jar")</a:t>
            </a:r>
          </a:p>
          <a:p>
            <a:r>
              <a:rPr lang="en-US" sz="1600" dirty="0" smtClean="0"/>
              <a:t>                .</a:t>
            </a:r>
            <a:r>
              <a:rPr lang="en-US" sz="1600" dirty="0" err="1" smtClean="0"/>
              <a:t>addClasses</a:t>
            </a:r>
            <a:r>
              <a:rPr lang="en-US" sz="1600" dirty="0" smtClean="0"/>
              <a:t>(</a:t>
            </a:r>
            <a:r>
              <a:rPr lang="en-US" sz="1600" dirty="0" err="1" smtClean="0"/>
              <a:t>TestedClazzA.class</a:t>
            </a:r>
            <a:r>
              <a:rPr lang="en-US" sz="1600" dirty="0" smtClean="0"/>
              <a:t>, </a:t>
            </a:r>
            <a:r>
              <a:rPr lang="en-US" sz="1600" dirty="0" err="1" smtClean="0"/>
              <a:t>TestedClazzB.class</a:t>
            </a:r>
            <a:r>
              <a:rPr lang="en-US" sz="1600" dirty="0" smtClean="0"/>
              <a:t>)</a:t>
            </a:r>
          </a:p>
          <a:p>
            <a:r>
              <a:rPr lang="en-US" sz="1600" dirty="0" smtClean="0"/>
              <a:t>	// Add JPA configuration file</a:t>
            </a:r>
            <a:endParaRPr lang="en-US" sz="1600" dirty="0" smtClean="0"/>
          </a:p>
          <a:p>
            <a:r>
              <a:rPr lang="en-US" sz="1600" dirty="0" smtClean="0"/>
              <a:t>                .</a:t>
            </a:r>
            <a:r>
              <a:rPr lang="en-US" sz="1600" dirty="0" err="1" smtClean="0"/>
              <a:t>addAsManifestResource</a:t>
            </a:r>
            <a:r>
              <a:rPr lang="en-US" sz="1600" dirty="0" smtClean="0"/>
              <a:t>("META-INF/persistence.xml", "persistence.xml")</a:t>
            </a:r>
          </a:p>
          <a:p>
            <a:r>
              <a:rPr lang="en-US" sz="1600" dirty="0" smtClean="0"/>
              <a:t>                // Enable CDI</a:t>
            </a:r>
          </a:p>
          <a:p>
            <a:r>
              <a:rPr lang="en-US" sz="1600" dirty="0" smtClean="0"/>
              <a:t>                .</a:t>
            </a:r>
            <a:r>
              <a:rPr lang="en-US" sz="1600" dirty="0" err="1" smtClean="0"/>
              <a:t>addAsManifestResource</a:t>
            </a:r>
            <a:r>
              <a:rPr lang="en-US" sz="1600" dirty="0" smtClean="0"/>
              <a:t>(</a:t>
            </a:r>
            <a:r>
              <a:rPr lang="en-US" sz="1600" dirty="0" err="1" smtClean="0"/>
              <a:t>EmptyAsset.INSTANCE</a:t>
            </a:r>
            <a:r>
              <a:rPr lang="en-US" sz="1600" dirty="0" smtClean="0"/>
              <a:t>, </a:t>
            </a:r>
            <a:r>
              <a:rPr lang="en-US" sz="1600" dirty="0" smtClean="0"/>
              <a:t>			         </a:t>
            </a:r>
            <a:r>
              <a:rPr lang="en-US" sz="1600" dirty="0" err="1" smtClean="0"/>
              <a:t>ArchivePaths.create</a:t>
            </a:r>
            <a:r>
              <a:rPr lang="en-US" sz="1600" dirty="0" smtClean="0"/>
              <a:t>("beans.xml"));</a:t>
            </a:r>
          </a:p>
          <a:p>
            <a:endParaRPr lang="en-US" sz="1600" dirty="0" smtClean="0"/>
          </a:p>
          <a:p>
            <a:r>
              <a:rPr lang="en-US" sz="1600" dirty="0" smtClean="0"/>
              <a:t>        return jar;</a:t>
            </a:r>
          </a:p>
          <a:p>
            <a:r>
              <a:rPr lang="en-US" sz="1600" dirty="0" smtClean="0"/>
              <a:t>}</a:t>
            </a:r>
            <a:endParaRPr lang="en-US"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en-US" dirty="0" smtClean="0"/>
              <a:t>Database initialization</a:t>
            </a:r>
            <a:endParaRPr lang="ru-RU" dirty="0"/>
          </a:p>
        </p:txBody>
      </p:sp>
      <p:sp>
        <p:nvSpPr>
          <p:cNvPr id="3" name="Содержимое 2"/>
          <p:cNvSpPr>
            <a:spLocks noGrp="1"/>
          </p:cNvSpPr>
          <p:nvPr>
            <p:ph idx="1"/>
          </p:nvPr>
        </p:nvSpPr>
        <p:spPr>
          <a:xfrm>
            <a:off x="467544" y="980728"/>
            <a:ext cx="8229600" cy="864096"/>
          </a:xfrm>
        </p:spPr>
        <p:txBody>
          <a:bodyPr/>
          <a:lstStyle/>
          <a:p>
            <a:pPr marL="0" indent="0">
              <a:buNone/>
            </a:pPr>
            <a:r>
              <a:rPr lang="en-US" sz="2400" dirty="0" smtClean="0">
                <a:solidFill>
                  <a:schemeClr val="bg2"/>
                </a:solidFill>
              </a:rPr>
              <a:t>For DB initialization before test </a:t>
            </a:r>
            <a:r>
              <a:rPr lang="en-US" sz="2400" dirty="0" smtClean="0">
                <a:solidFill>
                  <a:schemeClr val="bg2"/>
                </a:solidFill>
              </a:rPr>
              <a:t>you can </a:t>
            </a:r>
            <a:r>
              <a:rPr lang="en-US" sz="2400" dirty="0" smtClean="0">
                <a:solidFill>
                  <a:schemeClr val="bg2"/>
                </a:solidFill>
              </a:rPr>
              <a:t>use </a:t>
            </a:r>
            <a:r>
              <a:rPr lang="en-US" sz="2400" dirty="0" err="1" smtClean="0">
                <a:solidFill>
                  <a:schemeClr val="bg2"/>
                </a:solidFill>
              </a:rPr>
              <a:t>Arquillian</a:t>
            </a:r>
            <a:r>
              <a:rPr lang="en-US" sz="2400" dirty="0" smtClean="0">
                <a:solidFill>
                  <a:schemeClr val="bg2"/>
                </a:solidFill>
              </a:rPr>
              <a:t> </a:t>
            </a:r>
            <a:r>
              <a:rPr lang="en-US" sz="2400" dirty="0" smtClean="0">
                <a:solidFill>
                  <a:schemeClr val="bg2"/>
                </a:solidFill>
              </a:rPr>
              <a:t>persistence </a:t>
            </a:r>
            <a:r>
              <a:rPr lang="en-US" sz="2400" dirty="0" smtClean="0">
                <a:solidFill>
                  <a:schemeClr val="bg2"/>
                </a:solidFill>
              </a:rPr>
              <a:t>extension. First add it to your pom.xml :</a:t>
            </a:r>
            <a:endParaRPr lang="ru-RU" sz="2400" dirty="0">
              <a:solidFill>
                <a:schemeClr val="bg2"/>
              </a:solidFill>
            </a:endParaRPr>
          </a:p>
        </p:txBody>
      </p:sp>
      <p:sp>
        <p:nvSpPr>
          <p:cNvPr id="4" name="TextBox 3"/>
          <p:cNvSpPr txBox="1"/>
          <p:nvPr/>
        </p:nvSpPr>
        <p:spPr>
          <a:xfrm>
            <a:off x="539552" y="1844824"/>
            <a:ext cx="8136904" cy="1569660"/>
          </a:xfrm>
          <a:prstGeom prst="rect">
            <a:avLst/>
          </a:prstGeom>
          <a:solidFill>
            <a:srgbClr val="8FCCCD"/>
          </a:solidFill>
          <a:scene3d>
            <a:camera prst="orthographicFront"/>
            <a:lightRig rig="threePt" dir="t"/>
          </a:scene3d>
          <a:sp3d contourW="6350"/>
        </p:spPr>
        <p:txBody>
          <a:bodyPr wrap="square" rtlCol="0">
            <a:spAutoFit/>
          </a:bodyPr>
          <a:lstStyle/>
          <a:p>
            <a:r>
              <a:rPr lang="en-US" sz="1600" dirty="0" smtClean="0"/>
              <a:t>&lt;</a:t>
            </a:r>
            <a:r>
              <a:rPr lang="en-US" sz="1600" dirty="0" smtClean="0"/>
              <a:t>dependency&gt;</a:t>
            </a:r>
          </a:p>
          <a:p>
            <a:r>
              <a:rPr lang="en-US" sz="1600" dirty="0" smtClean="0"/>
              <a:t>  &lt;</a:t>
            </a:r>
            <a:r>
              <a:rPr lang="en-US" sz="1600" dirty="0" err="1" smtClean="0"/>
              <a:t>groupId</a:t>
            </a:r>
            <a:r>
              <a:rPr lang="en-US" sz="1600" dirty="0" smtClean="0"/>
              <a:t>&gt;</a:t>
            </a:r>
            <a:r>
              <a:rPr lang="en-US" sz="1600" dirty="0" err="1" smtClean="0"/>
              <a:t>org.jboss.arquillian.extension</a:t>
            </a:r>
            <a:r>
              <a:rPr lang="en-US" sz="1600" dirty="0" smtClean="0"/>
              <a:t>&lt;/</a:t>
            </a:r>
            <a:r>
              <a:rPr lang="en-US" sz="1600" dirty="0" err="1" smtClean="0"/>
              <a:t>groupId</a:t>
            </a:r>
            <a:r>
              <a:rPr lang="en-US" sz="1600" dirty="0" smtClean="0"/>
              <a:t>&gt;</a:t>
            </a:r>
          </a:p>
          <a:p>
            <a:r>
              <a:rPr lang="en-US" sz="1600" dirty="0" smtClean="0"/>
              <a:t>  &lt;</a:t>
            </a:r>
            <a:r>
              <a:rPr lang="en-US" sz="1600" dirty="0" err="1" smtClean="0"/>
              <a:t>artifactId</a:t>
            </a:r>
            <a:r>
              <a:rPr lang="en-US" sz="1600" dirty="0" smtClean="0"/>
              <a:t>&gt;</a:t>
            </a:r>
            <a:r>
              <a:rPr lang="en-US" sz="1600" dirty="0" err="1" smtClean="0"/>
              <a:t>arquillian</a:t>
            </a:r>
            <a:r>
              <a:rPr lang="en-US" sz="1600" dirty="0" smtClean="0"/>
              <a:t>-persistence-integration-tests&lt;/</a:t>
            </a:r>
            <a:r>
              <a:rPr lang="en-US" sz="1600" dirty="0" err="1" smtClean="0"/>
              <a:t>artifactId</a:t>
            </a:r>
            <a:r>
              <a:rPr lang="en-US" sz="1600" dirty="0" smtClean="0"/>
              <a:t>&gt;</a:t>
            </a:r>
          </a:p>
          <a:p>
            <a:r>
              <a:rPr lang="en-US" sz="1600" dirty="0" smtClean="0"/>
              <a:t>  &lt;version</a:t>
            </a:r>
            <a:r>
              <a:rPr lang="en-US" sz="1600" dirty="0" smtClean="0"/>
              <a:t>&gt;</a:t>
            </a:r>
            <a:r>
              <a:rPr lang="en-US" sz="1600" dirty="0" smtClean="0"/>
              <a:t>&gt;${</a:t>
            </a:r>
            <a:r>
              <a:rPr lang="en-US" sz="1600" dirty="0" err="1" smtClean="0"/>
              <a:t>version.arquillian_persistence</a:t>
            </a:r>
            <a:r>
              <a:rPr lang="en-US" sz="1600" dirty="0" smtClean="0"/>
              <a:t>}</a:t>
            </a:r>
            <a:r>
              <a:rPr lang="en-US" sz="1600" dirty="0" smtClean="0"/>
              <a:t>&lt;/</a:t>
            </a:r>
            <a:r>
              <a:rPr lang="en-US" sz="1600" dirty="0" smtClean="0"/>
              <a:t>version&gt;</a:t>
            </a:r>
          </a:p>
          <a:p>
            <a:r>
              <a:rPr lang="en-US" sz="1600" dirty="0" smtClean="0"/>
              <a:t>  &lt;scope&gt;test&lt;/scope&gt;</a:t>
            </a:r>
          </a:p>
          <a:p>
            <a:r>
              <a:rPr lang="en-US" sz="1600" dirty="0" smtClean="0"/>
              <a:t>&lt;/dependency&gt;</a:t>
            </a:r>
            <a:endParaRPr lang="en-US" sz="1600" dirty="0"/>
          </a:p>
        </p:txBody>
      </p:sp>
      <p:sp>
        <p:nvSpPr>
          <p:cNvPr id="5" name="Содержимое 2"/>
          <p:cNvSpPr txBox="1">
            <a:spLocks/>
          </p:cNvSpPr>
          <p:nvPr/>
        </p:nvSpPr>
        <p:spPr bwMode="auto">
          <a:xfrm>
            <a:off x="467544" y="3501008"/>
            <a:ext cx="8229600" cy="3024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chemeClr val="bg2"/>
                </a:solidFill>
                <a:effectLst/>
                <a:uLnTx/>
                <a:uFillTx/>
                <a:latin typeface="+mn-lt"/>
                <a:ea typeface="+mn-ea"/>
                <a:cs typeface="+mn-cs"/>
              </a:rPr>
              <a:t>Than prepare some testing data. Possible next ways: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err="1" smtClean="0">
                <a:ln>
                  <a:noFill/>
                </a:ln>
                <a:solidFill>
                  <a:schemeClr val="bg2"/>
                </a:solidFill>
                <a:effectLst/>
                <a:uLnTx/>
                <a:uFillTx/>
                <a:latin typeface="+mn-lt"/>
                <a:ea typeface="+mn-ea"/>
                <a:cs typeface="+mn-cs"/>
              </a:rPr>
              <a:t>DBUnit</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with </a:t>
            </a:r>
            <a:r>
              <a:rPr kumimoji="0" lang="en-US" sz="2400" b="1" i="0" u="none" strike="noStrike" kern="1200" cap="none" spc="0" normalizeH="0" baseline="0" noProof="0" dirty="0" smtClean="0">
                <a:ln>
                  <a:noFill/>
                </a:ln>
                <a:solidFill>
                  <a:schemeClr val="bg2"/>
                </a:solidFill>
                <a:effectLst/>
                <a:uLnTx/>
                <a:uFillTx/>
                <a:latin typeface="+mn-lt"/>
                <a:ea typeface="+mn-ea"/>
                <a:cs typeface="+mn-cs"/>
              </a:rPr>
              <a:t>XML</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a:t>
            </a:r>
            <a:r>
              <a:rPr kumimoji="0" lang="en-US" sz="2400" b="1" i="0" u="none" strike="noStrike" kern="1200" cap="none" spc="0" normalizeH="0" baseline="0" noProof="0" dirty="0" smtClean="0">
                <a:ln>
                  <a:noFill/>
                </a:ln>
                <a:solidFill>
                  <a:schemeClr val="bg2"/>
                </a:solidFill>
                <a:effectLst/>
                <a:uLnTx/>
                <a:uFillTx/>
                <a:latin typeface="+mn-lt"/>
                <a:ea typeface="+mn-ea"/>
                <a:cs typeface="+mn-cs"/>
              </a:rPr>
              <a:t>XLS</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a:t>
            </a:r>
            <a:r>
              <a:rPr kumimoji="0" lang="en-US" sz="2400" b="1" i="0" u="none" strike="noStrike" kern="1200" cap="none" spc="0" normalizeH="0" baseline="0" noProof="0" dirty="0" smtClean="0">
                <a:ln>
                  <a:noFill/>
                </a:ln>
                <a:solidFill>
                  <a:schemeClr val="bg2"/>
                </a:solidFill>
                <a:effectLst/>
                <a:uLnTx/>
                <a:uFillTx/>
                <a:latin typeface="+mn-lt"/>
                <a:ea typeface="+mn-ea"/>
                <a:cs typeface="+mn-cs"/>
              </a:rPr>
              <a:t>YAML</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and </a:t>
            </a:r>
            <a:r>
              <a:rPr kumimoji="0" lang="en-US" sz="2400" b="1" i="0" u="none" strike="noStrike" kern="1200" cap="none" spc="0" normalizeH="0" baseline="0" noProof="0" dirty="0" smtClean="0">
                <a:ln>
                  <a:noFill/>
                </a:ln>
                <a:solidFill>
                  <a:schemeClr val="bg2"/>
                </a:solidFill>
                <a:effectLst/>
                <a:uLnTx/>
                <a:uFillTx/>
                <a:latin typeface="+mn-lt"/>
                <a:ea typeface="+mn-ea"/>
                <a:cs typeface="+mn-cs"/>
              </a:rPr>
              <a:t>JSON</a:t>
            </a:r>
            <a:r>
              <a:rPr kumimoji="0" lang="en-US" sz="2400" b="0" i="0" u="none" strike="noStrike" kern="1200" cap="none" spc="0" normalizeH="0" baseline="0" noProof="0" dirty="0" smtClean="0">
                <a:ln>
                  <a:noFill/>
                </a:ln>
                <a:solidFill>
                  <a:schemeClr val="bg2"/>
                </a:solidFill>
                <a:effectLst/>
                <a:uLnTx/>
                <a:uFillTx/>
                <a:latin typeface="+mn-lt"/>
                <a:ea typeface="+mn-ea"/>
                <a:cs typeface="+mn-cs"/>
              </a:rPr>
              <a:t> supported as data sets format.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bg2"/>
                </a:solidFill>
                <a:effectLst/>
                <a:uLnTx/>
                <a:uFillTx/>
                <a:latin typeface="+mn-lt"/>
                <a:ea typeface="+mn-ea"/>
                <a:cs typeface="+mn-cs"/>
              </a:rPr>
              <a:t>Custom SQL scripts.</a:t>
            </a:r>
          </a:p>
          <a:p>
            <a:pPr lvl="0">
              <a:spcBef>
                <a:spcPct val="20000"/>
              </a:spcBef>
            </a:pPr>
            <a:r>
              <a:rPr lang="en-US" sz="2400" dirty="0" smtClean="0">
                <a:solidFill>
                  <a:schemeClr val="bg2"/>
                </a:solidFill>
              </a:rPr>
              <a:t>There are just two things which are different from the standard </a:t>
            </a:r>
            <a:r>
              <a:rPr lang="en-US" sz="2400" dirty="0" err="1" smtClean="0">
                <a:solidFill>
                  <a:schemeClr val="bg2"/>
                </a:solidFill>
              </a:rPr>
              <a:t>Arquillian</a:t>
            </a:r>
            <a:r>
              <a:rPr lang="en-US" sz="2400" dirty="0" smtClean="0">
                <a:solidFill>
                  <a:schemeClr val="bg2"/>
                </a:solidFill>
              </a:rPr>
              <a:t> test - @</a:t>
            </a:r>
            <a:r>
              <a:rPr lang="en-US" sz="2400" dirty="0" err="1" smtClean="0">
                <a:solidFill>
                  <a:schemeClr val="bg2"/>
                </a:solidFill>
              </a:rPr>
              <a:t>UsingDataSet</a:t>
            </a:r>
            <a:r>
              <a:rPr lang="en-US" sz="2400" dirty="0" smtClean="0">
                <a:solidFill>
                  <a:schemeClr val="bg2"/>
                </a:solidFill>
              </a:rPr>
              <a:t> and @</a:t>
            </a:r>
            <a:r>
              <a:rPr lang="en-US" sz="2400" dirty="0" err="1" smtClean="0">
                <a:solidFill>
                  <a:schemeClr val="bg2"/>
                </a:solidFill>
              </a:rPr>
              <a:t>ShouldMatchDataSet</a:t>
            </a:r>
            <a:r>
              <a:rPr lang="en-US" sz="2400" dirty="0" smtClean="0">
                <a:solidFill>
                  <a:schemeClr val="bg2"/>
                </a:solidFill>
              </a:rPr>
              <a:t> </a:t>
            </a:r>
            <a:r>
              <a:rPr lang="en-US" sz="2400" dirty="0" smtClean="0">
                <a:solidFill>
                  <a:schemeClr val="bg2"/>
                </a:solidFill>
              </a:rPr>
              <a:t>annotations.</a:t>
            </a:r>
            <a:endParaRPr kumimoji="0" lang="en-US" sz="2400" b="0" i="0" u="none" strike="noStrike" kern="1200" cap="none" spc="0" normalizeH="0" baseline="0" noProof="0" dirty="0" smtClean="0">
              <a:ln>
                <a:noFill/>
              </a:ln>
              <a:solidFill>
                <a:schemeClr val="bg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850106"/>
          </a:xfrm>
        </p:spPr>
        <p:txBody>
          <a:bodyPr/>
          <a:lstStyle/>
          <a:p>
            <a:r>
              <a:rPr lang="en-US" dirty="0" smtClean="0"/>
              <a:t>Code example</a:t>
            </a:r>
            <a:endParaRPr lang="ru-RU" dirty="0"/>
          </a:p>
        </p:txBody>
      </p:sp>
      <p:sp>
        <p:nvSpPr>
          <p:cNvPr id="4" name="TextBox 3"/>
          <p:cNvSpPr txBox="1"/>
          <p:nvPr/>
        </p:nvSpPr>
        <p:spPr>
          <a:xfrm>
            <a:off x="539552" y="980728"/>
            <a:ext cx="8136904" cy="5478423"/>
          </a:xfrm>
          <a:prstGeom prst="rect">
            <a:avLst/>
          </a:prstGeom>
          <a:solidFill>
            <a:srgbClr val="8FCCCD"/>
          </a:solidFill>
          <a:scene3d>
            <a:camera prst="orthographicFront"/>
            <a:lightRig rig="threePt" dir="t"/>
          </a:scene3d>
          <a:sp3d contourW="6350"/>
        </p:spPr>
        <p:txBody>
          <a:bodyPr wrap="square" rtlCol="0">
            <a:spAutoFit/>
          </a:bodyPr>
          <a:lstStyle/>
          <a:p>
            <a:r>
              <a:rPr lang="en-US" sz="1400" dirty="0" smtClean="0"/>
              <a:t>  @</a:t>
            </a:r>
            <a:r>
              <a:rPr lang="en-US" sz="1400" dirty="0" smtClean="0"/>
              <a:t>Deployment</a:t>
            </a:r>
          </a:p>
          <a:p>
            <a:r>
              <a:rPr lang="en-US" sz="1400" dirty="0" smtClean="0"/>
              <a:t>  public static Archive&lt;?&gt; </a:t>
            </a:r>
            <a:r>
              <a:rPr lang="en-US" sz="1400" dirty="0" err="1" smtClean="0"/>
              <a:t>createDeploymentPackage</a:t>
            </a:r>
            <a:r>
              <a:rPr lang="en-US" sz="1400" dirty="0" smtClean="0"/>
              <a:t>()</a:t>
            </a:r>
          </a:p>
          <a:p>
            <a:r>
              <a:rPr lang="en-US" sz="1400" dirty="0" smtClean="0"/>
              <a:t>  {</a:t>
            </a:r>
          </a:p>
          <a:p>
            <a:r>
              <a:rPr lang="en-US" sz="1400" dirty="0" smtClean="0"/>
              <a:t>      </a:t>
            </a:r>
            <a:r>
              <a:rPr lang="en-US" sz="1400" dirty="0" smtClean="0"/>
              <a:t>// Return jar-archive with </a:t>
            </a:r>
            <a:r>
              <a:rPr lang="en-US" sz="1400" dirty="0" err="1" smtClean="0"/>
              <a:t>UserAccount.class</a:t>
            </a:r>
            <a:r>
              <a:rPr lang="en-US" sz="1400" dirty="0" smtClean="0"/>
              <a:t> </a:t>
            </a:r>
            <a:r>
              <a:rPr lang="en-US" sz="1400" dirty="0" smtClean="0"/>
              <a:t>and persistence.xml</a:t>
            </a:r>
          </a:p>
          <a:p>
            <a:r>
              <a:rPr lang="en-US" sz="1400" dirty="0" smtClean="0"/>
              <a:t>  }</a:t>
            </a:r>
          </a:p>
          <a:p>
            <a:endParaRPr lang="en-US" sz="1400" dirty="0" smtClean="0"/>
          </a:p>
          <a:p>
            <a:r>
              <a:rPr lang="en-US" sz="1400" dirty="0" smtClean="0"/>
              <a:t>  @</a:t>
            </a:r>
            <a:r>
              <a:rPr lang="en-US" sz="1400" dirty="0" err="1" smtClean="0"/>
              <a:t>PersistenceContext</a:t>
            </a:r>
            <a:endParaRPr lang="en-US" sz="1400" dirty="0" smtClean="0"/>
          </a:p>
          <a:p>
            <a:r>
              <a:rPr lang="en-US" sz="1400" dirty="0" smtClean="0"/>
              <a:t>  </a:t>
            </a:r>
            <a:r>
              <a:rPr lang="en-US" sz="1400" dirty="0" err="1" smtClean="0"/>
              <a:t>EntityManager</a:t>
            </a:r>
            <a:r>
              <a:rPr lang="en-US" sz="1400" dirty="0" smtClean="0"/>
              <a:t> </a:t>
            </a:r>
            <a:r>
              <a:rPr lang="en-US" sz="1400" dirty="0" err="1" smtClean="0"/>
              <a:t>em</a:t>
            </a:r>
            <a:r>
              <a:rPr lang="en-US" sz="1400" dirty="0" smtClean="0"/>
              <a:t>;</a:t>
            </a:r>
          </a:p>
          <a:p>
            <a:endParaRPr lang="en-US" sz="1400" dirty="0" smtClean="0"/>
          </a:p>
          <a:p>
            <a:r>
              <a:rPr lang="en-US" sz="1400" dirty="0" smtClean="0"/>
              <a:t>  @Test</a:t>
            </a:r>
          </a:p>
          <a:p>
            <a:r>
              <a:rPr lang="en-US" sz="1400" dirty="0" smtClean="0"/>
              <a:t>  @</a:t>
            </a:r>
            <a:r>
              <a:rPr lang="en-US" sz="1400" dirty="0" err="1" smtClean="0"/>
              <a:t>UsingDataSet</a:t>
            </a:r>
            <a:r>
              <a:rPr lang="en-US" sz="1400" dirty="0" smtClean="0"/>
              <a:t>("datasets/users.yml")</a:t>
            </a:r>
          </a:p>
          <a:p>
            <a:r>
              <a:rPr lang="en-US" sz="1400" dirty="0" smtClean="0"/>
              <a:t>  @</a:t>
            </a:r>
            <a:r>
              <a:rPr lang="en-US" sz="1400" dirty="0" err="1" smtClean="0"/>
              <a:t>ShouldMatchDataSet</a:t>
            </a:r>
            <a:r>
              <a:rPr lang="en-US" sz="1400" dirty="0" smtClean="0"/>
              <a:t>("datasets/expected-users.yml")</a:t>
            </a:r>
          </a:p>
          <a:p>
            <a:r>
              <a:rPr lang="en-US" sz="1400" dirty="0" smtClean="0"/>
              <a:t>  public void </a:t>
            </a:r>
            <a:r>
              <a:rPr lang="en-US" sz="1400" dirty="0" err="1" smtClean="0"/>
              <a:t>should_change_user_password</a:t>
            </a:r>
            <a:r>
              <a:rPr lang="en-US" sz="1400" dirty="0" smtClean="0"/>
              <a:t>() throws Exception</a:t>
            </a:r>
          </a:p>
          <a:p>
            <a:r>
              <a:rPr lang="en-US" sz="1400" dirty="0" smtClean="0"/>
              <a:t>  {</a:t>
            </a:r>
          </a:p>
          <a:p>
            <a:r>
              <a:rPr lang="en-US" sz="1400" dirty="0" smtClean="0"/>
              <a:t>      // given</a:t>
            </a:r>
          </a:p>
          <a:p>
            <a:r>
              <a:rPr lang="en-US" sz="1400" dirty="0" smtClean="0"/>
              <a:t>      String </a:t>
            </a:r>
            <a:r>
              <a:rPr lang="en-US" sz="1400" dirty="0" err="1" smtClean="0"/>
              <a:t>expectedPassword</a:t>
            </a:r>
            <a:r>
              <a:rPr lang="en-US" sz="1400" dirty="0" smtClean="0"/>
              <a:t> = "</a:t>
            </a:r>
            <a:r>
              <a:rPr lang="en-US" sz="1400" dirty="0" err="1" smtClean="0"/>
              <a:t>LexLuthor</a:t>
            </a:r>
            <a:r>
              <a:rPr lang="en-US" sz="1400" dirty="0" smtClean="0"/>
              <a:t>";</a:t>
            </a:r>
          </a:p>
          <a:p>
            <a:r>
              <a:rPr lang="en-US" sz="1400" dirty="0" smtClean="0"/>
              <a:t>      </a:t>
            </a:r>
            <a:r>
              <a:rPr lang="en-US" sz="1400" dirty="0" err="1" smtClean="0"/>
              <a:t>UserAccount</a:t>
            </a:r>
            <a:r>
              <a:rPr lang="en-US" sz="1400" dirty="0" smtClean="0"/>
              <a:t> user = </a:t>
            </a:r>
            <a:r>
              <a:rPr lang="en-US" sz="1400" dirty="0" err="1" smtClean="0"/>
              <a:t>em.find</a:t>
            </a:r>
            <a:r>
              <a:rPr lang="en-US" sz="1400" dirty="0" smtClean="0"/>
              <a:t>(</a:t>
            </a:r>
            <a:r>
              <a:rPr lang="en-US" sz="1400" dirty="0" err="1" smtClean="0"/>
              <a:t>UserAccount.class</a:t>
            </a:r>
            <a:r>
              <a:rPr lang="en-US" sz="1400" dirty="0" smtClean="0"/>
              <a:t>, 2L);</a:t>
            </a:r>
          </a:p>
          <a:p>
            <a:endParaRPr lang="en-US" sz="1400" dirty="0" smtClean="0"/>
          </a:p>
          <a:p>
            <a:r>
              <a:rPr lang="en-US" sz="1400" dirty="0" smtClean="0"/>
              <a:t>      // when</a:t>
            </a:r>
          </a:p>
          <a:p>
            <a:r>
              <a:rPr lang="en-US" sz="1400" dirty="0" smtClean="0"/>
              <a:t>      </a:t>
            </a:r>
            <a:r>
              <a:rPr lang="en-US" sz="1400" dirty="0" err="1" smtClean="0"/>
              <a:t>user.setPassword</a:t>
            </a:r>
            <a:r>
              <a:rPr lang="en-US" sz="1400" dirty="0" smtClean="0"/>
              <a:t>("</a:t>
            </a:r>
            <a:r>
              <a:rPr lang="en-US" sz="1400" dirty="0" err="1" smtClean="0"/>
              <a:t>LexLuthor</a:t>
            </a:r>
            <a:r>
              <a:rPr lang="en-US" sz="1400" dirty="0" smtClean="0"/>
              <a:t>");</a:t>
            </a:r>
          </a:p>
          <a:p>
            <a:r>
              <a:rPr lang="en-US" sz="1400" dirty="0" smtClean="0"/>
              <a:t>      </a:t>
            </a:r>
            <a:r>
              <a:rPr lang="en-US" sz="1400" dirty="0" err="1" smtClean="0"/>
              <a:t>em.merge</a:t>
            </a:r>
            <a:r>
              <a:rPr lang="en-US" sz="1400" dirty="0" smtClean="0"/>
              <a:t>(user);</a:t>
            </a:r>
          </a:p>
          <a:p>
            <a:endParaRPr lang="en-US" sz="1400" dirty="0" smtClean="0"/>
          </a:p>
          <a:p>
            <a:r>
              <a:rPr lang="en-US" sz="1400" dirty="0" smtClean="0"/>
              <a:t>      // then</a:t>
            </a:r>
          </a:p>
          <a:p>
            <a:r>
              <a:rPr lang="en-US" sz="1400" dirty="0" smtClean="0"/>
              <a:t>      </a:t>
            </a:r>
            <a:r>
              <a:rPr lang="en-US" sz="1400" dirty="0" err="1" smtClean="0"/>
              <a:t>assertThat</a:t>
            </a:r>
            <a:r>
              <a:rPr lang="en-US" sz="1400" dirty="0" smtClean="0"/>
              <a:t>(</a:t>
            </a:r>
            <a:r>
              <a:rPr lang="en-US" sz="1400" dirty="0" err="1" smtClean="0"/>
              <a:t>user.getPassword</a:t>
            </a:r>
            <a:r>
              <a:rPr lang="en-US" sz="1400" dirty="0" smtClean="0"/>
              <a:t>()).</a:t>
            </a:r>
            <a:r>
              <a:rPr lang="en-US" sz="1400" dirty="0" err="1" smtClean="0"/>
              <a:t>isEqualTo</a:t>
            </a:r>
            <a:r>
              <a:rPr lang="en-US" sz="1400" dirty="0" smtClean="0"/>
              <a:t>(</a:t>
            </a:r>
            <a:r>
              <a:rPr lang="en-US" sz="1400" dirty="0" err="1" smtClean="0"/>
              <a:t>expectedPassword</a:t>
            </a:r>
            <a:r>
              <a:rPr lang="en-US" sz="1400" dirty="0" smtClean="0"/>
              <a:t>);</a:t>
            </a:r>
          </a:p>
          <a:p>
            <a:r>
              <a:rPr lang="en-US" sz="1400" dirty="0" smtClean="0"/>
              <a:t>  }</a:t>
            </a:r>
            <a:endParaRPr lang="en-US" sz="14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751</Words>
  <Application>Microsoft Office PowerPoint</Application>
  <PresentationFormat>Экран (4:3)</PresentationFormat>
  <Paragraphs>149</Paragraphs>
  <Slides>12</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Tema de Office</vt:lpstr>
      <vt:lpstr>Enterprise Testing  with Jboss Arquillian</vt:lpstr>
      <vt:lpstr>No more mocks. No more container lifecycle and deployment hassles. Just real tests!</vt:lpstr>
      <vt:lpstr>Supported containers</vt:lpstr>
      <vt:lpstr>Running modes</vt:lpstr>
      <vt:lpstr>Simple demo</vt:lpstr>
      <vt:lpstr>General structure of test (TestNG)</vt:lpstr>
      <vt:lpstr>Deployment section</vt:lpstr>
      <vt:lpstr>Database initialization</vt:lpstr>
      <vt:lpstr>Code example</vt:lpstr>
      <vt:lpstr>Tips and Tricks</vt:lpstr>
      <vt:lpstr>Useful links</vt:lpstr>
      <vt:lpstr>Thank you for your attention!</vt:lpstr>
    </vt:vector>
  </TitlesOfParts>
  <Company>Oo_ac_oO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Arquillian</dc:title>
  <dc:creator>Dmytro Maidaniuk</dc:creator>
  <cp:lastModifiedBy>Dmytro Maidaniuk</cp:lastModifiedBy>
  <cp:revision>47</cp:revision>
  <dcterms:created xsi:type="dcterms:W3CDTF">2009-02-20T19:07:40Z</dcterms:created>
  <dcterms:modified xsi:type="dcterms:W3CDTF">2015-08-09T11:06:46Z</dcterms:modified>
</cp:coreProperties>
</file>