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5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A713B-C548-789A-B9F6-C2E54DFA2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C27F15-7612-53B9-778C-EE064EBE2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19BC1-A517-788F-AA54-30246877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E167E-3495-544F-CDC3-ACB93466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62B24B-1DFC-AB8B-0482-2DC15F1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5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C057-1C9A-50A6-E090-9534F550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43208B-E229-9FB6-0F5A-2B28AB15D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E173D-3624-5DE6-1E80-CA67E2C6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CFDB89-8E02-8593-74E7-056DEED6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7B62E-6215-7000-B193-857F7634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9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C8CD97-4C04-6096-A005-5B361B8E2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AE8071-5CD2-ABD4-8934-DDA1DD3C1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885B7-C5E2-9FC8-1C28-C73F6BAA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BD438A-E059-18D6-A0F5-8AEE4529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C58D98-7E66-0A23-9B76-5A655AAA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0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14A43-7C31-52C2-156D-3369899F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8888B-99EE-ADD1-8ED2-0C7B8B00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85E34-10B7-DA88-061E-4FFE0E8E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F211E-0CB7-C55B-6447-AC79CD03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B456B-DC97-D1CF-E987-E8DBBA65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81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B96DC-DD82-7D7D-4EA6-91D35B81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7C17F8-75E6-E504-249E-17847939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0F7C1-219A-BEA5-584A-B6D35AF9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742C6C-7351-7B89-4DCF-F32F97AF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4EDC2-0669-B459-1970-1033D31D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96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34E31-FF77-B5C8-7E85-BF813777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46EA0-38DA-D7A5-6DC9-EF6705BBA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5A0203-F7E4-43BA-7F6F-ECC78B4E6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B57215-E12B-D765-7900-3C3415E3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108930-A40D-FD2C-05CB-16DAB263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F64EDC-1BF3-2ED5-7CF2-FCD735B1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0B3D1-6050-BA4D-6DAE-BF92F280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0E58F8-B0F2-984D-3F83-507E03AD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9FFC9A-B7E5-C826-A691-A3BE391D8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DFA12F-F991-A652-146B-849ABACEE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3366FA-221E-8C7C-D324-361EDC30E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534997-3245-6A53-86C8-493954C0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5E00D4-438C-9A21-9540-CD9A8126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D0BE6E-C1C0-DDF2-80AA-F72B1EE9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1BBB0-64A9-E739-1446-90AF3F77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451ACC-87F8-54A3-2741-ACE66884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FAEFBA-11E5-1858-0455-860E1619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26B2AE-42F1-05D1-2721-2FAA6890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9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9A4B46-635F-F2CA-810B-6C6DA5C8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4B9770-40C1-6C6C-D1A7-56804C5A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D76116-4C3B-EBC1-D582-9A294B9F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0ADD-884B-4130-3C7B-4D51D210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01CB3-7BA6-A205-F053-92E7AFE6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080635-BE7E-4521-0FFB-FC02854C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9CA9BC-E41C-B830-541A-AE6AC252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132A1-7976-6EFA-88C9-24CDB74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984D13-A308-9499-F3C4-4719A5B7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6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18FB7-3272-3F9C-93C5-7C0CA0F1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73BAFD-F101-A903-9565-469959AE8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20123C-4893-EB30-AB44-C3AAEB55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07268C-550B-F57D-F2F3-1344EEFD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EB0432-60A2-D6BB-9A53-B417185C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4B6EBB-A683-EC83-3511-0B8495BD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33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51BF3-3F3E-94C9-2F80-2DAAD742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95B30-9366-7A8E-A89E-F759D3407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2F2B6-8D0B-E4D0-0796-A33E5B328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8402-EEDE-440D-B632-EE06C4F19246}" type="datetimeFigureOut">
              <a:rPr lang="ru-RU" smtClean="0"/>
              <a:t>15.08.2023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1898E-2D9E-1A04-411A-2A8D2C620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0D44C-508C-2990-C72E-086E1E7A5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94DC-14CF-4F38-9A4E-0686F627B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5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44106-C574-690F-E91C-106C2953D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24" y="1183588"/>
            <a:ext cx="11538409" cy="1719344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Модель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для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предсказания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цены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квартиры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в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г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.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Магнитогорск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8DE08-7C30-CA1B-9A5C-F90EFE4017CB}"/>
              </a:ext>
            </a:extLst>
          </p:cNvPr>
          <p:cNvSpPr txBox="1"/>
          <p:nvPr/>
        </p:nvSpPr>
        <p:spPr>
          <a:xfrm>
            <a:off x="789887" y="3537484"/>
            <a:ext cx="106122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dirty="0">
                <a:effectLst/>
                <a:latin typeface="Arial" panose="020B0604020202020204" pitchFamily="34" charset="0"/>
              </a:rPr>
              <a:t>Цель:</a:t>
            </a:r>
            <a:r>
              <a:rPr lang="ru-RU" sz="2800" b="1" i="0" dirty="0">
                <a:effectLst/>
                <a:latin typeface="Courier New" panose="02070309020205020404" pitchFamily="49" charset="0"/>
              </a:rPr>
              <a:t> </a:t>
            </a:r>
            <a:br>
              <a:rPr lang="ru-RU" sz="2800" dirty="0"/>
            </a:br>
            <a:r>
              <a:rPr lang="ru-RU" sz="2800" b="0" i="0" dirty="0">
                <a:effectLst/>
                <a:latin typeface="Arial" panose="020B0604020202020204" pitchFamily="34" charset="0"/>
              </a:rPr>
              <a:t>Создать модель для предсказания цены квартиры в различных районах Магнитогорска. Модель должна получать на вход параметры квартиры в формате JSON и возвращать цену в тысячах рублей. </a:t>
            </a:r>
            <a:r>
              <a:rPr lang="ru-RU" sz="2800" b="1" i="0" dirty="0">
                <a:effectLst/>
                <a:latin typeface="Arial" panose="020B0604020202020204" pitchFamily="34" charset="0"/>
              </a:rPr>
              <a:t>Метрика модели – MAE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.</a:t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54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F78FF-C9A5-0F5D-CAD9-812BDBFF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4" y="54227"/>
            <a:ext cx="9856031" cy="6749545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22ADB7E-26D5-6411-38C6-5782C9F7E9B6}"/>
              </a:ext>
            </a:extLst>
          </p:cNvPr>
          <p:cNvCxnSpPr>
            <a:cxnSpLocks/>
          </p:cNvCxnSpPr>
          <p:nvPr/>
        </p:nvCxnSpPr>
        <p:spPr>
          <a:xfrm>
            <a:off x="2168164" y="1726153"/>
            <a:ext cx="196077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02B0BA4-9135-2EF1-5352-EFD4B7BD77EF}"/>
              </a:ext>
            </a:extLst>
          </p:cNvPr>
          <p:cNvCxnSpPr>
            <a:cxnSpLocks/>
          </p:cNvCxnSpPr>
          <p:nvPr/>
        </p:nvCxnSpPr>
        <p:spPr>
          <a:xfrm>
            <a:off x="2168164" y="2698685"/>
            <a:ext cx="196077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CB588DE-5801-B7AB-A3E1-BED1696B9D22}"/>
              </a:ext>
            </a:extLst>
          </p:cNvPr>
          <p:cNvCxnSpPr>
            <a:cxnSpLocks/>
          </p:cNvCxnSpPr>
          <p:nvPr/>
        </p:nvCxnSpPr>
        <p:spPr>
          <a:xfrm>
            <a:off x="1698395" y="3642937"/>
            <a:ext cx="196077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585F395-025E-8F7D-CA2F-07E4BB4245DC}"/>
              </a:ext>
            </a:extLst>
          </p:cNvPr>
          <p:cNvCxnSpPr>
            <a:cxnSpLocks/>
          </p:cNvCxnSpPr>
          <p:nvPr/>
        </p:nvCxnSpPr>
        <p:spPr>
          <a:xfrm>
            <a:off x="2425830" y="4606042"/>
            <a:ext cx="196077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3647E4-C407-AA7C-0A48-0035C4615239}"/>
              </a:ext>
            </a:extLst>
          </p:cNvPr>
          <p:cNvSpPr txBox="1"/>
          <p:nvPr/>
        </p:nvSpPr>
        <p:spPr>
          <a:xfrm>
            <a:off x="334344" y="1294584"/>
            <a:ext cx="281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Подорожали во времени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15A09-5E8A-2CB5-7F51-77A509165C70}"/>
              </a:ext>
            </a:extLst>
          </p:cNvPr>
          <p:cNvSpPr txBox="1"/>
          <p:nvPr/>
        </p:nvSpPr>
        <p:spPr>
          <a:xfrm>
            <a:off x="1310327" y="2240863"/>
            <a:ext cx="281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Общая высота здания влияет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995F0-EBF9-C05D-863A-FB1426E426D0}"/>
              </a:ext>
            </a:extLst>
          </p:cNvPr>
          <p:cNvSpPr txBox="1"/>
          <p:nvPr/>
        </p:nvSpPr>
        <p:spPr>
          <a:xfrm>
            <a:off x="576608" y="3002476"/>
            <a:ext cx="196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Квартиры в других районах дороже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E2AC7-1BAB-8192-645B-AE880DCCB2D7}"/>
              </a:ext>
            </a:extLst>
          </p:cNvPr>
          <p:cNvSpPr txBox="1"/>
          <p:nvPr/>
        </p:nvSpPr>
        <p:spPr>
          <a:xfrm>
            <a:off x="1310327" y="4144377"/>
            <a:ext cx="196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 марте самые дорогие квартиры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8A5DE-6D1F-EBD1-BA11-C1DB27AC7E98}"/>
              </a:ext>
            </a:extLst>
          </p:cNvPr>
          <p:cNvSpPr txBox="1"/>
          <p:nvPr/>
        </p:nvSpPr>
        <p:spPr>
          <a:xfrm>
            <a:off x="-9425" y="6157441"/>
            <a:ext cx="196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Левый берег - дешевле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40E1242-1070-A73E-EC6E-04F6965998EF}"/>
              </a:ext>
            </a:extLst>
          </p:cNvPr>
          <p:cNvCxnSpPr>
            <a:cxnSpLocks/>
          </p:cNvCxnSpPr>
          <p:nvPr/>
        </p:nvCxnSpPr>
        <p:spPr>
          <a:xfrm flipV="1">
            <a:off x="1187776" y="5797485"/>
            <a:ext cx="1491007" cy="855744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4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94F38-1A2A-F215-1A4C-DD01D740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387" y="2766218"/>
            <a:ext cx="4701225" cy="1325563"/>
          </a:xfrm>
        </p:spPr>
        <p:txBody>
          <a:bodyPr/>
          <a:lstStyle/>
          <a:p>
            <a:r>
              <a:rPr lang="ru-RU" dirty="0"/>
              <a:t>Запросы к модели</a:t>
            </a:r>
          </a:p>
        </p:txBody>
      </p:sp>
    </p:spTree>
    <p:extLst>
      <p:ext uri="{BB962C8B-B14F-4D97-AF65-F5344CB8AC3E}">
        <p14:creationId xmlns:p14="http://schemas.microsoft.com/office/powerpoint/2010/main" val="33018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7075FE1-B4C9-03DF-4007-79B5DCE6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88536"/>
            <a:ext cx="11174691" cy="652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Если нужно продолжать работу над моделью, то я бы сделал следующие шаги: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ru-RU" dirty="0"/>
            </a:br>
            <a:r>
              <a:rPr lang="ru-RU" b="0" i="0" dirty="0">
                <a:effectLst/>
                <a:latin typeface="Arial" panose="020B0604020202020204" pitchFamily="34" charset="0"/>
              </a:rPr>
              <a:t>- Собрать бы больше данных. Модель можно обучить на большей выборке и это точно улучшить качество.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br>
              <a:rPr lang="ru-RU" dirty="0"/>
            </a:br>
            <a:r>
              <a:rPr lang="ru-RU" b="0" i="0" dirty="0">
                <a:effectLst/>
                <a:latin typeface="Arial" panose="020B0604020202020204" pitchFamily="34" charset="0"/>
              </a:rPr>
              <a:t>- Сервис для предсказания работает с запросами, в которых заполнены все данные. Возможно сделать его более устойчивым к незаполненным полям.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br>
              <a:rPr lang="ru-RU" dirty="0"/>
            </a:br>
            <a:r>
              <a:rPr lang="ru-RU" b="0" i="0" dirty="0">
                <a:effectLst/>
                <a:latin typeface="Arial" panose="020B0604020202020204" pitchFamily="34" charset="0"/>
              </a:rPr>
              <a:t>- Собрать информацию о доме, например год постройки,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капитального ремонта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br>
              <a:rPr lang="ru-RU" dirty="0"/>
            </a:br>
            <a:r>
              <a:rPr lang="ru-RU" b="0" i="0" dirty="0">
                <a:effectLst/>
                <a:latin typeface="Arial" panose="020B0604020202020204" pitchFamily="34" charset="0"/>
              </a:rPr>
              <a:t>- Поискать сторонние решения и проанализировать их, думаю много можно найти полезного для доработки модели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br>
              <a:rPr lang="ru-RU" dirty="0"/>
            </a:br>
            <a:r>
              <a:rPr lang="ru-RU" b="0" i="0" dirty="0">
                <a:effectLst/>
                <a:latin typeface="Arial" panose="020B0604020202020204" pitchFamily="34" charset="0"/>
              </a:rPr>
              <a:t>- Совместить несколько моделей</a:t>
            </a:r>
            <a:r>
              <a:rPr lang="ru-RU" b="0" i="0" dirty="0">
                <a:effectLst/>
                <a:latin typeface="Courier New" panose="02070309020205020404" pitchFamily="49" charset="0"/>
              </a:rPr>
              <a:t> </a:t>
            </a:r>
            <a:br>
              <a:rPr lang="ru-RU" dirty="0"/>
            </a:br>
            <a:r>
              <a:rPr lang="ru-RU" b="0" i="0" dirty="0">
                <a:effectLst/>
                <a:latin typeface="Arial" panose="020B0604020202020204" pitchFamily="34" charset="0"/>
              </a:rPr>
              <a:t>- Создать больше признаков, например признак – «первый этаж»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B6809-C151-958D-388F-54CBD35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547835" cy="6183984"/>
          </a:xfrm>
        </p:spPr>
        <p:txBody>
          <a:bodyPr>
            <a:normAutofit/>
          </a:bodyPr>
          <a:lstStyle/>
          <a:p>
            <a:r>
              <a:rPr lang="ru-RU" b="1" dirty="0"/>
              <a:t>Кластеризация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K-means </a:t>
            </a:r>
            <a:r>
              <a:rPr lang="ru-RU" dirty="0"/>
              <a:t>с начальными </a:t>
            </a:r>
            <a:r>
              <a:rPr lang="ru-RU" dirty="0" err="1"/>
              <a:t>центроидами</a:t>
            </a:r>
            <a:r>
              <a:rPr lang="ru-RU" dirty="0"/>
              <a:t> из средних по району с масштабированными данными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 </a:t>
            </a:r>
            <a:r>
              <a:rPr lang="en-US" dirty="0"/>
              <a:t>KNN </a:t>
            </a:r>
            <a:r>
              <a:rPr lang="ru-RU" dirty="0"/>
              <a:t>для классификации района</a:t>
            </a:r>
          </a:p>
        </p:txBody>
      </p:sp>
    </p:spTree>
    <p:extLst>
      <p:ext uri="{BB962C8B-B14F-4D97-AF65-F5344CB8AC3E}">
        <p14:creationId xmlns:p14="http://schemas.microsoft.com/office/powerpoint/2010/main" val="312895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3D3138-F6AA-F15F-A23D-449B6BE2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72698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57995-87F6-F247-890C-0433E698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68" y="5519519"/>
            <a:ext cx="4387078" cy="10064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DD7EA4-63C7-E010-7147-79CEF8274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085" y="0"/>
            <a:ext cx="3706078" cy="3841548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1535A4D-2B00-DBEB-19F4-FA74F68D8369}"/>
              </a:ext>
            </a:extLst>
          </p:cNvPr>
          <p:cNvCxnSpPr>
            <a:cxnSpLocks/>
          </p:cNvCxnSpPr>
          <p:nvPr/>
        </p:nvCxnSpPr>
        <p:spPr>
          <a:xfrm>
            <a:off x="9982986" y="1677971"/>
            <a:ext cx="0" cy="999241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0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224952-4516-53F6-F2FD-964F66CF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281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18578-203C-64B1-A0F8-C5980C6948A7}"/>
              </a:ext>
            </a:extLst>
          </p:cNvPr>
          <p:cNvSpPr txBox="1"/>
          <p:nvPr/>
        </p:nvSpPr>
        <p:spPr>
          <a:xfrm>
            <a:off x="8936610" y="1159496"/>
            <a:ext cx="254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Даже визуально невозможно заметить каких-либо кластеров</a:t>
            </a:r>
          </a:p>
        </p:txBody>
      </p:sp>
    </p:spTree>
    <p:extLst>
      <p:ext uri="{BB962C8B-B14F-4D97-AF65-F5344CB8AC3E}">
        <p14:creationId xmlns:p14="http://schemas.microsoft.com/office/powerpoint/2010/main" val="395087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4EA0A-8F8B-D09B-7D96-6C137572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10" y="1628605"/>
            <a:ext cx="7194681" cy="4555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DD992-BE9E-120D-4267-4215DD22D343}"/>
              </a:ext>
            </a:extLst>
          </p:cNvPr>
          <p:cNvSpPr txBox="1"/>
          <p:nvPr/>
        </p:nvSpPr>
        <p:spPr>
          <a:xfrm>
            <a:off x="818610" y="3813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KNN </a:t>
            </a:r>
            <a:r>
              <a:rPr lang="ru-RU" sz="3200" b="1" dirty="0"/>
              <a:t>для классификации района</a:t>
            </a:r>
          </a:p>
        </p:txBody>
      </p:sp>
    </p:spTree>
    <p:extLst>
      <p:ext uri="{BB962C8B-B14F-4D97-AF65-F5344CB8AC3E}">
        <p14:creationId xmlns:p14="http://schemas.microsoft.com/office/powerpoint/2010/main" val="1797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FCF015D-4FE2-681F-5D70-925F2CEE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6" y="0"/>
            <a:ext cx="10515600" cy="1178351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ехнология обогащения железа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D9CE2-5693-510C-427E-F1D4AD81937C}"/>
              </a:ext>
            </a:extLst>
          </p:cNvPr>
          <p:cNvSpPr txBox="1"/>
          <p:nvPr/>
        </p:nvSpPr>
        <p:spPr>
          <a:xfrm>
            <a:off x="287520" y="2435829"/>
            <a:ext cx="66788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>
                <a:solidFill>
                  <a:srgbClr val="333333"/>
                </a:solidFill>
                <a:effectLst/>
                <a:latin typeface="Lora" panose="020F0502020204030204" pitchFamily="2" charset="-52"/>
              </a:rPr>
              <a:t>Из железных руд промышленное значение имеют главным образом:</a:t>
            </a:r>
            <a:endParaRPr lang="ru-RU" sz="3600" b="1" i="0" dirty="0">
              <a:solidFill>
                <a:srgbClr val="333333"/>
              </a:solidFill>
              <a:effectLst/>
              <a:latin typeface="Lora" panose="020F0502020204030204" pitchFamily="2" charset="-5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800" i="0" dirty="0">
                <a:solidFill>
                  <a:srgbClr val="333333"/>
                </a:solidFill>
                <a:effectLst/>
                <a:latin typeface="Lora" panose="020F0502020204030204" pitchFamily="2" charset="-52"/>
              </a:rPr>
              <a:t>Красный железняк. Содержание оксида железа Fe2O3 от 60% до 70%</a:t>
            </a:r>
            <a:endParaRPr lang="ru-RU" sz="3600" i="0" dirty="0">
              <a:solidFill>
                <a:srgbClr val="333333"/>
              </a:solidFill>
              <a:effectLst/>
              <a:latin typeface="Lora" panose="020F0502020204030204" pitchFamily="2" charset="-52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800" i="0" dirty="0">
                <a:solidFill>
                  <a:srgbClr val="333333"/>
                </a:solidFill>
                <a:effectLst/>
                <a:latin typeface="Lora" panose="020F0502020204030204" pitchFamily="2" charset="-52"/>
              </a:rPr>
              <a:t>Магнитный железняк. Содержание оксида железа Fe3O4 от 55% до 60%.</a:t>
            </a:r>
            <a:endParaRPr lang="ru-RU" sz="3600" i="0" dirty="0">
              <a:solidFill>
                <a:srgbClr val="333333"/>
              </a:solidFill>
              <a:effectLst/>
              <a:latin typeface="Lora" panose="020F0502020204030204" pitchFamily="2" charset="-52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773EE826-D47A-4987-6BF0-D5070141E61D}"/>
              </a:ext>
            </a:extLst>
          </p:cNvPr>
          <p:cNvSpPr txBox="1">
            <a:spLocks/>
          </p:cNvSpPr>
          <p:nvPr/>
        </p:nvSpPr>
        <p:spPr>
          <a:xfrm>
            <a:off x="161041" y="1047946"/>
            <a:ext cx="1856295" cy="117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Сырье</a:t>
            </a:r>
            <a:endParaRPr lang="ru-RU" dirty="0"/>
          </a:p>
        </p:txBody>
      </p:sp>
      <p:pic>
        <p:nvPicPr>
          <p:cNvPr id="1026" name="Picture 2" descr="Металлы широкого спектра применения – Южная Осетия">
            <a:extLst>
              <a:ext uri="{FF2B5EF4-FFF2-40B4-BE49-F238E27FC236}">
                <a16:creationId xmlns:a16="http://schemas.microsoft.com/office/drawing/2014/main" id="{D6FA156B-00A5-F314-B7F8-5426B7BA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57" y="2617448"/>
            <a:ext cx="4937460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65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5540C-4D39-8300-7F4B-01AC3FA2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Продукт обогащения</a:t>
            </a:r>
          </a:p>
        </p:txBody>
      </p:sp>
      <p:pic>
        <p:nvPicPr>
          <p:cNvPr id="4" name="Picture 2" descr="Методы и схемы обогащения руды - techade.ru">
            <a:extLst>
              <a:ext uri="{FF2B5EF4-FFF2-40B4-BE49-F238E27FC236}">
                <a16:creationId xmlns:a16="http://schemas.microsoft.com/office/drawing/2014/main" id="{E76EA243-C304-C870-E72E-839EC52C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89" y="0"/>
            <a:ext cx="3876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064C7AD-DA39-04EE-AC58-9461C1BF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12" y="4501975"/>
            <a:ext cx="2697820" cy="180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47F54-8A43-4269-1AEE-E734BBFC4202}"/>
              </a:ext>
            </a:extLst>
          </p:cNvPr>
          <p:cNvSpPr txBox="1"/>
          <p:nvPr/>
        </p:nvSpPr>
        <p:spPr>
          <a:xfrm>
            <a:off x="104136" y="1920158"/>
            <a:ext cx="62169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Концентрат</a:t>
            </a:r>
          </a:p>
        </p:txBody>
      </p:sp>
      <p:pic>
        <p:nvPicPr>
          <p:cNvPr id="3078" name="Picture 6" descr="Железорудный концентрат: что это, химический состав. Для ...">
            <a:extLst>
              <a:ext uri="{FF2B5EF4-FFF2-40B4-BE49-F238E27FC236}">
                <a16:creationId xmlns:a16="http://schemas.microsoft.com/office/drawing/2014/main" id="{14DDF33E-06EA-5E6B-B29C-2D24DCC3B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00" y="1607707"/>
            <a:ext cx="2748332" cy="17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912E8-1F22-FC08-5A88-1FFF2D0311B2}"/>
              </a:ext>
            </a:extLst>
          </p:cNvPr>
          <p:cNvSpPr txBox="1"/>
          <p:nvPr/>
        </p:nvSpPr>
        <p:spPr>
          <a:xfrm>
            <a:off x="104136" y="5110904"/>
            <a:ext cx="62169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Окатыши</a:t>
            </a:r>
          </a:p>
        </p:txBody>
      </p:sp>
    </p:spTree>
    <p:extLst>
      <p:ext uri="{BB962C8B-B14F-4D97-AF65-F5344CB8AC3E}">
        <p14:creationId xmlns:p14="http://schemas.microsoft.com/office/powerpoint/2010/main" val="315352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8D992-685E-DF6D-2226-D4ABD3B2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52627" cy="2670306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Какое оборудование применяется при обогащении?</a:t>
            </a:r>
            <a:endParaRPr lang="ru-RU" sz="3200" dirty="0"/>
          </a:p>
        </p:txBody>
      </p:sp>
      <p:pic>
        <p:nvPicPr>
          <p:cNvPr id="2052" name="Picture 4" descr="Оборудование - ТОО TUTAS: Компания по переработке минерального сырья">
            <a:extLst>
              <a:ext uri="{FF2B5EF4-FFF2-40B4-BE49-F238E27FC236}">
                <a16:creationId xmlns:a16="http://schemas.microsoft.com/office/drawing/2014/main" id="{4B95653C-EC2A-F7B9-2306-3153EBCC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9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C32AF-D62F-3609-069F-BAB5E874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и 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F7862-0B22-68F0-CC8F-75281B420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Парсером собрал около 1000 объектов квартир с сайта</a:t>
            </a:r>
          </a:p>
          <a:p>
            <a:r>
              <a:rPr lang="ru-RU" dirty="0"/>
              <a:t>После очистки и подготовки данных получил 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581 объект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Признаки: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79178B-CFEE-6098-7950-42664AED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23" y="2945832"/>
            <a:ext cx="3629702" cy="3912168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58D498C-46E4-5DAA-BDF1-DC92BAA771F8}"/>
              </a:ext>
            </a:extLst>
          </p:cNvPr>
          <p:cNvCxnSpPr>
            <a:cxnSpLocks/>
          </p:cNvCxnSpPr>
          <p:nvPr/>
        </p:nvCxnSpPr>
        <p:spPr>
          <a:xfrm flipH="1">
            <a:off x="6713456" y="3195687"/>
            <a:ext cx="178166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3B6EBDA-E5CD-0432-913E-2591FC086B0C}"/>
              </a:ext>
            </a:extLst>
          </p:cNvPr>
          <p:cNvCxnSpPr>
            <a:cxnSpLocks/>
          </p:cNvCxnSpPr>
          <p:nvPr/>
        </p:nvCxnSpPr>
        <p:spPr>
          <a:xfrm flipH="1">
            <a:off x="6713456" y="5497398"/>
            <a:ext cx="178166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05B1EA-A879-5048-EB5B-4779700530C7}"/>
              </a:ext>
            </a:extLst>
          </p:cNvPr>
          <p:cNvCxnSpPr>
            <a:cxnSpLocks/>
          </p:cNvCxnSpPr>
          <p:nvPr/>
        </p:nvCxnSpPr>
        <p:spPr>
          <a:xfrm flipH="1">
            <a:off x="6713456" y="5187884"/>
            <a:ext cx="178166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7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57BA2F-6559-BD8D-D7CE-5B043B03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44" y="0"/>
            <a:ext cx="10331777" cy="6767411"/>
          </a:xfr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D0A34BE-F4E0-D3C5-4694-D11419CADB1D}"/>
              </a:ext>
            </a:extLst>
          </p:cNvPr>
          <p:cNvCxnSpPr>
            <a:cxnSpLocks/>
          </p:cNvCxnSpPr>
          <p:nvPr/>
        </p:nvCxnSpPr>
        <p:spPr>
          <a:xfrm flipH="1">
            <a:off x="3139126" y="1178351"/>
            <a:ext cx="1414020" cy="415828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73CEDE-B2A5-F026-59EF-88C8F7905EDD}"/>
              </a:ext>
            </a:extLst>
          </p:cNvPr>
          <p:cNvCxnSpPr>
            <a:cxnSpLocks/>
          </p:cNvCxnSpPr>
          <p:nvPr/>
        </p:nvCxnSpPr>
        <p:spPr>
          <a:xfrm flipH="1">
            <a:off x="3989109" y="1386265"/>
            <a:ext cx="714866" cy="1802093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3014367-0578-A39D-8907-69452C22FA5D}"/>
              </a:ext>
            </a:extLst>
          </p:cNvPr>
          <p:cNvCxnSpPr>
            <a:cxnSpLocks/>
          </p:cNvCxnSpPr>
          <p:nvPr/>
        </p:nvCxnSpPr>
        <p:spPr>
          <a:xfrm flipH="1">
            <a:off x="4393676" y="1490222"/>
            <a:ext cx="498835" cy="2274742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33F53-F845-D03E-96FC-760748297593}"/>
              </a:ext>
            </a:extLst>
          </p:cNvPr>
          <p:cNvSpPr txBox="1"/>
          <p:nvPr/>
        </p:nvSpPr>
        <p:spPr>
          <a:xfrm>
            <a:off x="4703975" y="967002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Стандартные квартиры</a:t>
            </a:r>
          </a:p>
        </p:txBody>
      </p:sp>
    </p:spTree>
    <p:extLst>
      <p:ext uri="{BB962C8B-B14F-4D97-AF65-F5344CB8AC3E}">
        <p14:creationId xmlns:p14="http://schemas.microsoft.com/office/powerpoint/2010/main" val="31554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B6CD4-7D3C-5305-6B00-4B427F6F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" y="603315"/>
            <a:ext cx="12075400" cy="5703217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DB7FB1F-8E50-7A2F-8669-52A8A46638B9}"/>
              </a:ext>
            </a:extLst>
          </p:cNvPr>
          <p:cNvCxnSpPr>
            <a:cxnSpLocks/>
          </p:cNvCxnSpPr>
          <p:nvPr/>
        </p:nvCxnSpPr>
        <p:spPr>
          <a:xfrm>
            <a:off x="9323109" y="3714161"/>
            <a:ext cx="0" cy="1151119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BB782-98D9-60FD-389F-891C12BD5128}"/>
              </a:ext>
            </a:extLst>
          </p:cNvPr>
          <p:cNvSpPr txBox="1"/>
          <p:nvPr/>
        </p:nvSpPr>
        <p:spPr>
          <a:xfrm>
            <a:off x="8342722" y="2760053"/>
            <a:ext cx="2997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Маловато будет для модели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9062AA9-E6FD-98AF-0DBA-55478EFF07FB}"/>
              </a:ext>
            </a:extLst>
          </p:cNvPr>
          <p:cNvCxnSpPr>
            <a:cxnSpLocks/>
          </p:cNvCxnSpPr>
          <p:nvPr/>
        </p:nvCxnSpPr>
        <p:spPr>
          <a:xfrm>
            <a:off x="9475509" y="3714160"/>
            <a:ext cx="1591559" cy="153657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0140E-8E18-8061-591D-55F3B680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2" y="13382"/>
            <a:ext cx="11670384" cy="6844618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D9BCAE2-F09E-C990-967F-480081C03333}"/>
              </a:ext>
            </a:extLst>
          </p:cNvPr>
          <p:cNvCxnSpPr>
            <a:cxnSpLocks/>
          </p:cNvCxnSpPr>
          <p:nvPr/>
        </p:nvCxnSpPr>
        <p:spPr>
          <a:xfrm>
            <a:off x="5638799" y="3563331"/>
            <a:ext cx="0" cy="1517716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3346C3-A991-D16F-12FC-87B93984BE43}"/>
              </a:ext>
            </a:extLst>
          </p:cNvPr>
          <p:cNvCxnSpPr>
            <a:cxnSpLocks/>
          </p:cNvCxnSpPr>
          <p:nvPr/>
        </p:nvCxnSpPr>
        <p:spPr>
          <a:xfrm>
            <a:off x="8788922" y="3263244"/>
            <a:ext cx="0" cy="1517716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7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74DD12-3AB5-62A5-AD4A-3536B6A3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624"/>
            <a:ext cx="5468332" cy="456985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AD4FF-C014-93D9-DE61-6BACC61D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3771" cy="926347"/>
          </a:xfrm>
        </p:spPr>
        <p:txBody>
          <a:bodyPr/>
          <a:lstStyle/>
          <a:p>
            <a:r>
              <a:rPr lang="ru-RU" dirty="0"/>
              <a:t>Корреляция Пирсона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5C9413F-EF1C-67EC-92B5-44A48700FCE8}"/>
              </a:ext>
            </a:extLst>
          </p:cNvPr>
          <p:cNvCxnSpPr>
            <a:cxnSpLocks/>
          </p:cNvCxnSpPr>
          <p:nvPr/>
        </p:nvCxnSpPr>
        <p:spPr>
          <a:xfrm flipH="1">
            <a:off x="6193411" y="2234153"/>
            <a:ext cx="2356700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0E861C5-EC24-5670-C668-EEC23B86D588}"/>
              </a:ext>
            </a:extLst>
          </p:cNvPr>
          <p:cNvCxnSpPr>
            <a:cxnSpLocks/>
          </p:cNvCxnSpPr>
          <p:nvPr/>
        </p:nvCxnSpPr>
        <p:spPr>
          <a:xfrm flipH="1">
            <a:off x="6193411" y="2640553"/>
            <a:ext cx="2356700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A7A8A3-8B77-D6C1-DC43-ACD06DAE9F09}"/>
              </a:ext>
            </a:extLst>
          </p:cNvPr>
          <p:cNvSpPr txBox="1"/>
          <p:nvPr/>
        </p:nvSpPr>
        <p:spPr>
          <a:xfrm>
            <a:off x="8663234" y="1827103"/>
            <a:ext cx="2818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Сильная корреляция</a:t>
            </a:r>
          </a:p>
        </p:txBody>
      </p:sp>
    </p:spTree>
    <p:extLst>
      <p:ext uri="{BB962C8B-B14F-4D97-AF65-F5344CB8AC3E}">
        <p14:creationId xmlns:p14="http://schemas.microsoft.com/office/powerpoint/2010/main" val="211208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EC70-6C41-7D44-5AEE-2642E796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моделей на обучающей выборке и кросс-валидация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44F0EE-1751-3282-8031-3DF36199D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534" y="1911944"/>
            <a:ext cx="8321519" cy="4493296"/>
          </a:xfr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6330B1D-86ED-4502-571A-0663D1D256D1}"/>
              </a:ext>
            </a:extLst>
          </p:cNvPr>
          <p:cNvCxnSpPr>
            <a:cxnSpLocks/>
          </p:cNvCxnSpPr>
          <p:nvPr/>
        </p:nvCxnSpPr>
        <p:spPr>
          <a:xfrm>
            <a:off x="2696066" y="2753675"/>
            <a:ext cx="932468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619B4F-39D9-55E9-1F9A-B324B4F4873F}"/>
              </a:ext>
            </a:extLst>
          </p:cNvPr>
          <p:cNvSpPr txBox="1"/>
          <p:nvPr/>
        </p:nvSpPr>
        <p:spPr>
          <a:xfrm>
            <a:off x="343687" y="2120798"/>
            <a:ext cx="2818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Выбранная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48362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42B4F6A-1379-7A1B-D981-FD2D55E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1) </a:t>
            </a:r>
            <a:r>
              <a:rPr lang="ru-RU" sz="2400" b="1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learning_rate</a:t>
            </a:r>
            <a:endParaRPr lang="ru-RU" sz="24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2) </a:t>
            </a:r>
            <a:r>
              <a:rPr lang="ru-RU" sz="2400" b="1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depth</a:t>
            </a:r>
            <a:r>
              <a:rPr lang="ru-RU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3) </a:t>
            </a:r>
            <a:r>
              <a:rPr lang="ru-RU" sz="2400" b="1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subsample</a:t>
            </a:r>
            <a:endParaRPr lang="ru-RU" sz="24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Доля образцов, используемых для построения каждого дерева. Это позволяет случайно выбирать подмножество данных для каждого дерева, что может помочь уменьшить переобучение.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4) </a:t>
            </a:r>
            <a:r>
              <a:rPr lang="ru-RU" sz="2400" b="1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colsample_bylevel</a:t>
            </a:r>
            <a:endParaRPr lang="ru-RU" sz="24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Доля признаков, используемых на каждом уровне дерева. Аналогично </a:t>
            </a:r>
            <a:r>
              <a:rPr lang="ru-RU" sz="2400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subsample</a:t>
            </a:r>
            <a:r>
              <a:rPr lang="ru-RU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это позволяет случайно выбирать подмножество признаков на каждом уровне дерева.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5) </a:t>
            </a:r>
            <a:r>
              <a:rPr lang="ru-RU" sz="2400" b="1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min_data_in_leaf</a:t>
            </a:r>
            <a:endParaRPr lang="ru-RU" sz="2400" b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400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Минимальное количество образцов (данных), которое должно быть в листе дерева. Это ограничение помогает контролировать глубину дерева и предотвращать переобучение.</a:t>
            </a:r>
          </a:p>
        </p:txBody>
      </p:sp>
    </p:spTree>
    <p:extLst>
      <p:ext uri="{BB962C8B-B14F-4D97-AF65-F5344CB8AC3E}">
        <p14:creationId xmlns:p14="http://schemas.microsoft.com/office/powerpoint/2010/main" val="127480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BA321-7803-041B-35F8-A74E7053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204" y="72894"/>
            <a:ext cx="3997751" cy="756665"/>
          </a:xfrm>
        </p:spPr>
        <p:txBody>
          <a:bodyPr/>
          <a:lstStyle/>
          <a:p>
            <a:r>
              <a:rPr lang="ru-RU" dirty="0"/>
              <a:t>Анализ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EDFDB8-E357-3303-2790-96C7F99D0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" y="901798"/>
            <a:ext cx="10351417" cy="5927798"/>
          </a:xfrm>
        </p:spPr>
      </p:pic>
    </p:spTree>
    <p:extLst>
      <p:ext uri="{BB962C8B-B14F-4D97-AF65-F5344CB8AC3E}">
        <p14:creationId xmlns:p14="http://schemas.microsoft.com/office/powerpoint/2010/main" val="2222964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395</Words>
  <Application>Microsoft Office PowerPoint</Application>
  <PresentationFormat>Широкоэкранный</PresentationFormat>
  <Paragraphs>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Lora</vt:lpstr>
      <vt:lpstr>Тема Office</vt:lpstr>
      <vt:lpstr>Модель для предсказания цены квартиры в г. Магнитогорск</vt:lpstr>
      <vt:lpstr>Сбор и подготовка данных</vt:lpstr>
      <vt:lpstr>Презентация PowerPoint</vt:lpstr>
      <vt:lpstr>Презентация PowerPoint</vt:lpstr>
      <vt:lpstr>Презентация PowerPoint</vt:lpstr>
      <vt:lpstr>Корреляция Пирсона</vt:lpstr>
      <vt:lpstr>Построение моделей на обучающей выборке и кросс-валидация</vt:lpstr>
      <vt:lpstr>Презентация PowerPoint</vt:lpstr>
      <vt:lpstr>Анализ модели</vt:lpstr>
      <vt:lpstr>Презентация PowerPoint</vt:lpstr>
      <vt:lpstr>Запросы к модели</vt:lpstr>
      <vt:lpstr>Презентация PowerPoint</vt:lpstr>
      <vt:lpstr>Кластеризация  - K-means с начальными центроидами из средних по району с масштабированными данными  - KNN для классификации района</vt:lpstr>
      <vt:lpstr>Презентация PowerPoint</vt:lpstr>
      <vt:lpstr>Презентация PowerPoint</vt:lpstr>
      <vt:lpstr>Презентация PowerPoint</vt:lpstr>
      <vt:lpstr>Технология обогащения железа</vt:lpstr>
      <vt:lpstr>Продукт обогащения</vt:lpstr>
      <vt:lpstr>Какое оборудование применяется при обогащении?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для предсказания цены квартиры в г. Магнитогорск</dc:title>
  <dc:creator>Dmitrii Makhazen</dc:creator>
  <cp:lastModifiedBy>Dmitrii Makhazen</cp:lastModifiedBy>
  <cp:revision>4</cp:revision>
  <dcterms:created xsi:type="dcterms:W3CDTF">2023-08-15T05:51:36Z</dcterms:created>
  <dcterms:modified xsi:type="dcterms:W3CDTF">2023-08-15T09:11:57Z</dcterms:modified>
</cp:coreProperties>
</file>