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Caveat"/>
      <p:regular r:id="rId25"/>
      <p:bold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aveat-bold.fntdata"/><Relationship Id="rId25" Type="http://schemas.openxmlformats.org/officeDocument/2006/relationships/font" Target="fonts/Caveat-regular.fntdata"/><Relationship Id="rId27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90c1d8f0a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90c1d8f0a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0c1d8f0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0c1d8f0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9c44dcc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9c44dcc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0c1d8f0a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90c1d8f0a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90c1d8f0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90c1d8f0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90c1d8f0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90c1d8f0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c44dcc2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c44dcc2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9d556fa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9d556fa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9d556fa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9d556fa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6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rgbClr val="EFEFE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337500" y="919875"/>
            <a:ext cx="72498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33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KnowItAll Web App</a:t>
            </a:r>
            <a:endParaRPr sz="5733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702850" y="1951138"/>
            <a:ext cx="369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——</a:t>
            </a:r>
            <a:r>
              <a:rPr i="0" lang="en" sz="2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Iteration </a:t>
            </a:r>
            <a:r>
              <a:rPr lang="en" sz="2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r>
              <a:rPr i="0" lang="en" sz="2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 Report</a:t>
            </a:r>
            <a:endParaRPr i="0" sz="20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6326200" y="2968700"/>
            <a:ext cx="2139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Daniel Makover</a:t>
            </a:r>
            <a:endParaRPr i="0" sz="1400" u="none" cap="none" strike="noStrike">
              <a:solidFill>
                <a:srgbClr val="66666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Kun Mo</a:t>
            </a:r>
            <a:endParaRPr i="0" sz="1400" u="none" cap="none" strike="noStrike">
              <a:solidFill>
                <a:srgbClr val="66666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Gunnar Nichols</a:t>
            </a:r>
            <a:endParaRPr i="0" sz="1400" u="none" cap="none" strike="noStrike">
              <a:solidFill>
                <a:srgbClr val="66666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Heli Kolambekar</a:t>
            </a:r>
            <a:endParaRPr i="0" sz="1400" u="none" cap="none" strike="noStrike">
              <a:solidFill>
                <a:srgbClr val="66666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Haoyi Zhu</a:t>
            </a:r>
            <a:endParaRPr i="0" sz="1400" u="none" cap="none" strike="noStrike">
              <a:solidFill>
                <a:srgbClr val="66666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Yuwei Wu</a:t>
            </a:r>
            <a:endParaRPr i="0" sz="1400" u="none" cap="none" strike="noStrike">
              <a:solidFill>
                <a:srgbClr val="66666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  <a:latin typeface="Alfa Slab One"/>
                <a:ea typeface="Alfa Slab One"/>
                <a:cs typeface="Alfa Slab One"/>
                <a:sym typeface="Alfa Slab One"/>
              </a:rPr>
              <a:t>Weiye Xu</a:t>
            </a:r>
            <a:endParaRPr i="0" sz="1400" u="none" cap="none" strike="noStrike">
              <a:solidFill>
                <a:srgbClr val="66666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0" y="0"/>
            <a:ext cx="9144000" cy="2682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Iteration 2 Plans</a:t>
            </a:r>
            <a:endParaRPr sz="4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141525" y="1152475"/>
            <a:ext cx="45138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2"/>
              <a:t>Users</a:t>
            </a:r>
            <a:endParaRPr b="1" sz="136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/>
              <a:t>	Players will be able to login as distinct users </a:t>
            </a:r>
            <a:endParaRPr sz="136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/>
              <a:t>	Will support password reset and email verification</a:t>
            </a:r>
            <a:endParaRPr sz="1368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/>
              <a:t>Game session restoring (time permitting)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52"/>
              <a:t>Additional Lifelines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300"/>
              <a:t>Add 50/50 lifeline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	Add additional time for question lifeline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52"/>
              <a:t>Testing</a:t>
            </a:r>
            <a:endParaRPr b="1" sz="185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52"/>
              <a:t>	</a:t>
            </a:r>
            <a:r>
              <a:rPr lang="en" sz="1350"/>
              <a:t>Establish Testing Scripts</a:t>
            </a:r>
            <a:endParaRPr sz="1350"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4655325" y="1152475"/>
            <a:ext cx="40920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2"/>
              <a:t>Categories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/>
              <a:t>Before initiating a game the player will have a chance to select a category</a:t>
            </a:r>
            <a:endParaRPr sz="13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8"/>
              <a:t>	Each category has a distinct leaderboard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52"/>
              <a:t>Profile Page (time permitting)</a:t>
            </a:r>
            <a:endParaRPr b="1" sz="185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Players will be able to see their top scores and other user statistics</a:t>
            </a:r>
            <a:endParaRPr sz="13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Players will be able to manage user options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50"/>
              <a:t>Code Refactoring</a:t>
            </a:r>
            <a:endParaRPr b="1" sz="18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/>
              <a:t>Current code will be reorganized and streamlined</a:t>
            </a:r>
            <a:endParaRPr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32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Features</a:t>
            </a:r>
            <a:endParaRPr sz="4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152475"/>
            <a:ext cx="4796700" cy="3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74">
                <a:latin typeface="Alfa Slab One"/>
                <a:ea typeface="Alfa Slab One"/>
                <a:cs typeface="Alfa Slab One"/>
                <a:sym typeface="Alfa Slab One"/>
              </a:rPr>
              <a:t>Essential Features:</a:t>
            </a:r>
            <a:endParaRPr sz="2074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052"/>
              <a:t>1</a:t>
            </a:r>
            <a:r>
              <a:rPr b="1" lang="en" sz="1368"/>
              <a:t> -S</a:t>
            </a:r>
            <a:r>
              <a:rPr b="1" lang="en" sz="1368"/>
              <a:t>ingle player game</a:t>
            </a:r>
            <a:endParaRPr b="1" sz="136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368"/>
              <a:t>	List of Questions, answers, and possible answers</a:t>
            </a:r>
            <a:endParaRPr sz="1368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368"/>
              <a:t>Database table  for questions</a:t>
            </a:r>
            <a:endParaRPr sz="1368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368"/>
              <a:t>Ability to import questions into the database</a:t>
            </a:r>
            <a:endParaRPr sz="1368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368"/>
              <a:t>Front End logic and UI for simple player game</a:t>
            </a:r>
            <a:endParaRPr sz="1368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368"/>
              <a:t>Back End logic for single player game</a:t>
            </a:r>
            <a:endParaRPr sz="136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368"/>
              <a:t>2 -Leaderboard</a:t>
            </a:r>
            <a:endParaRPr b="1" sz="136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368"/>
              <a:t>	Database table for leaderboard scores</a:t>
            </a:r>
            <a:endParaRPr sz="136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368"/>
              <a:t>	Ability for a user to post their score to the leaderboard</a:t>
            </a:r>
            <a:endParaRPr sz="1368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368"/>
              <a:t>	Logic and UI to display leaderboard scores</a:t>
            </a:r>
            <a:endParaRPr sz="1368"/>
          </a:p>
        </p:txBody>
      </p:sp>
      <p:sp>
        <p:nvSpPr>
          <p:cNvPr id="109" name="Google Shape;109;p26"/>
          <p:cNvSpPr txBox="1"/>
          <p:nvPr/>
        </p:nvSpPr>
        <p:spPr>
          <a:xfrm>
            <a:off x="5183075" y="1152475"/>
            <a:ext cx="3723900" cy="2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rPr>
              <a:t>Desirable</a:t>
            </a:r>
            <a:r>
              <a:rPr lang="en" sz="18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rPr>
              <a:t> Features:</a:t>
            </a:r>
            <a:endParaRPr sz="18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In game Lifelines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50-50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Skip to next Question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Game Timer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DEMO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35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UI Design</a:t>
            </a:r>
            <a:endParaRPr sz="4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25" y="1423387"/>
            <a:ext cx="2897700" cy="6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399" y="807786"/>
            <a:ext cx="3244126" cy="14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5800" y="3517775"/>
            <a:ext cx="4755726" cy="145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8"/>
          <p:cNvCxnSpPr/>
          <p:nvPr/>
        </p:nvCxnSpPr>
        <p:spPr>
          <a:xfrm flipH="1" rot="10800000">
            <a:off x="3257225" y="1519725"/>
            <a:ext cx="20418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8"/>
          <p:cNvCxnSpPr>
            <a:stCxn id="125" idx="1"/>
          </p:cNvCxnSpPr>
          <p:nvPr/>
        </p:nvCxnSpPr>
        <p:spPr>
          <a:xfrm flipH="1">
            <a:off x="4442288" y="3002488"/>
            <a:ext cx="148920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8"/>
          <p:cNvCxnSpPr>
            <a:endCxn id="120" idx="2"/>
          </p:cNvCxnSpPr>
          <p:nvPr/>
        </p:nvCxnSpPr>
        <p:spPr>
          <a:xfrm rot="10800000">
            <a:off x="1808375" y="2050287"/>
            <a:ext cx="1618800" cy="15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25" name="Google Shape;12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1488" y="2689038"/>
            <a:ext cx="2159908" cy="62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8"/>
          <p:cNvCxnSpPr/>
          <p:nvPr/>
        </p:nvCxnSpPr>
        <p:spPr>
          <a:xfrm>
            <a:off x="6110575" y="2285250"/>
            <a:ext cx="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8"/>
          <p:cNvSpPr txBox="1"/>
          <p:nvPr/>
        </p:nvSpPr>
        <p:spPr>
          <a:xfrm>
            <a:off x="1115850" y="2922450"/>
            <a:ext cx="17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Leaderboard.html</a:t>
            </a:r>
            <a:endParaRPr/>
          </a:p>
        </p:txBody>
      </p:sp>
      <p:sp>
        <p:nvSpPr>
          <p:cNvPr id="129" name="Google Shape;129;p28"/>
          <p:cNvSpPr txBox="1"/>
          <p:nvPr/>
        </p:nvSpPr>
        <p:spPr>
          <a:xfrm>
            <a:off x="359525" y="1119525"/>
            <a:ext cx="17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r>
              <a:rPr lang="en"/>
              <a:t>.html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5389400" y="481475"/>
            <a:ext cx="17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r>
              <a:rPr lang="en"/>
              <a:t>.html</a:t>
            </a:r>
            <a:endParaRPr/>
          </a:p>
        </p:txBody>
      </p:sp>
      <p:sp>
        <p:nvSpPr>
          <p:cNvPr id="131" name="Google Shape;131;p28"/>
          <p:cNvSpPr txBox="1"/>
          <p:nvPr/>
        </p:nvSpPr>
        <p:spPr>
          <a:xfrm>
            <a:off x="6737800" y="2276150"/>
            <a:ext cx="20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ost score form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00" y="40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Architecture</a:t>
            </a:r>
            <a:endParaRPr sz="4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311700" y="1152475"/>
            <a:ext cx="85206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</a:t>
            </a:r>
            <a:r>
              <a:rPr lang="en"/>
              <a:t>Model View Controller Architecture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- Framework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 - DB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SQLAlchemy</a:t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2254288"/>
            <a:ext cx="59436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1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Database Design</a:t>
            </a:r>
            <a:endParaRPr sz="4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design will continue to iterate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iterration1: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table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 table</a:t>
            </a:r>
            <a:endParaRPr/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2130475"/>
            <a:ext cx="59436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311700" y="124475"/>
            <a:ext cx="8520600" cy="11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Key Algorithms</a:t>
            </a:r>
            <a:endParaRPr sz="1600">
              <a:solidFill>
                <a:srgbClr val="FF5722"/>
              </a:solidFill>
            </a:endParaRPr>
          </a:p>
          <a:p>
            <a:pPr indent="-330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1600"/>
              <a:buFont typeface="Alfa Slab One"/>
              <a:buChar char="-"/>
            </a:pPr>
            <a:r>
              <a:rPr lang="en" sz="1600">
                <a:solidFill>
                  <a:srgbClr val="FF5722"/>
                </a:solidFill>
              </a:rPr>
              <a:t>No duplicated questions</a:t>
            </a:r>
            <a:r>
              <a:rPr lang="en" sz="16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endParaRPr sz="16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898" y="342825"/>
            <a:ext cx="2018525" cy="460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75" y="179188"/>
            <a:ext cx="1807250" cy="478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/>
          <p:nvPr/>
        </p:nvSpPr>
        <p:spPr>
          <a:xfrm>
            <a:off x="2414600" y="1609750"/>
            <a:ext cx="1807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Advantage: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Easy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figure out and implement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Disadvantage: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more and more random id of question are “fail to be chosen” with the usage of 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1"/>
          <p:cNvSpPr txBox="1"/>
          <p:nvPr/>
        </p:nvSpPr>
        <p:spPr>
          <a:xfrm>
            <a:off x="4879000" y="1609750"/>
            <a:ext cx="165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Advantage: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Never fail to find and use the question id.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Disadvantage: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Splice method will change the original array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3617650" y="4505625"/>
            <a:ext cx="105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First version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1"/>
          <p:cNvSpPr txBox="1"/>
          <p:nvPr/>
        </p:nvSpPr>
        <p:spPr>
          <a:xfrm>
            <a:off x="4671550" y="4505625"/>
            <a:ext cx="125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version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</a:t>
            </a:r>
            <a:r>
              <a:rPr lang="en"/>
              <a:t>Security Concerns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fa Slab One"/>
                <a:ea typeface="Alfa Slab One"/>
                <a:cs typeface="Alfa Slab One"/>
                <a:sym typeface="Alfa Slab One"/>
              </a:rPr>
              <a:t>Concerned Game Features:</a:t>
            </a:r>
            <a:endParaRPr sz="17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Remaining lives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Score</a:t>
            </a:r>
            <a:endParaRPr b="1"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Time countdown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Up limits </a:t>
            </a:r>
            <a:endParaRPr b="1"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for skipping questions</a:t>
            </a:r>
            <a:endParaRPr b="1" sz="1700"/>
          </a:p>
        </p:txBody>
      </p:sp>
      <p:sp>
        <p:nvSpPr>
          <p:cNvPr id="163" name="Google Shape;163;p32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lfa Slab One"/>
                <a:ea typeface="Alfa Slab One"/>
                <a:cs typeface="Alfa Slab One"/>
                <a:sym typeface="Alfa Slab One"/>
              </a:rPr>
              <a:t>Answer Location in Javascript</a:t>
            </a:r>
            <a:endParaRPr sz="17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1" y="1696250"/>
            <a:ext cx="3999901" cy="246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600" y="1426425"/>
            <a:ext cx="115125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6575" y="2312738"/>
            <a:ext cx="9359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3025" y="3095625"/>
            <a:ext cx="81814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3350" y="4264075"/>
            <a:ext cx="1151250" cy="5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33150" y="1118975"/>
            <a:ext cx="39999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fa Slab One"/>
                <a:ea typeface="Alfa Slab One"/>
                <a:cs typeface="Alfa Slab One"/>
                <a:sym typeface="Alfa Slab One"/>
              </a:rPr>
              <a:t>Solutions to current concerns:</a:t>
            </a:r>
            <a:endParaRPr sz="1600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4" name="Google Shape;174;p33"/>
          <p:cNvSpPr/>
          <p:nvPr/>
        </p:nvSpPr>
        <p:spPr>
          <a:xfrm>
            <a:off x="409350" y="1732100"/>
            <a:ext cx="1236000" cy="1467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design &amp; plan: next steps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4756200" y="1118975"/>
            <a:ext cx="39999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fa Slab One"/>
                <a:ea typeface="Alfa Slab One"/>
                <a:cs typeface="Alfa Slab One"/>
                <a:sym typeface="Alfa Slab One"/>
              </a:rPr>
              <a:t>Next: For </a:t>
            </a:r>
            <a:r>
              <a:rPr lang="en" sz="1600">
                <a:latin typeface="Alfa Slab One"/>
                <a:ea typeface="Alfa Slab One"/>
                <a:cs typeface="Alfa Slab One"/>
                <a:sym typeface="Alfa Slab One"/>
              </a:rPr>
              <a:t>Player Profile Page</a:t>
            </a:r>
            <a:endParaRPr sz="16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latin typeface="Caveat"/>
                <a:ea typeface="Caveat"/>
                <a:cs typeface="Caveat"/>
                <a:sym typeface="Caveat"/>
              </a:rPr>
              <a:t>“Yeah, I want to post my score on the leaderboard and login to keep scores!”</a:t>
            </a:r>
            <a:endParaRPr i="1">
              <a:latin typeface="Caveat"/>
              <a:ea typeface="Caveat"/>
              <a:cs typeface="Caveat"/>
              <a:sym typeface="Cavea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registered/login user: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Login methods: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username/id passwords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Other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“Nah, I’m just poking around… Please don’t keep my scores.”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store the temporary player data in the backend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33" y="2097485"/>
            <a:ext cx="607064" cy="15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33" y="2255975"/>
            <a:ext cx="493533" cy="15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32" y="2414465"/>
            <a:ext cx="431413" cy="33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733" y="2750873"/>
            <a:ext cx="607063" cy="33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/>
          <p:nvPr/>
        </p:nvSpPr>
        <p:spPr>
          <a:xfrm>
            <a:off x="2620875" y="1732100"/>
            <a:ext cx="1236000" cy="1467900"/>
          </a:xfrm>
          <a:prstGeom prst="roundRect">
            <a:avLst>
              <a:gd fmla="val 16667" name="adj"/>
            </a:avLst>
          </a:prstGeom>
          <a:solidFill>
            <a:srgbClr val="FF57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257" y="2097485"/>
            <a:ext cx="607064" cy="15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257" y="2255975"/>
            <a:ext cx="493533" cy="15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5257" y="2414465"/>
            <a:ext cx="431413" cy="33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5258" y="2750873"/>
            <a:ext cx="607063" cy="33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453663" y="1684200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Frontend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2665263" y="1672425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Back</a:t>
            </a: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end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cxnSp>
        <p:nvCxnSpPr>
          <p:cNvPr id="188" name="Google Shape;188;p33"/>
          <p:cNvCxnSpPr>
            <a:stCxn id="174" idx="3"/>
            <a:endCxn id="181" idx="1"/>
          </p:cNvCxnSpPr>
          <p:nvPr/>
        </p:nvCxnSpPr>
        <p:spPr>
          <a:xfrm>
            <a:off x="1645350" y="2466050"/>
            <a:ext cx="9756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1057575" y="3425400"/>
            <a:ext cx="23091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Separate Javascripts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72213" y="4138000"/>
            <a:ext cx="1310100" cy="37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285F4"/>
                </a:solidFill>
                <a:latin typeface="Alfa Slab One"/>
                <a:ea typeface="Alfa Slab One"/>
                <a:cs typeface="Alfa Slab One"/>
                <a:sym typeface="Alfa Slab One"/>
              </a:rPr>
              <a:t>Player-end</a:t>
            </a:r>
            <a:endParaRPr>
              <a:solidFill>
                <a:srgbClr val="4285F4"/>
              </a:solidFill>
            </a:endParaRPr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2662925" y="4102425"/>
            <a:ext cx="12360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Server-end</a:t>
            </a:r>
            <a:endParaRPr>
              <a:solidFill>
                <a:srgbClr val="FF5722"/>
              </a:solidFill>
            </a:endParaRPr>
          </a:p>
        </p:txBody>
      </p:sp>
      <p:cxnSp>
        <p:nvCxnSpPr>
          <p:cNvPr id="192" name="Google Shape;192;p33"/>
          <p:cNvCxnSpPr>
            <a:stCxn id="189" idx="2"/>
            <a:endCxn id="190" idx="0"/>
          </p:cNvCxnSpPr>
          <p:nvPr/>
        </p:nvCxnSpPr>
        <p:spPr>
          <a:xfrm rot="5400000">
            <a:off x="1451475" y="3377250"/>
            <a:ext cx="336300" cy="1185000"/>
          </a:xfrm>
          <a:prstGeom prst="curvedConnector3">
            <a:avLst>
              <a:gd fmla="val 5001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3"/>
          <p:cNvCxnSpPr>
            <a:stCxn id="189" idx="2"/>
            <a:endCxn id="191" idx="0"/>
          </p:cNvCxnSpPr>
          <p:nvPr/>
        </p:nvCxnSpPr>
        <p:spPr>
          <a:xfrm flipH="1" rot="-5400000">
            <a:off x="2596125" y="3417600"/>
            <a:ext cx="300900" cy="1068900"/>
          </a:xfrm>
          <a:prstGeom prst="curvedConnector3">
            <a:avLst>
              <a:gd fmla="val 4998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