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92" r:id="rId3"/>
  </p:sldMasterIdLst>
  <p:notesMasterIdLst>
    <p:notesMasterId r:id="rId13"/>
  </p:notesMasterIdLst>
  <p:sldIdLst>
    <p:sldId id="256" r:id="rId4"/>
    <p:sldId id="257" r:id="rId5"/>
    <p:sldId id="258" r:id="rId6"/>
    <p:sldId id="271" r:id="rId7"/>
    <p:sldId id="263" r:id="rId8"/>
    <p:sldId id="259" r:id="rId9"/>
    <p:sldId id="26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74"/>
  </p:normalViewPr>
  <p:slideViewPr>
    <p:cSldViewPr snapToGrid="0" snapToObjects="1">
      <p:cViewPr varScale="1">
        <p:scale>
          <a:sx n="154" d="100"/>
          <a:sy n="154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to portal to show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8/14/2015 13:05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3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8/14/2015 13:05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5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DocumentDB offers SDKs and tooling to help you develop</a:t>
            </a:r>
            <a:r>
              <a:rPr lang="en-US" baseline="0" dirty="0" smtClean="0"/>
              <a:t> against and manage data in the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APIs are accessible as REST over HTTP, we also provide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Node, Java and Python SDKs</a:t>
            </a:r>
          </a:p>
          <a:p>
            <a:r>
              <a:rPr lang="en-US" baseline="0" dirty="0" smtClean="0"/>
              <a:t>I already shown provisioning through the portal – the Azure Preview portal offers a variety of development, monitoring and management capabilities.</a:t>
            </a:r>
          </a:p>
          <a:p>
            <a:r>
              <a:rPr lang="en-US" baseline="0" dirty="0" smtClean="0"/>
              <a:t>DocumentDB Studio is an open source app that allows you to manage and interact with the service from a GUI tool</a:t>
            </a:r>
          </a:p>
          <a:p>
            <a:r>
              <a:rPr lang="en-US" baseline="0" dirty="0" smtClean="0"/>
              <a:t>The Data Migration tool allows you import existing data into DocumentDB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8/14/2015 13:05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8/14/2015 13:05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2091585"/>
            <a:ext cx="7630213" cy="22518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8" y="289516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B8C-084E-354C-BBCD-E95225EFA9A1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6286"/>
            <a:ext cx="9144000" cy="2387600"/>
          </a:xfrm>
        </p:spPr>
        <p:txBody>
          <a:bodyPr/>
          <a:lstStyle/>
          <a:p>
            <a:r>
              <a:rPr lang="en-US" dirty="0" smtClean="0"/>
              <a:t>Indexing nirvana with </a:t>
            </a:r>
            <a:r>
              <a:rPr lang="en-US" dirty="0" err="1" smtClean="0"/>
              <a:t>DocumentDB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7971"/>
              </p:ext>
            </p:extLst>
          </p:nvPr>
        </p:nvGraphicFramePr>
        <p:xfrm>
          <a:off x="491066" y="5063066"/>
          <a:ext cx="11192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467"/>
                <a:gridCol w="5596467"/>
              </a:tblGrid>
              <a:tr h="798772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 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CrawCour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Program Manager,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ryancrawcour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David Makogon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Cloud Architect,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dmakogon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" y="2586870"/>
            <a:ext cx="2129606" cy="24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DocumentDB?  (5-minute lightning-round edition)</a:t>
            </a:r>
          </a:p>
          <a:p>
            <a:r>
              <a:rPr lang="en-US" dirty="0" smtClean="0"/>
              <a:t>Meet today’s data: Movies</a:t>
            </a:r>
          </a:p>
          <a:p>
            <a:r>
              <a:rPr lang="en-US" dirty="0" smtClean="0"/>
              <a:t>Queries and indexing: Demos mixed with Q&amp;A</a:t>
            </a:r>
          </a:p>
          <a:p>
            <a:r>
              <a:rPr lang="en-US" dirty="0" smtClean="0"/>
              <a:t>Loud applause and amazing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841896" cy="2052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name:"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deployedAs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"Service",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"portal", "rest", "cli"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scaleVia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 [ "portal", "rest", "cli" ],</a:t>
            </a:r>
            <a:b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differentHow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javascript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 "indexing", "consistency" ]</a:t>
            </a:r>
          </a:p>
          <a:p>
            <a:pPr marL="0" indent="0">
              <a:buNone/>
            </a:pPr>
            <a:r>
              <a:rPr lang="en-US" sz="4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: Lightning Round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3" name="TextBox 42"/>
          <p:cNvSpPr txBox="1"/>
          <p:nvPr/>
        </p:nvSpPr>
        <p:spPr>
          <a:xfrm>
            <a:off x="658753" y="1763524"/>
            <a:ext cx="1844438" cy="5389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29337" y="1763524"/>
            <a:ext cx="1325349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74692" y="3147130"/>
            <a:ext cx="880676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00403" y="4331017"/>
            <a:ext cx="1474749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5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53" name="Straight Connector 5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10483" y="1763524"/>
            <a:ext cx="1389597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001" y="1763524"/>
            <a:ext cx="1432365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41187" y="1763524"/>
            <a:ext cx="1553488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72408" y="3154474"/>
            <a:ext cx="2087737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72408" y="4307534"/>
            <a:ext cx="1092593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72408" y="5351951"/>
            <a:ext cx="2549723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roup 71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73" name="Rectangle 72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76" name="Rectangle 75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79" name="Rectangle 78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81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83" name="Group 82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87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88" name="Rectangle 87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91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93" name="Curved Connector 92"/>
          <p:cNvCxnSpPr/>
          <p:nvPr/>
        </p:nvCxnSpPr>
        <p:spPr>
          <a:xfrm rot="16200000" flipV="1">
            <a:off x="7182100" y="2734794"/>
            <a:ext cx="1688665" cy="1808853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668536" y="3890314"/>
            <a:ext cx="3759837" cy="2697104"/>
            <a:chOff x="10575457" y="3056911"/>
            <a:chExt cx="3759837" cy="2697104"/>
          </a:xfrm>
        </p:grpSpPr>
        <p:sp>
          <p:nvSpPr>
            <p:cNvPr id="95" name="Oval 94"/>
            <p:cNvSpPr/>
            <p:nvPr/>
          </p:nvSpPr>
          <p:spPr bwMode="auto">
            <a:xfrm>
              <a:off x="10575457" y="3056911"/>
              <a:ext cx="2985680" cy="2697104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111064" y="3347679"/>
              <a:ext cx="3224230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   “id” : “123”</a:t>
              </a:r>
              <a:br>
                <a:rPr lang="en-US" sz="1600" dirty="0" smtClean="0"/>
              </a:br>
              <a:r>
                <a:rPr lang="en-US" sz="1600" dirty="0" smtClean="0"/>
                <a:t>   “name” : “joe”</a:t>
              </a:r>
            </a:p>
            <a:p>
              <a:r>
                <a:rPr lang="en-US" sz="1600" dirty="0" smtClean="0"/>
                <a:t>    “age” : 30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“address” : {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  “street” : “some st”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}</a:t>
              </a:r>
              <a:endParaRPr lang="en-US" sz="1600" dirty="0"/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</p:grpSp>
      <p:sp>
        <p:nvSpPr>
          <p:cNvPr id="97" name="Rectangle 96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</a:p>
        </p:txBody>
      </p:sp>
      <p:pic>
        <p:nvPicPr>
          <p:cNvPr id="98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99" name="Title 16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/>
          <a:p>
            <a:r>
              <a:rPr lang="en-US" dirty="0"/>
              <a:t>DocumentDB </a:t>
            </a:r>
            <a:r>
              <a:rPr lang="en-US" dirty="0" smtClean="0"/>
              <a:t>Resource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DocumentDB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326186" y="2009661"/>
            <a:ext cx="3959210" cy="3708196"/>
            <a:chOff x="-332727" y="2049462"/>
            <a:chExt cx="4038600" cy="3782553"/>
          </a:xfrm>
        </p:grpSpPr>
        <p:sp>
          <p:nvSpPr>
            <p:cNvPr id="7" name="Title 2"/>
            <p:cNvSpPr txBox="1">
              <a:spLocks/>
            </p:cNvSpPr>
            <p:nvPr/>
          </p:nvSpPr>
          <p:spPr>
            <a:xfrm>
              <a:off x="-332727" y="4317754"/>
              <a:ext cx="40386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flexible schema </a:t>
              </a:r>
            </a:p>
            <a:p>
              <a:pPr algn="ctr"/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sz="3137" dirty="0" err="1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queryable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3237" y="2049462"/>
              <a:ext cx="2366674" cy="2234458"/>
              <a:chOff x="503237" y="2049462"/>
              <a:chExt cx="2366674" cy="22344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03237" y="2049462"/>
                <a:ext cx="2366674" cy="2234458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4" dirty="0">
                    <a:solidFill>
                      <a:srgbClr val="FFFFFF"/>
                    </a:solidFill>
                    <a:latin typeface="Segoe UI Light"/>
                    <a:cs typeface="Consolas" panose="020B0609020204030204" pitchFamily="49" charset="0"/>
                  </a:rPr>
                  <a:t>{  }</a:t>
                </a:r>
              </a:p>
            </p:txBody>
          </p:sp>
          <p:sp>
            <p:nvSpPr>
              <p:cNvPr id="10" name="Freeform 128"/>
              <p:cNvSpPr>
                <a:spLocks noEditPoints="1"/>
              </p:cNvSpPr>
              <p:nvPr/>
            </p:nvSpPr>
            <p:spPr bwMode="black">
              <a:xfrm>
                <a:off x="1170543" y="2633223"/>
                <a:ext cx="1032061" cy="1162794"/>
              </a:xfrm>
              <a:custGeom>
                <a:avLst/>
                <a:gdLst>
                  <a:gd name="T0" fmla="*/ 49 w 71"/>
                  <a:gd name="T1" fmla="*/ 21 h 62"/>
                  <a:gd name="T2" fmla="*/ 49 w 71"/>
                  <a:gd name="T3" fmla="*/ 19 h 62"/>
                  <a:gd name="T4" fmla="*/ 49 w 71"/>
                  <a:gd name="T5" fmla="*/ 19 h 62"/>
                  <a:gd name="T6" fmla="*/ 48 w 71"/>
                  <a:gd name="T7" fmla="*/ 17 h 62"/>
                  <a:gd name="T8" fmla="*/ 32 w 71"/>
                  <a:gd name="T9" fmla="*/ 2 h 62"/>
                  <a:gd name="T10" fmla="*/ 28 w 71"/>
                  <a:gd name="T11" fmla="*/ 0 h 62"/>
                  <a:gd name="T12" fmla="*/ 28 w 71"/>
                  <a:gd name="T13" fmla="*/ 0 h 62"/>
                  <a:gd name="T14" fmla="*/ 28 w 71"/>
                  <a:gd name="T15" fmla="*/ 0 h 62"/>
                  <a:gd name="T16" fmla="*/ 6 w 71"/>
                  <a:gd name="T17" fmla="*/ 0 h 62"/>
                  <a:gd name="T18" fmla="*/ 0 w 71"/>
                  <a:gd name="T19" fmla="*/ 5 h 62"/>
                  <a:gd name="T20" fmla="*/ 0 w 71"/>
                  <a:gd name="T21" fmla="*/ 56 h 62"/>
                  <a:gd name="T22" fmla="*/ 6 w 71"/>
                  <a:gd name="T23" fmla="*/ 62 h 62"/>
                  <a:gd name="T24" fmla="*/ 44 w 71"/>
                  <a:gd name="T25" fmla="*/ 62 h 62"/>
                  <a:gd name="T26" fmla="*/ 50 w 71"/>
                  <a:gd name="T27" fmla="*/ 56 h 62"/>
                  <a:gd name="T28" fmla="*/ 50 w 71"/>
                  <a:gd name="T29" fmla="*/ 21 h 62"/>
                  <a:gd name="T30" fmla="*/ 49 w 71"/>
                  <a:gd name="T31" fmla="*/ 21 h 62"/>
                  <a:gd name="T32" fmla="*/ 28 w 71"/>
                  <a:gd name="T33" fmla="*/ 5 h 62"/>
                  <a:gd name="T34" fmla="*/ 44 w 71"/>
                  <a:gd name="T35" fmla="*/ 21 h 62"/>
                  <a:gd name="T36" fmla="*/ 28 w 71"/>
                  <a:gd name="T37" fmla="*/ 21 h 62"/>
                  <a:gd name="T38" fmla="*/ 28 w 71"/>
                  <a:gd name="T39" fmla="*/ 5 h 62"/>
                  <a:gd name="T40" fmla="*/ 44 w 71"/>
                  <a:gd name="T41" fmla="*/ 56 h 62"/>
                  <a:gd name="T42" fmla="*/ 6 w 71"/>
                  <a:gd name="T43" fmla="*/ 56 h 62"/>
                  <a:gd name="T44" fmla="*/ 6 w 71"/>
                  <a:gd name="T45" fmla="*/ 5 h 62"/>
                  <a:gd name="T46" fmla="*/ 23 w 71"/>
                  <a:gd name="T47" fmla="*/ 5 h 62"/>
                  <a:gd name="T48" fmla="*/ 23 w 71"/>
                  <a:gd name="T49" fmla="*/ 21 h 62"/>
                  <a:gd name="T50" fmla="*/ 28 w 71"/>
                  <a:gd name="T51" fmla="*/ 27 h 62"/>
                  <a:gd name="T52" fmla="*/ 44 w 71"/>
                  <a:gd name="T53" fmla="*/ 27 h 62"/>
                  <a:gd name="T54" fmla="*/ 44 w 71"/>
                  <a:gd name="T55" fmla="*/ 56 h 62"/>
                  <a:gd name="T56" fmla="*/ 58 w 71"/>
                  <a:gd name="T57" fmla="*/ 14 h 62"/>
                  <a:gd name="T58" fmla="*/ 60 w 71"/>
                  <a:gd name="T59" fmla="*/ 19 h 62"/>
                  <a:gd name="T60" fmla="*/ 60 w 71"/>
                  <a:gd name="T61" fmla="*/ 56 h 62"/>
                  <a:gd name="T62" fmla="*/ 55 w 71"/>
                  <a:gd name="T63" fmla="*/ 62 h 62"/>
                  <a:gd name="T64" fmla="*/ 53 w 71"/>
                  <a:gd name="T65" fmla="*/ 62 h 62"/>
                  <a:gd name="T66" fmla="*/ 55 w 71"/>
                  <a:gd name="T67" fmla="*/ 57 h 62"/>
                  <a:gd name="T68" fmla="*/ 55 w 71"/>
                  <a:gd name="T69" fmla="*/ 21 h 62"/>
                  <a:gd name="T70" fmla="*/ 53 w 71"/>
                  <a:gd name="T71" fmla="*/ 15 h 62"/>
                  <a:gd name="T72" fmla="*/ 37 w 71"/>
                  <a:gd name="T73" fmla="*/ 0 h 62"/>
                  <a:gd name="T74" fmla="*/ 37 w 71"/>
                  <a:gd name="T75" fmla="*/ 0 h 62"/>
                  <a:gd name="T76" fmla="*/ 39 w 71"/>
                  <a:gd name="T77" fmla="*/ 0 h 62"/>
                  <a:gd name="T78" fmla="*/ 40 w 71"/>
                  <a:gd name="T79" fmla="*/ 0 h 62"/>
                  <a:gd name="T80" fmla="*/ 47 w 71"/>
                  <a:gd name="T81" fmla="*/ 3 h 62"/>
                  <a:gd name="T82" fmla="*/ 58 w 71"/>
                  <a:gd name="T83" fmla="*/ 14 h 62"/>
                  <a:gd name="T84" fmla="*/ 69 w 71"/>
                  <a:gd name="T85" fmla="*/ 13 h 62"/>
                  <a:gd name="T86" fmla="*/ 71 w 71"/>
                  <a:gd name="T87" fmla="*/ 17 h 62"/>
                  <a:gd name="T88" fmla="*/ 71 w 71"/>
                  <a:gd name="T89" fmla="*/ 56 h 62"/>
                  <a:gd name="T90" fmla="*/ 65 w 71"/>
                  <a:gd name="T91" fmla="*/ 62 h 62"/>
                  <a:gd name="T92" fmla="*/ 64 w 71"/>
                  <a:gd name="T93" fmla="*/ 62 h 62"/>
                  <a:gd name="T94" fmla="*/ 65 w 71"/>
                  <a:gd name="T95" fmla="*/ 57 h 62"/>
                  <a:gd name="T96" fmla="*/ 65 w 71"/>
                  <a:gd name="T97" fmla="*/ 18 h 62"/>
                  <a:gd name="T98" fmla="*/ 64 w 71"/>
                  <a:gd name="T99" fmla="*/ 14 h 62"/>
                  <a:gd name="T100" fmla="*/ 50 w 71"/>
                  <a:gd name="T101" fmla="*/ 0 h 62"/>
                  <a:gd name="T102" fmla="*/ 50 w 71"/>
                  <a:gd name="T103" fmla="*/ 0 h 62"/>
                  <a:gd name="T104" fmla="*/ 51 w 71"/>
                  <a:gd name="T105" fmla="*/ 0 h 62"/>
                  <a:gd name="T106" fmla="*/ 52 w 71"/>
                  <a:gd name="T107" fmla="*/ 0 h 62"/>
                  <a:gd name="T108" fmla="*/ 59 w 71"/>
                  <a:gd name="T109" fmla="*/ 3 h 62"/>
                  <a:gd name="T110" fmla="*/ 69 w 71"/>
                  <a:gd name="T111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62">
                    <a:moveTo>
                      <a:pt x="49" y="21"/>
                    </a:moveTo>
                    <a:cubicBezTo>
                      <a:pt x="49" y="20"/>
                      <a:pt x="49" y="20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8"/>
                      <a:pt x="48" y="18"/>
                      <a:pt x="48" y="17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0"/>
                      <a:pt x="3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7" y="62"/>
                      <a:pt x="50" y="59"/>
                      <a:pt x="50" y="5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1"/>
                      <a:pt x="49" y="21"/>
                    </a:cubicBezTo>
                    <a:close/>
                    <a:moveTo>
                      <a:pt x="28" y="5"/>
                    </a:moveTo>
                    <a:cubicBezTo>
                      <a:pt x="44" y="21"/>
                      <a:pt x="44" y="21"/>
                      <a:pt x="44" y="21"/>
                    </a:cubicBezTo>
                    <a:cubicBezTo>
                      <a:pt x="28" y="21"/>
                      <a:pt x="28" y="21"/>
                      <a:pt x="28" y="21"/>
                    </a:cubicBezTo>
                    <a:lnTo>
                      <a:pt x="28" y="5"/>
                    </a:lnTo>
                    <a:close/>
                    <a:moveTo>
                      <a:pt x="44" y="56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4"/>
                      <a:pt x="25" y="27"/>
                      <a:pt x="28" y="27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44" y="56"/>
                    </a:lnTo>
                    <a:close/>
                    <a:moveTo>
                      <a:pt x="58" y="14"/>
                    </a:moveTo>
                    <a:cubicBezTo>
                      <a:pt x="59" y="15"/>
                      <a:pt x="60" y="17"/>
                      <a:pt x="60" y="19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9"/>
                      <a:pt x="58" y="62"/>
                      <a:pt x="55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0"/>
                      <a:pt x="55" y="59"/>
                      <a:pt x="55" y="57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9"/>
                      <a:pt x="54" y="17"/>
                      <a:pt x="5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4" y="0"/>
                      <a:pt x="47" y="3"/>
                    </a:cubicBezTo>
                    <a:cubicBezTo>
                      <a:pt x="58" y="14"/>
                      <a:pt x="58" y="14"/>
                      <a:pt x="58" y="14"/>
                    </a:cubicBezTo>
                    <a:moveTo>
                      <a:pt x="69" y="13"/>
                    </a:moveTo>
                    <a:cubicBezTo>
                      <a:pt x="70" y="14"/>
                      <a:pt x="71" y="16"/>
                      <a:pt x="71" y="17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1" y="59"/>
                      <a:pt x="68" y="62"/>
                      <a:pt x="65" y="62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5" y="60"/>
                      <a:pt x="65" y="59"/>
                      <a:pt x="65" y="57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5" y="15"/>
                      <a:pt x="64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0"/>
                      <a:pt x="59" y="3"/>
                    </a:cubicBezTo>
                    <a:cubicBezTo>
                      <a:pt x="69" y="13"/>
                      <a:pt x="69" y="13"/>
                      <a:pt x="69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960437" y="3242242"/>
                <a:ext cx="835964" cy="871008"/>
                <a:chOff x="1054962" y="3893794"/>
                <a:chExt cx="835964" cy="871008"/>
              </a:xfrm>
            </p:grpSpPr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1176048" y="4008722"/>
                  <a:ext cx="593792" cy="2996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 b="1" dirty="0">
                    <a:solidFill>
                      <a:srgbClr val="0078D7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54962" y="3893794"/>
                  <a:ext cx="835964" cy="871008"/>
                </a:xfrm>
                <a:prstGeom prst="rect">
                  <a:avLst/>
                </a:prstGeom>
                <a:noFill/>
              </p:spPr>
              <p:txBody>
                <a:bodyPr wrap="square" lIns="179285" tIns="143428" rIns="179285" bIns="143428" rtlCol="0">
                  <a:spAutoFit/>
                </a:bodyPr>
                <a:lstStyle/>
                <a:p>
                  <a:pPr algn="ctr"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r>
                    <a:rPr lang="en-US" sz="1765" b="1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rPr>
                    <a:t>SQL</a:t>
                  </a:r>
                  <a:endParaRPr lang="en-US" sz="1372" b="1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  <a:p>
                  <a:pPr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endParaRPr lang="en-US" sz="1765" dirty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3130725" y="2011416"/>
            <a:ext cx="2838679" cy="3271954"/>
            <a:chOff x="3193502" y="2051252"/>
            <a:chExt cx="2895600" cy="3337564"/>
          </a:xfrm>
        </p:grpSpPr>
        <p:grpSp>
          <p:nvGrpSpPr>
            <p:cNvPr id="15" name="Group 14"/>
            <p:cNvGrpSpPr/>
            <p:nvPr/>
          </p:nvGrpSpPr>
          <p:grpSpPr>
            <a:xfrm>
              <a:off x="4008437" y="2051252"/>
              <a:ext cx="1371600" cy="1977129"/>
              <a:chOff x="5265737" y="1597819"/>
              <a:chExt cx="1899194" cy="273764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5265737" y="2278062"/>
                <a:ext cx="1752600" cy="2057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rPr>
                  <a:t>JS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 bwMode="black">
              <a:xfrm>
                <a:off x="5913437" y="1597819"/>
                <a:ext cx="1251494" cy="979487"/>
                <a:chOff x="5184775" y="225425"/>
                <a:chExt cx="1500188" cy="1220788"/>
              </a:xfrm>
              <a:solidFill>
                <a:srgbClr val="FFFFFF"/>
              </a:solidFill>
            </p:grpSpPr>
            <p:sp>
              <p:nvSpPr>
                <p:cNvPr id="20" name="Freeform 86"/>
                <p:cNvSpPr>
                  <a:spLocks noEditPoints="1"/>
                </p:cNvSpPr>
                <p:nvPr/>
              </p:nvSpPr>
              <p:spPr bwMode="black">
                <a:xfrm>
                  <a:off x="5184775" y="344488"/>
                  <a:ext cx="1095375" cy="1101725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87"/>
                <p:cNvSpPr>
                  <a:spLocks noChangeArrowheads="1"/>
                </p:cNvSpPr>
                <p:nvPr/>
              </p:nvSpPr>
              <p:spPr bwMode="black">
                <a:xfrm>
                  <a:off x="5630863" y="812800"/>
                  <a:ext cx="203200" cy="2032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88"/>
                <p:cNvSpPr>
                  <a:spLocks noEditPoints="1"/>
                </p:cNvSpPr>
                <p:nvPr/>
              </p:nvSpPr>
              <p:spPr bwMode="black">
                <a:xfrm>
                  <a:off x="6129338" y="225425"/>
                  <a:ext cx="555625" cy="598488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6" name="Title 2"/>
            <p:cNvSpPr txBox="1">
              <a:spLocks/>
            </p:cNvSpPr>
            <p:nvPr/>
          </p:nvSpPr>
          <p:spPr>
            <a:xfrm>
              <a:off x="3193502" y="4317754"/>
              <a:ext cx="2895600" cy="1071062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multi-document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transactions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73193" y="2453465"/>
            <a:ext cx="3010890" cy="2395419"/>
            <a:chOff x="6194972" y="2502166"/>
            <a:chExt cx="3071265" cy="2443452"/>
          </a:xfrm>
        </p:grpSpPr>
        <p:grpSp>
          <p:nvGrpSpPr>
            <p:cNvPr id="24" name="Group 23"/>
            <p:cNvGrpSpPr/>
            <p:nvPr/>
          </p:nvGrpSpPr>
          <p:grpSpPr>
            <a:xfrm>
              <a:off x="6828642" y="2502166"/>
              <a:ext cx="1780194" cy="1566571"/>
              <a:chOff x="7151687" y="2512699"/>
              <a:chExt cx="1780194" cy="15665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51687" y="2512699"/>
                <a:ext cx="1780194" cy="1566571"/>
                <a:chOff x="4275137" y="2354262"/>
                <a:chExt cx="2857500" cy="2171700"/>
              </a:xfrm>
            </p:grpSpPr>
            <p:sp>
              <p:nvSpPr>
                <p:cNvPr id="28" name="Isosceles Triangle 27"/>
                <p:cNvSpPr/>
                <p:nvPr/>
              </p:nvSpPr>
              <p:spPr bwMode="auto">
                <a:xfrm>
                  <a:off x="4541837" y="2544762"/>
                  <a:ext cx="2362200" cy="1790700"/>
                </a:xfrm>
                <a:prstGeom prst="triangle">
                  <a:avLst/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494337" y="23542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6754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42751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7" name="Freeform 139"/>
              <p:cNvSpPr>
                <a:spLocks/>
              </p:cNvSpPr>
              <p:nvPr/>
            </p:nvSpPr>
            <p:spPr bwMode="black">
              <a:xfrm>
                <a:off x="7754489" y="3265636"/>
                <a:ext cx="598323" cy="447384"/>
              </a:xfrm>
              <a:custGeom>
                <a:avLst/>
                <a:gdLst>
                  <a:gd name="T0" fmla="*/ 384 w 450"/>
                  <a:gd name="T1" fmla="*/ 111 h 378"/>
                  <a:gd name="T2" fmla="*/ 388 w 450"/>
                  <a:gd name="T3" fmla="*/ 104 h 378"/>
                  <a:gd name="T4" fmla="*/ 381 w 450"/>
                  <a:gd name="T5" fmla="*/ 97 h 378"/>
                  <a:gd name="T6" fmla="*/ 349 w 450"/>
                  <a:gd name="T7" fmla="*/ 97 h 378"/>
                  <a:gd name="T8" fmla="*/ 257 w 450"/>
                  <a:gd name="T9" fmla="*/ 68 h 378"/>
                  <a:gd name="T10" fmla="*/ 231 w 450"/>
                  <a:gd name="T11" fmla="*/ 50 h 378"/>
                  <a:gd name="T12" fmla="*/ 231 w 450"/>
                  <a:gd name="T13" fmla="*/ 33 h 378"/>
                  <a:gd name="T14" fmla="*/ 242 w 450"/>
                  <a:gd name="T15" fmla="*/ 17 h 378"/>
                  <a:gd name="T16" fmla="*/ 224 w 450"/>
                  <a:gd name="T17" fmla="*/ 0 h 378"/>
                  <a:gd name="T18" fmla="*/ 207 w 450"/>
                  <a:gd name="T19" fmla="*/ 17 h 378"/>
                  <a:gd name="T20" fmla="*/ 217 w 450"/>
                  <a:gd name="T21" fmla="*/ 33 h 378"/>
                  <a:gd name="T22" fmla="*/ 217 w 450"/>
                  <a:gd name="T23" fmla="*/ 50 h 378"/>
                  <a:gd name="T24" fmla="*/ 192 w 450"/>
                  <a:gd name="T25" fmla="*/ 68 h 378"/>
                  <a:gd name="T26" fmla="*/ 99 w 450"/>
                  <a:gd name="T27" fmla="*/ 97 h 378"/>
                  <a:gd name="T28" fmla="*/ 69 w 450"/>
                  <a:gd name="T29" fmla="*/ 97 h 378"/>
                  <a:gd name="T30" fmla="*/ 62 w 450"/>
                  <a:gd name="T31" fmla="*/ 104 h 378"/>
                  <a:gd name="T32" fmla="*/ 66 w 450"/>
                  <a:gd name="T33" fmla="*/ 111 h 378"/>
                  <a:gd name="T34" fmla="*/ 6 w 450"/>
                  <a:gd name="T35" fmla="*/ 255 h 378"/>
                  <a:gd name="T36" fmla="*/ 20 w 450"/>
                  <a:gd name="T37" fmla="*/ 255 h 378"/>
                  <a:gd name="T38" fmla="*/ 69 w 450"/>
                  <a:gd name="T39" fmla="*/ 136 h 378"/>
                  <a:gd name="T40" fmla="*/ 125 w 450"/>
                  <a:gd name="T41" fmla="*/ 270 h 378"/>
                  <a:gd name="T42" fmla="*/ 0 w 450"/>
                  <a:gd name="T43" fmla="*/ 270 h 378"/>
                  <a:gd name="T44" fmla="*/ 69 w 450"/>
                  <a:gd name="T45" fmla="*/ 319 h 378"/>
                  <a:gd name="T46" fmla="*/ 139 w 450"/>
                  <a:gd name="T47" fmla="*/ 270 h 378"/>
                  <a:gd name="T48" fmla="*/ 73 w 450"/>
                  <a:gd name="T49" fmla="*/ 112 h 378"/>
                  <a:gd name="T50" fmla="*/ 196 w 450"/>
                  <a:gd name="T51" fmla="*/ 112 h 378"/>
                  <a:gd name="T52" fmla="*/ 213 w 450"/>
                  <a:gd name="T53" fmla="*/ 122 h 378"/>
                  <a:gd name="T54" fmla="*/ 213 w 450"/>
                  <a:gd name="T55" fmla="*/ 328 h 378"/>
                  <a:gd name="T56" fmla="*/ 108 w 450"/>
                  <a:gd name="T57" fmla="*/ 367 h 378"/>
                  <a:gd name="T58" fmla="*/ 108 w 450"/>
                  <a:gd name="T59" fmla="*/ 378 h 378"/>
                  <a:gd name="T60" fmla="*/ 342 w 450"/>
                  <a:gd name="T61" fmla="*/ 378 h 378"/>
                  <a:gd name="T62" fmla="*/ 342 w 450"/>
                  <a:gd name="T63" fmla="*/ 367 h 378"/>
                  <a:gd name="T64" fmla="*/ 236 w 450"/>
                  <a:gd name="T65" fmla="*/ 328 h 378"/>
                  <a:gd name="T66" fmla="*/ 236 w 450"/>
                  <a:gd name="T67" fmla="*/ 122 h 378"/>
                  <a:gd name="T68" fmla="*/ 252 w 450"/>
                  <a:gd name="T69" fmla="*/ 112 h 378"/>
                  <a:gd name="T70" fmla="*/ 377 w 450"/>
                  <a:gd name="T71" fmla="*/ 112 h 378"/>
                  <a:gd name="T72" fmla="*/ 317 w 450"/>
                  <a:gd name="T73" fmla="*/ 255 h 378"/>
                  <a:gd name="T74" fmla="*/ 331 w 450"/>
                  <a:gd name="T75" fmla="*/ 255 h 378"/>
                  <a:gd name="T76" fmla="*/ 380 w 450"/>
                  <a:gd name="T77" fmla="*/ 136 h 378"/>
                  <a:gd name="T78" fmla="*/ 436 w 450"/>
                  <a:gd name="T79" fmla="*/ 270 h 378"/>
                  <a:gd name="T80" fmla="*/ 311 w 450"/>
                  <a:gd name="T81" fmla="*/ 270 h 378"/>
                  <a:gd name="T82" fmla="*/ 380 w 450"/>
                  <a:gd name="T83" fmla="*/ 319 h 378"/>
                  <a:gd name="T84" fmla="*/ 450 w 450"/>
                  <a:gd name="T85" fmla="*/ 270 h 378"/>
                  <a:gd name="T86" fmla="*/ 384 w 450"/>
                  <a:gd name="T87" fmla="*/ 111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0" h="378">
                    <a:moveTo>
                      <a:pt x="384" y="111"/>
                    </a:moveTo>
                    <a:cubicBezTo>
                      <a:pt x="386" y="110"/>
                      <a:pt x="388" y="107"/>
                      <a:pt x="388" y="104"/>
                    </a:cubicBezTo>
                    <a:cubicBezTo>
                      <a:pt x="388" y="100"/>
                      <a:pt x="385" y="97"/>
                      <a:pt x="381" y="97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21" y="89"/>
                      <a:pt x="292" y="74"/>
                      <a:pt x="257" y="68"/>
                    </a:cubicBezTo>
                    <a:cubicBezTo>
                      <a:pt x="251" y="59"/>
                      <a:pt x="242" y="52"/>
                      <a:pt x="231" y="50"/>
                    </a:cubicBezTo>
                    <a:cubicBezTo>
                      <a:pt x="231" y="33"/>
                      <a:pt x="231" y="33"/>
                      <a:pt x="231" y="33"/>
                    </a:cubicBezTo>
                    <a:cubicBezTo>
                      <a:pt x="237" y="31"/>
                      <a:pt x="242" y="24"/>
                      <a:pt x="242" y="17"/>
                    </a:cubicBezTo>
                    <a:cubicBezTo>
                      <a:pt x="242" y="8"/>
                      <a:pt x="234" y="0"/>
                      <a:pt x="224" y="0"/>
                    </a:cubicBezTo>
                    <a:cubicBezTo>
                      <a:pt x="215" y="0"/>
                      <a:pt x="207" y="8"/>
                      <a:pt x="207" y="17"/>
                    </a:cubicBezTo>
                    <a:cubicBezTo>
                      <a:pt x="207" y="24"/>
                      <a:pt x="211" y="31"/>
                      <a:pt x="217" y="33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06" y="52"/>
                      <a:pt x="197" y="59"/>
                      <a:pt x="192" y="68"/>
                    </a:cubicBezTo>
                    <a:cubicBezTo>
                      <a:pt x="156" y="74"/>
                      <a:pt x="128" y="89"/>
                      <a:pt x="9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5" y="97"/>
                      <a:pt x="62" y="100"/>
                      <a:pt x="62" y="104"/>
                    </a:cubicBezTo>
                    <a:cubicBezTo>
                      <a:pt x="62" y="107"/>
                      <a:pt x="63" y="110"/>
                      <a:pt x="66" y="111"/>
                    </a:cubicBezTo>
                    <a:cubicBezTo>
                      <a:pt x="6" y="255"/>
                      <a:pt x="6" y="255"/>
                      <a:pt x="6" y="255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125" y="270"/>
                      <a:pt x="125" y="270"/>
                      <a:pt x="125" y="27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97"/>
                      <a:pt x="31" y="319"/>
                      <a:pt x="69" y="319"/>
                    </a:cubicBezTo>
                    <a:cubicBezTo>
                      <a:pt x="108" y="319"/>
                      <a:pt x="139" y="297"/>
                      <a:pt x="139" y="270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196" y="112"/>
                      <a:pt x="196" y="112"/>
                      <a:pt x="196" y="112"/>
                    </a:cubicBezTo>
                    <a:cubicBezTo>
                      <a:pt x="201" y="117"/>
                      <a:pt x="206" y="120"/>
                      <a:pt x="213" y="122"/>
                    </a:cubicBezTo>
                    <a:cubicBezTo>
                      <a:pt x="213" y="328"/>
                      <a:pt x="213" y="328"/>
                      <a:pt x="213" y="328"/>
                    </a:cubicBezTo>
                    <a:cubicBezTo>
                      <a:pt x="164" y="331"/>
                      <a:pt x="124" y="351"/>
                      <a:pt x="108" y="367"/>
                    </a:cubicBezTo>
                    <a:cubicBezTo>
                      <a:pt x="108" y="370"/>
                      <a:pt x="108" y="373"/>
                      <a:pt x="108" y="378"/>
                    </a:cubicBezTo>
                    <a:cubicBezTo>
                      <a:pt x="114" y="378"/>
                      <a:pt x="335" y="378"/>
                      <a:pt x="342" y="378"/>
                    </a:cubicBezTo>
                    <a:cubicBezTo>
                      <a:pt x="342" y="373"/>
                      <a:pt x="342" y="370"/>
                      <a:pt x="342" y="367"/>
                    </a:cubicBezTo>
                    <a:cubicBezTo>
                      <a:pt x="326" y="351"/>
                      <a:pt x="285" y="331"/>
                      <a:pt x="236" y="328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42" y="120"/>
                      <a:pt x="248" y="117"/>
                      <a:pt x="252" y="112"/>
                    </a:cubicBezTo>
                    <a:cubicBezTo>
                      <a:pt x="377" y="112"/>
                      <a:pt x="377" y="112"/>
                      <a:pt x="377" y="112"/>
                    </a:cubicBezTo>
                    <a:cubicBezTo>
                      <a:pt x="317" y="255"/>
                      <a:pt x="317" y="255"/>
                      <a:pt x="317" y="255"/>
                    </a:cubicBezTo>
                    <a:cubicBezTo>
                      <a:pt x="331" y="255"/>
                      <a:pt x="331" y="255"/>
                      <a:pt x="331" y="255"/>
                    </a:cubicBezTo>
                    <a:cubicBezTo>
                      <a:pt x="380" y="136"/>
                      <a:pt x="380" y="136"/>
                      <a:pt x="380" y="136"/>
                    </a:cubicBezTo>
                    <a:cubicBezTo>
                      <a:pt x="436" y="270"/>
                      <a:pt x="436" y="270"/>
                      <a:pt x="436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1" y="297"/>
                      <a:pt x="342" y="319"/>
                      <a:pt x="380" y="319"/>
                    </a:cubicBezTo>
                    <a:cubicBezTo>
                      <a:pt x="419" y="319"/>
                      <a:pt x="450" y="297"/>
                      <a:pt x="450" y="270"/>
                    </a:cubicBezTo>
                    <a:lnTo>
                      <a:pt x="384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0687" tIns="40344" rIns="80687" bIns="40344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568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6194972" y="4317754"/>
              <a:ext cx="3071265" cy="627864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tunable </a:t>
              </a:r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 fast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29037" y="2493030"/>
            <a:ext cx="3139992" cy="3224827"/>
            <a:chOff x="8802066" y="2542524"/>
            <a:chExt cx="3202955" cy="3289491"/>
          </a:xfrm>
        </p:grpSpPr>
        <p:grpSp>
          <p:nvGrpSpPr>
            <p:cNvPr id="33" name="Group 32"/>
            <p:cNvGrpSpPr/>
            <p:nvPr/>
          </p:nvGrpSpPr>
          <p:grpSpPr>
            <a:xfrm>
              <a:off x="8802066" y="2542524"/>
              <a:ext cx="3046002" cy="1684385"/>
              <a:chOff x="357183" y="5281771"/>
              <a:chExt cx="2331827" cy="1426986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89366" y="5560113"/>
                <a:ext cx="796007" cy="718767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269183" y="5281771"/>
                <a:ext cx="1038273" cy="1102713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058508" y="5671332"/>
                <a:ext cx="522515" cy="471896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7183" y="6099157"/>
                <a:ext cx="2331827" cy="609600"/>
              </a:xfrm>
              <a:prstGeom prst="rect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1995795" y="5368121"/>
                <a:ext cx="522515" cy="535278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Down Arrow 39"/>
              <p:cNvSpPr/>
              <p:nvPr/>
            </p:nvSpPr>
            <p:spPr bwMode="auto">
              <a:xfrm>
                <a:off x="1266617" y="5954646"/>
                <a:ext cx="581037" cy="491158"/>
              </a:xfrm>
              <a:prstGeom prst="downArrow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0800000">
                <a:off x="1557135" y="5607999"/>
                <a:ext cx="581037" cy="491158"/>
              </a:xfrm>
              <a:prstGeom prst="downArrow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Title 2"/>
            <p:cNvSpPr txBox="1">
              <a:spLocks/>
            </p:cNvSpPr>
            <p:nvPr/>
          </p:nvSpPr>
          <p:spPr>
            <a:xfrm>
              <a:off x="9338021" y="4317754"/>
              <a:ext cx="26670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scalable </a:t>
              </a:r>
            </a:p>
            <a:p>
              <a:pPr algn="ctr"/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fully managed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today's demo data: Lots of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9933" y="1189177"/>
            <a:ext cx="7466206" cy="56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1557" y="1394450"/>
            <a:ext cx="11653523" cy="4930452"/>
          </a:xfrm>
        </p:spPr>
        <p:txBody>
          <a:bodyPr/>
          <a:lstStyle/>
          <a:p>
            <a:r>
              <a:rPr lang="en-US" dirty="0" smtClean="0"/>
              <a:t>Importing some data</a:t>
            </a:r>
          </a:p>
          <a:p>
            <a:r>
              <a:rPr lang="en-US" dirty="0" smtClean="0"/>
              <a:t>Simple query with equality / inequality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Query against nested arrays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Query on ranges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Query on distance using geospatial capabilities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800" dirty="0" smtClean="0"/>
              <a:t>SELECT </a:t>
            </a:r>
            <a:r>
              <a:rPr lang="en-US" sz="1800" dirty="0"/>
              <a:t>*</a:t>
            </a:r>
          </a:p>
          <a:p>
            <a:pPr marL="0" indent="0">
              <a:buNone/>
            </a:pPr>
            <a:r>
              <a:rPr lang="en-US" sz="1800" dirty="0" smtClean="0"/>
              <a:t>	FROM cinemas c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WHERE ST_DISTANCE(</a:t>
            </a:r>
            <a:r>
              <a:rPr lang="en-US" sz="1800" dirty="0" err="1" smtClean="0"/>
              <a:t>c.Location</a:t>
            </a:r>
            <a:r>
              <a:rPr lang="en-US" sz="1800" dirty="0"/>
              <a:t>, { </a:t>
            </a:r>
          </a:p>
          <a:p>
            <a:pPr marL="0" indent="0">
              <a:buNone/>
            </a:pPr>
            <a:r>
              <a:rPr lang="en-US" sz="1800" dirty="0"/>
              <a:t>	"type": "Point", </a:t>
            </a:r>
          </a:p>
          <a:p>
            <a:pPr marL="0" indent="0">
              <a:buNone/>
            </a:pPr>
            <a:r>
              <a:rPr lang="en-US" sz="1800" dirty="0"/>
              <a:t>	"coordinates": </a:t>
            </a:r>
            <a:r>
              <a:rPr lang="en-US" sz="1800" dirty="0" smtClean="0"/>
              <a:t>[-121.889125, </a:t>
            </a:r>
            <a:r>
              <a:rPr lang="en-US" sz="1800" dirty="0"/>
              <a:t>37.33034</a:t>
            </a:r>
            <a:r>
              <a:rPr lang="en-US" sz="1800" dirty="0" smtClean="0"/>
              <a:t>]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}) &lt; </a:t>
            </a:r>
            <a:r>
              <a:rPr lang="en-US" sz="1800" dirty="0" smtClean="0"/>
              <a:t>5 </a:t>
            </a:r>
            <a:r>
              <a:rPr lang="en-US" sz="1800" dirty="0"/>
              <a:t>* </a:t>
            </a:r>
            <a:r>
              <a:rPr lang="en-US" sz="1800" dirty="0" smtClean="0"/>
              <a:t>1600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SDKs and Tooling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30029" y="1802883"/>
            <a:ext cx="3080765" cy="3649061"/>
            <a:chOff x="730029" y="1802883"/>
            <a:chExt cx="3080765" cy="3649061"/>
          </a:xfrm>
        </p:grpSpPr>
        <p:sp>
          <p:nvSpPr>
            <p:cNvPr id="54" name="TextBox 5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SDKs</a:t>
              </a:r>
            </a:p>
            <a:p>
              <a:pPr marL="336145" indent="-336145" defTabSz="914367">
                <a:lnSpc>
                  <a:spcPct val="90000"/>
                </a:lnSpc>
                <a:spcAft>
                  <a:spcPts val="588"/>
                </a:spcAft>
                <a:buFont typeface="Wingdings" panose="05000000000000000000" pitchFamily="2" charset="2"/>
                <a:buChar char="§"/>
              </a:pPr>
              <a:endPara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30029" y="4829888"/>
              <a:ext cx="3080765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02556" y="1802883"/>
            <a:ext cx="3080765" cy="3649061"/>
            <a:chOff x="4581765" y="1802883"/>
            <a:chExt cx="3080765" cy="3649061"/>
          </a:xfrm>
        </p:grpSpPr>
        <p:grpSp>
          <p:nvGrpSpPr>
            <p:cNvPr id="10" name="Group 9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Azure Portal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81765" y="4829888"/>
              <a:ext cx="3080765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100910" y="1802882"/>
            <a:ext cx="3420601" cy="3649062"/>
            <a:chOff x="8100910" y="1802882"/>
            <a:chExt cx="3420601" cy="3649062"/>
          </a:xfrm>
        </p:grpSpPr>
        <p:grpSp>
          <p:nvGrpSpPr>
            <p:cNvPr id="24" name="Group 23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Studio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00910" y="4829888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54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Today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4357" y="2084363"/>
            <a:ext cx="4100274" cy="4107182"/>
            <a:chOff x="284357" y="2084363"/>
            <a:chExt cx="4100274" cy="410718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089404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423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8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explore </a:t>
              </a:r>
              <a:r>
                <a:rPr lang="en-US" sz="28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playground</a:t>
              </a:r>
              <a:endParaRPr lang="en-US" sz="28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12" y="3343775"/>
              <a:ext cx="764951" cy="76495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82383" y="2540150"/>
              <a:ext cx="2241062" cy="73772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b="1" dirty="0">
                  <a:solidFill>
                    <a:srgbClr val="0079D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playground p where p.name = “DocumentDB”</a:t>
              </a:r>
              <a:endParaRPr lang="en-US" sz="2353" b="1" dirty="0">
                <a:solidFill>
                  <a:srgbClr val="0079D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57" y="5569489"/>
              <a:ext cx="4100274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docdbplayground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8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build an app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22" name="Elbow Connector 21"/>
            <p:cNvCxnSpPr>
              <a:endCxn id="8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ln w="28575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93542" y="2084363"/>
            <a:ext cx="3753779" cy="4085699"/>
            <a:chOff x="7793542" y="2084363"/>
            <a:chExt cx="3753779" cy="4085699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move some </a:t>
              </a:r>
              <a:r>
                <a:rPr lang="en-US" sz="24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data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0221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40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396</Words>
  <Application>Microsoft Office PowerPoint</Application>
  <PresentationFormat>Widescreen</PresentationFormat>
  <Paragraphs>143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Segoe UI Light</vt:lpstr>
      <vt:lpstr>Wingdings</vt:lpstr>
      <vt:lpstr>Office Theme</vt:lpstr>
      <vt:lpstr>5-30610_Microsoft_Ignite_Keynote_Template</vt:lpstr>
      <vt:lpstr>1_5-30610_Microsoft_Ignite_Keynote_Template</vt:lpstr>
      <vt:lpstr>Indexing nirvana with DocumentDB</vt:lpstr>
      <vt:lpstr>Today’s talk</vt:lpstr>
      <vt:lpstr>DocumentDB: Lightning Round Edition</vt:lpstr>
      <vt:lpstr>DocumentDB Resource Model</vt:lpstr>
      <vt:lpstr>DocumentDB Overview</vt:lpstr>
      <vt:lpstr>Meet today's demo data: Lots of movies</vt:lpstr>
      <vt:lpstr>Demo time …</vt:lpstr>
      <vt:lpstr>SDKs and Tooling</vt:lpstr>
      <vt:lpstr>Get Started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Ryan CrawCour</cp:lastModifiedBy>
  <cp:revision>33</cp:revision>
  <dcterms:created xsi:type="dcterms:W3CDTF">2015-08-12T16:36:15Z</dcterms:created>
  <dcterms:modified xsi:type="dcterms:W3CDTF">2015-08-14T20:51:12Z</dcterms:modified>
</cp:coreProperties>
</file>