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92" r:id="rId2"/>
    <p:sldMasterId id="2147483723" r:id="rId3"/>
    <p:sldMasterId id="2147483747" r:id="rId4"/>
    <p:sldMasterId id="2147483769" r:id="rId5"/>
  </p:sldMasterIdLst>
  <p:notesMasterIdLst>
    <p:notesMasterId r:id="rId24"/>
  </p:notesMasterIdLst>
  <p:sldIdLst>
    <p:sldId id="285" r:id="rId6"/>
    <p:sldId id="286" r:id="rId7"/>
    <p:sldId id="287" r:id="rId8"/>
    <p:sldId id="288" r:id="rId9"/>
    <p:sldId id="289" r:id="rId10"/>
    <p:sldId id="290" r:id="rId11"/>
    <p:sldId id="292" r:id="rId12"/>
    <p:sldId id="294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D6"/>
    <a:srgbClr val="2677D4"/>
    <a:srgbClr val="505050"/>
    <a:srgbClr val="26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0"/>
    <p:restoredTop sz="92876"/>
  </p:normalViewPr>
  <p:slideViewPr>
    <p:cSldViewPr snapToGrid="0" snapToObjects="1">
      <p:cViewPr varScale="1">
        <p:scale>
          <a:sx n="57" d="100"/>
          <a:sy n="57" d="100"/>
        </p:scale>
        <p:origin x="3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81DA-44F1-3746-B19A-AB72460DEAAC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2FED-EFD5-B544-AECA-4184CF27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l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 rtlCol="0"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2774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453BE1-1456-426C-9EF9-98AA6D55E222}" type="datetime8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9/2/15 2:26 PM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3277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8512ED-9BF6-43E7-A1E1-D66B0F8FD63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4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92FED-EFD5-B544-AECA-4184CF27F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7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eg"/><Relationship Id="rId3" Type="http://schemas.openxmlformats.org/officeDocument/2006/relationships/image" Target="../media/image11.png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eg"/><Relationship Id="rId3" Type="http://schemas.openxmlformats.org/officeDocument/2006/relationships/image" Target="../media/image11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188171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85223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20580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80389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852" r="2943"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269239" y="2077946"/>
            <a:ext cx="6274974" cy="3592434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47006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818752"/>
      </p:ext>
    </p:extLst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253089"/>
      </p:ext>
    </p:extLst>
  </p:cSld>
  <p:clrMapOvr>
    <a:masterClrMapping/>
  </p:clrMapOvr>
  <p:transition spd="slow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52345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7521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85858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8495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5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216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/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855899"/>
      </p:ext>
    </p:extLst>
  </p:cSld>
  <p:clrMapOvr>
    <a:masterClrMapping/>
  </p:clrMapOvr>
  <p:transition spd="slow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19092"/>
      </p:ext>
    </p:extLst>
  </p:cSld>
  <p:clrMapOvr>
    <a:masterClrMapping/>
  </p:clrMapOvr>
  <p:transition spd="slow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303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95996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0165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04451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0009943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398523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71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264605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702783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2054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025572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723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8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0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1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7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2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8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1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11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2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7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16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4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2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90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7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882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8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8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2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16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50167" y="400024"/>
            <a:ext cx="1476922" cy="31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949816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02011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3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090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883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412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04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9263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8275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304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338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697988"/>
          </a:xfrm>
          <a:noFill/>
        </p:spPr>
        <p:txBody>
          <a:bodyPr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97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697988"/>
          </a:xfrm>
          <a:noFill/>
        </p:spPr>
        <p:txBody>
          <a:bodyPr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71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37285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610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89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2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0958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86053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1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852" r="2943"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269239" y="2077946"/>
            <a:ext cx="6274974" cy="3592434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47006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4289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91949"/>
      </p:ext>
    </p:extLst>
  </p:cSld>
  <p:clrMapOvr>
    <a:masterClrMapping/>
  </p:clrMapOvr>
  <p:transition spd="slow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51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41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1850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44872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364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0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/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205243"/>
      </p:ext>
    </p:extLst>
  </p:cSld>
  <p:clrMapOvr>
    <a:masterClrMapping/>
  </p:clrMapOvr>
  <p:transition spd="slow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74610"/>
      </p:ext>
    </p:extLst>
  </p:cSld>
  <p:clrMapOvr>
    <a:masterClrMapping/>
  </p:clrMapOvr>
  <p:transition spd="slow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0733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524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11514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1581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9655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291073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32256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8640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2.xml"/><Relationship Id="rId24" Type="http://schemas.openxmlformats.org/officeDocument/2006/relationships/theme" Target="../theme/theme3.xml"/><Relationship Id="rId25" Type="http://schemas.openxmlformats.org/officeDocument/2006/relationships/image" Target="../media/image8.png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103.xml"/><Relationship Id="rId22" Type="http://schemas.openxmlformats.org/officeDocument/2006/relationships/theme" Target="../theme/theme4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24.xml"/><Relationship Id="rId22" Type="http://schemas.openxmlformats.org/officeDocument/2006/relationships/theme" Target="../theme/theme5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1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5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348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8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86" y="1994099"/>
            <a:ext cx="8358850" cy="2516525"/>
          </a:xfrm>
        </p:spPr>
        <p:txBody>
          <a:bodyPr/>
          <a:lstStyle/>
          <a:p>
            <a:pPr defTabSz="91436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sz="6470" dirty="0">
                <a:solidFill>
                  <a:srgbClr val="FFFFFF"/>
                </a:solidFill>
                <a:ea typeface="+mn-ea"/>
              </a:rPr>
              <a:t>AzureCon 2015 </a:t>
            </a:r>
            <a:br>
              <a:rPr sz="6470" dirty="0">
                <a:solidFill>
                  <a:srgbClr val="FFFFFF"/>
                </a:solidFill>
                <a:ea typeface="+mn-ea"/>
              </a:rPr>
            </a:br>
            <a:r>
              <a:rPr lang="en-US" sz="6470" dirty="0" smtClean="0">
                <a:solidFill>
                  <a:srgbClr val="FFFFFF"/>
                </a:solidFill>
                <a:ea typeface="+mn-ea"/>
              </a:rPr>
              <a:t>DocumentDB</a:t>
            </a:r>
            <a:endParaRPr sz="647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4294967295"/>
          </p:nvPr>
        </p:nvSpPr>
        <p:spPr bwMode="auto">
          <a:xfrm>
            <a:off x="168080" y="5221851"/>
            <a:ext cx="6320401" cy="11140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745" b="1" dirty="0" smtClean="0">
                <a:solidFill>
                  <a:srgbClr val="FFFFFF"/>
                </a:solidFill>
              </a:rPr>
              <a:t>Ryan CrawCour - @</a:t>
            </a:r>
            <a:r>
              <a:rPr lang="en-US" altLang="en-US" sz="2745" b="1" dirty="0" err="1" smtClean="0">
                <a:solidFill>
                  <a:srgbClr val="FFFFFF"/>
                </a:solidFill>
              </a:rPr>
              <a:t>ryancrawcour</a:t>
            </a:r>
            <a:endParaRPr lang="en-US" altLang="en-US" sz="2745" b="1" dirty="0">
              <a:solidFill>
                <a:srgbClr val="FFFFFF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745" b="1" dirty="0" smtClean="0">
                <a:solidFill>
                  <a:srgbClr val="FFFFFF"/>
                </a:solidFill>
              </a:rPr>
              <a:t>David Makogon - @</a:t>
            </a:r>
            <a:r>
              <a:rPr lang="en-US" altLang="en-US" sz="2745" b="1" dirty="0" err="1" smtClean="0">
                <a:solidFill>
                  <a:srgbClr val="FFFFFF"/>
                </a:solidFill>
              </a:rPr>
              <a:t>dmakogon</a:t>
            </a:r>
            <a:endParaRPr lang="en-US" altLang="en-US" sz="2745" b="1" dirty="0">
              <a:solidFill>
                <a:srgbClr val="FFFFFF"/>
              </a:solidFill>
            </a:endParaRPr>
          </a:p>
        </p:txBody>
      </p:sp>
      <p:pic>
        <p:nvPicPr>
          <p:cNvPr id="31748" name="Picture 2" descr="azurecon_logo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416" y="370885"/>
            <a:ext cx="1523610" cy="27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38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Default Indexing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71557" y="1102100"/>
            <a:ext cx="11653523" cy="7190495"/>
          </a:xfrm>
          <a:prstGeom prst="rect">
            <a:avLst/>
          </a:prstGeom>
          <a:ln>
            <a:solidFill>
              <a:srgbClr val="505050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WHERE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m.title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= "Ant-Man"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SELECT *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WHERE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m.vote_average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&gt;= 3 </a:t>
            </a:r>
            <a:b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AND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m.vote_average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&lt;= 4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/>
            </a:r>
            <a:br>
              <a:rPr kumimoji="0" lang="en-US" sz="235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V="1">
            <a:off x="7965171" y="2395344"/>
            <a:ext cx="866552" cy="1808853"/>
          </a:xfrm>
          <a:prstGeom prst="curvedConnector2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9033163" y="3609905"/>
            <a:ext cx="281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Equality on strings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132764" y="2466416"/>
            <a:ext cx="6361256" cy="890933"/>
          </a:xfrm>
          <a:prstGeom prst="ellipse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16200000" flipV="1">
            <a:off x="7965170" y="4570699"/>
            <a:ext cx="866552" cy="1808853"/>
          </a:xfrm>
          <a:prstGeom prst="curvedConnector2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8763452" y="5817626"/>
            <a:ext cx="2886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Range on numbers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750628" y="4266073"/>
            <a:ext cx="6743392" cy="1392693"/>
          </a:xfrm>
          <a:prstGeom prst="ellipse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46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Arrays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71557" y="1102100"/>
            <a:ext cx="11653523" cy="36722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/>
            </a:r>
            <a:br>
              <a:rPr kumimoji="0" lang="en-US" sz="2353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endParaRPr kumimoji="0" lang="en-US" sz="2353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m.title, m.overview 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JOIN g IN m.genres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WHERE g.name="Comedy" </a:t>
            </a:r>
          </a:p>
          <a:p>
            <a:pPr marL="336118" marR="0" lvl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5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Ranges on strings?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9239" y="1607698"/>
            <a:ext cx="11653523" cy="19020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WHERE </a:t>
            </a:r>
            <a:r>
              <a:rPr kumimoji="0" lang="en-US" alt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m.title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BETWEEN "A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95024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Exclude path(s) from index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9239" y="1607698"/>
            <a:ext cx="11653523" cy="19020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SELECT *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FROM Movies m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</a:t>
            </a:r>
            <a:r>
              <a:rPr lang="en-US" altLang="en-US" sz="3600" b="1" dirty="0" smtClean="0">
                <a:solidFill>
                  <a:schemeClr val="bg1"/>
                </a:solidFill>
              </a:rPr>
              <a:t>WHERE </a:t>
            </a:r>
            <a:r>
              <a:rPr lang="en-US" altLang="en-US" sz="3600" b="1" dirty="0" err="1" smtClean="0">
                <a:solidFill>
                  <a:schemeClr val="bg1"/>
                </a:solidFill>
              </a:rPr>
              <a:t>m.overview</a:t>
            </a:r>
            <a:r>
              <a:rPr lang="en-US" altLang="en-US" sz="3600" b="1" dirty="0" smtClean="0">
                <a:solidFill>
                  <a:schemeClr val="bg1"/>
                </a:solidFill>
              </a:rPr>
              <a:t> = </a:t>
            </a:r>
            <a:r>
              <a:rPr lang="en-US" altLang="en-US" sz="3600" b="1" dirty="0" smtClean="0">
                <a:solidFill>
                  <a:schemeClr val="bg1"/>
                </a:solidFill>
              </a:rPr>
              <a:t>"Documentary</a:t>
            </a:r>
            <a:r>
              <a:rPr lang="en-US" altLang="en-US" sz="3600" b="1" dirty="0">
                <a:solidFill>
                  <a:schemeClr val="bg1"/>
                </a:solidFill>
              </a:rPr>
              <a:t>"</a:t>
            </a:r>
            <a:endParaRPr lang="en-US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23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Geospatial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559558" y="1215812"/>
            <a:ext cx="11653523" cy="173586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FROM cinemas c WHERE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ST_DISTANCE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c.location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, { </a:t>
            </a:r>
          </a:p>
          <a:p>
            <a:pPr marL="236573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"type": "Point"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, </a:t>
            </a:r>
          </a:p>
          <a:p>
            <a:pPr marL="236573" lvl="1" indent="0">
              <a:buClr>
                <a:srgbClr val="FFFFFF"/>
              </a:buClr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  "coordinates":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[</a:t>
            </a:r>
            <a:r>
              <a:rPr lang="en-US" sz="2400" dirty="0" smtClean="0">
                <a:solidFill>
                  <a:prstClr val="black"/>
                </a:solidFill>
                <a:latin typeface="Calibri" charset="0"/>
              </a:rPr>
              <a:t>-122.131, 47.643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]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}) &lt;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2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* 1600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560" y="3101836"/>
            <a:ext cx="114096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SELECT * FROM cinemas c WHERE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ST_WITHIN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c.location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, 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"type": "Polygon"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,  </a:t>
            </a:r>
          </a:p>
          <a:p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"coordinates": [[	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       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[-122.160,47.683], [-122.159,47.634], [-122.098,47.633],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        [-122.064,47.656], [-122.064,47.690], [-122.127,47.698],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        [-122.160,47.683]</a:t>
            </a:r>
          </a:p>
          <a:p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]]})</a:t>
            </a:r>
          </a:p>
        </p:txBody>
      </p:sp>
    </p:spTree>
    <p:extLst>
      <p:ext uri="{BB962C8B-B14F-4D97-AF65-F5344CB8AC3E}">
        <p14:creationId xmlns:p14="http://schemas.microsoft.com/office/powerpoint/2010/main" val="3279655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Summary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9239" y="1191040"/>
            <a:ext cx="11653523" cy="626017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default: [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"every path",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"hash on number",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"range on string"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indexKind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: ["Hash", "Range",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28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patial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paths: ["Include", "Exclude"],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mode: [ "Consistent", "Lazy"],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automatic: [ true, false 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indexTransforms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: ["on demand", "online"]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96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SDKs and Tooling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30029" y="1802883"/>
            <a:ext cx="3516781" cy="3704461"/>
            <a:chOff x="730029" y="1802883"/>
            <a:chExt cx="3516781" cy="3704461"/>
          </a:xfrm>
        </p:grpSpPr>
        <p:sp>
          <p:nvSpPr>
            <p:cNvPr id="34" name="TextBox 33"/>
            <p:cNvSpPr txBox="1"/>
            <p:nvPr/>
          </p:nvSpPr>
          <p:spPr>
            <a:xfrm>
              <a:off x="1685266" y="4265660"/>
              <a:ext cx="1120531" cy="101681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SDKs</a:t>
              </a:r>
            </a:p>
            <a:p>
              <a:pPr marL="336145" marR="0" lvl="0" indent="-336145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353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8245" y="1802883"/>
              <a:ext cx="2614572" cy="2465168"/>
              <a:chOff x="938245" y="1802883"/>
              <a:chExt cx="2614572" cy="2465168"/>
            </a:xfrm>
          </p:grpSpPr>
          <p:sp>
            <p:nvSpPr>
              <p:cNvPr id="37" name="Rounded Rectangle 36"/>
              <p:cNvSpPr/>
              <p:nvPr/>
            </p:nvSpPr>
            <p:spPr bwMode="auto">
              <a:xfrm>
                <a:off x="938245" y="1802883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8212" y="2101692"/>
                <a:ext cx="1568743" cy="1568743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 bwMode="auto">
              <a:xfrm rot="18925562">
                <a:off x="2335071" y="2535101"/>
                <a:ext cx="633851" cy="186538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1851722" y="3497957"/>
                <a:ext cx="672319" cy="25614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927982" y="3395242"/>
                <a:ext cx="376768" cy="25614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1918644" y="3423256"/>
                <a:ext cx="526172" cy="14006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960240" y="3429116"/>
                <a:ext cx="520134" cy="128993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30029" y="4829888"/>
              <a:ext cx="3516781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docdbsdks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47054" y="1802883"/>
            <a:ext cx="3516781" cy="3704461"/>
            <a:chOff x="4426263" y="1802883"/>
            <a:chExt cx="3516781" cy="3704461"/>
          </a:xfrm>
        </p:grpSpPr>
        <p:grpSp>
          <p:nvGrpSpPr>
            <p:cNvPr id="45" name="Group 44"/>
            <p:cNvGrpSpPr/>
            <p:nvPr/>
          </p:nvGrpSpPr>
          <p:grpSpPr>
            <a:xfrm>
              <a:off x="4727773" y="1802883"/>
              <a:ext cx="2614572" cy="2465168"/>
              <a:chOff x="4664887" y="1802883"/>
              <a:chExt cx="2614572" cy="2465168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4664887" y="1802883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7561" y="2526746"/>
                <a:ext cx="1017443" cy="1017443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4866197" y="4265659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Azure Portal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26263" y="4829888"/>
              <a:ext cx="3516781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portal.azure.com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100910" y="1802882"/>
            <a:ext cx="3911120" cy="3704462"/>
            <a:chOff x="8100910" y="1802882"/>
            <a:chExt cx="3911120" cy="3704462"/>
          </a:xfrm>
        </p:grpSpPr>
        <p:grpSp>
          <p:nvGrpSpPr>
            <p:cNvPr id="51" name="Group 50"/>
            <p:cNvGrpSpPr/>
            <p:nvPr/>
          </p:nvGrpSpPr>
          <p:grpSpPr>
            <a:xfrm>
              <a:off x="8461948" y="1802882"/>
              <a:ext cx="2614572" cy="2465168"/>
              <a:chOff x="8461948" y="1802882"/>
              <a:chExt cx="2614572" cy="2465168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8461948" y="1802882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1877" y="2657490"/>
                <a:ext cx="1060813" cy="1060813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0269" y="2393770"/>
                <a:ext cx="764951" cy="764951"/>
              </a:xfrm>
              <a:prstGeom prst="rect">
                <a:avLst/>
              </a:prstGeom>
            </p:spPr>
          </p:pic>
          <p:sp>
            <p:nvSpPr>
              <p:cNvPr id="57" name="Rectangle 56"/>
              <p:cNvSpPr/>
              <p:nvPr/>
            </p:nvSpPr>
            <p:spPr bwMode="auto">
              <a:xfrm>
                <a:off x="9822589" y="3392903"/>
                <a:ext cx="255311" cy="165206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10007503" y="3399299"/>
                <a:ext cx="462005" cy="165206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600372" y="4262250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Studio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00910" y="4829888"/>
              <a:ext cx="3911120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docdbstudio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084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Get started </a:t>
            </a:r>
            <a:r>
              <a:rPr lang="en-US" sz="4705" spc="-100" dirty="0">
                <a:solidFill>
                  <a:srgbClr val="FFFFFF"/>
                </a:solidFill>
                <a:latin typeface="Segoe UI Light"/>
              </a:rPr>
              <a:t>t</a:t>
            </a: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oday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1089404" y="2084363"/>
            <a:ext cx="2427817" cy="2468094"/>
          </a:xfrm>
          <a:prstGeom prst="roundRect">
            <a:avLst/>
          </a:prstGeom>
          <a:solidFill>
            <a:schemeClr val="tx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3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6423" y="4698935"/>
            <a:ext cx="3753779" cy="677456"/>
          </a:xfrm>
          <a:prstGeom prst="rect">
            <a:avLst/>
          </a:prstGeom>
          <a:solidFill>
            <a:schemeClr val="tx1"/>
          </a:solidFill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</a:rPr>
              <a:t>explore playground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8133" y="2540150"/>
            <a:ext cx="4069596" cy="865200"/>
          </a:xfrm>
          <a:prstGeom prst="rect">
            <a:avLst/>
          </a:prstGeom>
          <a:solidFill>
            <a:schemeClr val="tx1"/>
          </a:solidFill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* from playground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marR="0" lvl="0" indent="0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p.name = "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DocumentDB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2579D6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477" y="5569489"/>
            <a:ext cx="4100274" cy="622056"/>
          </a:xfrm>
          <a:prstGeom prst="rect">
            <a:avLst/>
          </a:prstGeom>
          <a:solidFill>
            <a:schemeClr val="tx1"/>
          </a:solidFill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aka.ms/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docdbplayground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81097" y="2084363"/>
            <a:ext cx="3815979" cy="4089688"/>
            <a:chOff x="4088382" y="2084363"/>
            <a:chExt cx="3815979" cy="4089688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4751363" y="2084363"/>
              <a:ext cx="2427817" cy="2468094"/>
            </a:xfrm>
            <a:prstGeom prst="round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88382" y="4698935"/>
              <a:ext cx="3753779" cy="6774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build an app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577" y="3277872"/>
              <a:ext cx="830855" cy="83085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320" y="2342067"/>
              <a:ext cx="764951" cy="764951"/>
            </a:xfrm>
            <a:prstGeom prst="rect">
              <a:avLst/>
            </a:prstGeom>
          </p:spPr>
        </p:pic>
        <p:cxnSp>
          <p:nvCxnSpPr>
            <p:cNvPr id="50" name="Elbow Connector 49"/>
            <p:cNvCxnSpPr>
              <a:endCxn id="45" idx="1"/>
            </p:cNvCxnSpPr>
            <p:nvPr/>
          </p:nvCxnSpPr>
          <p:spPr>
            <a:xfrm rot="16200000" flipH="1">
              <a:off x="5425778" y="3277499"/>
              <a:ext cx="563108" cy="268491"/>
            </a:xfrm>
            <a:prstGeom prst="bentConnector2">
              <a:avLst/>
            </a:prstGeom>
            <a:noFill/>
            <a:ln w="28575" cap="flat" cmpd="sng" algn="ctr">
              <a:solidFill>
                <a:srgbClr val="0079D6"/>
              </a:solidFill>
              <a:prstDash val="sysDot"/>
              <a:headEnd type="triangle" w="med" len="med"/>
              <a:tailEnd type="triangle" w="med" len="med"/>
            </a:ln>
            <a:effectLst/>
          </p:spPr>
        </p:cxn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728" y="2411367"/>
              <a:ext cx="549601" cy="549601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313841" y="5551995"/>
              <a:ext cx="3590520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docdbstarter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93542" y="2084363"/>
            <a:ext cx="3766598" cy="4085699"/>
            <a:chOff x="7793542" y="2084363"/>
            <a:chExt cx="3766598" cy="4085699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8456523" y="2084363"/>
              <a:ext cx="2427817" cy="2468094"/>
            </a:xfrm>
            <a:prstGeom prst="round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93542" y="4698935"/>
              <a:ext cx="3753779" cy="6220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move some data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976" y="2573595"/>
              <a:ext cx="1540359" cy="1540359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 bwMode="auto">
            <a:xfrm>
              <a:off x="8915753" y="3964549"/>
              <a:ext cx="379256" cy="456832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831591" y="3415488"/>
              <a:ext cx="672319" cy="611063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279804" y="3171212"/>
              <a:ext cx="486924" cy="93377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9279804" y="3473840"/>
              <a:ext cx="355515" cy="383969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9326153" y="3582074"/>
              <a:ext cx="355515" cy="22410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9383951" y="3582074"/>
              <a:ext cx="774284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9503910" y="3349903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9406579" y="3198513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9549437" y="3487305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967364" y="3127178"/>
              <a:ext cx="550178" cy="317487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832" y="3198340"/>
              <a:ext cx="839653" cy="889671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 bwMode="auto">
            <a:xfrm>
              <a:off x="9489989" y="3198339"/>
              <a:ext cx="446023" cy="895007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251" y="3251188"/>
              <a:ext cx="581182" cy="581182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8139539" y="5548006"/>
              <a:ext cx="3420601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docdbimport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85" y="3308730"/>
            <a:ext cx="1531519" cy="16227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735395" y="3574850"/>
            <a:ext cx="862252" cy="134877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89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Wrapping up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239" y="1189177"/>
            <a:ext cx="11653523" cy="634449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FFFFFF"/>
              </a:buClr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DocumentDB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dmakogon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ryancrawcour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github.com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/azure/azure-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documentdb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-node</a:t>
            </a:r>
          </a:p>
          <a:p>
            <a:pPr lvl="0">
              <a:buClr>
                <a:srgbClr val="FFFFFF"/>
              </a:buClr>
            </a:pP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github.com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/azure/azure-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documentdb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-net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github.com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dmakogon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/azurecon2015</a:t>
            </a:r>
            <a:endParaRPr lang="en-US" sz="3200" dirty="0">
              <a:solidFill>
                <a:schemeClr val="bg1"/>
              </a:solidFill>
              <a:latin typeface="Consolas" pitchFamily="49" charset="0"/>
              <a:ea typeface=""/>
              <a:cs typeface="Consolas" pitchFamily="49" charset="0"/>
            </a:endParaRPr>
          </a:p>
          <a:p>
            <a:pPr lvl="0">
              <a:buClr>
                <a:srgbClr val="FFFFFF"/>
              </a:buClr>
              <a:defRPr/>
            </a:pP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azure.microsoft.com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/services/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documentdb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336118" marR="0" lvl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28" y="1271214"/>
            <a:ext cx="6824546" cy="311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96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Today’s talk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922" y="1366912"/>
            <a:ext cx="11566370" cy="6293993"/>
          </a:xfrm>
          <a:prstGeom prst="rect">
            <a:avLst/>
          </a:prstGeom>
          <a:noFill/>
        </p:spPr>
        <p:txBody>
          <a:bodyPr lIns="179285" tIns="143428" rIns="179285" bIns="14342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What is DocumentDB?  (5-minute lightning-round edition)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Meet today’s data: Movies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Queries and indexing: Demos with a side of Q&amp;A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Loud applause &amp; amazing #</a:t>
            </a:r>
            <a:r>
              <a:rPr lang="en-US" sz="2800" dirty="0" err="1" smtClean="0">
                <a:solidFill>
                  <a:schemeClr val="bg1"/>
                </a:solidFill>
              </a:rPr>
              <a:t>DocumentDB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@ </a:t>
            </a:r>
            <a:r>
              <a:rPr lang="en-US" sz="2800" dirty="0" smtClean="0">
                <a:solidFill>
                  <a:schemeClr val="bg1"/>
                </a:solidFill>
              </a:rPr>
              <a:t>#AzureCon tweets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3200" dirty="0"/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911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DocumentDB – Lightning Round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239" y="1255525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6" marR="0" indent="-23652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75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name:"Azure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DocumentDB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classification: "NoSQL",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dbType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"Document",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connectVia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[ "rest",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manageVia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 [ "portal", "rest", "cli",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differsVia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[ "service",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js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"indexing",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"consistency"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		  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28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54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DocumentDB – Resource Model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35467" y="1524003"/>
            <a:ext cx="11877561" cy="4893733"/>
          </a:xfrm>
          <a:prstGeom prst="rect">
            <a:avLst/>
          </a:prstGeom>
          <a:solidFill>
            <a:srgbClr val="2678D7">
              <a:alpha val="8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2" name="Freeform 131"/>
          <p:cNvSpPr>
            <a:spLocks noEditPoints="1"/>
          </p:cNvSpPr>
          <p:nvPr/>
        </p:nvSpPr>
        <p:spPr bwMode="black">
          <a:xfrm>
            <a:off x="1393840" y="2483506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solidFill>
              <a:srgbClr val="61697E"/>
            </a:solidFill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13" name="TextBox 212"/>
          <p:cNvSpPr txBox="1"/>
          <p:nvPr/>
        </p:nvSpPr>
        <p:spPr>
          <a:xfrm>
            <a:off x="658753" y="1763524"/>
            <a:ext cx="1844438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1797969" y="2548271"/>
            <a:ext cx="9038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378912" y="1763524"/>
            <a:ext cx="162620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2875196" y="3031556"/>
            <a:ext cx="0" cy="889395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875196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265566" y="4170892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265566" y="4892077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2791464" y="3147130"/>
            <a:ext cx="1047132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125003" y="4331017"/>
            <a:ext cx="182555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716717" y="4907635"/>
            <a:ext cx="283250" cy="283250"/>
          </a:xfrm>
          <a:prstGeom prst="rect">
            <a:avLst/>
          </a:prstGeom>
          <a:noFill/>
        </p:spPr>
      </p:pic>
      <p:cxnSp>
        <p:nvCxnSpPr>
          <p:cNvPr id="223" name="Straight Connector 222"/>
          <p:cNvCxnSpPr>
            <a:cxnSpLocks noChangeAspect="1"/>
          </p:cNvCxnSpPr>
          <p:nvPr/>
        </p:nvCxnSpPr>
        <p:spPr>
          <a:xfrm>
            <a:off x="3529914" y="2560515"/>
            <a:ext cx="124523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348580" y="1763524"/>
            <a:ext cx="1713404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093800" y="1763524"/>
            <a:ext cx="1774767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5486397" y="2548271"/>
            <a:ext cx="120308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5128990" y="2962243"/>
            <a:ext cx="0" cy="301257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128989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32732" y="488640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128990" y="4645158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116388" y="595105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7270197" y="2548271"/>
            <a:ext cx="10937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7852322" y="1763524"/>
            <a:ext cx="193122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Attachments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240261" y="3154474"/>
            <a:ext cx="2634425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275393" y="4280238"/>
            <a:ext cx="1323361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235950" y="5324655"/>
            <a:ext cx="3241514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237" name="Rectangle 236"/>
          <p:cNvSpPr/>
          <p:nvPr/>
        </p:nvSpPr>
        <p:spPr bwMode="auto">
          <a:xfrm>
            <a:off x="6597053" y="2696758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142648" y="3643880"/>
            <a:ext cx="160778" cy="4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284815" y="3778696"/>
            <a:ext cx="160778" cy="442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roup 239"/>
          <p:cNvGrpSpPr/>
          <p:nvPr/>
        </p:nvGrpSpPr>
        <p:grpSpPr>
          <a:xfrm>
            <a:off x="5444380" y="5782033"/>
            <a:ext cx="447667" cy="427038"/>
            <a:chOff x="8043096" y="1834991"/>
            <a:chExt cx="421985" cy="463834"/>
          </a:xfrm>
        </p:grpSpPr>
        <p:sp>
          <p:nvSpPr>
            <p:cNvPr id="241" name="Rectangle 240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5449983" y="4737098"/>
            <a:ext cx="447667" cy="427038"/>
            <a:chOff x="8043096" y="1834991"/>
            <a:chExt cx="421985" cy="463834"/>
          </a:xfrm>
        </p:grpSpPr>
        <p:sp>
          <p:nvSpPr>
            <p:cNvPr id="244" name="Rectangle 243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425568" y="3681621"/>
            <a:ext cx="447667" cy="427038"/>
            <a:chOff x="8043096" y="1834991"/>
            <a:chExt cx="421985" cy="463834"/>
          </a:xfrm>
        </p:grpSpPr>
        <p:sp>
          <p:nvSpPr>
            <p:cNvPr id="247" name="Rectangle 246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pic>
        <p:nvPicPr>
          <p:cNvPr id="249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 bwMode="auto">
          <a:xfrm>
            <a:off x="6650444" y="2303607"/>
            <a:ext cx="534104" cy="534104"/>
          </a:xfrm>
          <a:prstGeom prst="rect">
            <a:avLst/>
          </a:prstGeom>
          <a:noFill/>
        </p:spPr>
      </p:pic>
      <p:grpSp>
        <p:nvGrpSpPr>
          <p:cNvPr id="250" name="Group 249"/>
          <p:cNvGrpSpPr/>
          <p:nvPr/>
        </p:nvGrpSpPr>
        <p:grpSpPr>
          <a:xfrm>
            <a:off x="8474976" y="2285956"/>
            <a:ext cx="534104" cy="534104"/>
            <a:chOff x="11500644" y="1034375"/>
            <a:chExt cx="534104" cy="534104"/>
          </a:xfrm>
        </p:grpSpPr>
        <p:grpSp>
          <p:nvGrpSpPr>
            <p:cNvPr id="251" name="Group 250"/>
            <p:cNvGrpSpPr/>
            <p:nvPr/>
          </p:nvGrpSpPr>
          <p:grpSpPr>
            <a:xfrm>
              <a:off x="11500644" y="1034375"/>
              <a:ext cx="534104" cy="534104"/>
              <a:chOff x="10304868" y="3253855"/>
              <a:chExt cx="534104" cy="534104"/>
            </a:xfrm>
          </p:grpSpPr>
          <p:pic>
            <p:nvPicPr>
              <p:cNvPr id="253" name="Picture 3" descr="\\MAGNUM\Projects\Microsoft\Cloud Power FY12\Design\ICONS_PNG\Docume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25000"/>
              </a:blip>
              <a:stretch>
                <a:fillRect/>
              </a:stretch>
            </p:blipFill>
            <p:spPr bwMode="auto">
              <a:xfrm>
                <a:off x="10304868" y="3253855"/>
                <a:ext cx="534104" cy="534104"/>
              </a:xfrm>
              <a:prstGeom prst="rect">
                <a:avLst/>
              </a:prstGeom>
              <a:noFill/>
            </p:spPr>
          </p:pic>
          <p:sp>
            <p:nvSpPr>
              <p:cNvPr id="254" name="Rectangle 253"/>
              <p:cNvSpPr/>
              <p:nvPr/>
            </p:nvSpPr>
            <p:spPr bwMode="auto">
              <a:xfrm>
                <a:off x="10533863" y="3430439"/>
                <a:ext cx="154779" cy="21922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2" name="Rectangle 251"/>
            <p:cNvSpPr/>
            <p:nvPr/>
          </p:nvSpPr>
          <p:spPr bwMode="auto">
            <a:xfrm>
              <a:off x="11635143" y="1265441"/>
              <a:ext cx="169173" cy="12787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55" name="Picture 2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84" y="2406571"/>
            <a:ext cx="312224" cy="324233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67" y="2534363"/>
            <a:ext cx="312224" cy="324233"/>
          </a:xfrm>
          <a:prstGeom prst="rect">
            <a:avLst/>
          </a:prstGeom>
        </p:spPr>
      </p:pic>
      <p:sp>
        <p:nvSpPr>
          <p:cNvPr id="257" name="Freeform 79"/>
          <p:cNvSpPr>
            <a:spLocks noEditPoints="1"/>
          </p:cNvSpPr>
          <p:nvPr/>
        </p:nvSpPr>
        <p:spPr bwMode="black">
          <a:xfrm>
            <a:off x="4985112" y="2425888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58" name="Freeform 79"/>
          <p:cNvSpPr>
            <a:spLocks noEditPoints="1"/>
          </p:cNvSpPr>
          <p:nvPr/>
        </p:nvSpPr>
        <p:spPr bwMode="black">
          <a:xfrm>
            <a:off x="5200247" y="2535063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59" name="Rectangle 258"/>
          <p:cNvSpPr/>
          <p:nvPr/>
        </p:nvSpPr>
        <p:spPr bwMode="auto">
          <a:xfrm>
            <a:off x="8621645" y="2508181"/>
            <a:ext cx="154779" cy="14083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8458946" y="2359890"/>
            <a:ext cx="556401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1010100100</a:t>
            </a:r>
          </a:p>
        </p:txBody>
      </p:sp>
      <p:pic>
        <p:nvPicPr>
          <p:cNvPr id="261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517924" y="4750453"/>
            <a:ext cx="283250" cy="283250"/>
          </a:xfrm>
          <a:prstGeom prst="rect">
            <a:avLst/>
          </a:prstGeom>
          <a:noFill/>
        </p:spPr>
      </p:pic>
      <p:sp>
        <p:nvSpPr>
          <p:cNvPr id="262" name="Frame 261"/>
          <p:cNvSpPr/>
          <p:nvPr/>
        </p:nvSpPr>
        <p:spPr bwMode="auto">
          <a:xfrm>
            <a:off x="2218267" y="1637731"/>
            <a:ext cx="5650300" cy="76884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65120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Service Consumption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6535" y="1329827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6" marR="0" indent="-23652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75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units:"RequestUnit",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tiers: [250, 1000, 2500],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behavior: [ "consistent", "predictable"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measured: "per operation",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reportedVia: "response header",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granularity: "hour",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28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57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Out-of-the-box Indexing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795" y="1444263"/>
            <a:ext cx="5250841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"id" : "123",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</a:t>
            </a:r>
            <a:r>
              <a:rPr lang="en-US" sz="3600" dirty="0">
                <a:solidFill>
                  <a:schemeClr val="bg1"/>
                </a:solidFill>
              </a:rPr>
              <a:t>age" : </a:t>
            </a:r>
            <a:r>
              <a:rPr lang="en-US" sz="3600" dirty="0" smtClean="0">
                <a:solidFill>
                  <a:schemeClr val="bg1"/>
                </a:solidFill>
              </a:rPr>
              <a:t>30,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"name" : "joe",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"address" : {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 "street" : "some </a:t>
            </a:r>
            <a:r>
              <a:rPr lang="en-US" sz="3600" dirty="0" err="1" smtClean="0">
                <a:solidFill>
                  <a:schemeClr val="bg1"/>
                </a:solidFill>
              </a:rPr>
              <a:t>st</a:t>
            </a:r>
            <a:r>
              <a:rPr lang="en-US" sz="3600" dirty="0" smtClean="0">
                <a:solidFill>
                  <a:schemeClr val="bg1"/>
                </a:solidFill>
              </a:rPr>
              <a:t>",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 "city" : "San Jose"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}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}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6279" y="1910620"/>
            <a:ext cx="51893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/id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/age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/name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/address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/address/street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/address/city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16200000" flipV="1">
            <a:off x="9111193" y="4070163"/>
            <a:ext cx="1688665" cy="1808853"/>
          </a:xfrm>
          <a:prstGeom prst="curvedConnector2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202932" y="5754653"/>
            <a:ext cx="1757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Hash index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7862714" y="2016324"/>
            <a:ext cx="866552" cy="1808853"/>
          </a:xfrm>
          <a:prstGeom prst="curvedConnector2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30706" y="3230885"/>
            <a:ext cx="1929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Range index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866210" y="2280112"/>
            <a:ext cx="1468461" cy="791913"/>
          </a:xfrm>
          <a:prstGeom prst="ellipse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517090" y="3724543"/>
            <a:ext cx="1497433" cy="823938"/>
          </a:xfrm>
          <a:prstGeom prst="ellipse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27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922" y="361792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705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sz="13800" dirty="0" smtClean="0"/>
              <a:t>Demos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99405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Example movie JSON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69240" y="1189177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"id": "movie203801",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"title": "The Man from U.N.C.L.E.",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"tagline": "A Higher Class of Hero.",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"genres": [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35, "name": "Comedy" },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28, "name": "Action" },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12, "name": "Adventure" }  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"overview": "In the early 1960s, ...",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"release_date": "2015-08-14",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"runtime": 116,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"vote_average": 3.5,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"type": "movie"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6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39478" y="361792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705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marL="0" marR="0" lvl="0" indent="0" algn="l" defTabSz="91350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-100" normalizeH="0" baseline="0" noProof="0" dirty="0" smtClean="0">
                <a:ln w="3175">
                  <a:noFill/>
                </a:ln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MS PGothic" panose="020B0600070205080204" pitchFamily="34" charset="-128"/>
                <a:cs typeface="Segoe UI" pitchFamily="34" charset="0"/>
              </a:rPr>
              <a:t>Demo recap</a:t>
            </a:r>
            <a:endParaRPr kumimoji="0" lang="en-US" sz="13800" b="0" i="0" u="none" strike="noStrike" kern="1200" cap="none" spc="-100" normalizeH="0" baseline="0" noProof="0" dirty="0">
              <a:ln w="3175">
                <a:noFill/>
              </a:ln>
              <a:gradFill>
                <a:gsLst>
                  <a:gs pos="125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MS PGothic" panose="020B0600070205080204" pitchFamily="34" charset="-128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2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3.xml><?xml version="1.0" encoding="utf-8"?>
<a:theme xmlns:a="http://schemas.openxmlformats.org/drawingml/2006/main" name="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C9C3234-2339-4DAF-A47B-F3F7479B742D}"/>
    </a:ext>
  </a:extLst>
</a:theme>
</file>

<file path=ppt/theme/theme4.xml><?xml version="1.0" encoding="utf-8"?>
<a:theme xmlns:a="http://schemas.openxmlformats.org/drawingml/2006/main" name="COLOR TEMPLATE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B26B0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48CC406-24DD-4783-95CB-AC7FC09E6033}"/>
    </a:ext>
  </a:extLst>
</a:theme>
</file>

<file path=ppt/theme/theme5.xml><?xml version="1.0" encoding="utf-8"?>
<a:theme xmlns:a="http://schemas.openxmlformats.org/drawingml/2006/main" name="1_COLOR TEMPLATE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B26B0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48CC406-24DD-4783-95CB-AC7FC09E6033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2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3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4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5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6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7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8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9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395</Words>
  <Application>Microsoft Macintosh PowerPoint</Application>
  <PresentationFormat>Widescreen</PresentationFormat>
  <Paragraphs>179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Calibri</vt:lpstr>
      <vt:lpstr>Consolas</vt:lpstr>
      <vt:lpstr>Courier New</vt:lpstr>
      <vt:lpstr>Lucida Console</vt:lpstr>
      <vt:lpstr>MS PGothic</vt:lpstr>
      <vt:lpstr>ＭＳ Ｐゴシック</vt:lpstr>
      <vt:lpstr>Segoe UI</vt:lpstr>
      <vt:lpstr>Segoe UI Light</vt:lpstr>
      <vt:lpstr>Times New Roman</vt:lpstr>
      <vt:lpstr>Wingdings</vt:lpstr>
      <vt:lpstr>Arial</vt:lpstr>
      <vt:lpstr>5-30610_Microsoft_Ignite_Keynote_Template</vt:lpstr>
      <vt:lpstr>1_5-30610_Microsoft_Ignite_Keynote_Template</vt:lpstr>
      <vt:lpstr>WHITE TEMPLATE</vt:lpstr>
      <vt:lpstr>COLOR TEMPLATE</vt:lpstr>
      <vt:lpstr>1_COLOR TEMPLATE</vt:lpstr>
      <vt:lpstr>AzureCon 2015  DocumentDB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nirvana with DocumentDB</dc:title>
  <dc:creator>David Makogon</dc:creator>
  <cp:lastModifiedBy>David Makogon</cp:lastModifiedBy>
  <cp:revision>122</cp:revision>
  <dcterms:created xsi:type="dcterms:W3CDTF">2015-08-12T16:36:15Z</dcterms:created>
  <dcterms:modified xsi:type="dcterms:W3CDTF">2015-09-02T21:33:27Z</dcterms:modified>
</cp:coreProperties>
</file>