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  <p:sldMasterId id="2147483723" r:id="rId3"/>
    <p:sldMasterId id="2147483747" r:id="rId4"/>
    <p:sldMasterId id="2147483769" r:id="rId5"/>
  </p:sldMasterIdLst>
  <p:notesMasterIdLst>
    <p:notesMasterId r:id="rId24"/>
  </p:notesMasterIdLst>
  <p:sldIdLst>
    <p:sldId id="285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D6"/>
    <a:srgbClr val="2677D4"/>
    <a:srgbClr val="505050"/>
    <a:srgbClr val="26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9"/>
  </p:normalViewPr>
  <p:slideViewPr>
    <p:cSldViewPr snapToGrid="0" snapToObjects="1">
      <p:cViewPr varScale="1">
        <p:scale>
          <a:sx n="154" d="100"/>
          <a:sy n="154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53BE1-1456-426C-9EF9-98AA6D55E222}" type="datetime8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9/2/2015 14:03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512ED-9BF6-43E7-A1E1-D66B0F8FD6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8817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22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058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038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818752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253089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234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7521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585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4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6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855899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092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0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5996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1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445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00994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98523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71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6460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702783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05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25572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23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4981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2011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3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0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8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41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04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263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827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0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97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7285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1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2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0958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605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1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428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1949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1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4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850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487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6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205243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4610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733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24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51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581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9655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9107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32256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64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4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8358850" cy="2516525"/>
          </a:xfrm>
        </p:spPr>
        <p:txBody>
          <a:bodyPr/>
          <a:lstStyle/>
          <a:p>
            <a:pPr defTabSz="91436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sz="6470" dirty="0">
                <a:solidFill>
                  <a:srgbClr val="FFFFFF"/>
                </a:solidFill>
                <a:ea typeface="+mn-ea"/>
              </a:rPr>
              <a:t>AzureCon 2015 </a:t>
            </a:r>
            <a:br>
              <a:rPr sz="6470" dirty="0">
                <a:solidFill>
                  <a:srgbClr val="FFFFFF"/>
                </a:solidFill>
                <a:ea typeface="+mn-ea"/>
              </a:rPr>
            </a:br>
            <a:r>
              <a:rPr lang="en-US" sz="6470" dirty="0" smtClean="0">
                <a:solidFill>
                  <a:srgbClr val="FFFFFF"/>
                </a:solidFill>
                <a:ea typeface="+mn-ea"/>
              </a:rPr>
              <a:t>DocumentDB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0" y="5221851"/>
            <a:ext cx="6320401" cy="1114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Ryan CrawCour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ryancrawcour</a:t>
            </a:r>
            <a:endParaRPr lang="en-US" altLang="en-US" sz="2745" b="1" dirty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David Makogon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dmakogon</a:t>
            </a:r>
            <a:endParaRPr lang="en-US" altLang="en-US" sz="2745" b="1" dirty="0">
              <a:solidFill>
                <a:srgbClr val="FFFFFF"/>
              </a:solidFill>
            </a:endParaRPr>
          </a:p>
        </p:txBody>
      </p:sp>
      <p:pic>
        <p:nvPicPr>
          <p:cNvPr id="31748" name="Picture 2" descr="azurecon_logo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416" y="370885"/>
            <a:ext cx="1523610" cy="27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Default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1557" y="1102100"/>
            <a:ext cx="11653523" cy="7190495"/>
          </a:xfrm>
          <a:prstGeom prst="rect">
            <a:avLst/>
          </a:prstGeom>
          <a:ln>
            <a:solidFill>
              <a:srgbClr val="505050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= "Ant-Man"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&gt;= 3 </a:t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AND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&lt;= 4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7965171" y="2395344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9033163" y="3609905"/>
            <a:ext cx="281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Equality on strings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32764" y="2466416"/>
            <a:ext cx="6361256" cy="89093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V="1">
            <a:off x="7965170" y="4570699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8763452" y="5817626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Range on numbers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50628" y="4266073"/>
            <a:ext cx="6743392" cy="139269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4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Arrays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1557" y="1102100"/>
            <a:ext cx="11653523" cy="36722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m.title, m.overview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JOIN g IN m.genres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WHERE g.name="Comedy" 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Ranges on strings?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BETWEEN "A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95024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Exclude path(s) from index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SELECT *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FROM Movies 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WHERE </a:t>
            </a:r>
            <a:r>
              <a:rPr lang="en-US" altLang="en-US" sz="3600" b="1" dirty="0" err="1" smtClean="0">
                <a:solidFill>
                  <a:schemeClr val="bg1"/>
                </a:solidFill>
              </a:rPr>
              <a:t>m.overview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 = 'Documentary'</a:t>
            </a:r>
          </a:p>
        </p:txBody>
      </p:sp>
    </p:spTree>
    <p:extLst>
      <p:ext uri="{BB962C8B-B14F-4D97-AF65-F5344CB8AC3E}">
        <p14:creationId xmlns:p14="http://schemas.microsoft.com/office/powerpoint/2010/main" val="3928423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Geospatial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559558" y="1215812"/>
            <a:ext cx="11653523" cy="1735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FROM cinemas c WHERE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ST_DISTANCE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c.location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{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"type": "Point"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"coordinates": [-122.137146, 47.642101]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}) &lt; 5 * 1600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560" y="3101836"/>
            <a:ext cx="11409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SELECT * FROM cinemas c WHERE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ST_WITHIN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c.location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"type": "Polygon"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 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"coordinates": [[	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       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[-122.160,47.683], [-122.159,47.634], [-122.098,47.633],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[-122.064,47.656], [-122.064,47.690], [-122.127,47.698],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[-122.160,47.683]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]]})</a:t>
            </a:r>
          </a:p>
        </p:txBody>
      </p:sp>
    </p:spTree>
    <p:extLst>
      <p:ext uri="{BB962C8B-B14F-4D97-AF65-F5344CB8AC3E}">
        <p14:creationId xmlns:p14="http://schemas.microsoft.com/office/powerpoint/2010/main" val="327965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Summary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191040"/>
            <a:ext cx="11653523" cy="62601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default: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"every path",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"hash on number",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"range on string"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indexKind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: ["Hash", "Range", "Geospatial"],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paths: ["Include", "Exclude"],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mode: [ "Consistent", "Lazy"],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automatic: [ true, false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indexTransforms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: ["on demand", "online"]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9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SDKs and Tooling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0029" y="1802883"/>
            <a:ext cx="3516781" cy="3704461"/>
            <a:chOff x="730029" y="1802883"/>
            <a:chExt cx="3516781" cy="3704461"/>
          </a:xfrm>
        </p:grpSpPr>
        <p:sp>
          <p:nvSpPr>
            <p:cNvPr id="34" name="TextBox 3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SDKs</a:t>
              </a:r>
            </a:p>
            <a:p>
              <a:pPr marL="336145" marR="0" lvl="0" indent="-336145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353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30029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7054" y="1802883"/>
            <a:ext cx="3516781" cy="3704461"/>
            <a:chOff x="4426263" y="1802883"/>
            <a:chExt cx="3516781" cy="3704461"/>
          </a:xfrm>
        </p:grpSpPr>
        <p:grpSp>
          <p:nvGrpSpPr>
            <p:cNvPr id="45" name="Group 44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Azure Portal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26263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910" y="1802882"/>
            <a:ext cx="3911120" cy="3704462"/>
            <a:chOff x="8100910" y="1802882"/>
            <a:chExt cx="3911120" cy="3704462"/>
          </a:xfrm>
        </p:grpSpPr>
        <p:grpSp>
          <p:nvGrpSpPr>
            <p:cNvPr id="51" name="Group 50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Studio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00910" y="4829888"/>
              <a:ext cx="3911120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8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Get started </a:t>
            </a:r>
            <a:r>
              <a:rPr lang="en-US" sz="4705" spc="-100" dirty="0">
                <a:solidFill>
                  <a:srgbClr val="FFFFFF"/>
                </a:solidFill>
                <a:latin typeface="Segoe UI Light"/>
              </a:rPr>
              <a:t>t</a:t>
            </a: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oday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089404" y="2084363"/>
            <a:ext cx="2427817" cy="2468094"/>
          </a:xfrm>
          <a:prstGeom prst="roundRect">
            <a:avLst/>
          </a:prstGeom>
          <a:solidFill>
            <a:schemeClr val="tx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3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423" y="4698935"/>
            <a:ext cx="3753779" cy="677456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rPr>
              <a:t>explore playground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133" y="2540150"/>
            <a:ext cx="3769698" cy="677456"/>
          </a:xfrm>
          <a:prstGeom prst="rect">
            <a:avLst/>
          </a:prstGeom>
          <a:solidFill>
            <a:schemeClr val="tx1"/>
          </a:solidFill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* from playground p where p.name = "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DocumentDB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2579D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477" y="5569489"/>
            <a:ext cx="4100274" cy="622056"/>
          </a:xfrm>
          <a:prstGeom prst="rect">
            <a:avLst/>
          </a:prstGeom>
          <a:solidFill>
            <a:schemeClr val="tx1"/>
          </a:solidFill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aka.ms/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docdbplayground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build an app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endCxn id="45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noFill/>
            <a:ln w="28575" cap="flat" cmpd="sng" algn="ctr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  <a:effectLst/>
          </p:spPr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93542" y="2084363"/>
            <a:ext cx="3766598" cy="4085699"/>
            <a:chOff x="7793542" y="2084363"/>
            <a:chExt cx="3766598" cy="4085699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move some data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813953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5" y="3308730"/>
            <a:ext cx="1531519" cy="16227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35395" y="3574850"/>
            <a:ext cx="862252" cy="134877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89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Wrapping up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189177"/>
            <a:ext cx="11653523" cy="570431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ryancrawcour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/azure/azure-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-node</a:t>
            </a:r>
          </a:p>
          <a:p>
            <a:pPr lvl="0">
              <a:buClr>
                <a:srgbClr val="FFFFFF"/>
              </a:buClr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/azure/azure-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-net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/azurecon2015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69" y="1410856"/>
            <a:ext cx="7375293" cy="33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6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Today’s talk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22" y="1366912"/>
            <a:ext cx="11566370" cy="6293993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What is DocumentDB?  (5-minute lightning-round edition)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Meet today’s data: Movies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Queries and indexing: Demos with a side of Q&amp;A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Loud applause &amp; amazing #</a:t>
            </a:r>
            <a:r>
              <a:rPr lang="en-US" sz="2800" dirty="0" err="1" smtClean="0">
                <a:solidFill>
                  <a:schemeClr val="bg1"/>
                </a:solidFill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@ </a:t>
            </a:r>
            <a:r>
              <a:rPr lang="en-US" sz="2800" dirty="0" smtClean="0">
                <a:solidFill>
                  <a:schemeClr val="bg1"/>
                </a:solidFill>
              </a:rPr>
              <a:t>#AzureCon tweets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3200" dirty="0"/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91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Lightning Round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255525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name:"Azure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classification: "NoSQL",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manageVia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 [ "portal", "rest", "cli",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differsVia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"service",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js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"indexing",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"consistency"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		  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54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Resource Model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5467" y="1524003"/>
            <a:ext cx="11877561" cy="4893733"/>
          </a:xfrm>
          <a:prstGeom prst="rect">
            <a:avLst/>
          </a:prstGeom>
          <a:solidFill>
            <a:srgbClr val="2678D7">
              <a:alpha val="8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3" name="TextBox 212"/>
          <p:cNvSpPr txBox="1"/>
          <p:nvPr/>
        </p:nvSpPr>
        <p:spPr>
          <a:xfrm>
            <a:off x="658753" y="1763524"/>
            <a:ext cx="184443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378912" y="1763524"/>
            <a:ext cx="162620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91464" y="3147130"/>
            <a:ext cx="104713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125003" y="4331017"/>
            <a:ext cx="182555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223" name="Straight Connector 22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348580" y="1763524"/>
            <a:ext cx="171340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093800" y="1763524"/>
            <a:ext cx="1774767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2322" y="1763524"/>
            <a:ext cx="193122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240261" y="3154474"/>
            <a:ext cx="2634425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75393" y="4280238"/>
            <a:ext cx="1323361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235950" y="5324655"/>
            <a:ext cx="324151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237" name="Rectangle 23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roup 239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241" name="Rectangle 240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244" name="Rectangle 243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247" name="Rectangle 24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249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250" name="Group 249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251" name="Group 250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253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254" name="Rectangle 253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2" name="Rectangle 251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5" name="Picture 2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257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8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9" name="Rectangle 258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261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262" name="Frame 261"/>
          <p:cNvSpPr/>
          <p:nvPr/>
        </p:nvSpPr>
        <p:spPr bwMode="auto">
          <a:xfrm>
            <a:off x="2218267" y="1637731"/>
            <a:ext cx="5650300" cy="7688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512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Service Consumption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535" y="132982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units:"RequestUnit",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tiers: [250, 1000, 2500],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behavior: [ "consistent", "predictable"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measured: "per operation",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reportedVia: "response header",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granularity: "hour",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Out-of-the-box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795" y="1444263"/>
            <a:ext cx="525084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"id" : "123",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</a:t>
            </a:r>
            <a:r>
              <a:rPr lang="en-US" sz="3600" dirty="0">
                <a:solidFill>
                  <a:schemeClr val="bg1"/>
                </a:solidFill>
              </a:rPr>
              <a:t>age" : </a:t>
            </a:r>
            <a:r>
              <a:rPr lang="en-US" sz="3600" dirty="0" smtClean="0">
                <a:solidFill>
                  <a:schemeClr val="bg1"/>
                </a:solidFill>
              </a:rPr>
              <a:t>30,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"name" : "joe",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"address" 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"street" : "some </a:t>
            </a:r>
            <a:r>
              <a:rPr lang="en-US" sz="3600" dirty="0" err="1" smtClean="0">
                <a:solidFill>
                  <a:schemeClr val="bg1"/>
                </a:solidFill>
              </a:rPr>
              <a:t>st</a:t>
            </a:r>
            <a:r>
              <a:rPr lang="en-US" sz="3600" dirty="0" smtClean="0">
                <a:solidFill>
                  <a:schemeClr val="bg1"/>
                </a:solidFill>
              </a:rPr>
              <a:t>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"city" : "San Jose"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}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6279" y="1910620"/>
            <a:ext cx="5189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/id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/age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/name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/address/street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/address/city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9111193" y="4070163"/>
            <a:ext cx="1688665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02932" y="5754653"/>
            <a:ext cx="1757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Hash index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7862714" y="2016324"/>
            <a:ext cx="866552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30706" y="3230885"/>
            <a:ext cx="19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Range index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866210" y="2280112"/>
            <a:ext cx="1468461" cy="791913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17090" y="3724543"/>
            <a:ext cx="1497433" cy="823938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2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922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13800" dirty="0" smtClean="0"/>
              <a:t>Demos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9940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Example movie JSON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9240" y="118917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"id": "movie203801",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"title": "The Man from U.N.C.L.E.",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"tagline": "A Higher Class of Hero.",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"genres":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35, "name": "Comedy"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28, "name": "Action"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12, "name": "Adventure" } 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"overview": "In the early 1960s, ...",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"release_date": "2015-08-14",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"runtime": 116,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"vote_average": 3.5,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"type": "movie"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9478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1350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-100" normalizeH="0" baseline="0" noProof="0" dirty="0" smtClean="0">
                <a:ln w="3175">
                  <a:noFill/>
                </a:ln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Demo recap</a:t>
            </a:r>
            <a:endParaRPr kumimoji="0" lang="en-US" sz="13800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C9C3234-2339-4DAF-A47B-F3F7479B742D}"/>
    </a:ext>
  </a:extLst>
</a:theme>
</file>

<file path=ppt/theme/theme4.xml><?xml version="1.0" encoding="utf-8"?>
<a:theme xmlns:a="http://schemas.openxmlformats.org/drawingml/2006/main" name="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5.xml><?xml version="1.0" encoding="utf-8"?>
<a:theme xmlns:a="http://schemas.openxmlformats.org/drawingml/2006/main" name="1_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7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8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9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386</Words>
  <Application>Microsoft Office PowerPoint</Application>
  <PresentationFormat>Widescreen</PresentationFormat>
  <Paragraphs>176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Lucida Console</vt:lpstr>
      <vt:lpstr>MS PGothic</vt:lpstr>
      <vt:lpstr>MS PGothic</vt:lpstr>
      <vt:lpstr>Segoe UI</vt:lpstr>
      <vt:lpstr>Segoe UI Light</vt:lpstr>
      <vt:lpstr>Times New Roman</vt:lpstr>
      <vt:lpstr>Wingdings</vt:lpstr>
      <vt:lpstr>5-30610_Microsoft_Ignite_Keynote_Template</vt:lpstr>
      <vt:lpstr>1_5-30610_Microsoft_Ignite_Keynote_Template</vt:lpstr>
      <vt:lpstr>WHITE TEMPLATE</vt:lpstr>
      <vt:lpstr>COLOR TEMPLATE</vt:lpstr>
      <vt:lpstr>1_COLOR TEMPLATE</vt:lpstr>
      <vt:lpstr>AzureCon 2015  DocumentDB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Ryan CrawCour</cp:lastModifiedBy>
  <cp:revision>117</cp:revision>
  <dcterms:created xsi:type="dcterms:W3CDTF">2015-08-12T16:36:15Z</dcterms:created>
  <dcterms:modified xsi:type="dcterms:W3CDTF">2015-09-02T21:06:14Z</dcterms:modified>
</cp:coreProperties>
</file>