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  <p:sldMasterId id="2147483692" r:id="rId3"/>
  </p:sldMasterIdLst>
  <p:notesMasterIdLst>
    <p:notesMasterId r:id="rId19"/>
  </p:notesMasterIdLst>
  <p:sldIdLst>
    <p:sldId id="256" r:id="rId4"/>
    <p:sldId id="257" r:id="rId5"/>
    <p:sldId id="258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59" r:id="rId14"/>
    <p:sldId id="260" r:id="rId15"/>
    <p:sldId id="269" r:id="rId16"/>
    <p:sldId id="270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4"/>
  </p:normalViewPr>
  <p:slideViewPr>
    <p:cSldViewPr snapToGrid="0" snapToObjects="1">
      <p:cViewPr varScale="1">
        <p:scale>
          <a:sx n="97" d="100"/>
          <a:sy n="97" d="100"/>
        </p:scale>
        <p:origin x="72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481DA-44F1-3746-B19A-AB72460DEAAC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92FED-EFD5-B544-AECA-4184CF27F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23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Jump to portal to show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92FED-EFD5-B544-AECA-4184CF27FF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3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SQL syntax</a:t>
            </a:r>
            <a:r>
              <a:rPr lang="en-US" baseline="0" dirty="0" smtClean="0"/>
              <a:t> – familiarity with traditional</a:t>
            </a:r>
          </a:p>
          <a:p>
            <a:r>
              <a:rPr lang="en-US" baseline="0" dirty="0" smtClean="0"/>
              <a:t>	- automatically indexed</a:t>
            </a:r>
          </a:p>
          <a:p>
            <a:r>
              <a:rPr lang="en-US" baseline="0" dirty="0" smtClean="0"/>
              <a:t>	- flexible schemas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Multi-document transactions</a:t>
            </a:r>
          </a:p>
          <a:p>
            <a:r>
              <a:rPr lang="en-US" baseline="0" dirty="0" smtClean="0"/>
              <a:t>	- stored procedures/triggers is transactional</a:t>
            </a:r>
          </a:p>
          <a:p>
            <a:endParaRPr lang="en-US" baseline="0" dirty="0" smtClean="0"/>
          </a:p>
          <a:p>
            <a:r>
              <a:rPr lang="en-US" baseline="0" dirty="0" smtClean="0"/>
              <a:t>Tunable and fast – consistency levels </a:t>
            </a:r>
          </a:p>
          <a:p>
            <a:r>
              <a:rPr lang="en-US" baseline="0" dirty="0" smtClean="0"/>
              <a:t>		- strong</a:t>
            </a:r>
          </a:p>
          <a:p>
            <a:r>
              <a:rPr lang="en-US" baseline="0" dirty="0" smtClean="0"/>
              <a:t>		- bounded staleness</a:t>
            </a:r>
          </a:p>
          <a:p>
            <a:r>
              <a:rPr lang="en-US" baseline="0" dirty="0" smtClean="0"/>
              <a:t>		- session</a:t>
            </a:r>
          </a:p>
          <a:p>
            <a:r>
              <a:rPr lang="en-US" baseline="0" dirty="0" smtClean="0"/>
              <a:t>		- eventual</a:t>
            </a:r>
          </a:p>
          <a:p>
            <a:r>
              <a:rPr lang="en-US" dirty="0" smtClean="0"/>
              <a:t>	- indexing</a:t>
            </a:r>
          </a:p>
          <a:p>
            <a:r>
              <a:rPr lang="en-US" dirty="0" smtClean="0"/>
              <a:t>		-consistent</a:t>
            </a:r>
          </a:p>
          <a:p>
            <a:r>
              <a:rPr lang="en-US" dirty="0" smtClean="0"/>
              <a:t>		-lazy</a:t>
            </a:r>
          </a:p>
          <a:p>
            <a:endParaRPr lang="en-US" dirty="0" smtClean="0"/>
          </a:p>
          <a:p>
            <a:r>
              <a:rPr lang="en-US" dirty="0" smtClean="0"/>
              <a:t>Highly</a:t>
            </a:r>
            <a:r>
              <a:rPr lang="en-US" baseline="0" dirty="0" smtClean="0"/>
              <a:t> scalable – customers with terabytes</a:t>
            </a:r>
          </a:p>
          <a:p>
            <a:r>
              <a:rPr lang="en-US" baseline="0" dirty="0" smtClean="0"/>
              <a:t>	- fully managed </a:t>
            </a:r>
          </a:p>
          <a:p>
            <a:r>
              <a:rPr lang="en-US" baseline="0" dirty="0" smtClean="0"/>
              <a:t>	- quick startup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>
                <a:solidFill>
                  <a:prstClr val="black"/>
                </a:solidFill>
              </a:rPr>
              <a:pPr/>
              <a:t>8/12/2015 11:45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353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diving in deeper into DocumentDB, it’s helpful to understand the resource model. </a:t>
            </a:r>
          </a:p>
          <a:p>
            <a:endParaRPr lang="en-US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will give you some guidance as to where you put what in the system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Microsoft Ignite 2015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8/12/2015 11:45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761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Microsoft Ignite 2015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8/12/2015 11:45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074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Microsoft Ignite 2015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8/12/2015 11:45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13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Microsoft Ignite 2015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8/12/2015 11:45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251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Microsoft Ignite 2015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8/12/2015 11:45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995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DocumentDB offers SDKs and tooling to help you develop</a:t>
            </a:r>
            <a:r>
              <a:rPr lang="en-US" baseline="0" dirty="0" smtClean="0"/>
              <a:t> against and manage data in the service.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 APIs are accessible as REST over HTTP, we also provide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, Node, Java and Python SDKs</a:t>
            </a:r>
          </a:p>
          <a:p>
            <a:r>
              <a:rPr lang="en-US" baseline="0" dirty="0" smtClean="0"/>
              <a:t>I already shown provisioning through the portal – the Azure Preview portal offers a variety of development, monitoring and management capabilities.</a:t>
            </a:r>
          </a:p>
          <a:p>
            <a:r>
              <a:rPr lang="en-US" baseline="0" dirty="0" smtClean="0"/>
              <a:t>DocumentDB Studio is an open source app that allows you to manage and interact with the service from a GUI tool</a:t>
            </a:r>
          </a:p>
          <a:p>
            <a:r>
              <a:rPr lang="en-US" baseline="0" dirty="0" smtClean="0"/>
              <a:t>The Data Migration tool allows you import existing data into DocumentDB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Microsoft Ignite 2015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8/12/2015 11:46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675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Microsoft Ignite 2015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8/12/2015 11:46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81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2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47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ic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9016" y="2091585"/>
            <a:ext cx="7630213" cy="22518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>
                <a:solidFill>
                  <a:srgbClr val="616161"/>
                </a:solidFill>
              </a:defRPr>
            </a:lvl1pPr>
            <a:lvl2pPr>
              <a:defRPr>
                <a:solidFill>
                  <a:srgbClr val="616161"/>
                </a:solidFill>
              </a:defRPr>
            </a:lvl2pPr>
            <a:lvl3pPr>
              <a:defRPr>
                <a:solidFill>
                  <a:srgbClr val="616161"/>
                </a:solidFill>
              </a:defRPr>
            </a:lvl3pPr>
            <a:lvl4pPr>
              <a:defRPr>
                <a:solidFill>
                  <a:srgbClr val="616161"/>
                </a:solidFill>
              </a:defRPr>
            </a:lvl4pPr>
            <a:lvl5pPr>
              <a:defRPr>
                <a:solidFill>
                  <a:srgbClr val="61616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9018" y="289516"/>
            <a:ext cx="11467743" cy="899665"/>
          </a:xfrm>
        </p:spPr>
        <p:txBody>
          <a:bodyPr/>
          <a:lstStyle>
            <a:lvl1pPr>
              <a:defRPr>
                <a:solidFill>
                  <a:srgbClr val="61616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217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556"/>
            <a:ext cx="12185847" cy="685551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69239" y="2077801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87977" y="2980725"/>
            <a:ext cx="4248056" cy="76951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42867">
              <a:lnSpc>
                <a:spcPct val="90000"/>
              </a:lnSpc>
              <a:spcBef>
                <a:spcPct val="0"/>
              </a:spcBef>
            </a:pPr>
            <a:r>
              <a:rPr lang="en-US" sz="4902" spc="-123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latin typeface="Segoe UI Light"/>
                <a:cs typeface="Segoe UI" pitchFamily="34" charset="0"/>
              </a:rPr>
              <a:t>Spark the future.</a:t>
            </a:r>
            <a:endParaRPr lang="en-US" sz="4902" spc="-123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latin typeface="Segoe UI Light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393776" y="4527712"/>
            <a:ext cx="2142257" cy="70161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42867">
              <a:lnSpc>
                <a:spcPct val="90000"/>
              </a:lnSpc>
              <a:spcBef>
                <a:spcPct val="0"/>
              </a:spcBef>
            </a:pPr>
            <a:r>
              <a:rPr lang="en-US" sz="2206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May 4 – 8, 2015</a:t>
            </a:r>
            <a:br>
              <a:rPr lang="en-US" sz="2206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</a:br>
            <a:r>
              <a:rPr lang="en-US" sz="2206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Chicago, IL</a:t>
            </a:r>
            <a:endParaRPr lang="en-US" sz="2206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145" y="4008247"/>
            <a:ext cx="2445282" cy="37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86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6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3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32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79" indent="0">
              <a:buNone/>
              <a:defRPr/>
            </a:lvl3pPr>
            <a:lvl4pPr marL="448157" indent="0">
              <a:buNone/>
              <a:defRPr/>
            </a:lvl4pPr>
            <a:lvl5pPr marL="672236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3060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79" indent="0">
              <a:buNone/>
              <a:defRPr/>
            </a:lvl3pPr>
            <a:lvl4pPr marL="448157" indent="0">
              <a:buNone/>
              <a:defRPr/>
            </a:lvl4pPr>
            <a:lvl5pPr marL="672236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41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2052030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3921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429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842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77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30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26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37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37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002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37"/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37"/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216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51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95069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4785989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39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7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90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16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885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5602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71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316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777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1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1265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7816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4585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41199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91164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2206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197323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9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4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45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1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49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" y="0"/>
            <a:ext cx="12191377" cy="6858623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4773828"/>
            <a:ext cx="12192000" cy="208417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 Box 3"/>
          <p:cNvSpPr txBox="1">
            <a:spLocks noChangeArrowheads="1"/>
          </p:cNvSpPr>
          <p:nvPr userDrawn="1"/>
        </p:nvSpPr>
        <p:spPr bwMode="white">
          <a:xfrm>
            <a:off x="7440623" y="6171616"/>
            <a:ext cx="4482123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913850" eaLnBrk="0" hangingPunct="0"/>
            <a:r>
              <a:rPr lang="en-US" sz="686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03" y="5471928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46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67" indent="-284767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96" indent="-275431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964" indent="-284767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043" indent="-224079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121" indent="-224079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272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863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645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mo_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563971" y="1350545"/>
            <a:ext cx="4358791" cy="4949771"/>
          </a:xfrm>
        </p:spPr>
        <p:txBody>
          <a:bodyPr wrap="square">
            <a:norm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2600">
                <a:solidFill>
                  <a:srgbClr val="0072C6"/>
                </a:solidFill>
              </a:defRPr>
            </a:lvl1pPr>
            <a:lvl2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269877" y="1350964"/>
            <a:ext cx="6868862" cy="724246"/>
          </a:xfrm>
          <a:ln w="152400"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Screen shot or image here</a:t>
            </a:r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269240" y="369722"/>
            <a:ext cx="11655840" cy="89966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88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94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ic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9017" y="2091587"/>
            <a:ext cx="7630213" cy="205203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>
                <a:solidFill>
                  <a:srgbClr val="616161"/>
                </a:solidFill>
              </a:defRPr>
            </a:lvl1pPr>
            <a:lvl2pPr>
              <a:defRPr>
                <a:solidFill>
                  <a:srgbClr val="616161"/>
                </a:solidFill>
              </a:defRPr>
            </a:lvl2pPr>
            <a:lvl3pPr>
              <a:defRPr>
                <a:solidFill>
                  <a:srgbClr val="616161"/>
                </a:solidFill>
              </a:defRPr>
            </a:lvl3pPr>
            <a:lvl4pPr>
              <a:defRPr>
                <a:solidFill>
                  <a:srgbClr val="616161"/>
                </a:solidFill>
              </a:defRPr>
            </a:lvl4pPr>
            <a:lvl5pPr>
              <a:defRPr>
                <a:solidFill>
                  <a:srgbClr val="61616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9019" y="289517"/>
            <a:ext cx="11467743" cy="899665"/>
          </a:xfrm>
        </p:spPr>
        <p:txBody>
          <a:bodyPr/>
          <a:lstStyle>
            <a:lvl1pPr>
              <a:defRPr>
                <a:solidFill>
                  <a:srgbClr val="61616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73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556"/>
            <a:ext cx="12185847" cy="685551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69239" y="2077801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87977" y="2980725"/>
            <a:ext cx="4248056" cy="76951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42867">
              <a:lnSpc>
                <a:spcPct val="90000"/>
              </a:lnSpc>
              <a:spcBef>
                <a:spcPct val="0"/>
              </a:spcBef>
            </a:pPr>
            <a:r>
              <a:rPr lang="en-US" sz="4902" spc="-123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latin typeface="Segoe UI Light"/>
                <a:cs typeface="Segoe UI" pitchFamily="34" charset="0"/>
              </a:rPr>
              <a:t>Spark the future.</a:t>
            </a:r>
            <a:endParaRPr lang="en-US" sz="4902" spc="-123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latin typeface="Segoe UI Light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393776" y="4527712"/>
            <a:ext cx="2142257" cy="70161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42867">
              <a:lnSpc>
                <a:spcPct val="90000"/>
              </a:lnSpc>
              <a:spcBef>
                <a:spcPct val="0"/>
              </a:spcBef>
            </a:pPr>
            <a:r>
              <a:rPr lang="en-US" sz="2206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May 4 – 8, 2015</a:t>
            </a:r>
            <a:br>
              <a:rPr lang="en-US" sz="2206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</a:br>
            <a:r>
              <a:rPr lang="en-US" sz="2206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Chicago, IL</a:t>
            </a:r>
            <a:endParaRPr lang="en-US" sz="2206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145" y="4008247"/>
            <a:ext cx="2445282" cy="37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28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6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3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97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79" indent="0">
              <a:buNone/>
              <a:defRPr/>
            </a:lvl3pPr>
            <a:lvl4pPr marL="448157" indent="0">
              <a:buNone/>
              <a:defRPr/>
            </a:lvl4pPr>
            <a:lvl5pPr marL="672236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370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79" indent="0">
              <a:buNone/>
              <a:defRPr/>
            </a:lvl3pPr>
            <a:lvl4pPr marL="448157" indent="0">
              <a:buNone/>
              <a:defRPr/>
            </a:lvl4pPr>
            <a:lvl5pPr marL="672236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78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2052030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3921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129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123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27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260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923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37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37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46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37"/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37"/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204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374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95069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4785989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3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7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83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20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58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87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4211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4961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9165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1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016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2741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6890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2979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78826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2206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197323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9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4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45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1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5183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" y="0"/>
            <a:ext cx="12191377" cy="6858623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4773828"/>
            <a:ext cx="12192000" cy="208417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 Box 3"/>
          <p:cNvSpPr txBox="1">
            <a:spLocks noChangeArrowheads="1"/>
          </p:cNvSpPr>
          <p:nvPr userDrawn="1"/>
        </p:nvSpPr>
        <p:spPr bwMode="white">
          <a:xfrm>
            <a:off x="7440623" y="6171616"/>
            <a:ext cx="4482123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913850" eaLnBrk="0" hangingPunct="0"/>
            <a:r>
              <a:rPr lang="en-US" sz="686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03" y="5471928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91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67" indent="-284767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96" indent="-275431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964" indent="-284767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043" indent="-224079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121" indent="-224079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69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87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7316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mo_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563971" y="1350545"/>
            <a:ext cx="4358791" cy="4949771"/>
          </a:xfrm>
        </p:spPr>
        <p:txBody>
          <a:bodyPr wrap="square">
            <a:norm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2600">
                <a:solidFill>
                  <a:srgbClr val="0072C6"/>
                </a:solidFill>
              </a:defRPr>
            </a:lvl1pPr>
            <a:lvl2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269877" y="1350964"/>
            <a:ext cx="6868862" cy="724246"/>
          </a:xfrm>
          <a:ln w="152400"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Screen shot or image here</a:t>
            </a:r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269240" y="369722"/>
            <a:ext cx="11655840" cy="89966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70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727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ic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9017" y="2091587"/>
            <a:ext cx="7630213" cy="205203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>
                <a:solidFill>
                  <a:srgbClr val="616161"/>
                </a:solidFill>
              </a:defRPr>
            </a:lvl1pPr>
            <a:lvl2pPr>
              <a:defRPr>
                <a:solidFill>
                  <a:srgbClr val="616161"/>
                </a:solidFill>
              </a:defRPr>
            </a:lvl2pPr>
            <a:lvl3pPr>
              <a:defRPr>
                <a:solidFill>
                  <a:srgbClr val="616161"/>
                </a:solidFill>
              </a:defRPr>
            </a:lvl3pPr>
            <a:lvl4pPr>
              <a:defRPr>
                <a:solidFill>
                  <a:srgbClr val="616161"/>
                </a:solidFill>
              </a:defRPr>
            </a:lvl4pPr>
            <a:lvl5pPr>
              <a:defRPr>
                <a:solidFill>
                  <a:srgbClr val="61616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9019" y="289517"/>
            <a:ext cx="11467743" cy="899665"/>
          </a:xfrm>
        </p:spPr>
        <p:txBody>
          <a:bodyPr/>
          <a:lstStyle>
            <a:lvl1pPr>
              <a:defRPr>
                <a:solidFill>
                  <a:srgbClr val="61616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2167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2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68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slideLayout" Target="../slideLayouts/slideLayout67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29" Type="http://schemas.openxmlformats.org/officeDocument/2006/relationships/slideLayout" Target="../slideLayouts/slideLayout71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66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65.xml"/><Relationship Id="rId28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31" Type="http://schemas.openxmlformats.org/officeDocument/2006/relationships/theme" Target="../theme/theme3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Relationship Id="rId27" Type="http://schemas.openxmlformats.org/officeDocument/2006/relationships/slideLayout" Target="../slideLayouts/slideLayout69.xml"/><Relationship Id="rId30" Type="http://schemas.openxmlformats.org/officeDocument/2006/relationships/slideLayout" Target="../slideLayouts/slideLayout7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FBB8C-084E-354C-BBCD-E95225EFA9A1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9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2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76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293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18" marR="0" indent="-336118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46" marR="0" indent="-236528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275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354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432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307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6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602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0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47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1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7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6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1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9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6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87">
          <p15:clr>
            <a:srgbClr val="5ACBF0"/>
          </p15:clr>
        </p15:guide>
        <p15:guide id="4294967295" pos="173">
          <p15:clr>
            <a:srgbClr val="5ACBF0"/>
          </p15:clr>
        </p15:guide>
        <p15:guide id="4294967295" pos="749">
          <p15:clr>
            <a:srgbClr val="5ACBF0"/>
          </p15:clr>
        </p15:guide>
        <p15:guide id="4294967295" pos="1325">
          <p15:clr>
            <a:srgbClr val="5ACBF0"/>
          </p15:clr>
        </p15:guide>
        <p15:guide id="4294967295" pos="1901">
          <p15:clr>
            <a:srgbClr val="5ACBF0"/>
          </p15:clr>
        </p15:guide>
        <p15:guide id="4294967295" pos="2477">
          <p15:clr>
            <a:srgbClr val="5ACBF0"/>
          </p15:clr>
        </p15:guide>
        <p15:guide id="4294967295" pos="3053">
          <p15:clr>
            <a:srgbClr val="5ACBF0"/>
          </p15:clr>
        </p15:guide>
        <p15:guide id="4294967295" pos="3629">
          <p15:clr>
            <a:srgbClr val="5ACBF0"/>
          </p15:clr>
        </p15:guide>
        <p15:guide id="4294967295" pos="4205">
          <p15:clr>
            <a:srgbClr val="5ACBF0"/>
          </p15:clr>
        </p15:guide>
        <p15:guide id="4294967295" pos="4781">
          <p15:clr>
            <a:srgbClr val="5ACBF0"/>
          </p15:clr>
        </p15:guide>
        <p15:guide id="4294967295" pos="5357">
          <p15:clr>
            <a:srgbClr val="5ACBF0"/>
          </p15:clr>
        </p15:guide>
        <p15:guide id="4294967295" pos="5933">
          <p15:clr>
            <a:srgbClr val="5ACBF0"/>
          </p15:clr>
        </p15:guide>
        <p15:guide id="4294967295" pos="6509">
          <p15:clr>
            <a:srgbClr val="5ACBF0"/>
          </p15:clr>
        </p15:guide>
        <p15:guide id="4294967295" pos="7085">
          <p15:clr>
            <a:srgbClr val="5ACBF0"/>
          </p15:clr>
        </p15:guide>
        <p15:guide id="4294967295" pos="7661">
          <p15:clr>
            <a:srgbClr val="5ACBF0"/>
          </p15:clr>
        </p15:guide>
        <p15:guide id="4294967295" pos="288">
          <p15:clr>
            <a:srgbClr val="C35EA4"/>
          </p15:clr>
        </p15:guide>
        <p15:guide id="4294967295" pos="7546">
          <p15:clr>
            <a:srgbClr val="C35EA4"/>
          </p15:clr>
        </p15:guide>
        <p15:guide id="4294967295" orient="horz" pos="763">
          <p15:clr>
            <a:srgbClr val="5ACBF0"/>
          </p15:clr>
        </p15:guide>
        <p15:guide id="4294967295" orient="horz" pos="1339">
          <p15:clr>
            <a:srgbClr val="5ACBF0"/>
          </p15:clr>
        </p15:guide>
        <p15:guide id="4294967295" orient="horz" pos="1915">
          <p15:clr>
            <a:srgbClr val="5ACBF0"/>
          </p15:clr>
        </p15:guide>
        <p15:guide id="4294967295" orient="horz" pos="2491">
          <p15:clr>
            <a:srgbClr val="5ACBF0"/>
          </p15:clr>
        </p15:guide>
        <p15:guide id="4294967295" orient="horz" pos="3067">
          <p15:clr>
            <a:srgbClr val="5ACBF0"/>
          </p15:clr>
        </p15:guide>
        <p15:guide id="4294967295" orient="horz" pos="3643">
          <p15:clr>
            <a:srgbClr val="5ACBF0"/>
          </p15:clr>
        </p15:guide>
        <p15:guide id="4294967295" orient="horz" pos="4219">
          <p15:clr>
            <a:srgbClr val="5ACBF0"/>
          </p15:clr>
        </p15:guide>
        <p15:guide id="4294967295" orient="horz" pos="302">
          <p15:clr>
            <a:srgbClr val="C35EA4"/>
          </p15:clr>
        </p15:guide>
        <p15:guide id="4294967295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9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2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32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19" r:id="rId27"/>
    <p:sldLayoutId id="2147483720" r:id="rId28"/>
    <p:sldLayoutId id="2147483721" r:id="rId29"/>
    <p:sldLayoutId id="2147483722" r:id="rId3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293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18" marR="0" indent="-336118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46" marR="0" indent="-236528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275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354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432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307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6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602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0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47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1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7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6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1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9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6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87">
          <p15:clr>
            <a:srgbClr val="5ACBF0"/>
          </p15:clr>
        </p15:guide>
        <p15:guide id="4294967295" pos="173">
          <p15:clr>
            <a:srgbClr val="5ACBF0"/>
          </p15:clr>
        </p15:guide>
        <p15:guide id="4294967295" pos="749">
          <p15:clr>
            <a:srgbClr val="5ACBF0"/>
          </p15:clr>
        </p15:guide>
        <p15:guide id="4294967295" pos="1325">
          <p15:clr>
            <a:srgbClr val="5ACBF0"/>
          </p15:clr>
        </p15:guide>
        <p15:guide id="4294967295" pos="1901">
          <p15:clr>
            <a:srgbClr val="5ACBF0"/>
          </p15:clr>
        </p15:guide>
        <p15:guide id="4294967295" pos="2477">
          <p15:clr>
            <a:srgbClr val="5ACBF0"/>
          </p15:clr>
        </p15:guide>
        <p15:guide id="4294967295" pos="3053">
          <p15:clr>
            <a:srgbClr val="5ACBF0"/>
          </p15:clr>
        </p15:guide>
        <p15:guide id="4294967295" pos="3629">
          <p15:clr>
            <a:srgbClr val="5ACBF0"/>
          </p15:clr>
        </p15:guide>
        <p15:guide id="4294967295" pos="4205">
          <p15:clr>
            <a:srgbClr val="5ACBF0"/>
          </p15:clr>
        </p15:guide>
        <p15:guide id="4294967295" pos="4781">
          <p15:clr>
            <a:srgbClr val="5ACBF0"/>
          </p15:clr>
        </p15:guide>
        <p15:guide id="4294967295" pos="5357">
          <p15:clr>
            <a:srgbClr val="5ACBF0"/>
          </p15:clr>
        </p15:guide>
        <p15:guide id="4294967295" pos="5933">
          <p15:clr>
            <a:srgbClr val="5ACBF0"/>
          </p15:clr>
        </p15:guide>
        <p15:guide id="4294967295" pos="6509">
          <p15:clr>
            <a:srgbClr val="5ACBF0"/>
          </p15:clr>
        </p15:guide>
        <p15:guide id="4294967295" pos="7085">
          <p15:clr>
            <a:srgbClr val="5ACBF0"/>
          </p15:clr>
        </p15:guide>
        <p15:guide id="4294967295" pos="7661">
          <p15:clr>
            <a:srgbClr val="5ACBF0"/>
          </p15:clr>
        </p15:guide>
        <p15:guide id="4294967295" pos="288">
          <p15:clr>
            <a:srgbClr val="C35EA4"/>
          </p15:clr>
        </p15:guide>
        <p15:guide id="4294967295" pos="7546">
          <p15:clr>
            <a:srgbClr val="C35EA4"/>
          </p15:clr>
        </p15:guide>
        <p15:guide id="4294967295" orient="horz" pos="763">
          <p15:clr>
            <a:srgbClr val="5ACBF0"/>
          </p15:clr>
        </p15:guide>
        <p15:guide id="4294967295" orient="horz" pos="1339">
          <p15:clr>
            <a:srgbClr val="5ACBF0"/>
          </p15:clr>
        </p15:guide>
        <p15:guide id="4294967295" orient="horz" pos="1915">
          <p15:clr>
            <a:srgbClr val="5ACBF0"/>
          </p15:clr>
        </p15:guide>
        <p15:guide id="4294967295" orient="horz" pos="2491">
          <p15:clr>
            <a:srgbClr val="5ACBF0"/>
          </p15:clr>
        </p15:guide>
        <p15:guide id="4294967295" orient="horz" pos="3067">
          <p15:clr>
            <a:srgbClr val="5ACBF0"/>
          </p15:clr>
        </p15:guide>
        <p15:guide id="4294967295" orient="horz" pos="3643">
          <p15:clr>
            <a:srgbClr val="5ACBF0"/>
          </p15:clr>
        </p15:guide>
        <p15:guide id="4294967295" orient="horz" pos="4219">
          <p15:clr>
            <a:srgbClr val="5ACBF0"/>
          </p15:clr>
        </p15:guide>
        <p15:guide id="4294967295" orient="horz" pos="302">
          <p15:clr>
            <a:srgbClr val="C35EA4"/>
          </p15:clr>
        </p15:guide>
        <p15:guide id="4294967295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documentdbdocs" TargetMode="External"/><Relationship Id="rId2" Type="http://schemas.openxmlformats.org/officeDocument/2006/relationships/hyperlink" Target="http://aka.ms/documentd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twitter.com/documentdb" TargetMode="External"/><Relationship Id="rId4" Type="http://schemas.openxmlformats.org/officeDocument/2006/relationships/hyperlink" Target="http://aka.ms/documentdbblo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6286"/>
            <a:ext cx="9144000" cy="2387600"/>
          </a:xfrm>
        </p:spPr>
        <p:txBody>
          <a:bodyPr/>
          <a:lstStyle/>
          <a:p>
            <a:r>
              <a:rPr lang="en-US" dirty="0" smtClean="0"/>
              <a:t>Indexing nirvana with </a:t>
            </a:r>
            <a:r>
              <a:rPr lang="en-US" dirty="0" err="1" smtClean="0"/>
              <a:t>DocumentDB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407971"/>
              </p:ext>
            </p:extLst>
          </p:nvPr>
        </p:nvGraphicFramePr>
        <p:xfrm>
          <a:off x="491066" y="5063066"/>
          <a:ext cx="1119293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6467"/>
                <a:gridCol w="5596467"/>
              </a:tblGrid>
              <a:tr h="798772"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Ryan </a:t>
                      </a:r>
                      <a:r>
                        <a:rPr lang="en-US" sz="32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CrawCour</a:t>
                      </a:r>
                      <a:endParaRPr lang="en-US" sz="32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Program Manager, Microsoft</a:t>
                      </a:r>
                    </a:p>
                    <a:p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@</a:t>
                      </a:r>
                      <a:r>
                        <a:rPr lang="en-US" sz="32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ryancrawcour</a:t>
                      </a:r>
                      <a:endParaRPr lang="en-US" sz="32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David Makogon</a:t>
                      </a:r>
                    </a:p>
                    <a:p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Cloud Architect, Microsoft</a:t>
                      </a:r>
                    </a:p>
                    <a:p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@</a:t>
                      </a:r>
                      <a:r>
                        <a:rPr lang="en-US" sz="32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dmakogon</a:t>
                      </a:r>
                      <a:endParaRPr lang="en-US" sz="32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60" y="2586870"/>
            <a:ext cx="2129606" cy="247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496"/>
            <a:ext cx="11653523" cy="1719840"/>
          </a:xfrm>
        </p:spPr>
        <p:txBody>
          <a:bodyPr/>
          <a:lstStyle/>
          <a:p>
            <a:r>
              <a:rPr lang="en-US" dirty="0" smtClean="0"/>
              <a:t>DocumentDB Resources</a:t>
            </a:r>
          </a:p>
          <a:p>
            <a:endParaRPr lang="en-US" dirty="0"/>
          </a:p>
          <a:p>
            <a:pPr marL="560196" lvl="2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5" name="Freeform 131"/>
          <p:cNvSpPr>
            <a:spLocks noEditPoints="1"/>
          </p:cNvSpPr>
          <p:nvPr/>
        </p:nvSpPr>
        <p:spPr bwMode="black">
          <a:xfrm>
            <a:off x="1540937" y="2749404"/>
            <a:ext cx="280935" cy="165511"/>
          </a:xfrm>
          <a:custGeom>
            <a:avLst/>
            <a:gdLst>
              <a:gd name="T0" fmla="*/ 63 w 78"/>
              <a:gd name="T1" fmla="*/ 46 h 46"/>
              <a:gd name="T2" fmla="*/ 15 w 78"/>
              <a:gd name="T3" fmla="*/ 46 h 46"/>
              <a:gd name="T4" fmla="*/ 15 w 78"/>
              <a:gd name="T5" fmla="*/ 37 h 46"/>
              <a:gd name="T6" fmla="*/ 63 w 78"/>
              <a:gd name="T7" fmla="*/ 37 h 46"/>
              <a:gd name="T8" fmla="*/ 63 w 78"/>
              <a:gd name="T9" fmla="*/ 46 h 46"/>
              <a:gd name="T10" fmla="*/ 70 w 78"/>
              <a:gd name="T11" fmla="*/ 0 h 46"/>
              <a:gd name="T12" fmla="*/ 15 w 78"/>
              <a:gd name="T13" fmla="*/ 0 h 46"/>
              <a:gd name="T14" fmla="*/ 15 w 78"/>
              <a:gd name="T15" fmla="*/ 9 h 46"/>
              <a:gd name="T16" fmla="*/ 70 w 78"/>
              <a:gd name="T17" fmla="*/ 9 h 46"/>
              <a:gd name="T18" fmla="*/ 70 w 78"/>
              <a:gd name="T19" fmla="*/ 0 h 46"/>
              <a:gd name="T20" fmla="*/ 78 w 78"/>
              <a:gd name="T21" fmla="*/ 18 h 46"/>
              <a:gd name="T22" fmla="*/ 15 w 78"/>
              <a:gd name="T23" fmla="*/ 18 h 46"/>
              <a:gd name="T24" fmla="*/ 15 w 78"/>
              <a:gd name="T25" fmla="*/ 28 h 46"/>
              <a:gd name="T26" fmla="*/ 78 w 78"/>
              <a:gd name="T27" fmla="*/ 28 h 46"/>
              <a:gd name="T28" fmla="*/ 78 w 78"/>
              <a:gd name="T29" fmla="*/ 18 h 46"/>
              <a:gd name="T30" fmla="*/ 4 w 78"/>
              <a:gd name="T31" fmla="*/ 9 h 46"/>
              <a:gd name="T32" fmla="*/ 9 w 78"/>
              <a:gd name="T33" fmla="*/ 4 h 46"/>
              <a:gd name="T34" fmla="*/ 4 w 78"/>
              <a:gd name="T35" fmla="*/ 0 h 46"/>
              <a:gd name="T36" fmla="*/ 0 w 78"/>
              <a:gd name="T37" fmla="*/ 4 h 46"/>
              <a:gd name="T38" fmla="*/ 4 w 78"/>
              <a:gd name="T39" fmla="*/ 9 h 46"/>
              <a:gd name="T40" fmla="*/ 4 w 78"/>
              <a:gd name="T41" fmla="*/ 18 h 46"/>
              <a:gd name="T42" fmla="*/ 0 w 78"/>
              <a:gd name="T43" fmla="*/ 23 h 46"/>
              <a:gd name="T44" fmla="*/ 4 w 78"/>
              <a:gd name="T45" fmla="*/ 28 h 46"/>
              <a:gd name="T46" fmla="*/ 9 w 78"/>
              <a:gd name="T47" fmla="*/ 23 h 46"/>
              <a:gd name="T48" fmla="*/ 4 w 78"/>
              <a:gd name="T49" fmla="*/ 18 h 46"/>
              <a:gd name="T50" fmla="*/ 4 w 78"/>
              <a:gd name="T51" fmla="*/ 37 h 46"/>
              <a:gd name="T52" fmla="*/ 0 w 78"/>
              <a:gd name="T53" fmla="*/ 41 h 46"/>
              <a:gd name="T54" fmla="*/ 4 w 78"/>
              <a:gd name="T55" fmla="*/ 46 h 46"/>
              <a:gd name="T56" fmla="*/ 9 w 78"/>
              <a:gd name="T57" fmla="*/ 41 h 46"/>
              <a:gd name="T58" fmla="*/ 4 w 78"/>
              <a:gd name="T59" fmla="*/ 3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8" h="46">
                <a:moveTo>
                  <a:pt x="63" y="46"/>
                </a:moveTo>
                <a:cubicBezTo>
                  <a:pt x="15" y="46"/>
                  <a:pt x="15" y="46"/>
                  <a:pt x="15" y="46"/>
                </a:cubicBezTo>
                <a:cubicBezTo>
                  <a:pt x="15" y="37"/>
                  <a:pt x="15" y="37"/>
                  <a:pt x="15" y="37"/>
                </a:cubicBezTo>
                <a:cubicBezTo>
                  <a:pt x="63" y="37"/>
                  <a:pt x="63" y="37"/>
                  <a:pt x="63" y="37"/>
                </a:cubicBezTo>
                <a:lnTo>
                  <a:pt x="63" y="46"/>
                </a:lnTo>
                <a:close/>
                <a:moveTo>
                  <a:pt x="70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9"/>
                  <a:pt x="15" y="9"/>
                  <a:pt x="15" y="9"/>
                </a:cubicBezTo>
                <a:cubicBezTo>
                  <a:pt x="70" y="9"/>
                  <a:pt x="70" y="9"/>
                  <a:pt x="70" y="9"/>
                </a:cubicBezTo>
                <a:lnTo>
                  <a:pt x="70" y="0"/>
                </a:lnTo>
                <a:close/>
                <a:moveTo>
                  <a:pt x="78" y="18"/>
                </a:moveTo>
                <a:cubicBezTo>
                  <a:pt x="15" y="18"/>
                  <a:pt x="15" y="18"/>
                  <a:pt x="15" y="18"/>
                </a:cubicBezTo>
                <a:cubicBezTo>
                  <a:pt x="15" y="28"/>
                  <a:pt x="15" y="28"/>
                  <a:pt x="15" y="28"/>
                </a:cubicBezTo>
                <a:cubicBezTo>
                  <a:pt x="78" y="28"/>
                  <a:pt x="78" y="28"/>
                  <a:pt x="78" y="28"/>
                </a:cubicBezTo>
                <a:lnTo>
                  <a:pt x="78" y="18"/>
                </a:lnTo>
                <a:close/>
                <a:moveTo>
                  <a:pt x="4" y="9"/>
                </a:moveTo>
                <a:cubicBezTo>
                  <a:pt x="7" y="9"/>
                  <a:pt x="9" y="7"/>
                  <a:pt x="9" y="4"/>
                </a:cubicBezTo>
                <a:cubicBezTo>
                  <a:pt x="9" y="2"/>
                  <a:pt x="7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7"/>
                  <a:pt x="2" y="9"/>
                  <a:pt x="4" y="9"/>
                </a:cubicBezTo>
                <a:moveTo>
                  <a:pt x="4" y="18"/>
                </a:moveTo>
                <a:cubicBezTo>
                  <a:pt x="2" y="18"/>
                  <a:pt x="0" y="20"/>
                  <a:pt x="0" y="23"/>
                </a:cubicBezTo>
                <a:cubicBezTo>
                  <a:pt x="0" y="26"/>
                  <a:pt x="2" y="28"/>
                  <a:pt x="4" y="28"/>
                </a:cubicBezTo>
                <a:cubicBezTo>
                  <a:pt x="7" y="28"/>
                  <a:pt x="9" y="26"/>
                  <a:pt x="9" y="23"/>
                </a:cubicBezTo>
                <a:cubicBezTo>
                  <a:pt x="9" y="20"/>
                  <a:pt x="7" y="18"/>
                  <a:pt x="4" y="18"/>
                </a:cubicBezTo>
                <a:moveTo>
                  <a:pt x="4" y="37"/>
                </a:moveTo>
                <a:cubicBezTo>
                  <a:pt x="2" y="37"/>
                  <a:pt x="0" y="39"/>
                  <a:pt x="0" y="41"/>
                </a:cubicBezTo>
                <a:cubicBezTo>
                  <a:pt x="0" y="44"/>
                  <a:pt x="2" y="46"/>
                  <a:pt x="4" y="46"/>
                </a:cubicBezTo>
                <a:cubicBezTo>
                  <a:pt x="7" y="46"/>
                  <a:pt x="9" y="44"/>
                  <a:pt x="9" y="41"/>
                </a:cubicBezTo>
                <a:cubicBezTo>
                  <a:pt x="9" y="39"/>
                  <a:pt x="7" y="37"/>
                  <a:pt x="4" y="37"/>
                </a:cubicBezTo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9602" y="2305884"/>
            <a:ext cx="1844438" cy="452590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Database Account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979053" y="2814170"/>
            <a:ext cx="747021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59230" y="2301685"/>
            <a:ext cx="1043659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Databases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850843" y="3254167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850843" y="3975352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print">
            <a:lum bright="100000"/>
          </a:blip>
          <a:srcRect r="63636"/>
          <a:stretch>
            <a:fillRect/>
          </a:stretch>
        </p:blipFill>
        <p:spPr bwMode="auto">
          <a:xfrm flipH="1">
            <a:off x="3132185" y="3719836"/>
            <a:ext cx="157617" cy="433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print">
            <a:lum bright="100000"/>
          </a:blip>
          <a:srcRect r="63636"/>
          <a:stretch>
            <a:fillRect/>
          </a:stretch>
        </p:blipFill>
        <p:spPr bwMode="auto">
          <a:xfrm flipH="1">
            <a:off x="3281589" y="3869241"/>
            <a:ext cx="157617" cy="4334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Straight Connector 18"/>
          <p:cNvCxnSpPr/>
          <p:nvPr/>
        </p:nvCxnSpPr>
        <p:spPr>
          <a:xfrm>
            <a:off x="3241213" y="4225294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41213" y="4946479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78167" y="3381922"/>
            <a:ext cx="726092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Users</a:t>
            </a:r>
          </a:p>
        </p:txBody>
      </p:sp>
      <p:pic>
        <p:nvPicPr>
          <p:cNvPr id="22" name="Picture 5" descr="\\MAGNUM\Projects\Microsoft\Cloud Power FY12\Design\ICONS_PNG\Consistent_Development_and_Deployment_Platform.png"/>
          <p:cNvPicPr>
            <a:picLocks noChangeAspect="1" noChangeArrowheads="1"/>
          </p:cNvPicPr>
          <p:nvPr/>
        </p:nvPicPr>
        <p:blipFill>
          <a:blip r:embed="rId4" cstate="print">
            <a:lum bright="100000"/>
          </a:blip>
          <a:stretch>
            <a:fillRect/>
          </a:stretch>
        </p:blipFill>
        <p:spPr bwMode="auto">
          <a:xfrm>
            <a:off x="3499906" y="4812633"/>
            <a:ext cx="283250" cy="283250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132185" y="4459481"/>
            <a:ext cx="1140338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Permissions</a:t>
            </a:r>
          </a:p>
        </p:txBody>
      </p:sp>
      <p:pic>
        <p:nvPicPr>
          <p:cNvPr id="24" name="Picture 5" descr="\\MAGNUM\Projects\Microsoft\Cloud Power FY12\Design\ICONS_PNG\Consistent_Development_and_Deployment_Platform.png"/>
          <p:cNvPicPr>
            <a:picLocks noChangeAspect="1" noChangeArrowheads="1"/>
          </p:cNvPicPr>
          <p:nvPr/>
        </p:nvPicPr>
        <p:blipFill>
          <a:blip r:embed="rId4" cstate="print">
            <a:lum bright="100000"/>
          </a:blip>
          <a:stretch>
            <a:fillRect/>
          </a:stretch>
        </p:blipFill>
        <p:spPr bwMode="auto">
          <a:xfrm>
            <a:off x="3692364" y="4962038"/>
            <a:ext cx="283250" cy="283250"/>
          </a:xfrm>
          <a:prstGeom prst="rect">
            <a:avLst/>
          </a:prstGeom>
          <a:noFill/>
        </p:spPr>
      </p:pic>
      <p:cxnSp>
        <p:nvCxnSpPr>
          <p:cNvPr id="25" name="Straight Connector 24"/>
          <p:cNvCxnSpPr/>
          <p:nvPr/>
        </p:nvCxnSpPr>
        <p:spPr>
          <a:xfrm>
            <a:off x="3505562" y="2826413"/>
            <a:ext cx="747021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79"/>
          <p:cNvSpPr>
            <a:spLocks noEditPoints="1"/>
          </p:cNvSpPr>
          <p:nvPr/>
        </p:nvSpPr>
        <p:spPr bwMode="black">
          <a:xfrm>
            <a:off x="4561752" y="2805892"/>
            <a:ext cx="255500" cy="304047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80687" tIns="40344" rIns="80687" bIns="40344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568">
              <a:solidFill>
                <a:srgbClr val="FFFFFF"/>
              </a:solidFill>
            </a:endParaRPr>
          </a:p>
        </p:txBody>
      </p:sp>
      <p:sp>
        <p:nvSpPr>
          <p:cNvPr id="27" name="Freeform 79"/>
          <p:cNvSpPr>
            <a:spLocks noEditPoints="1"/>
          </p:cNvSpPr>
          <p:nvPr/>
        </p:nvSpPr>
        <p:spPr bwMode="black">
          <a:xfrm>
            <a:off x="4337646" y="2691692"/>
            <a:ext cx="255500" cy="304047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80687" tIns="40344" rIns="80687" bIns="40344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568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93379" y="2305884"/>
            <a:ext cx="1088100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Collections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16012" y="2308433"/>
            <a:ext cx="1119530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Documents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4844107" y="2814170"/>
            <a:ext cx="747021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476378" y="3254167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476378" y="3975352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480121" y="3964590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480121" y="4685775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476378" y="4699560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476378" y="5420745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" descr="\\MAGNUM\Projects\Microsoft\Cloud Power FY12\Design\ICONS_PNG\Document.png"/>
          <p:cNvPicPr>
            <a:picLocks noChangeAspect="1" noChangeArrowheads="1"/>
          </p:cNvPicPr>
          <p:nvPr/>
        </p:nvPicPr>
        <p:blipFill>
          <a:blip r:embed="rId5" cstate="print">
            <a:lum bright="100000"/>
          </a:blip>
          <a:stretch>
            <a:fillRect/>
          </a:stretch>
        </p:blipFill>
        <p:spPr bwMode="auto">
          <a:xfrm>
            <a:off x="5617983" y="2616665"/>
            <a:ext cx="523605" cy="523605"/>
          </a:xfrm>
          <a:prstGeom prst="rect">
            <a:avLst/>
          </a:prstGeom>
          <a:noFill/>
        </p:spPr>
      </p:pic>
      <p:grpSp>
        <p:nvGrpSpPr>
          <p:cNvPr id="38" name="Group 37"/>
          <p:cNvGrpSpPr/>
          <p:nvPr/>
        </p:nvGrpSpPr>
        <p:grpSpPr>
          <a:xfrm>
            <a:off x="4778662" y="3820917"/>
            <a:ext cx="462647" cy="453245"/>
            <a:chOff x="9442185" y="2332180"/>
            <a:chExt cx="471924" cy="46233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9494837" y="2332180"/>
              <a:ext cx="256311" cy="30186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>
                <a:solidFill>
                  <a:srgbClr val="442359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442185" y="2374398"/>
              <a:ext cx="471924" cy="42011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882" dirty="0">
                  <a:solidFill>
                    <a:srgbClr val="442359"/>
                  </a:solidFill>
                </a:rPr>
                <a:t>JS</a:t>
              </a:r>
              <a:endParaRPr lang="en-US" sz="1961" dirty="0">
                <a:solidFill>
                  <a:srgbClr val="442359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778662" y="4560024"/>
            <a:ext cx="462647" cy="453245"/>
            <a:chOff x="9442185" y="2332180"/>
            <a:chExt cx="471924" cy="462333"/>
          </a:xfrm>
        </p:grpSpPr>
        <p:sp>
          <p:nvSpPr>
            <p:cNvPr id="42" name="Rectangle 41"/>
            <p:cNvSpPr/>
            <p:nvPr/>
          </p:nvSpPr>
          <p:spPr bwMode="auto">
            <a:xfrm>
              <a:off x="9494837" y="2332180"/>
              <a:ext cx="256311" cy="30186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>
                <a:solidFill>
                  <a:srgbClr val="442359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442185" y="2374398"/>
              <a:ext cx="471924" cy="42011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882" dirty="0">
                  <a:solidFill>
                    <a:srgbClr val="442359"/>
                  </a:solidFill>
                </a:rPr>
                <a:t>JS</a:t>
              </a:r>
              <a:endParaRPr lang="en-US" sz="1961" dirty="0">
                <a:solidFill>
                  <a:srgbClr val="442359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778662" y="5276166"/>
            <a:ext cx="462647" cy="453245"/>
            <a:chOff x="9442185" y="2332180"/>
            <a:chExt cx="471924" cy="462333"/>
          </a:xfrm>
        </p:grpSpPr>
        <p:sp>
          <p:nvSpPr>
            <p:cNvPr id="45" name="Rectangle 44"/>
            <p:cNvSpPr/>
            <p:nvPr/>
          </p:nvSpPr>
          <p:spPr bwMode="auto">
            <a:xfrm>
              <a:off x="9494837" y="2332180"/>
              <a:ext cx="256311" cy="30186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>
                <a:solidFill>
                  <a:srgbClr val="442359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442185" y="2374398"/>
              <a:ext cx="471924" cy="42011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882" dirty="0">
                  <a:solidFill>
                    <a:srgbClr val="442359"/>
                  </a:solidFill>
                </a:rPr>
                <a:t>JS</a:t>
              </a:r>
              <a:endParaRPr lang="en-US" sz="1961" dirty="0">
                <a:solidFill>
                  <a:srgbClr val="442359"/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425089" y="3389266"/>
            <a:ext cx="1572623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Stored Procedures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10649" y="4169107"/>
            <a:ext cx="902284" cy="452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Triggers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450267" y="4890061"/>
            <a:ext cx="1900562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User Defined Functions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5540117" y="2962656"/>
            <a:ext cx="672319" cy="29151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1307600" y="4223870"/>
            <a:ext cx="480413" cy="677684"/>
          </a:xfrm>
          <a:prstGeom prst="rect">
            <a:avLst/>
          </a:prstGeom>
          <a:solidFill>
            <a:srgbClr val="50505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494915" y="1317645"/>
            <a:ext cx="4505713" cy="309872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Resource Attributes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Wingdings" panose="05000000000000000000" pitchFamily="2" charset="2"/>
              <a:buChar char="§"/>
            </a:pPr>
            <a:r>
              <a:rPr lang="en-US" sz="196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Addressable by logical URI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Wingdings" panose="05000000000000000000" pitchFamily="2" charset="2"/>
              <a:buChar char="§"/>
            </a:pPr>
            <a:r>
              <a:rPr lang="en-US" sz="196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Represented as JSON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Wingdings" panose="05000000000000000000" pitchFamily="2" charset="2"/>
              <a:buChar char="§"/>
            </a:pPr>
            <a:r>
              <a:rPr lang="en-US" sz="196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Partitioned for scale out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Wingdings" panose="05000000000000000000" pitchFamily="2" charset="2"/>
              <a:buChar char="§"/>
            </a:pPr>
            <a:r>
              <a:rPr lang="en-US" sz="196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Replicated for HA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Wingdings" panose="05000000000000000000" pitchFamily="2" charset="2"/>
              <a:buChar char="§"/>
            </a:pPr>
            <a:r>
              <a:rPr lang="en-US" sz="196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RESTful interaction over HTTP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Wingdings" panose="05000000000000000000" pitchFamily="2" charset="2"/>
              <a:buChar char="§"/>
            </a:pPr>
            <a:r>
              <a:rPr lang="en-US" sz="196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HTTP and TCP connectivity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Wingdings" panose="05000000000000000000" pitchFamily="2" charset="2"/>
              <a:buChar char="§"/>
            </a:pPr>
            <a:endParaRPr lang="en-US" sz="2353" dirty="0"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2719228" y="2812146"/>
            <a:ext cx="1150100" cy="452590"/>
            <a:chOff x="469991" y="3686746"/>
            <a:chExt cx="1173162" cy="461665"/>
          </a:xfrm>
        </p:grpSpPr>
        <p:pic>
          <p:nvPicPr>
            <p:cNvPr id="55" name="Picture 54" descr="\\MAGNUM\Projects\Microsoft\Cloud Power FY12\Design\Icons\PNGs\Cylinder.png"/>
            <p:cNvPicPr>
              <a:picLocks noChangeAspect="1" noChangeArrowheads="1"/>
            </p:cNvPicPr>
            <p:nvPr/>
          </p:nvPicPr>
          <p:blipFill>
            <a:blip r:embed="rId6" cstate="print">
              <a:lum bright="100000"/>
            </a:blip>
            <a:srcRect/>
            <a:stretch>
              <a:fillRect/>
            </a:stretch>
          </p:blipFill>
          <p:spPr bwMode="auto">
            <a:xfrm rot="16200000">
              <a:off x="858478" y="3302660"/>
              <a:ext cx="396187" cy="1173162"/>
            </a:xfrm>
            <a:prstGeom prst="rect">
              <a:avLst/>
            </a:prstGeom>
            <a:noFill/>
          </p:spPr>
        </p:pic>
        <p:sp>
          <p:nvSpPr>
            <p:cNvPr id="56" name="TextBox 55"/>
            <p:cNvSpPr txBox="1"/>
            <p:nvPr/>
          </p:nvSpPr>
          <p:spPr>
            <a:xfrm>
              <a:off x="792691" y="3686746"/>
              <a:ext cx="545662" cy="46166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176" dirty="0">
                  <a:solidFill>
                    <a:srgbClr val="505050"/>
                  </a:solidFill>
                </a:rPr>
                <a:t>{  }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364725" y="2634215"/>
            <a:ext cx="1150100" cy="452590"/>
            <a:chOff x="469991" y="3686746"/>
            <a:chExt cx="1173162" cy="461665"/>
          </a:xfrm>
        </p:grpSpPr>
        <p:pic>
          <p:nvPicPr>
            <p:cNvPr id="58" name="Picture 57" descr="\\MAGNUM\Projects\Microsoft\Cloud Power FY12\Design\Icons\PNGs\Cylinder.png"/>
            <p:cNvPicPr>
              <a:picLocks noChangeAspect="1" noChangeArrowheads="1"/>
            </p:cNvPicPr>
            <p:nvPr/>
          </p:nvPicPr>
          <p:blipFill>
            <a:blip r:embed="rId6" cstate="print">
              <a:lum bright="100000"/>
            </a:blip>
            <a:srcRect/>
            <a:stretch>
              <a:fillRect/>
            </a:stretch>
          </p:blipFill>
          <p:spPr bwMode="auto">
            <a:xfrm rot="16200000">
              <a:off x="858478" y="3302660"/>
              <a:ext cx="396187" cy="1173162"/>
            </a:xfrm>
            <a:prstGeom prst="rect">
              <a:avLst/>
            </a:prstGeom>
            <a:noFill/>
          </p:spPr>
        </p:pic>
        <p:sp>
          <p:nvSpPr>
            <p:cNvPr id="59" name="TextBox 58"/>
            <p:cNvSpPr txBox="1"/>
            <p:nvPr/>
          </p:nvSpPr>
          <p:spPr>
            <a:xfrm>
              <a:off x="792691" y="3686746"/>
              <a:ext cx="545662" cy="46166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176" dirty="0">
                  <a:solidFill>
                    <a:srgbClr val="505050"/>
                  </a:solidFill>
                </a:rPr>
                <a:t>{  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9065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65933" cy="1325563"/>
          </a:xfrm>
        </p:spPr>
        <p:txBody>
          <a:bodyPr/>
          <a:lstStyle/>
          <a:p>
            <a:r>
              <a:rPr lang="en-US" dirty="0" smtClean="0"/>
              <a:t>Meet today's demo data: Lots of movies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5713" y="1825625"/>
            <a:ext cx="6409353" cy="485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7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Demo time…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2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 bwMode="auto">
          <a:xfrm>
            <a:off x="9359231" y="2499567"/>
            <a:ext cx="2614572" cy="2465168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27509" y="2499568"/>
            <a:ext cx="2614572" cy="2465168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SDKs and Tooling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28310" y="4962345"/>
            <a:ext cx="1120531" cy="101681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SDKs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Wingdings" panose="05000000000000000000" pitchFamily="2" charset="2"/>
              <a:buChar char="§"/>
            </a:pPr>
            <a:endParaRPr lang="en-US" sz="2353" dirty="0"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23" y="2798377"/>
            <a:ext cx="1568743" cy="15687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 rot="18925562">
            <a:off x="1607282" y="3231786"/>
            <a:ext cx="633851" cy="186538"/>
          </a:xfrm>
          <a:prstGeom prst="rect">
            <a:avLst/>
          </a:prstGeom>
          <a:solidFill>
            <a:srgbClr val="0079D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145" y="2910428"/>
            <a:ext cx="1540359" cy="154035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9937921" y="4301382"/>
            <a:ext cx="379256" cy="611063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9853760" y="3752321"/>
            <a:ext cx="672319" cy="611063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0301973" y="3508045"/>
            <a:ext cx="486924" cy="93377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0301973" y="3810672"/>
            <a:ext cx="355515" cy="38396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0348321" y="3918906"/>
            <a:ext cx="355515" cy="2241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0406119" y="3918906"/>
            <a:ext cx="774284" cy="46249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0526079" y="3686736"/>
            <a:ext cx="550178" cy="46249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0428747" y="3535346"/>
            <a:ext cx="550178" cy="46249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0571606" y="3824138"/>
            <a:ext cx="550178" cy="46249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9989532" y="3464010"/>
            <a:ext cx="550178" cy="31748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solidFill>
                <a:srgbClr val="FFFFF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000" y="3535173"/>
            <a:ext cx="839653" cy="88967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auto">
          <a:xfrm>
            <a:off x="10512157" y="3535172"/>
            <a:ext cx="446023" cy="89500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420" y="3588020"/>
            <a:ext cx="581182" cy="58118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1123933" y="4194642"/>
            <a:ext cx="672319" cy="25614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200193" y="4091927"/>
            <a:ext cx="376768" cy="25614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190855" y="4119941"/>
            <a:ext cx="526172" cy="14006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232451" y="4125801"/>
            <a:ext cx="520134" cy="128993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3280982" y="2499568"/>
            <a:ext cx="2614572" cy="2465168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547" y="3223431"/>
            <a:ext cx="1017443" cy="1017443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 bwMode="auto">
          <a:xfrm>
            <a:off x="6320106" y="2499567"/>
            <a:ext cx="2614572" cy="2465168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889" y="3354175"/>
            <a:ext cx="1060813" cy="106081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281" y="3090455"/>
            <a:ext cx="764951" cy="7649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 bwMode="auto">
          <a:xfrm>
            <a:off x="7508601" y="4089588"/>
            <a:ext cx="255311" cy="165206"/>
          </a:xfrm>
          <a:prstGeom prst="rect">
            <a:avLst/>
          </a:prstGeom>
          <a:solidFill>
            <a:srgbClr val="0079D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693515" y="4095984"/>
            <a:ext cx="462005" cy="165206"/>
          </a:xfrm>
          <a:prstGeom prst="rect">
            <a:avLst/>
          </a:prstGeom>
          <a:solidFill>
            <a:srgbClr val="0079D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solidFill>
                <a:srgbClr val="FFFF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04713" y="4962344"/>
            <a:ext cx="2337724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Azure Portal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497655" y="4958934"/>
            <a:ext cx="2337724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Data Migration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450849" y="4958935"/>
            <a:ext cx="2337724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Studio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9716" y="5526573"/>
            <a:ext cx="2277720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solidFill>
                  <a:srgbClr val="11C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http://aka.ms/docdbsdks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493771" y="5526572"/>
            <a:ext cx="2277720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solidFill>
                  <a:srgbClr val="11C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http://portal.azure.com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97396" y="5508683"/>
            <a:ext cx="2444298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solidFill>
                  <a:srgbClr val="11C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http://aka.ms/docdbstudio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596308" y="5484621"/>
            <a:ext cx="2444298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solidFill>
                  <a:srgbClr val="11C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http://aka.ms/docdbimport</a:t>
            </a:r>
          </a:p>
        </p:txBody>
      </p:sp>
    </p:spTree>
    <p:extLst>
      <p:ext uri="{BB962C8B-B14F-4D97-AF65-F5344CB8AC3E}">
        <p14:creationId xmlns:p14="http://schemas.microsoft.com/office/powerpoint/2010/main" val="30805463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 Today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4751363" y="2084363"/>
            <a:ext cx="2427817" cy="2468094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88382" y="4698935"/>
            <a:ext cx="3753779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build an app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577" y="3277872"/>
            <a:ext cx="830855" cy="83085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 bwMode="auto">
          <a:xfrm>
            <a:off x="1089404" y="2084363"/>
            <a:ext cx="2427817" cy="2468094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6423" y="4698935"/>
            <a:ext cx="3753779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explore the playground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8456523" y="2084363"/>
            <a:ext cx="2427817" cy="2468094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93542" y="4698935"/>
            <a:ext cx="3753779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import some data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312" y="3343775"/>
            <a:ext cx="764951" cy="76495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282383" y="2540150"/>
            <a:ext cx="2241062" cy="73772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078" b="1" dirty="0">
                <a:solidFill>
                  <a:srgbClr val="0079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playground p where p.name = “DocumentDB”</a:t>
            </a:r>
            <a:endParaRPr lang="en-US" sz="2353" b="1" dirty="0">
              <a:solidFill>
                <a:srgbClr val="0079D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320" y="2342067"/>
            <a:ext cx="764951" cy="764951"/>
          </a:xfrm>
          <a:prstGeom prst="rect">
            <a:avLst/>
          </a:prstGeom>
        </p:spPr>
      </p:pic>
      <p:cxnSp>
        <p:nvCxnSpPr>
          <p:cNvPr id="22" name="Elbow Connector 21"/>
          <p:cNvCxnSpPr>
            <a:endCxn id="8" idx="1"/>
          </p:cNvCxnSpPr>
          <p:nvPr/>
        </p:nvCxnSpPr>
        <p:spPr>
          <a:xfrm rot="16200000" flipH="1">
            <a:off x="5425778" y="3277499"/>
            <a:ext cx="563108" cy="268491"/>
          </a:xfrm>
          <a:prstGeom prst="bentConnector2">
            <a:avLst/>
          </a:prstGeom>
          <a:ln w="28575">
            <a:solidFill>
              <a:srgbClr val="0079D6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28" y="2411367"/>
            <a:ext cx="549601" cy="54960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976" y="2573595"/>
            <a:ext cx="1540359" cy="15403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 bwMode="auto">
          <a:xfrm>
            <a:off x="8915753" y="3964549"/>
            <a:ext cx="379256" cy="45683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8831591" y="3415488"/>
            <a:ext cx="672319" cy="611063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9279804" y="3171212"/>
            <a:ext cx="486924" cy="93377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solidFill>
                <a:srgbClr val="FFFFFF"/>
              </a:solidFill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9279804" y="3473840"/>
            <a:ext cx="355515" cy="38396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solidFill>
                <a:srgbClr val="FFFFFF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9326153" y="3582074"/>
            <a:ext cx="355515" cy="2241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solidFill>
                <a:srgbClr val="FFFFFF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9383951" y="3582074"/>
            <a:ext cx="774284" cy="46249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9503910" y="3349903"/>
            <a:ext cx="550178" cy="46249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solidFill>
                <a:srgbClr val="FFFFFF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9406579" y="3198513"/>
            <a:ext cx="550178" cy="46249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solidFill>
                <a:srgbClr val="FFFFFF"/>
              </a:solidFill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9549437" y="3487305"/>
            <a:ext cx="550178" cy="46249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solidFill>
                <a:srgbClr val="FFFFFF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8967364" y="3127178"/>
            <a:ext cx="550178" cy="31748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solidFill>
                <a:srgbClr val="FFFFFF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832" y="3198340"/>
            <a:ext cx="839653" cy="889671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 bwMode="auto">
          <a:xfrm>
            <a:off x="9489989" y="3198339"/>
            <a:ext cx="446023" cy="89500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solidFill>
                <a:srgbClr val="FFFFFF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251" y="3251188"/>
            <a:ext cx="581182" cy="5811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14187" y="5895536"/>
            <a:ext cx="2777454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solidFill>
                  <a:srgbClr val="11C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http://aka.ms/docdbplayground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33367" y="5895536"/>
            <a:ext cx="2527587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solidFill>
                  <a:srgbClr val="11C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http://aka.ms/docdbstarter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481049" y="5895536"/>
            <a:ext cx="2445975" cy="452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solidFill>
                  <a:srgbClr val="11C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http://aka.ms/docdbimport</a:t>
            </a:r>
          </a:p>
        </p:txBody>
      </p:sp>
    </p:spTree>
    <p:extLst>
      <p:ext uri="{BB962C8B-B14F-4D97-AF65-F5344CB8AC3E}">
        <p14:creationId xmlns:p14="http://schemas.microsoft.com/office/powerpoint/2010/main" val="1976402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685" dirty="0">
                <a:solidFill>
                  <a:schemeClr val="accent1"/>
                </a:solidFill>
              </a:rPr>
              <a:t>Resources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Page – </a:t>
            </a:r>
            <a:r>
              <a:rPr lang="en-US" dirty="0">
                <a:hlinkClick r:id="rId2"/>
              </a:rPr>
              <a:t>http://aka.ms/documentdb</a:t>
            </a:r>
            <a:r>
              <a:rPr lang="en-US" dirty="0"/>
              <a:t> </a:t>
            </a:r>
          </a:p>
          <a:p>
            <a:r>
              <a:rPr lang="en-US" dirty="0" smtClean="0"/>
              <a:t>Docs &amp; Tutorials -</a:t>
            </a:r>
            <a:r>
              <a:rPr lang="en-US" dirty="0">
                <a:hlinkClick r:id="rId3"/>
              </a:rPr>
              <a:t>http://aka.ms/documentdbdocs</a:t>
            </a:r>
            <a:r>
              <a:rPr lang="en-US" dirty="0"/>
              <a:t> </a:t>
            </a:r>
          </a:p>
          <a:p>
            <a:r>
              <a:rPr lang="en-US" dirty="0" smtClean="0"/>
              <a:t>Team </a:t>
            </a:r>
            <a:r>
              <a:rPr lang="en-US" dirty="0" smtClean="0"/>
              <a:t>blog - </a:t>
            </a:r>
            <a:r>
              <a:rPr lang="en-US" dirty="0">
                <a:hlinkClick r:id="rId4"/>
              </a:rPr>
              <a:t>http://aka.ms/documentdbblog</a:t>
            </a:r>
            <a:r>
              <a:rPr lang="en-US" dirty="0"/>
              <a:t> </a:t>
            </a:r>
          </a:p>
          <a:p>
            <a:r>
              <a:rPr lang="en-US" dirty="0" smtClean="0"/>
              <a:t>Twitter -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documentdb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05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DocumentDB?  </a:t>
            </a:r>
            <a:r>
              <a:rPr lang="en-US" dirty="0" smtClean="0"/>
              <a:t>(5-minute </a:t>
            </a:r>
            <a:r>
              <a:rPr lang="en-US" dirty="0" smtClean="0"/>
              <a:t>lightning-round edition)</a:t>
            </a:r>
          </a:p>
          <a:p>
            <a:r>
              <a:rPr lang="en-US" dirty="0" smtClean="0"/>
              <a:t>Meet today’s data: Movies</a:t>
            </a:r>
          </a:p>
          <a:p>
            <a:r>
              <a:rPr lang="en-US" dirty="0" smtClean="0"/>
              <a:t>Queries and indexing: Demos mixed with Q&amp;A</a:t>
            </a:r>
          </a:p>
          <a:p>
            <a:r>
              <a:rPr lang="en-US" dirty="0" smtClean="0"/>
              <a:t>Loud applause and amazing tweets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6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DocumentDB</a:t>
            </a:r>
            <a:r>
              <a:rPr lang="en-US" dirty="0" smtClean="0"/>
              <a:t>: Lightning Round Edition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777" y="1825625"/>
            <a:ext cx="122608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{ </a:t>
            </a:r>
          </a:p>
          <a:p>
            <a:pPr marL="0" indent="0">
              <a:buNone/>
            </a:pP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name:"</a:t>
            </a:r>
            <a:r>
              <a:rPr lang="en-US" sz="2400" dirty="0" err="1" smtClean="0">
                <a:latin typeface="Lucida Console" charset="0"/>
                <a:ea typeface="Lucida Console" charset="0"/>
                <a:cs typeface="Lucida Console" charset="0"/>
              </a:rPr>
              <a:t>DocumentDB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",</a:t>
            </a:r>
          </a:p>
          <a:p>
            <a:pPr marL="0" indent="0">
              <a:buNone/>
            </a:pP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400" dirty="0" err="1" smtClean="0">
                <a:latin typeface="Lucida Console" charset="0"/>
                <a:ea typeface="Lucida Console" charset="0"/>
                <a:cs typeface="Lucida Console" charset="0"/>
              </a:rPr>
              <a:t>deployedAs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: "Service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",</a:t>
            </a:r>
            <a:endParaRPr lang="en-US" sz="24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400" dirty="0" err="1" smtClean="0">
                <a:latin typeface="Lucida Console" charset="0"/>
                <a:ea typeface="Lucida Console" charset="0"/>
                <a:cs typeface="Lucida Console" charset="0"/>
              </a:rPr>
              <a:t>dbType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: "Document",</a:t>
            </a:r>
          </a:p>
          <a:p>
            <a:pPr marL="0" indent="0">
              <a:buNone/>
            </a:pP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400" dirty="0" err="1" smtClean="0">
                <a:latin typeface="Lucida Console" charset="0"/>
                <a:ea typeface="Lucida Console" charset="0"/>
                <a:cs typeface="Lucida Console" charset="0"/>
              </a:rPr>
              <a:t>connectVia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: [ "rest", "</a:t>
            </a:r>
            <a:r>
              <a:rPr lang="en-US" sz="2400" dirty="0" err="1" smtClean="0">
                <a:latin typeface="Lucida Console" charset="0"/>
                <a:ea typeface="Lucida Console" charset="0"/>
                <a:cs typeface="Lucida Console" charset="0"/>
              </a:rPr>
              <a:t>sdk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" ],</a:t>
            </a:r>
          </a:p>
          <a:p>
            <a:pPr marL="0" indent="0">
              <a:buNone/>
            </a:pP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400" dirty="0" err="1" smtClean="0">
                <a:latin typeface="Lucida Console" charset="0"/>
                <a:ea typeface="Lucida Console" charset="0"/>
                <a:cs typeface="Lucida Console" charset="0"/>
              </a:rPr>
              <a:t>deployVia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: [ "portal", "rest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", "cli" 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],</a:t>
            </a:r>
          </a:p>
          <a:p>
            <a:pPr marL="0" indent="0">
              <a:buNone/>
            </a:pP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400" dirty="0" err="1" smtClean="0">
                <a:latin typeface="Lucida Console" charset="0"/>
                <a:ea typeface="Lucida Console" charset="0"/>
                <a:cs typeface="Lucida Console" charset="0"/>
              </a:rPr>
              <a:t>scaleVia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:  [ "portal", "rest", "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cli" ],</a:t>
            </a:r>
            <a:b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400" dirty="0" err="1" smtClean="0">
                <a:latin typeface="Lucida Console" charset="0"/>
                <a:ea typeface="Lucida Console" charset="0"/>
                <a:cs typeface="Lucida Console" charset="0"/>
              </a:rPr>
              <a:t>differentHow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: [ "</a:t>
            </a:r>
            <a:r>
              <a:rPr lang="en-US" sz="2400" dirty="0" err="1" smtClean="0">
                <a:latin typeface="Lucida Console" charset="0"/>
                <a:ea typeface="Lucida Console" charset="0"/>
                <a:cs typeface="Lucida Console" charset="0"/>
              </a:rPr>
              <a:t>javascript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", "indexing", "consistency" ]</a:t>
            </a:r>
            <a:endParaRPr lang="en-US" sz="24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069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reeform 131"/>
          <p:cNvSpPr>
            <a:spLocks noEditPoints="1"/>
          </p:cNvSpPr>
          <p:nvPr/>
        </p:nvSpPr>
        <p:spPr bwMode="black">
          <a:xfrm>
            <a:off x="1565290" y="2532878"/>
            <a:ext cx="280935" cy="165511"/>
          </a:xfrm>
          <a:custGeom>
            <a:avLst/>
            <a:gdLst>
              <a:gd name="T0" fmla="*/ 63 w 78"/>
              <a:gd name="T1" fmla="*/ 46 h 46"/>
              <a:gd name="T2" fmla="*/ 15 w 78"/>
              <a:gd name="T3" fmla="*/ 46 h 46"/>
              <a:gd name="T4" fmla="*/ 15 w 78"/>
              <a:gd name="T5" fmla="*/ 37 h 46"/>
              <a:gd name="T6" fmla="*/ 63 w 78"/>
              <a:gd name="T7" fmla="*/ 37 h 46"/>
              <a:gd name="T8" fmla="*/ 63 w 78"/>
              <a:gd name="T9" fmla="*/ 46 h 46"/>
              <a:gd name="T10" fmla="*/ 70 w 78"/>
              <a:gd name="T11" fmla="*/ 0 h 46"/>
              <a:gd name="T12" fmla="*/ 15 w 78"/>
              <a:gd name="T13" fmla="*/ 0 h 46"/>
              <a:gd name="T14" fmla="*/ 15 w 78"/>
              <a:gd name="T15" fmla="*/ 9 h 46"/>
              <a:gd name="T16" fmla="*/ 70 w 78"/>
              <a:gd name="T17" fmla="*/ 9 h 46"/>
              <a:gd name="T18" fmla="*/ 70 w 78"/>
              <a:gd name="T19" fmla="*/ 0 h 46"/>
              <a:gd name="T20" fmla="*/ 78 w 78"/>
              <a:gd name="T21" fmla="*/ 18 h 46"/>
              <a:gd name="T22" fmla="*/ 15 w 78"/>
              <a:gd name="T23" fmla="*/ 18 h 46"/>
              <a:gd name="T24" fmla="*/ 15 w 78"/>
              <a:gd name="T25" fmla="*/ 28 h 46"/>
              <a:gd name="T26" fmla="*/ 78 w 78"/>
              <a:gd name="T27" fmla="*/ 28 h 46"/>
              <a:gd name="T28" fmla="*/ 78 w 78"/>
              <a:gd name="T29" fmla="*/ 18 h 46"/>
              <a:gd name="T30" fmla="*/ 4 w 78"/>
              <a:gd name="T31" fmla="*/ 9 h 46"/>
              <a:gd name="T32" fmla="*/ 9 w 78"/>
              <a:gd name="T33" fmla="*/ 4 h 46"/>
              <a:gd name="T34" fmla="*/ 4 w 78"/>
              <a:gd name="T35" fmla="*/ 0 h 46"/>
              <a:gd name="T36" fmla="*/ 0 w 78"/>
              <a:gd name="T37" fmla="*/ 4 h 46"/>
              <a:gd name="T38" fmla="*/ 4 w 78"/>
              <a:gd name="T39" fmla="*/ 9 h 46"/>
              <a:gd name="T40" fmla="*/ 4 w 78"/>
              <a:gd name="T41" fmla="*/ 18 h 46"/>
              <a:gd name="T42" fmla="*/ 0 w 78"/>
              <a:gd name="T43" fmla="*/ 23 h 46"/>
              <a:gd name="T44" fmla="*/ 4 w 78"/>
              <a:gd name="T45" fmla="*/ 28 h 46"/>
              <a:gd name="T46" fmla="*/ 9 w 78"/>
              <a:gd name="T47" fmla="*/ 23 h 46"/>
              <a:gd name="T48" fmla="*/ 4 w 78"/>
              <a:gd name="T49" fmla="*/ 18 h 46"/>
              <a:gd name="T50" fmla="*/ 4 w 78"/>
              <a:gd name="T51" fmla="*/ 37 h 46"/>
              <a:gd name="T52" fmla="*/ 0 w 78"/>
              <a:gd name="T53" fmla="*/ 41 h 46"/>
              <a:gd name="T54" fmla="*/ 4 w 78"/>
              <a:gd name="T55" fmla="*/ 46 h 46"/>
              <a:gd name="T56" fmla="*/ 9 w 78"/>
              <a:gd name="T57" fmla="*/ 41 h 46"/>
              <a:gd name="T58" fmla="*/ 4 w 78"/>
              <a:gd name="T59" fmla="*/ 3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8" h="46">
                <a:moveTo>
                  <a:pt x="63" y="46"/>
                </a:moveTo>
                <a:cubicBezTo>
                  <a:pt x="15" y="46"/>
                  <a:pt x="15" y="46"/>
                  <a:pt x="15" y="46"/>
                </a:cubicBezTo>
                <a:cubicBezTo>
                  <a:pt x="15" y="37"/>
                  <a:pt x="15" y="37"/>
                  <a:pt x="15" y="37"/>
                </a:cubicBezTo>
                <a:cubicBezTo>
                  <a:pt x="63" y="37"/>
                  <a:pt x="63" y="37"/>
                  <a:pt x="63" y="37"/>
                </a:cubicBezTo>
                <a:lnTo>
                  <a:pt x="63" y="46"/>
                </a:lnTo>
                <a:close/>
                <a:moveTo>
                  <a:pt x="70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9"/>
                  <a:pt x="15" y="9"/>
                  <a:pt x="15" y="9"/>
                </a:cubicBezTo>
                <a:cubicBezTo>
                  <a:pt x="70" y="9"/>
                  <a:pt x="70" y="9"/>
                  <a:pt x="70" y="9"/>
                </a:cubicBezTo>
                <a:lnTo>
                  <a:pt x="70" y="0"/>
                </a:lnTo>
                <a:close/>
                <a:moveTo>
                  <a:pt x="78" y="18"/>
                </a:moveTo>
                <a:cubicBezTo>
                  <a:pt x="15" y="18"/>
                  <a:pt x="15" y="18"/>
                  <a:pt x="15" y="18"/>
                </a:cubicBezTo>
                <a:cubicBezTo>
                  <a:pt x="15" y="28"/>
                  <a:pt x="15" y="28"/>
                  <a:pt x="15" y="28"/>
                </a:cubicBezTo>
                <a:cubicBezTo>
                  <a:pt x="78" y="28"/>
                  <a:pt x="78" y="28"/>
                  <a:pt x="78" y="28"/>
                </a:cubicBezTo>
                <a:lnTo>
                  <a:pt x="78" y="18"/>
                </a:lnTo>
                <a:close/>
                <a:moveTo>
                  <a:pt x="4" y="9"/>
                </a:moveTo>
                <a:cubicBezTo>
                  <a:pt x="7" y="9"/>
                  <a:pt x="9" y="7"/>
                  <a:pt x="9" y="4"/>
                </a:cubicBezTo>
                <a:cubicBezTo>
                  <a:pt x="9" y="2"/>
                  <a:pt x="7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7"/>
                  <a:pt x="2" y="9"/>
                  <a:pt x="4" y="9"/>
                </a:cubicBezTo>
                <a:moveTo>
                  <a:pt x="4" y="18"/>
                </a:moveTo>
                <a:cubicBezTo>
                  <a:pt x="2" y="18"/>
                  <a:pt x="0" y="20"/>
                  <a:pt x="0" y="23"/>
                </a:cubicBezTo>
                <a:cubicBezTo>
                  <a:pt x="0" y="26"/>
                  <a:pt x="2" y="28"/>
                  <a:pt x="4" y="28"/>
                </a:cubicBezTo>
                <a:cubicBezTo>
                  <a:pt x="7" y="28"/>
                  <a:pt x="9" y="26"/>
                  <a:pt x="9" y="23"/>
                </a:cubicBezTo>
                <a:cubicBezTo>
                  <a:pt x="9" y="20"/>
                  <a:pt x="7" y="18"/>
                  <a:pt x="4" y="18"/>
                </a:cubicBezTo>
                <a:moveTo>
                  <a:pt x="4" y="37"/>
                </a:moveTo>
                <a:cubicBezTo>
                  <a:pt x="2" y="37"/>
                  <a:pt x="0" y="39"/>
                  <a:pt x="0" y="41"/>
                </a:cubicBezTo>
                <a:cubicBezTo>
                  <a:pt x="0" y="44"/>
                  <a:pt x="2" y="46"/>
                  <a:pt x="4" y="46"/>
                </a:cubicBezTo>
                <a:cubicBezTo>
                  <a:pt x="7" y="46"/>
                  <a:pt x="9" y="44"/>
                  <a:pt x="9" y="41"/>
                </a:cubicBezTo>
                <a:cubicBezTo>
                  <a:pt x="9" y="39"/>
                  <a:pt x="7" y="37"/>
                  <a:pt x="4" y="37"/>
                </a:cubicBezTo>
              </a:path>
            </a:pathLst>
          </a:custGeom>
          <a:solidFill>
            <a:srgbClr val="FFFFFF"/>
          </a:solidFill>
          <a:ln>
            <a:solidFill>
              <a:srgbClr val="61697E"/>
            </a:solidFill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5" name="TextBox 4"/>
          <p:cNvSpPr txBox="1"/>
          <p:nvPr/>
        </p:nvSpPr>
        <p:spPr>
          <a:xfrm>
            <a:off x="658753" y="2089358"/>
            <a:ext cx="1844438" cy="452590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DocumentDB Account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003406" y="2597643"/>
            <a:ext cx="747021" cy="0"/>
          </a:xfrm>
          <a:prstGeom prst="line">
            <a:avLst/>
          </a:prstGeom>
          <a:ln w="19050">
            <a:solidFill>
              <a:srgbClr val="61697E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83583" y="2085159"/>
            <a:ext cx="995258" cy="452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Databases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875196" y="2869432"/>
            <a:ext cx="0" cy="889395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75196" y="3758826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65566" y="4008768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65566" y="4729953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02520" y="3165396"/>
            <a:ext cx="726092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56538" y="4242955"/>
            <a:ext cx="1096247" cy="452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Permissions</a:t>
            </a:r>
          </a:p>
        </p:txBody>
      </p:sp>
      <p:pic>
        <p:nvPicPr>
          <p:cNvPr id="14" name="Picture 5" descr="\\MAGNUM\Projects\Microsoft\Cloud Power FY12\Design\ICONS_PNG\Consistent_Development_and_Deployment_Platform.png"/>
          <p:cNvPicPr>
            <a:picLocks noChangeAspect="1" noChangeArrowheads="1"/>
          </p:cNvPicPr>
          <p:nvPr/>
        </p:nvPicPr>
        <p:blipFill>
          <a:blip r:embed="rId2" cstate="print">
            <a:lum bright="100000"/>
          </a:blip>
          <a:stretch>
            <a:fillRect/>
          </a:stretch>
        </p:blipFill>
        <p:spPr bwMode="auto">
          <a:xfrm>
            <a:off x="3716717" y="4745511"/>
            <a:ext cx="283250" cy="283250"/>
          </a:xfrm>
          <a:prstGeom prst="rect">
            <a:avLst/>
          </a:prstGeom>
          <a:noFill/>
        </p:spPr>
      </p:pic>
      <p:cxnSp>
        <p:nvCxnSpPr>
          <p:cNvPr id="15" name="Straight Connector 14"/>
          <p:cNvCxnSpPr>
            <a:cxnSpLocks noChangeAspect="1"/>
          </p:cNvCxnSpPr>
          <p:nvPr/>
        </p:nvCxnSpPr>
        <p:spPr>
          <a:xfrm>
            <a:off x="3529914" y="2609887"/>
            <a:ext cx="747021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17732" y="2089358"/>
            <a:ext cx="1036936" cy="452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Collections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40365" y="2091907"/>
            <a:ext cx="1062584" cy="452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Documents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868460" y="2597643"/>
            <a:ext cx="747021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00731" y="3037641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00730" y="3758826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04474" y="3748063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504473" y="4469249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00731" y="4483034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500730" y="5204219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236789" y="2597643"/>
            <a:ext cx="747021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14378" y="2097577"/>
            <a:ext cx="1150749" cy="452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Attachments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49442" y="3172740"/>
            <a:ext cx="1498601" cy="452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Stored Procedures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35002" y="3952581"/>
            <a:ext cx="852591" cy="452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Triggers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74620" y="4673535"/>
            <a:ext cx="1790348" cy="452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 Defined Functions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564470" y="2746130"/>
            <a:ext cx="672319" cy="29151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2" name="Picture 5" descr="\\MAGNUM\Projects\Microsoft\Cloud Power FY12\Design\ICONS_PNG\Consistent_Development_and_Deployment_Platform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 bwMode="auto">
          <a:xfrm>
            <a:off x="3529015" y="4582910"/>
            <a:ext cx="288930" cy="288930"/>
          </a:xfrm>
          <a:prstGeom prst="rect">
            <a:avLst/>
          </a:prstGeom>
          <a:noFill/>
        </p:spPr>
      </p:pic>
      <p:pic>
        <p:nvPicPr>
          <p:cNvPr id="33" name="Picture 5" descr="\\MAGNUM\Projects\Microsoft\Cloud Power FY12\Design\ICONS_PNG\Consistent_Development_and_Deployment_Platform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 bwMode="auto">
          <a:xfrm>
            <a:off x="3716717" y="4701303"/>
            <a:ext cx="288930" cy="288930"/>
          </a:xfrm>
          <a:prstGeom prst="rect">
            <a:avLst/>
          </a:prstGeom>
          <a:noFill/>
        </p:spPr>
      </p:pic>
      <p:pic>
        <p:nvPicPr>
          <p:cNvPr id="34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 r="63636"/>
          <a:stretch>
            <a:fillRect/>
          </a:stretch>
        </p:blipFill>
        <p:spPr bwMode="auto">
          <a:xfrm flipH="1">
            <a:off x="3142648" y="3481756"/>
            <a:ext cx="160778" cy="442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 r="63636"/>
          <a:stretch>
            <a:fillRect/>
          </a:stretch>
        </p:blipFill>
        <p:spPr bwMode="auto">
          <a:xfrm flipH="1">
            <a:off x="3284815" y="3616572"/>
            <a:ext cx="160778" cy="4421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" name="Group 35"/>
          <p:cNvGrpSpPr/>
          <p:nvPr/>
        </p:nvGrpSpPr>
        <p:grpSpPr>
          <a:xfrm>
            <a:off x="4816121" y="5047637"/>
            <a:ext cx="447667" cy="427038"/>
            <a:chOff x="8043096" y="1834991"/>
            <a:chExt cx="421985" cy="463834"/>
          </a:xfrm>
        </p:grpSpPr>
        <p:sp>
          <p:nvSpPr>
            <p:cNvPr id="37" name="Rectangle 36"/>
            <p:cNvSpPr/>
            <p:nvPr/>
          </p:nvSpPr>
          <p:spPr>
            <a:xfrm>
              <a:off x="8043096" y="1834991"/>
              <a:ext cx="286517" cy="412910"/>
            </a:xfrm>
            <a:prstGeom prst="rect">
              <a:avLst/>
            </a:prstGeom>
            <a:ln w="12700">
              <a:solidFill>
                <a:srgbClr val="61697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94961" y="2037215"/>
              <a:ext cx="37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rgbClr val="61697E"/>
                  </a:solidFill>
                </a:rPr>
                <a:t>JS</a:t>
              </a:r>
              <a:endParaRPr lang="en-US" sz="1050" dirty="0">
                <a:solidFill>
                  <a:srgbClr val="61697E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821724" y="4319942"/>
            <a:ext cx="447667" cy="427038"/>
            <a:chOff x="8043096" y="1834991"/>
            <a:chExt cx="421985" cy="463834"/>
          </a:xfrm>
        </p:grpSpPr>
        <p:sp>
          <p:nvSpPr>
            <p:cNvPr id="40" name="Rectangle 39"/>
            <p:cNvSpPr/>
            <p:nvPr/>
          </p:nvSpPr>
          <p:spPr>
            <a:xfrm>
              <a:off x="8043096" y="1834991"/>
              <a:ext cx="286517" cy="412910"/>
            </a:xfrm>
            <a:prstGeom prst="rect">
              <a:avLst/>
            </a:prstGeom>
            <a:ln w="12700">
              <a:solidFill>
                <a:srgbClr val="61697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94961" y="2037215"/>
              <a:ext cx="37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rgbClr val="61697E"/>
                  </a:solidFill>
                </a:rPr>
                <a:t>JS</a:t>
              </a:r>
              <a:endParaRPr lang="en-US" sz="1050" dirty="0">
                <a:solidFill>
                  <a:srgbClr val="61697E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797309" y="3519497"/>
            <a:ext cx="447667" cy="427038"/>
            <a:chOff x="8043096" y="1834991"/>
            <a:chExt cx="421985" cy="463834"/>
          </a:xfrm>
        </p:grpSpPr>
        <p:sp>
          <p:nvSpPr>
            <p:cNvPr id="43" name="Rectangle 42"/>
            <p:cNvSpPr/>
            <p:nvPr/>
          </p:nvSpPr>
          <p:spPr>
            <a:xfrm>
              <a:off x="8043096" y="1834991"/>
              <a:ext cx="286517" cy="412910"/>
            </a:xfrm>
            <a:prstGeom prst="rect">
              <a:avLst/>
            </a:prstGeom>
            <a:ln w="12700">
              <a:solidFill>
                <a:srgbClr val="61697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094961" y="2037215"/>
              <a:ext cx="37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rgbClr val="61697E"/>
                  </a:solidFill>
                </a:rPr>
                <a:t>JS</a:t>
              </a:r>
              <a:endParaRPr lang="en-US" sz="1050" dirty="0">
                <a:solidFill>
                  <a:srgbClr val="61697E"/>
                </a:solidFill>
              </a:endParaRPr>
            </a:p>
          </p:txBody>
        </p:sp>
      </p:grpSp>
      <p:pic>
        <p:nvPicPr>
          <p:cNvPr id="45" name="Picture 3" descr="\\MAGNUM\Projects\Microsoft\Cloud Power FY12\Design\ICONS_PNG\Document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 bwMode="auto">
          <a:xfrm>
            <a:off x="5617861" y="2352979"/>
            <a:ext cx="534104" cy="534104"/>
          </a:xfrm>
          <a:prstGeom prst="rect">
            <a:avLst/>
          </a:prstGeom>
          <a:noFill/>
        </p:spPr>
      </p:pic>
      <p:grpSp>
        <p:nvGrpSpPr>
          <p:cNvPr id="46" name="Group 45"/>
          <p:cNvGrpSpPr/>
          <p:nvPr/>
        </p:nvGrpSpPr>
        <p:grpSpPr>
          <a:xfrm>
            <a:off x="7050654" y="2335328"/>
            <a:ext cx="568922" cy="592987"/>
            <a:chOff x="11469687" y="1034375"/>
            <a:chExt cx="568922" cy="592987"/>
          </a:xfrm>
        </p:grpSpPr>
        <p:grpSp>
          <p:nvGrpSpPr>
            <p:cNvPr id="47" name="Group 46"/>
            <p:cNvGrpSpPr/>
            <p:nvPr/>
          </p:nvGrpSpPr>
          <p:grpSpPr>
            <a:xfrm>
              <a:off x="11469687" y="1034375"/>
              <a:ext cx="534104" cy="534104"/>
              <a:chOff x="11469687" y="1034375"/>
              <a:chExt cx="534104" cy="534104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11469687" y="1034375"/>
                <a:ext cx="534104" cy="534104"/>
                <a:chOff x="10273911" y="3253855"/>
                <a:chExt cx="534104" cy="534104"/>
              </a:xfrm>
            </p:grpSpPr>
            <p:pic>
              <p:nvPicPr>
                <p:cNvPr id="51" name="Picture 3" descr="\\MAGNUM\Projects\Microsoft\Cloud Power FY12\Design\ICONS_PNG\Document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 bwMode="auto">
                <a:xfrm>
                  <a:off x="10273911" y="3253855"/>
                  <a:ext cx="534104" cy="534104"/>
                </a:xfrm>
                <a:prstGeom prst="rect">
                  <a:avLst/>
                </a:prstGeom>
                <a:noFill/>
              </p:spPr>
            </p:pic>
            <p:sp>
              <p:nvSpPr>
                <p:cNvPr id="52" name="Rectangle 51"/>
                <p:cNvSpPr/>
                <p:nvPr/>
              </p:nvSpPr>
              <p:spPr bwMode="auto">
                <a:xfrm>
                  <a:off x="10500924" y="3430439"/>
                  <a:ext cx="169173" cy="2192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50" name="Rectangle 49"/>
              <p:cNvSpPr/>
              <p:nvPr/>
            </p:nvSpPr>
            <p:spPr bwMode="auto">
              <a:xfrm>
                <a:off x="11635143" y="1265441"/>
                <a:ext cx="169173" cy="1278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11500961" y="1110297"/>
              <a:ext cx="537648" cy="5170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 smtClean="0">
                  <a:solidFill>
                    <a:srgbClr val="61697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101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smtClean="0">
                  <a:solidFill>
                    <a:srgbClr val="61697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010</a:t>
              </a:r>
            </a:p>
          </p:txBody>
        </p:sp>
      </p:grpSp>
      <p:pic>
        <p:nvPicPr>
          <p:cNvPr id="53" name="Picture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984" y="2455943"/>
            <a:ext cx="312224" cy="324233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767" y="2583735"/>
            <a:ext cx="312224" cy="324233"/>
          </a:xfrm>
          <a:prstGeom prst="rect">
            <a:avLst/>
          </a:prstGeom>
        </p:spPr>
      </p:pic>
      <p:sp>
        <p:nvSpPr>
          <p:cNvPr id="55" name="Freeform 79"/>
          <p:cNvSpPr>
            <a:spLocks noEditPoints="1"/>
          </p:cNvSpPr>
          <p:nvPr/>
        </p:nvSpPr>
        <p:spPr bwMode="black">
          <a:xfrm>
            <a:off x="4356853" y="2475260"/>
            <a:ext cx="260623" cy="310144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61697E"/>
          </a:solidFill>
          <a:ln>
            <a:noFill/>
          </a:ln>
          <a:extLst/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6" name="Freeform 79"/>
          <p:cNvSpPr>
            <a:spLocks noEditPoints="1"/>
          </p:cNvSpPr>
          <p:nvPr/>
        </p:nvSpPr>
        <p:spPr bwMode="black">
          <a:xfrm>
            <a:off x="4571988" y="2584435"/>
            <a:ext cx="260623" cy="310144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61697E"/>
          </a:solidFill>
          <a:ln>
            <a:noFill/>
          </a:ln>
          <a:extLst/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cxnSp>
        <p:nvCxnSpPr>
          <p:cNvPr id="73" name="Curved Connector 72"/>
          <p:cNvCxnSpPr/>
          <p:nvPr/>
        </p:nvCxnSpPr>
        <p:spPr>
          <a:xfrm rot="16200000" flipV="1">
            <a:off x="5630255" y="3220729"/>
            <a:ext cx="1688665" cy="697391"/>
          </a:xfrm>
          <a:prstGeom prst="curvedConnector2">
            <a:avLst/>
          </a:prstGeom>
          <a:ln w="28575">
            <a:solidFill>
              <a:srgbClr val="61697E">
                <a:alpha val="75000"/>
              </a:srgb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6510555" y="4222063"/>
            <a:ext cx="2311054" cy="1877649"/>
            <a:chOff x="10214676" y="3202532"/>
            <a:chExt cx="2311054" cy="1877649"/>
          </a:xfrm>
        </p:grpSpPr>
        <p:sp>
          <p:nvSpPr>
            <p:cNvPr id="75" name="Oval 74"/>
            <p:cNvSpPr/>
            <p:nvPr/>
          </p:nvSpPr>
          <p:spPr bwMode="auto">
            <a:xfrm>
              <a:off x="10214676" y="3202532"/>
              <a:ext cx="2163570" cy="1877649"/>
            </a:xfrm>
            <a:prstGeom prst="ellipse">
              <a:avLst/>
            </a:prstGeom>
            <a:ln w="28575">
              <a:solidFill>
                <a:srgbClr val="61697E">
                  <a:alpha val="75000"/>
                </a:srgb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669417" y="3347679"/>
              <a:ext cx="185631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{</a:t>
              </a:r>
            </a:p>
            <a:p>
              <a:r>
                <a:rPr lang="en-US" sz="1100" dirty="0" smtClean="0"/>
                <a:t>  </a:t>
              </a:r>
              <a:r>
                <a:rPr lang="en-US" sz="1100" dirty="0" smtClean="0"/>
                <a:t> “</a:t>
              </a:r>
              <a:r>
                <a:rPr lang="en-US" sz="1100" dirty="0" smtClean="0"/>
                <a:t>id” : “123”</a:t>
              </a:r>
              <a:br>
                <a:rPr lang="en-US" sz="1100" dirty="0" smtClean="0"/>
              </a:br>
              <a:r>
                <a:rPr lang="en-US" sz="1100" dirty="0" smtClean="0"/>
                <a:t>  </a:t>
              </a:r>
              <a:r>
                <a:rPr lang="en-US" sz="1100" dirty="0" smtClean="0"/>
                <a:t> “</a:t>
              </a:r>
              <a:r>
                <a:rPr lang="en-US" sz="1100" dirty="0" smtClean="0"/>
                <a:t>name” : “joe”</a:t>
              </a:r>
            </a:p>
            <a:p>
              <a:r>
                <a:rPr lang="en-US" sz="1100" dirty="0"/>
                <a:t> </a:t>
              </a:r>
              <a:r>
                <a:rPr lang="en-US" sz="1100" dirty="0" smtClean="0"/>
                <a:t> </a:t>
              </a:r>
              <a:r>
                <a:rPr lang="en-US" sz="1100" dirty="0" smtClean="0"/>
                <a:t>  “</a:t>
              </a:r>
              <a:r>
                <a:rPr lang="en-US" sz="1100" dirty="0" smtClean="0"/>
                <a:t>age” : 30</a:t>
              </a:r>
            </a:p>
            <a:p>
              <a:r>
                <a:rPr lang="en-US" sz="1100" dirty="0"/>
                <a:t> </a:t>
              </a:r>
              <a:r>
                <a:rPr lang="en-US" sz="1100" dirty="0" smtClean="0"/>
                <a:t> </a:t>
              </a:r>
              <a:r>
                <a:rPr lang="en-US" sz="1100" dirty="0" smtClean="0"/>
                <a:t>   “</a:t>
              </a:r>
              <a:r>
                <a:rPr lang="en-US" sz="1100" dirty="0" smtClean="0"/>
                <a:t>address” : {</a:t>
              </a:r>
            </a:p>
            <a:p>
              <a:r>
                <a:rPr lang="en-US" sz="1100" dirty="0"/>
                <a:t> </a:t>
              </a:r>
              <a:r>
                <a:rPr lang="en-US" sz="1100" dirty="0" smtClean="0"/>
                <a:t>   </a:t>
              </a:r>
              <a:r>
                <a:rPr lang="en-US" sz="1100" dirty="0" smtClean="0"/>
                <a:t>      “</a:t>
              </a:r>
              <a:r>
                <a:rPr lang="en-US" sz="1100" dirty="0" smtClean="0"/>
                <a:t>street” : “some st”</a:t>
              </a:r>
            </a:p>
            <a:p>
              <a:r>
                <a:rPr lang="en-US" sz="1100" dirty="0"/>
                <a:t> </a:t>
              </a:r>
              <a:r>
                <a:rPr lang="en-US" sz="1100" dirty="0" smtClean="0"/>
                <a:t> </a:t>
              </a:r>
              <a:r>
                <a:rPr lang="en-US" sz="1100" dirty="0" smtClean="0"/>
                <a:t>     }</a:t>
              </a:r>
              <a:endParaRPr lang="en-US" sz="1100" dirty="0"/>
            </a:p>
            <a:p>
              <a:r>
                <a:rPr lang="en-US" sz="1100" dirty="0" smtClean="0"/>
                <a:t>}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363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DocumentDB Overview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-326186" y="2009661"/>
            <a:ext cx="3959210" cy="3708196"/>
            <a:chOff x="-332727" y="2049462"/>
            <a:chExt cx="4038600" cy="3782553"/>
          </a:xfrm>
        </p:grpSpPr>
        <p:sp>
          <p:nvSpPr>
            <p:cNvPr id="7" name="Title 2"/>
            <p:cNvSpPr txBox="1">
              <a:spLocks/>
            </p:cNvSpPr>
            <p:nvPr/>
          </p:nvSpPr>
          <p:spPr>
            <a:xfrm>
              <a:off x="-332727" y="4317754"/>
              <a:ext cx="4038600" cy="1514261"/>
            </a:xfrm>
            <a:prstGeom prst="rect">
              <a:avLst/>
            </a:prstGeom>
            <a:noFill/>
          </p:spPr>
          <p:txBody>
            <a:bodyPr vert="horz" wrap="square" lIns="143428" tIns="89642" rIns="143428" bIns="89642" rtlCol="0" anchor="t" anchorCtr="0">
              <a:spAutoFit/>
            </a:bodyPr>
            <a:lstStyle>
              <a:lvl1pPr algn="l" defTabSz="93266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7199" b="0" kern="1200" cap="none" spc="-100" baseline="0">
                  <a:ln w="3175">
                    <a:noFill/>
                  </a:ln>
                  <a:gradFill>
                    <a:gsLst>
                      <a:gs pos="100000">
                        <a:schemeClr val="tx1"/>
                      </a:gs>
                      <a:gs pos="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algn="ctr"/>
              <a:r>
                <a:rPr sz="3137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</a:rPr>
                <a:t>flexible schema </a:t>
              </a:r>
            </a:p>
            <a:p>
              <a:pPr algn="ctr"/>
              <a:r>
                <a:rPr sz="3137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</a:rPr>
                <a:t>and </a:t>
              </a:r>
            </a:p>
            <a:p>
              <a:pPr algn="ctr"/>
              <a:r>
                <a:rPr sz="3137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</a:rPr>
                <a:t>queryable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03237" y="2049462"/>
              <a:ext cx="2366674" cy="2234458"/>
              <a:chOff x="503237" y="2049462"/>
              <a:chExt cx="2366674" cy="2234458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03237" y="2049462"/>
                <a:ext cx="2366674" cy="2234458"/>
              </a:xfrm>
              <a:prstGeom prst="rect">
                <a:avLst/>
              </a:prstGeom>
              <a:noFill/>
            </p:spPr>
            <p:txBody>
              <a:bodyPr wrap="none" lIns="179285" tIns="143428" rIns="179285" bIns="143428" rtlCol="0">
                <a:spAutoFit/>
              </a:bodyPr>
              <a:lstStyle/>
              <a:p>
                <a:pPr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4" dirty="0">
                    <a:solidFill>
                      <a:srgbClr val="FFFFFF"/>
                    </a:solidFill>
                    <a:latin typeface="Segoe UI Light"/>
                    <a:cs typeface="Consolas" panose="020B0609020204030204" pitchFamily="49" charset="0"/>
                  </a:rPr>
                  <a:t>{  }</a:t>
                </a:r>
              </a:p>
            </p:txBody>
          </p:sp>
          <p:sp>
            <p:nvSpPr>
              <p:cNvPr id="10" name="Freeform 128"/>
              <p:cNvSpPr>
                <a:spLocks noEditPoints="1"/>
              </p:cNvSpPr>
              <p:nvPr/>
            </p:nvSpPr>
            <p:spPr bwMode="black">
              <a:xfrm>
                <a:off x="1170543" y="2633223"/>
                <a:ext cx="1032061" cy="1162794"/>
              </a:xfrm>
              <a:custGeom>
                <a:avLst/>
                <a:gdLst>
                  <a:gd name="T0" fmla="*/ 49 w 71"/>
                  <a:gd name="T1" fmla="*/ 21 h 62"/>
                  <a:gd name="T2" fmla="*/ 49 w 71"/>
                  <a:gd name="T3" fmla="*/ 19 h 62"/>
                  <a:gd name="T4" fmla="*/ 49 w 71"/>
                  <a:gd name="T5" fmla="*/ 19 h 62"/>
                  <a:gd name="T6" fmla="*/ 48 w 71"/>
                  <a:gd name="T7" fmla="*/ 17 h 62"/>
                  <a:gd name="T8" fmla="*/ 32 w 71"/>
                  <a:gd name="T9" fmla="*/ 2 h 62"/>
                  <a:gd name="T10" fmla="*/ 28 w 71"/>
                  <a:gd name="T11" fmla="*/ 0 h 62"/>
                  <a:gd name="T12" fmla="*/ 28 w 71"/>
                  <a:gd name="T13" fmla="*/ 0 h 62"/>
                  <a:gd name="T14" fmla="*/ 28 w 71"/>
                  <a:gd name="T15" fmla="*/ 0 h 62"/>
                  <a:gd name="T16" fmla="*/ 6 w 71"/>
                  <a:gd name="T17" fmla="*/ 0 h 62"/>
                  <a:gd name="T18" fmla="*/ 0 w 71"/>
                  <a:gd name="T19" fmla="*/ 5 h 62"/>
                  <a:gd name="T20" fmla="*/ 0 w 71"/>
                  <a:gd name="T21" fmla="*/ 56 h 62"/>
                  <a:gd name="T22" fmla="*/ 6 w 71"/>
                  <a:gd name="T23" fmla="*/ 62 h 62"/>
                  <a:gd name="T24" fmla="*/ 44 w 71"/>
                  <a:gd name="T25" fmla="*/ 62 h 62"/>
                  <a:gd name="T26" fmla="*/ 50 w 71"/>
                  <a:gd name="T27" fmla="*/ 56 h 62"/>
                  <a:gd name="T28" fmla="*/ 50 w 71"/>
                  <a:gd name="T29" fmla="*/ 21 h 62"/>
                  <a:gd name="T30" fmla="*/ 49 w 71"/>
                  <a:gd name="T31" fmla="*/ 21 h 62"/>
                  <a:gd name="T32" fmla="*/ 28 w 71"/>
                  <a:gd name="T33" fmla="*/ 5 h 62"/>
                  <a:gd name="T34" fmla="*/ 44 w 71"/>
                  <a:gd name="T35" fmla="*/ 21 h 62"/>
                  <a:gd name="T36" fmla="*/ 28 w 71"/>
                  <a:gd name="T37" fmla="*/ 21 h 62"/>
                  <a:gd name="T38" fmla="*/ 28 w 71"/>
                  <a:gd name="T39" fmla="*/ 5 h 62"/>
                  <a:gd name="T40" fmla="*/ 44 w 71"/>
                  <a:gd name="T41" fmla="*/ 56 h 62"/>
                  <a:gd name="T42" fmla="*/ 6 w 71"/>
                  <a:gd name="T43" fmla="*/ 56 h 62"/>
                  <a:gd name="T44" fmla="*/ 6 w 71"/>
                  <a:gd name="T45" fmla="*/ 5 h 62"/>
                  <a:gd name="T46" fmla="*/ 23 w 71"/>
                  <a:gd name="T47" fmla="*/ 5 h 62"/>
                  <a:gd name="T48" fmla="*/ 23 w 71"/>
                  <a:gd name="T49" fmla="*/ 21 h 62"/>
                  <a:gd name="T50" fmla="*/ 28 w 71"/>
                  <a:gd name="T51" fmla="*/ 27 h 62"/>
                  <a:gd name="T52" fmla="*/ 44 w 71"/>
                  <a:gd name="T53" fmla="*/ 27 h 62"/>
                  <a:gd name="T54" fmla="*/ 44 w 71"/>
                  <a:gd name="T55" fmla="*/ 56 h 62"/>
                  <a:gd name="T56" fmla="*/ 58 w 71"/>
                  <a:gd name="T57" fmla="*/ 14 h 62"/>
                  <a:gd name="T58" fmla="*/ 60 w 71"/>
                  <a:gd name="T59" fmla="*/ 19 h 62"/>
                  <a:gd name="T60" fmla="*/ 60 w 71"/>
                  <a:gd name="T61" fmla="*/ 56 h 62"/>
                  <a:gd name="T62" fmla="*/ 55 w 71"/>
                  <a:gd name="T63" fmla="*/ 62 h 62"/>
                  <a:gd name="T64" fmla="*/ 53 w 71"/>
                  <a:gd name="T65" fmla="*/ 62 h 62"/>
                  <a:gd name="T66" fmla="*/ 55 w 71"/>
                  <a:gd name="T67" fmla="*/ 57 h 62"/>
                  <a:gd name="T68" fmla="*/ 55 w 71"/>
                  <a:gd name="T69" fmla="*/ 21 h 62"/>
                  <a:gd name="T70" fmla="*/ 53 w 71"/>
                  <a:gd name="T71" fmla="*/ 15 h 62"/>
                  <a:gd name="T72" fmla="*/ 37 w 71"/>
                  <a:gd name="T73" fmla="*/ 0 h 62"/>
                  <a:gd name="T74" fmla="*/ 37 w 71"/>
                  <a:gd name="T75" fmla="*/ 0 h 62"/>
                  <a:gd name="T76" fmla="*/ 39 w 71"/>
                  <a:gd name="T77" fmla="*/ 0 h 62"/>
                  <a:gd name="T78" fmla="*/ 40 w 71"/>
                  <a:gd name="T79" fmla="*/ 0 h 62"/>
                  <a:gd name="T80" fmla="*/ 47 w 71"/>
                  <a:gd name="T81" fmla="*/ 3 h 62"/>
                  <a:gd name="T82" fmla="*/ 58 w 71"/>
                  <a:gd name="T83" fmla="*/ 14 h 62"/>
                  <a:gd name="T84" fmla="*/ 69 w 71"/>
                  <a:gd name="T85" fmla="*/ 13 h 62"/>
                  <a:gd name="T86" fmla="*/ 71 w 71"/>
                  <a:gd name="T87" fmla="*/ 17 h 62"/>
                  <a:gd name="T88" fmla="*/ 71 w 71"/>
                  <a:gd name="T89" fmla="*/ 56 h 62"/>
                  <a:gd name="T90" fmla="*/ 65 w 71"/>
                  <a:gd name="T91" fmla="*/ 62 h 62"/>
                  <a:gd name="T92" fmla="*/ 64 w 71"/>
                  <a:gd name="T93" fmla="*/ 62 h 62"/>
                  <a:gd name="T94" fmla="*/ 65 w 71"/>
                  <a:gd name="T95" fmla="*/ 57 h 62"/>
                  <a:gd name="T96" fmla="*/ 65 w 71"/>
                  <a:gd name="T97" fmla="*/ 18 h 62"/>
                  <a:gd name="T98" fmla="*/ 64 w 71"/>
                  <a:gd name="T99" fmla="*/ 14 h 62"/>
                  <a:gd name="T100" fmla="*/ 50 w 71"/>
                  <a:gd name="T101" fmla="*/ 0 h 62"/>
                  <a:gd name="T102" fmla="*/ 50 w 71"/>
                  <a:gd name="T103" fmla="*/ 0 h 62"/>
                  <a:gd name="T104" fmla="*/ 51 w 71"/>
                  <a:gd name="T105" fmla="*/ 0 h 62"/>
                  <a:gd name="T106" fmla="*/ 52 w 71"/>
                  <a:gd name="T107" fmla="*/ 0 h 62"/>
                  <a:gd name="T108" fmla="*/ 59 w 71"/>
                  <a:gd name="T109" fmla="*/ 3 h 62"/>
                  <a:gd name="T110" fmla="*/ 69 w 71"/>
                  <a:gd name="T111" fmla="*/ 1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62">
                    <a:moveTo>
                      <a:pt x="49" y="21"/>
                    </a:moveTo>
                    <a:cubicBezTo>
                      <a:pt x="49" y="20"/>
                      <a:pt x="49" y="20"/>
                      <a:pt x="49" y="19"/>
                    </a:cubicBezTo>
                    <a:cubicBezTo>
                      <a:pt x="49" y="19"/>
                      <a:pt x="49" y="19"/>
                      <a:pt x="49" y="19"/>
                    </a:cubicBezTo>
                    <a:cubicBezTo>
                      <a:pt x="49" y="18"/>
                      <a:pt x="48" y="18"/>
                      <a:pt x="48" y="17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1" y="0"/>
                      <a:pt x="30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9"/>
                      <a:pt x="3" y="62"/>
                      <a:pt x="6" y="62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47" y="62"/>
                      <a:pt x="50" y="59"/>
                      <a:pt x="50" y="56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50" y="21"/>
                      <a:pt x="49" y="21"/>
                      <a:pt x="49" y="21"/>
                    </a:cubicBezTo>
                    <a:close/>
                    <a:moveTo>
                      <a:pt x="28" y="5"/>
                    </a:moveTo>
                    <a:cubicBezTo>
                      <a:pt x="44" y="21"/>
                      <a:pt x="44" y="21"/>
                      <a:pt x="44" y="21"/>
                    </a:cubicBezTo>
                    <a:cubicBezTo>
                      <a:pt x="28" y="21"/>
                      <a:pt x="28" y="21"/>
                      <a:pt x="28" y="21"/>
                    </a:cubicBezTo>
                    <a:lnTo>
                      <a:pt x="28" y="5"/>
                    </a:lnTo>
                    <a:close/>
                    <a:moveTo>
                      <a:pt x="44" y="56"/>
                    </a:moveTo>
                    <a:cubicBezTo>
                      <a:pt x="6" y="56"/>
                      <a:pt x="6" y="56"/>
                      <a:pt x="6" y="56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4"/>
                      <a:pt x="25" y="27"/>
                      <a:pt x="28" y="27"/>
                    </a:cubicBezTo>
                    <a:cubicBezTo>
                      <a:pt x="44" y="27"/>
                      <a:pt x="44" y="27"/>
                      <a:pt x="44" y="27"/>
                    </a:cubicBezTo>
                    <a:lnTo>
                      <a:pt x="44" y="56"/>
                    </a:lnTo>
                    <a:close/>
                    <a:moveTo>
                      <a:pt x="58" y="14"/>
                    </a:moveTo>
                    <a:cubicBezTo>
                      <a:pt x="59" y="15"/>
                      <a:pt x="60" y="17"/>
                      <a:pt x="60" y="19"/>
                    </a:cubicBezTo>
                    <a:cubicBezTo>
                      <a:pt x="60" y="56"/>
                      <a:pt x="60" y="56"/>
                      <a:pt x="60" y="56"/>
                    </a:cubicBezTo>
                    <a:cubicBezTo>
                      <a:pt x="60" y="59"/>
                      <a:pt x="58" y="62"/>
                      <a:pt x="55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0"/>
                      <a:pt x="55" y="59"/>
                      <a:pt x="55" y="57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19"/>
                      <a:pt x="54" y="17"/>
                      <a:pt x="53" y="15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1" y="0"/>
                      <a:pt x="44" y="0"/>
                      <a:pt x="47" y="3"/>
                    </a:cubicBezTo>
                    <a:cubicBezTo>
                      <a:pt x="58" y="14"/>
                      <a:pt x="58" y="14"/>
                      <a:pt x="58" y="14"/>
                    </a:cubicBezTo>
                    <a:moveTo>
                      <a:pt x="69" y="13"/>
                    </a:moveTo>
                    <a:cubicBezTo>
                      <a:pt x="70" y="14"/>
                      <a:pt x="71" y="16"/>
                      <a:pt x="71" y="17"/>
                    </a:cubicBezTo>
                    <a:cubicBezTo>
                      <a:pt x="71" y="56"/>
                      <a:pt x="71" y="56"/>
                      <a:pt x="71" y="56"/>
                    </a:cubicBezTo>
                    <a:cubicBezTo>
                      <a:pt x="71" y="59"/>
                      <a:pt x="68" y="62"/>
                      <a:pt x="65" y="62"/>
                    </a:cubicBezTo>
                    <a:cubicBezTo>
                      <a:pt x="64" y="62"/>
                      <a:pt x="64" y="62"/>
                      <a:pt x="64" y="62"/>
                    </a:cubicBezTo>
                    <a:cubicBezTo>
                      <a:pt x="65" y="60"/>
                      <a:pt x="65" y="59"/>
                      <a:pt x="65" y="57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5" y="15"/>
                      <a:pt x="64" y="14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6" y="0"/>
                      <a:pt x="59" y="3"/>
                    </a:cubicBezTo>
                    <a:cubicBezTo>
                      <a:pt x="69" y="13"/>
                      <a:pt x="69" y="13"/>
                      <a:pt x="69" y="1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960437" y="3242242"/>
                <a:ext cx="835964" cy="871008"/>
                <a:chOff x="1054962" y="3893794"/>
                <a:chExt cx="835964" cy="871008"/>
              </a:xfrm>
            </p:grpSpPr>
            <p:sp>
              <p:nvSpPr>
                <p:cNvPr id="12" name="Rounded Rectangle 11"/>
                <p:cNvSpPr/>
                <p:nvPr/>
              </p:nvSpPr>
              <p:spPr bwMode="auto">
                <a:xfrm>
                  <a:off x="1176048" y="4008722"/>
                  <a:ext cx="593792" cy="299685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68" b="1" dirty="0">
                    <a:solidFill>
                      <a:srgbClr val="0078D7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054962" y="3893794"/>
                  <a:ext cx="835964" cy="871008"/>
                </a:xfrm>
                <a:prstGeom prst="rect">
                  <a:avLst/>
                </a:prstGeom>
                <a:noFill/>
              </p:spPr>
              <p:txBody>
                <a:bodyPr wrap="square" lIns="179285" tIns="143428" rIns="179285" bIns="143428" rtlCol="0">
                  <a:spAutoFit/>
                </a:bodyPr>
                <a:lstStyle/>
                <a:p>
                  <a:pPr algn="ctr" defTabSz="914367">
                    <a:lnSpc>
                      <a:spcPct val="90000"/>
                    </a:lnSpc>
                    <a:spcAft>
                      <a:spcPts val="588"/>
                    </a:spcAft>
                  </a:pPr>
                  <a:r>
                    <a:rPr lang="en-US" sz="1765" b="1" dirty="0">
                      <a:solidFill>
                        <a:srgbClr val="505050"/>
                      </a:solidFill>
                      <a:ea typeface="Segoe UI" pitchFamily="34" charset="0"/>
                      <a:cs typeface="Segoe UI" pitchFamily="34" charset="0"/>
                    </a:rPr>
                    <a:t>SQL</a:t>
                  </a:r>
                  <a:endParaRPr lang="en-US" sz="1372" b="1" dirty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  <a:p>
                  <a:pPr defTabSz="914367">
                    <a:lnSpc>
                      <a:spcPct val="90000"/>
                    </a:lnSpc>
                    <a:spcAft>
                      <a:spcPts val="588"/>
                    </a:spcAft>
                  </a:pPr>
                  <a:endParaRPr lang="en-US" sz="1765" dirty="0">
                    <a:gradFill>
                      <a:gsLst>
                        <a:gs pos="2917">
                          <a:srgbClr val="FFFFFF"/>
                        </a:gs>
                        <a:gs pos="3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</p:grpSp>
      </p:grpSp>
      <p:grpSp>
        <p:nvGrpSpPr>
          <p:cNvPr id="14" name="Group 13"/>
          <p:cNvGrpSpPr/>
          <p:nvPr/>
        </p:nvGrpSpPr>
        <p:grpSpPr>
          <a:xfrm>
            <a:off x="3130725" y="2011416"/>
            <a:ext cx="2838679" cy="3271954"/>
            <a:chOff x="3193502" y="2051252"/>
            <a:chExt cx="2895600" cy="3337564"/>
          </a:xfrm>
        </p:grpSpPr>
        <p:grpSp>
          <p:nvGrpSpPr>
            <p:cNvPr id="15" name="Group 14"/>
            <p:cNvGrpSpPr/>
            <p:nvPr/>
          </p:nvGrpSpPr>
          <p:grpSpPr>
            <a:xfrm>
              <a:off x="4008437" y="2051252"/>
              <a:ext cx="1371600" cy="1977129"/>
              <a:chOff x="5265737" y="1597819"/>
              <a:chExt cx="1899194" cy="2737643"/>
            </a:xfrm>
          </p:grpSpPr>
          <p:sp>
            <p:nvSpPr>
              <p:cNvPr id="18" name="Rectangle 17"/>
              <p:cNvSpPr/>
              <p:nvPr/>
            </p:nvSpPr>
            <p:spPr bwMode="auto">
              <a:xfrm>
                <a:off x="5265737" y="2278062"/>
                <a:ext cx="1752600" cy="20574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137" dirty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rPr>
                  <a:t>JS</a:t>
                </a:r>
              </a:p>
            </p:txBody>
          </p:sp>
          <p:grpSp>
            <p:nvGrpSpPr>
              <p:cNvPr id="19" name="Group 18"/>
              <p:cNvGrpSpPr/>
              <p:nvPr/>
            </p:nvGrpSpPr>
            <p:grpSpPr bwMode="black">
              <a:xfrm>
                <a:off x="5913437" y="1597819"/>
                <a:ext cx="1251494" cy="979487"/>
                <a:chOff x="5184775" y="225425"/>
                <a:chExt cx="1500188" cy="1220788"/>
              </a:xfrm>
              <a:solidFill>
                <a:srgbClr val="FFFFFF"/>
              </a:solidFill>
            </p:grpSpPr>
            <p:sp>
              <p:nvSpPr>
                <p:cNvPr id="20" name="Freeform 86"/>
                <p:cNvSpPr>
                  <a:spLocks noEditPoints="1"/>
                </p:cNvSpPr>
                <p:nvPr/>
              </p:nvSpPr>
              <p:spPr bwMode="black">
                <a:xfrm>
                  <a:off x="5184775" y="344488"/>
                  <a:ext cx="1095375" cy="1101725"/>
                </a:xfrm>
                <a:custGeom>
                  <a:avLst/>
                  <a:gdLst>
                    <a:gd name="T0" fmla="*/ 287 w 292"/>
                    <a:gd name="T1" fmla="*/ 113 h 294"/>
                    <a:gd name="T2" fmla="*/ 239 w 292"/>
                    <a:gd name="T3" fmla="*/ 105 h 294"/>
                    <a:gd name="T4" fmla="*/ 252 w 292"/>
                    <a:gd name="T5" fmla="*/ 58 h 294"/>
                    <a:gd name="T6" fmla="*/ 229 w 292"/>
                    <a:gd name="T7" fmla="*/ 32 h 294"/>
                    <a:gd name="T8" fmla="*/ 187 w 292"/>
                    <a:gd name="T9" fmla="*/ 57 h 294"/>
                    <a:gd name="T10" fmla="*/ 167 w 292"/>
                    <a:gd name="T11" fmla="*/ 6 h 294"/>
                    <a:gd name="T12" fmla="*/ 132 w 292"/>
                    <a:gd name="T13" fmla="*/ 0 h 294"/>
                    <a:gd name="T14" fmla="*/ 115 w 292"/>
                    <a:gd name="T15" fmla="*/ 53 h 294"/>
                    <a:gd name="T16" fmla="*/ 72 w 292"/>
                    <a:gd name="T17" fmla="*/ 31 h 294"/>
                    <a:gd name="T18" fmla="*/ 42 w 292"/>
                    <a:gd name="T19" fmla="*/ 49 h 294"/>
                    <a:gd name="T20" fmla="*/ 59 w 292"/>
                    <a:gd name="T21" fmla="*/ 95 h 294"/>
                    <a:gd name="T22" fmla="*/ 12 w 292"/>
                    <a:gd name="T23" fmla="*/ 107 h 294"/>
                    <a:gd name="T24" fmla="*/ 0 w 292"/>
                    <a:gd name="T25" fmla="*/ 140 h 294"/>
                    <a:gd name="T26" fmla="*/ 43 w 292"/>
                    <a:gd name="T27" fmla="*/ 164 h 294"/>
                    <a:gd name="T28" fmla="*/ 14 w 292"/>
                    <a:gd name="T29" fmla="*/ 204 h 294"/>
                    <a:gd name="T30" fmla="*/ 27 w 292"/>
                    <a:gd name="T31" fmla="*/ 237 h 294"/>
                    <a:gd name="T32" fmla="*/ 75 w 292"/>
                    <a:gd name="T33" fmla="*/ 227 h 294"/>
                    <a:gd name="T34" fmla="*/ 79 w 292"/>
                    <a:gd name="T35" fmla="*/ 276 h 294"/>
                    <a:gd name="T36" fmla="*/ 109 w 292"/>
                    <a:gd name="T37" fmla="*/ 293 h 294"/>
                    <a:gd name="T38" fmla="*/ 140 w 292"/>
                    <a:gd name="T39" fmla="*/ 255 h 294"/>
                    <a:gd name="T40" fmla="*/ 152 w 292"/>
                    <a:gd name="T41" fmla="*/ 255 h 294"/>
                    <a:gd name="T42" fmla="*/ 183 w 292"/>
                    <a:gd name="T43" fmla="*/ 293 h 294"/>
                    <a:gd name="T44" fmla="*/ 213 w 292"/>
                    <a:gd name="T45" fmla="*/ 276 h 294"/>
                    <a:gd name="T46" fmla="*/ 217 w 292"/>
                    <a:gd name="T47" fmla="*/ 227 h 294"/>
                    <a:gd name="T48" fmla="*/ 265 w 292"/>
                    <a:gd name="T49" fmla="*/ 237 h 294"/>
                    <a:gd name="T50" fmla="*/ 278 w 292"/>
                    <a:gd name="T51" fmla="*/ 204 h 294"/>
                    <a:gd name="T52" fmla="*/ 249 w 292"/>
                    <a:gd name="T53" fmla="*/ 164 h 294"/>
                    <a:gd name="T54" fmla="*/ 292 w 292"/>
                    <a:gd name="T55" fmla="*/ 140 h 294"/>
                    <a:gd name="T56" fmla="*/ 187 w 292"/>
                    <a:gd name="T57" fmla="*/ 193 h 294"/>
                    <a:gd name="T58" fmla="*/ 105 w 292"/>
                    <a:gd name="T59" fmla="*/ 193 h 294"/>
                    <a:gd name="T60" fmla="*/ 105 w 292"/>
                    <a:gd name="T61" fmla="*/ 111 h 294"/>
                    <a:gd name="T62" fmla="*/ 187 w 292"/>
                    <a:gd name="T63" fmla="*/ 111 h 2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92" h="294">
                      <a:moveTo>
                        <a:pt x="292" y="140"/>
                      </a:moveTo>
                      <a:cubicBezTo>
                        <a:pt x="287" y="113"/>
                        <a:pt x="287" y="113"/>
                        <a:pt x="287" y="113"/>
                      </a:cubicBezTo>
                      <a:cubicBezTo>
                        <a:pt x="286" y="110"/>
                        <a:pt x="284" y="108"/>
                        <a:pt x="280" y="107"/>
                      </a:cubicBezTo>
                      <a:cubicBezTo>
                        <a:pt x="239" y="105"/>
                        <a:pt x="239" y="105"/>
                        <a:pt x="239" y="105"/>
                      </a:cubicBezTo>
                      <a:cubicBezTo>
                        <a:pt x="237" y="102"/>
                        <a:pt x="235" y="98"/>
                        <a:pt x="233" y="95"/>
                      </a:cubicBezTo>
                      <a:cubicBezTo>
                        <a:pt x="252" y="58"/>
                        <a:pt x="252" y="58"/>
                        <a:pt x="252" y="58"/>
                      </a:cubicBezTo>
                      <a:cubicBezTo>
                        <a:pt x="254" y="55"/>
                        <a:pt x="253" y="51"/>
                        <a:pt x="250" y="49"/>
                      </a:cubicBezTo>
                      <a:cubicBezTo>
                        <a:pt x="229" y="32"/>
                        <a:pt x="229" y="32"/>
                        <a:pt x="229" y="32"/>
                      </a:cubicBezTo>
                      <a:cubicBezTo>
                        <a:pt x="227" y="29"/>
                        <a:pt x="223" y="29"/>
                        <a:pt x="220" y="31"/>
                      </a:cubicBezTo>
                      <a:cubicBezTo>
                        <a:pt x="187" y="57"/>
                        <a:pt x="187" y="57"/>
                        <a:pt x="187" y="57"/>
                      </a:cubicBezTo>
                      <a:cubicBezTo>
                        <a:pt x="184" y="55"/>
                        <a:pt x="181" y="54"/>
                        <a:pt x="177" y="53"/>
                      </a:cubicBezTo>
                      <a:cubicBezTo>
                        <a:pt x="167" y="6"/>
                        <a:pt x="167" y="6"/>
                        <a:pt x="167" y="6"/>
                      </a:cubicBezTo>
                      <a:cubicBezTo>
                        <a:pt x="166" y="3"/>
                        <a:pt x="163" y="0"/>
                        <a:pt x="160" y="0"/>
                      </a:cubicBezTo>
                      <a:cubicBezTo>
                        <a:pt x="132" y="0"/>
                        <a:pt x="132" y="0"/>
                        <a:pt x="132" y="0"/>
                      </a:cubicBezTo>
                      <a:cubicBezTo>
                        <a:pt x="129" y="0"/>
                        <a:pt x="126" y="3"/>
                        <a:pt x="125" y="6"/>
                      </a:cubicBezTo>
                      <a:cubicBezTo>
                        <a:pt x="115" y="53"/>
                        <a:pt x="115" y="53"/>
                        <a:pt x="115" y="53"/>
                      </a:cubicBezTo>
                      <a:cubicBezTo>
                        <a:pt x="111" y="54"/>
                        <a:pt x="108" y="55"/>
                        <a:pt x="105" y="57"/>
                      </a:cubicBezTo>
                      <a:cubicBezTo>
                        <a:pt x="72" y="31"/>
                        <a:pt x="72" y="31"/>
                        <a:pt x="72" y="31"/>
                      </a:cubicBezTo>
                      <a:cubicBezTo>
                        <a:pt x="69" y="29"/>
                        <a:pt x="65" y="29"/>
                        <a:pt x="63" y="31"/>
                      </a:cubicBezTo>
                      <a:cubicBezTo>
                        <a:pt x="42" y="49"/>
                        <a:pt x="42" y="49"/>
                        <a:pt x="42" y="49"/>
                      </a:cubicBezTo>
                      <a:cubicBezTo>
                        <a:pt x="39" y="51"/>
                        <a:pt x="39" y="55"/>
                        <a:pt x="40" y="58"/>
                      </a:cubicBezTo>
                      <a:cubicBezTo>
                        <a:pt x="59" y="95"/>
                        <a:pt x="59" y="95"/>
                        <a:pt x="59" y="95"/>
                      </a:cubicBezTo>
                      <a:cubicBezTo>
                        <a:pt x="57" y="98"/>
                        <a:pt x="55" y="102"/>
                        <a:pt x="53" y="105"/>
                      </a:cubicBezTo>
                      <a:cubicBezTo>
                        <a:pt x="12" y="107"/>
                        <a:pt x="12" y="107"/>
                        <a:pt x="12" y="107"/>
                      </a:cubicBezTo>
                      <a:cubicBezTo>
                        <a:pt x="8" y="107"/>
                        <a:pt x="6" y="110"/>
                        <a:pt x="5" y="113"/>
                      </a:cubicBezTo>
                      <a:cubicBezTo>
                        <a:pt x="0" y="140"/>
                        <a:pt x="0" y="140"/>
                        <a:pt x="0" y="140"/>
                      </a:cubicBezTo>
                      <a:cubicBezTo>
                        <a:pt x="0" y="143"/>
                        <a:pt x="1" y="147"/>
                        <a:pt x="4" y="148"/>
                      </a:cubicBezTo>
                      <a:cubicBezTo>
                        <a:pt x="43" y="164"/>
                        <a:pt x="43" y="164"/>
                        <a:pt x="43" y="164"/>
                      </a:cubicBezTo>
                      <a:cubicBezTo>
                        <a:pt x="44" y="168"/>
                        <a:pt x="44" y="172"/>
                        <a:pt x="45" y="176"/>
                      </a:cubicBezTo>
                      <a:cubicBezTo>
                        <a:pt x="14" y="204"/>
                        <a:pt x="14" y="204"/>
                        <a:pt x="14" y="204"/>
                      </a:cubicBezTo>
                      <a:cubicBezTo>
                        <a:pt x="12" y="206"/>
                        <a:pt x="11" y="210"/>
                        <a:pt x="13" y="213"/>
                      </a:cubicBezTo>
                      <a:cubicBezTo>
                        <a:pt x="27" y="237"/>
                        <a:pt x="27" y="237"/>
                        <a:pt x="27" y="237"/>
                      </a:cubicBezTo>
                      <a:cubicBezTo>
                        <a:pt x="28" y="239"/>
                        <a:pt x="32" y="241"/>
                        <a:pt x="35" y="240"/>
                      </a:cubicBezTo>
                      <a:cubicBezTo>
                        <a:pt x="75" y="227"/>
                        <a:pt x="75" y="227"/>
                        <a:pt x="75" y="227"/>
                      </a:cubicBezTo>
                      <a:cubicBezTo>
                        <a:pt x="78" y="230"/>
                        <a:pt x="81" y="233"/>
                        <a:pt x="84" y="235"/>
                      </a:cubicBezTo>
                      <a:cubicBezTo>
                        <a:pt x="79" y="276"/>
                        <a:pt x="79" y="276"/>
                        <a:pt x="79" y="276"/>
                      </a:cubicBezTo>
                      <a:cubicBezTo>
                        <a:pt x="78" y="280"/>
                        <a:pt x="80" y="283"/>
                        <a:pt x="83" y="284"/>
                      </a:cubicBezTo>
                      <a:cubicBezTo>
                        <a:pt x="109" y="293"/>
                        <a:pt x="109" y="293"/>
                        <a:pt x="109" y="293"/>
                      </a:cubicBezTo>
                      <a:cubicBezTo>
                        <a:pt x="112" y="294"/>
                        <a:pt x="116" y="293"/>
                        <a:pt x="118" y="291"/>
                      </a:cubicBezTo>
                      <a:cubicBezTo>
                        <a:pt x="140" y="255"/>
                        <a:pt x="140" y="255"/>
                        <a:pt x="140" y="255"/>
                      </a:cubicBezTo>
                      <a:cubicBezTo>
                        <a:pt x="142" y="255"/>
                        <a:pt x="144" y="256"/>
                        <a:pt x="146" y="256"/>
                      </a:cubicBezTo>
                      <a:cubicBezTo>
                        <a:pt x="148" y="256"/>
                        <a:pt x="150" y="255"/>
                        <a:pt x="152" y="255"/>
                      </a:cubicBezTo>
                      <a:cubicBezTo>
                        <a:pt x="174" y="291"/>
                        <a:pt x="174" y="291"/>
                        <a:pt x="174" y="291"/>
                      </a:cubicBezTo>
                      <a:cubicBezTo>
                        <a:pt x="176" y="293"/>
                        <a:pt x="180" y="294"/>
                        <a:pt x="183" y="293"/>
                      </a:cubicBezTo>
                      <a:cubicBezTo>
                        <a:pt x="209" y="284"/>
                        <a:pt x="209" y="284"/>
                        <a:pt x="209" y="284"/>
                      </a:cubicBezTo>
                      <a:cubicBezTo>
                        <a:pt x="212" y="283"/>
                        <a:pt x="214" y="280"/>
                        <a:pt x="213" y="276"/>
                      </a:cubicBezTo>
                      <a:cubicBezTo>
                        <a:pt x="208" y="235"/>
                        <a:pt x="208" y="235"/>
                        <a:pt x="208" y="235"/>
                      </a:cubicBezTo>
                      <a:cubicBezTo>
                        <a:pt x="211" y="232"/>
                        <a:pt x="214" y="230"/>
                        <a:pt x="217" y="227"/>
                      </a:cubicBezTo>
                      <a:cubicBezTo>
                        <a:pt x="257" y="240"/>
                        <a:pt x="257" y="240"/>
                        <a:pt x="257" y="240"/>
                      </a:cubicBezTo>
                      <a:cubicBezTo>
                        <a:pt x="260" y="241"/>
                        <a:pt x="264" y="239"/>
                        <a:pt x="265" y="237"/>
                      </a:cubicBezTo>
                      <a:cubicBezTo>
                        <a:pt x="279" y="213"/>
                        <a:pt x="279" y="213"/>
                        <a:pt x="279" y="213"/>
                      </a:cubicBezTo>
                      <a:cubicBezTo>
                        <a:pt x="281" y="210"/>
                        <a:pt x="280" y="206"/>
                        <a:pt x="278" y="204"/>
                      </a:cubicBezTo>
                      <a:cubicBezTo>
                        <a:pt x="247" y="176"/>
                        <a:pt x="247" y="176"/>
                        <a:pt x="247" y="176"/>
                      </a:cubicBezTo>
                      <a:cubicBezTo>
                        <a:pt x="248" y="172"/>
                        <a:pt x="248" y="168"/>
                        <a:pt x="249" y="164"/>
                      </a:cubicBezTo>
                      <a:cubicBezTo>
                        <a:pt x="288" y="148"/>
                        <a:pt x="288" y="148"/>
                        <a:pt x="288" y="148"/>
                      </a:cubicBezTo>
                      <a:cubicBezTo>
                        <a:pt x="291" y="147"/>
                        <a:pt x="292" y="144"/>
                        <a:pt x="292" y="140"/>
                      </a:cubicBezTo>
                      <a:close/>
                      <a:moveTo>
                        <a:pt x="204" y="152"/>
                      </a:moveTo>
                      <a:cubicBezTo>
                        <a:pt x="204" y="168"/>
                        <a:pt x="197" y="182"/>
                        <a:pt x="187" y="193"/>
                      </a:cubicBezTo>
                      <a:cubicBezTo>
                        <a:pt x="176" y="203"/>
                        <a:pt x="162" y="210"/>
                        <a:pt x="146" y="210"/>
                      </a:cubicBezTo>
                      <a:cubicBezTo>
                        <a:pt x="130" y="210"/>
                        <a:pt x="116" y="203"/>
                        <a:pt x="105" y="193"/>
                      </a:cubicBezTo>
                      <a:cubicBezTo>
                        <a:pt x="95" y="182"/>
                        <a:pt x="88" y="168"/>
                        <a:pt x="88" y="152"/>
                      </a:cubicBezTo>
                      <a:cubicBezTo>
                        <a:pt x="88" y="136"/>
                        <a:pt x="95" y="121"/>
                        <a:pt x="105" y="111"/>
                      </a:cubicBezTo>
                      <a:cubicBezTo>
                        <a:pt x="116" y="100"/>
                        <a:pt x="130" y="94"/>
                        <a:pt x="146" y="94"/>
                      </a:cubicBezTo>
                      <a:cubicBezTo>
                        <a:pt x="162" y="94"/>
                        <a:pt x="176" y="100"/>
                        <a:pt x="187" y="111"/>
                      </a:cubicBezTo>
                      <a:cubicBezTo>
                        <a:pt x="197" y="121"/>
                        <a:pt x="204" y="136"/>
                        <a:pt x="204" y="1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568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" name="Oval 87"/>
                <p:cNvSpPr>
                  <a:spLocks noChangeArrowheads="1"/>
                </p:cNvSpPr>
                <p:nvPr/>
              </p:nvSpPr>
              <p:spPr bwMode="black">
                <a:xfrm>
                  <a:off x="5630863" y="812800"/>
                  <a:ext cx="203200" cy="20320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568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" name="Freeform 88"/>
                <p:cNvSpPr>
                  <a:spLocks noEditPoints="1"/>
                </p:cNvSpPr>
                <p:nvPr/>
              </p:nvSpPr>
              <p:spPr bwMode="black">
                <a:xfrm>
                  <a:off x="6129338" y="225425"/>
                  <a:ext cx="555625" cy="598488"/>
                </a:xfrm>
                <a:custGeom>
                  <a:avLst/>
                  <a:gdLst>
                    <a:gd name="T0" fmla="*/ 129 w 148"/>
                    <a:gd name="T1" fmla="*/ 91 h 160"/>
                    <a:gd name="T2" fmla="*/ 131 w 148"/>
                    <a:gd name="T3" fmla="*/ 80 h 160"/>
                    <a:gd name="T4" fmla="*/ 129 w 148"/>
                    <a:gd name="T5" fmla="*/ 70 h 160"/>
                    <a:gd name="T6" fmla="*/ 145 w 148"/>
                    <a:gd name="T7" fmla="*/ 55 h 160"/>
                    <a:gd name="T8" fmla="*/ 147 w 148"/>
                    <a:gd name="T9" fmla="*/ 50 h 160"/>
                    <a:gd name="T10" fmla="*/ 147 w 148"/>
                    <a:gd name="T11" fmla="*/ 46 h 160"/>
                    <a:gd name="T12" fmla="*/ 140 w 148"/>
                    <a:gd name="T13" fmla="*/ 34 h 160"/>
                    <a:gd name="T14" fmla="*/ 133 w 148"/>
                    <a:gd name="T15" fmla="*/ 31 h 160"/>
                    <a:gd name="T16" fmla="*/ 131 w 148"/>
                    <a:gd name="T17" fmla="*/ 31 h 160"/>
                    <a:gd name="T18" fmla="*/ 111 w 148"/>
                    <a:gd name="T19" fmla="*/ 37 h 160"/>
                    <a:gd name="T20" fmla="*/ 92 w 148"/>
                    <a:gd name="T21" fmla="*/ 27 h 160"/>
                    <a:gd name="T22" fmla="*/ 88 w 148"/>
                    <a:gd name="T23" fmla="*/ 6 h 160"/>
                    <a:gd name="T24" fmla="*/ 81 w 148"/>
                    <a:gd name="T25" fmla="*/ 0 h 160"/>
                    <a:gd name="T26" fmla="*/ 67 w 148"/>
                    <a:gd name="T27" fmla="*/ 0 h 160"/>
                    <a:gd name="T28" fmla="*/ 60 w 148"/>
                    <a:gd name="T29" fmla="*/ 6 h 160"/>
                    <a:gd name="T30" fmla="*/ 55 w 148"/>
                    <a:gd name="T31" fmla="*/ 27 h 160"/>
                    <a:gd name="T32" fmla="*/ 37 w 148"/>
                    <a:gd name="T33" fmla="*/ 38 h 160"/>
                    <a:gd name="T34" fmla="*/ 16 w 148"/>
                    <a:gd name="T35" fmla="*/ 31 h 160"/>
                    <a:gd name="T36" fmla="*/ 14 w 148"/>
                    <a:gd name="T37" fmla="*/ 31 h 160"/>
                    <a:gd name="T38" fmla="*/ 8 w 148"/>
                    <a:gd name="T39" fmla="*/ 34 h 160"/>
                    <a:gd name="T40" fmla="*/ 1 w 148"/>
                    <a:gd name="T41" fmla="*/ 46 h 160"/>
                    <a:gd name="T42" fmla="*/ 0 w 148"/>
                    <a:gd name="T43" fmla="*/ 50 h 160"/>
                    <a:gd name="T44" fmla="*/ 2 w 148"/>
                    <a:gd name="T45" fmla="*/ 55 h 160"/>
                    <a:gd name="T46" fmla="*/ 19 w 148"/>
                    <a:gd name="T47" fmla="*/ 70 h 160"/>
                    <a:gd name="T48" fmla="*/ 17 w 148"/>
                    <a:gd name="T49" fmla="*/ 80 h 160"/>
                    <a:gd name="T50" fmla="*/ 19 w 148"/>
                    <a:gd name="T51" fmla="*/ 91 h 160"/>
                    <a:gd name="T52" fmla="*/ 2 w 148"/>
                    <a:gd name="T53" fmla="*/ 106 h 160"/>
                    <a:gd name="T54" fmla="*/ 0 w 148"/>
                    <a:gd name="T55" fmla="*/ 111 h 160"/>
                    <a:gd name="T56" fmla="*/ 1 w 148"/>
                    <a:gd name="T57" fmla="*/ 114 h 160"/>
                    <a:gd name="T58" fmla="*/ 8 w 148"/>
                    <a:gd name="T59" fmla="*/ 126 h 160"/>
                    <a:gd name="T60" fmla="*/ 14 w 148"/>
                    <a:gd name="T61" fmla="*/ 130 h 160"/>
                    <a:gd name="T62" fmla="*/ 16 w 148"/>
                    <a:gd name="T63" fmla="*/ 130 h 160"/>
                    <a:gd name="T64" fmla="*/ 37 w 148"/>
                    <a:gd name="T65" fmla="*/ 123 h 160"/>
                    <a:gd name="T66" fmla="*/ 55 w 148"/>
                    <a:gd name="T67" fmla="*/ 133 h 160"/>
                    <a:gd name="T68" fmla="*/ 60 w 148"/>
                    <a:gd name="T69" fmla="*/ 155 h 160"/>
                    <a:gd name="T70" fmla="*/ 67 w 148"/>
                    <a:gd name="T71" fmla="*/ 160 h 160"/>
                    <a:gd name="T72" fmla="*/ 81 w 148"/>
                    <a:gd name="T73" fmla="*/ 160 h 160"/>
                    <a:gd name="T74" fmla="*/ 88 w 148"/>
                    <a:gd name="T75" fmla="*/ 155 h 160"/>
                    <a:gd name="T76" fmla="*/ 92 w 148"/>
                    <a:gd name="T77" fmla="*/ 134 h 160"/>
                    <a:gd name="T78" fmla="*/ 111 w 148"/>
                    <a:gd name="T79" fmla="*/ 123 h 160"/>
                    <a:gd name="T80" fmla="*/ 131 w 148"/>
                    <a:gd name="T81" fmla="*/ 130 h 160"/>
                    <a:gd name="T82" fmla="*/ 133 w 148"/>
                    <a:gd name="T83" fmla="*/ 130 h 160"/>
                    <a:gd name="T84" fmla="*/ 140 w 148"/>
                    <a:gd name="T85" fmla="*/ 126 h 160"/>
                    <a:gd name="T86" fmla="*/ 147 w 148"/>
                    <a:gd name="T87" fmla="*/ 114 h 160"/>
                    <a:gd name="T88" fmla="*/ 147 w 148"/>
                    <a:gd name="T89" fmla="*/ 111 h 160"/>
                    <a:gd name="T90" fmla="*/ 145 w 148"/>
                    <a:gd name="T91" fmla="*/ 106 h 160"/>
                    <a:gd name="T92" fmla="*/ 129 w 148"/>
                    <a:gd name="T93" fmla="*/ 91 h 160"/>
                    <a:gd name="T94" fmla="*/ 96 w 148"/>
                    <a:gd name="T95" fmla="*/ 80 h 160"/>
                    <a:gd name="T96" fmla="*/ 74 w 148"/>
                    <a:gd name="T97" fmla="*/ 102 h 160"/>
                    <a:gd name="T98" fmla="*/ 52 w 148"/>
                    <a:gd name="T99" fmla="*/ 80 h 160"/>
                    <a:gd name="T100" fmla="*/ 74 w 148"/>
                    <a:gd name="T101" fmla="*/ 58 h 160"/>
                    <a:gd name="T102" fmla="*/ 96 w 148"/>
                    <a:gd name="T103" fmla="*/ 8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48" h="160">
                      <a:moveTo>
                        <a:pt x="129" y="91"/>
                      </a:moveTo>
                      <a:cubicBezTo>
                        <a:pt x="130" y="88"/>
                        <a:pt x="131" y="84"/>
                        <a:pt x="131" y="80"/>
                      </a:cubicBezTo>
                      <a:cubicBezTo>
                        <a:pt x="131" y="77"/>
                        <a:pt x="130" y="73"/>
                        <a:pt x="129" y="70"/>
                      </a:cubicBezTo>
                      <a:cubicBezTo>
                        <a:pt x="145" y="55"/>
                        <a:pt x="145" y="55"/>
                        <a:pt x="145" y="55"/>
                      </a:cubicBezTo>
                      <a:cubicBezTo>
                        <a:pt x="147" y="54"/>
                        <a:pt x="147" y="52"/>
                        <a:pt x="147" y="50"/>
                      </a:cubicBezTo>
                      <a:cubicBezTo>
                        <a:pt x="147" y="49"/>
                        <a:pt x="147" y="47"/>
                        <a:pt x="147" y="46"/>
                      </a:cubicBezTo>
                      <a:cubicBezTo>
                        <a:pt x="140" y="34"/>
                        <a:pt x="140" y="34"/>
                        <a:pt x="140" y="34"/>
                      </a:cubicBezTo>
                      <a:cubicBezTo>
                        <a:pt x="138" y="32"/>
                        <a:pt x="136" y="31"/>
                        <a:pt x="133" y="31"/>
                      </a:cubicBezTo>
                      <a:cubicBezTo>
                        <a:pt x="133" y="31"/>
                        <a:pt x="132" y="31"/>
                        <a:pt x="131" y="31"/>
                      </a:cubicBezTo>
                      <a:cubicBezTo>
                        <a:pt x="111" y="37"/>
                        <a:pt x="111" y="37"/>
                        <a:pt x="111" y="37"/>
                      </a:cubicBezTo>
                      <a:cubicBezTo>
                        <a:pt x="105" y="33"/>
                        <a:pt x="99" y="29"/>
                        <a:pt x="92" y="27"/>
                      </a:cubicBezTo>
                      <a:cubicBezTo>
                        <a:pt x="88" y="6"/>
                        <a:pt x="88" y="6"/>
                        <a:pt x="88" y="6"/>
                      </a:cubicBezTo>
                      <a:cubicBezTo>
                        <a:pt x="87" y="3"/>
                        <a:pt x="84" y="0"/>
                        <a:pt x="81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3" y="0"/>
                        <a:pt x="61" y="3"/>
                        <a:pt x="60" y="6"/>
                      </a:cubicBezTo>
                      <a:cubicBezTo>
                        <a:pt x="55" y="27"/>
                        <a:pt x="55" y="27"/>
                        <a:pt x="55" y="27"/>
                      </a:cubicBezTo>
                      <a:cubicBezTo>
                        <a:pt x="48" y="29"/>
                        <a:pt x="42" y="33"/>
                        <a:pt x="37" y="38"/>
                      </a:cubicBezTo>
                      <a:cubicBezTo>
                        <a:pt x="16" y="31"/>
                        <a:pt x="16" y="31"/>
                        <a:pt x="16" y="31"/>
                      </a:cubicBezTo>
                      <a:cubicBezTo>
                        <a:pt x="15" y="31"/>
                        <a:pt x="15" y="31"/>
                        <a:pt x="14" y="31"/>
                      </a:cubicBezTo>
                      <a:cubicBezTo>
                        <a:pt x="12" y="31"/>
                        <a:pt x="9" y="32"/>
                        <a:pt x="8" y="34"/>
                      </a:cubicBezTo>
                      <a:cubicBezTo>
                        <a:pt x="1" y="46"/>
                        <a:pt x="1" y="46"/>
                        <a:pt x="1" y="46"/>
                      </a:cubicBezTo>
                      <a:cubicBezTo>
                        <a:pt x="0" y="47"/>
                        <a:pt x="0" y="49"/>
                        <a:pt x="0" y="50"/>
                      </a:cubicBezTo>
                      <a:cubicBezTo>
                        <a:pt x="0" y="52"/>
                        <a:pt x="1" y="54"/>
                        <a:pt x="2" y="55"/>
                      </a:cubicBezTo>
                      <a:cubicBezTo>
                        <a:pt x="19" y="70"/>
                        <a:pt x="19" y="70"/>
                        <a:pt x="19" y="70"/>
                      </a:cubicBezTo>
                      <a:cubicBezTo>
                        <a:pt x="18" y="73"/>
                        <a:pt x="17" y="77"/>
                        <a:pt x="17" y="80"/>
                      </a:cubicBezTo>
                      <a:cubicBezTo>
                        <a:pt x="17" y="84"/>
                        <a:pt x="18" y="87"/>
                        <a:pt x="19" y="91"/>
                      </a:cubicBezTo>
                      <a:cubicBezTo>
                        <a:pt x="2" y="106"/>
                        <a:pt x="2" y="106"/>
                        <a:pt x="2" y="106"/>
                      </a:cubicBezTo>
                      <a:cubicBezTo>
                        <a:pt x="1" y="107"/>
                        <a:pt x="0" y="109"/>
                        <a:pt x="0" y="111"/>
                      </a:cubicBezTo>
                      <a:cubicBezTo>
                        <a:pt x="0" y="112"/>
                        <a:pt x="0" y="113"/>
                        <a:pt x="1" y="114"/>
                      </a:cubicBezTo>
                      <a:cubicBezTo>
                        <a:pt x="8" y="126"/>
                        <a:pt x="8" y="126"/>
                        <a:pt x="8" y="126"/>
                      </a:cubicBezTo>
                      <a:cubicBezTo>
                        <a:pt x="9" y="129"/>
                        <a:pt x="12" y="130"/>
                        <a:pt x="14" y="130"/>
                      </a:cubicBezTo>
                      <a:cubicBezTo>
                        <a:pt x="15" y="130"/>
                        <a:pt x="15" y="130"/>
                        <a:pt x="16" y="130"/>
                      </a:cubicBezTo>
                      <a:cubicBezTo>
                        <a:pt x="37" y="123"/>
                        <a:pt x="37" y="123"/>
                        <a:pt x="37" y="123"/>
                      </a:cubicBezTo>
                      <a:cubicBezTo>
                        <a:pt x="42" y="127"/>
                        <a:pt x="48" y="131"/>
                        <a:pt x="55" y="133"/>
                      </a:cubicBezTo>
                      <a:cubicBezTo>
                        <a:pt x="60" y="155"/>
                        <a:pt x="60" y="155"/>
                        <a:pt x="60" y="155"/>
                      </a:cubicBezTo>
                      <a:cubicBezTo>
                        <a:pt x="61" y="158"/>
                        <a:pt x="63" y="160"/>
                        <a:pt x="67" y="160"/>
                      </a:cubicBezTo>
                      <a:cubicBezTo>
                        <a:pt x="81" y="160"/>
                        <a:pt x="81" y="160"/>
                        <a:pt x="81" y="160"/>
                      </a:cubicBezTo>
                      <a:cubicBezTo>
                        <a:pt x="84" y="160"/>
                        <a:pt x="87" y="158"/>
                        <a:pt x="88" y="155"/>
                      </a:cubicBezTo>
                      <a:cubicBezTo>
                        <a:pt x="92" y="134"/>
                        <a:pt x="92" y="134"/>
                        <a:pt x="92" y="134"/>
                      </a:cubicBezTo>
                      <a:cubicBezTo>
                        <a:pt x="99" y="131"/>
                        <a:pt x="105" y="128"/>
                        <a:pt x="111" y="123"/>
                      </a:cubicBezTo>
                      <a:cubicBezTo>
                        <a:pt x="131" y="130"/>
                        <a:pt x="131" y="130"/>
                        <a:pt x="131" y="130"/>
                      </a:cubicBezTo>
                      <a:cubicBezTo>
                        <a:pt x="132" y="130"/>
                        <a:pt x="133" y="130"/>
                        <a:pt x="133" y="130"/>
                      </a:cubicBezTo>
                      <a:cubicBezTo>
                        <a:pt x="136" y="130"/>
                        <a:pt x="138" y="129"/>
                        <a:pt x="140" y="126"/>
                      </a:cubicBezTo>
                      <a:cubicBezTo>
                        <a:pt x="147" y="114"/>
                        <a:pt x="147" y="114"/>
                        <a:pt x="147" y="114"/>
                      </a:cubicBezTo>
                      <a:cubicBezTo>
                        <a:pt x="147" y="113"/>
                        <a:pt x="148" y="112"/>
                        <a:pt x="147" y="111"/>
                      </a:cubicBezTo>
                      <a:cubicBezTo>
                        <a:pt x="148" y="109"/>
                        <a:pt x="147" y="107"/>
                        <a:pt x="145" y="106"/>
                      </a:cubicBezTo>
                      <a:lnTo>
                        <a:pt x="129" y="91"/>
                      </a:lnTo>
                      <a:close/>
                      <a:moveTo>
                        <a:pt x="96" y="80"/>
                      </a:moveTo>
                      <a:cubicBezTo>
                        <a:pt x="96" y="92"/>
                        <a:pt x="86" y="102"/>
                        <a:pt x="74" y="102"/>
                      </a:cubicBezTo>
                      <a:cubicBezTo>
                        <a:pt x="62" y="102"/>
                        <a:pt x="52" y="92"/>
                        <a:pt x="52" y="80"/>
                      </a:cubicBezTo>
                      <a:cubicBezTo>
                        <a:pt x="52" y="68"/>
                        <a:pt x="62" y="58"/>
                        <a:pt x="74" y="58"/>
                      </a:cubicBezTo>
                      <a:cubicBezTo>
                        <a:pt x="86" y="58"/>
                        <a:pt x="96" y="68"/>
                        <a:pt x="96" y="8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568">
                    <a:solidFill>
                      <a:srgbClr val="FFFFFF"/>
                    </a:solidFill>
                  </a:endParaRPr>
                </a:p>
              </p:txBody>
            </p:sp>
          </p:grpSp>
        </p:grpSp>
        <p:sp>
          <p:nvSpPr>
            <p:cNvPr id="16" name="Title 2"/>
            <p:cNvSpPr txBox="1">
              <a:spLocks/>
            </p:cNvSpPr>
            <p:nvPr/>
          </p:nvSpPr>
          <p:spPr>
            <a:xfrm>
              <a:off x="3193502" y="4317754"/>
              <a:ext cx="2895600" cy="1071062"/>
            </a:xfrm>
            <a:prstGeom prst="rect">
              <a:avLst/>
            </a:prstGeom>
            <a:noFill/>
          </p:spPr>
          <p:txBody>
            <a:bodyPr vert="horz" wrap="square" lIns="143428" tIns="89642" rIns="143428" bIns="89642" rtlCol="0" anchor="t" anchorCtr="0">
              <a:spAutoFit/>
            </a:bodyPr>
            <a:lstStyle>
              <a:lvl1pPr algn="l" defTabSz="93266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7199" b="0" kern="1200" cap="none" spc="-100" baseline="0">
                  <a:ln w="3175">
                    <a:noFill/>
                  </a:ln>
                  <a:gradFill>
                    <a:gsLst>
                      <a:gs pos="100000">
                        <a:schemeClr val="tx1"/>
                      </a:gs>
                      <a:gs pos="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algn="ctr"/>
              <a:r>
                <a:rPr sz="3137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</a:rPr>
                <a:t>multi-document </a:t>
              </a:r>
            </a:p>
            <a:p>
              <a:pPr algn="ctr"/>
              <a:r>
                <a:rPr sz="3137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</a:rPr>
                <a:t>transactions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73193" y="2453465"/>
            <a:ext cx="3010890" cy="2395419"/>
            <a:chOff x="6194972" y="2502166"/>
            <a:chExt cx="3071265" cy="2443452"/>
          </a:xfrm>
        </p:grpSpPr>
        <p:grpSp>
          <p:nvGrpSpPr>
            <p:cNvPr id="24" name="Group 23"/>
            <p:cNvGrpSpPr/>
            <p:nvPr/>
          </p:nvGrpSpPr>
          <p:grpSpPr>
            <a:xfrm>
              <a:off x="6828642" y="2502166"/>
              <a:ext cx="1780194" cy="1566571"/>
              <a:chOff x="7151687" y="2512699"/>
              <a:chExt cx="1780194" cy="1566571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7151687" y="2512699"/>
                <a:ext cx="1780194" cy="1566571"/>
                <a:chOff x="4275137" y="2354262"/>
                <a:chExt cx="2857500" cy="2171700"/>
              </a:xfrm>
            </p:grpSpPr>
            <p:sp>
              <p:nvSpPr>
                <p:cNvPr id="28" name="Isosceles Triangle 27"/>
                <p:cNvSpPr/>
                <p:nvPr/>
              </p:nvSpPr>
              <p:spPr bwMode="auto">
                <a:xfrm>
                  <a:off x="4541837" y="2544762"/>
                  <a:ext cx="2362200" cy="1790700"/>
                </a:xfrm>
                <a:prstGeom prst="triangle">
                  <a:avLst/>
                </a:prstGeom>
                <a:noFill/>
                <a:ln w="762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9" name="Oval 28"/>
                <p:cNvSpPr/>
                <p:nvPr/>
              </p:nvSpPr>
              <p:spPr bwMode="auto">
                <a:xfrm>
                  <a:off x="5494337" y="2354262"/>
                  <a:ext cx="457200" cy="381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0" name="Oval 29"/>
                <p:cNvSpPr/>
                <p:nvPr/>
              </p:nvSpPr>
              <p:spPr bwMode="auto">
                <a:xfrm>
                  <a:off x="6675437" y="4144962"/>
                  <a:ext cx="457200" cy="381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1" name="Oval 30"/>
                <p:cNvSpPr/>
                <p:nvPr/>
              </p:nvSpPr>
              <p:spPr bwMode="auto">
                <a:xfrm>
                  <a:off x="4275137" y="4144962"/>
                  <a:ext cx="457200" cy="381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7" name="Freeform 139"/>
              <p:cNvSpPr>
                <a:spLocks/>
              </p:cNvSpPr>
              <p:nvPr/>
            </p:nvSpPr>
            <p:spPr bwMode="black">
              <a:xfrm>
                <a:off x="7754489" y="3265636"/>
                <a:ext cx="598323" cy="447384"/>
              </a:xfrm>
              <a:custGeom>
                <a:avLst/>
                <a:gdLst>
                  <a:gd name="T0" fmla="*/ 384 w 450"/>
                  <a:gd name="T1" fmla="*/ 111 h 378"/>
                  <a:gd name="T2" fmla="*/ 388 w 450"/>
                  <a:gd name="T3" fmla="*/ 104 h 378"/>
                  <a:gd name="T4" fmla="*/ 381 w 450"/>
                  <a:gd name="T5" fmla="*/ 97 h 378"/>
                  <a:gd name="T6" fmla="*/ 349 w 450"/>
                  <a:gd name="T7" fmla="*/ 97 h 378"/>
                  <a:gd name="T8" fmla="*/ 257 w 450"/>
                  <a:gd name="T9" fmla="*/ 68 h 378"/>
                  <a:gd name="T10" fmla="*/ 231 w 450"/>
                  <a:gd name="T11" fmla="*/ 50 h 378"/>
                  <a:gd name="T12" fmla="*/ 231 w 450"/>
                  <a:gd name="T13" fmla="*/ 33 h 378"/>
                  <a:gd name="T14" fmla="*/ 242 w 450"/>
                  <a:gd name="T15" fmla="*/ 17 h 378"/>
                  <a:gd name="T16" fmla="*/ 224 w 450"/>
                  <a:gd name="T17" fmla="*/ 0 h 378"/>
                  <a:gd name="T18" fmla="*/ 207 w 450"/>
                  <a:gd name="T19" fmla="*/ 17 h 378"/>
                  <a:gd name="T20" fmla="*/ 217 w 450"/>
                  <a:gd name="T21" fmla="*/ 33 h 378"/>
                  <a:gd name="T22" fmla="*/ 217 w 450"/>
                  <a:gd name="T23" fmla="*/ 50 h 378"/>
                  <a:gd name="T24" fmla="*/ 192 w 450"/>
                  <a:gd name="T25" fmla="*/ 68 h 378"/>
                  <a:gd name="T26" fmla="*/ 99 w 450"/>
                  <a:gd name="T27" fmla="*/ 97 h 378"/>
                  <a:gd name="T28" fmla="*/ 69 w 450"/>
                  <a:gd name="T29" fmla="*/ 97 h 378"/>
                  <a:gd name="T30" fmla="*/ 62 w 450"/>
                  <a:gd name="T31" fmla="*/ 104 h 378"/>
                  <a:gd name="T32" fmla="*/ 66 w 450"/>
                  <a:gd name="T33" fmla="*/ 111 h 378"/>
                  <a:gd name="T34" fmla="*/ 6 w 450"/>
                  <a:gd name="T35" fmla="*/ 255 h 378"/>
                  <a:gd name="T36" fmla="*/ 20 w 450"/>
                  <a:gd name="T37" fmla="*/ 255 h 378"/>
                  <a:gd name="T38" fmla="*/ 69 w 450"/>
                  <a:gd name="T39" fmla="*/ 136 h 378"/>
                  <a:gd name="T40" fmla="*/ 125 w 450"/>
                  <a:gd name="T41" fmla="*/ 270 h 378"/>
                  <a:gd name="T42" fmla="*/ 0 w 450"/>
                  <a:gd name="T43" fmla="*/ 270 h 378"/>
                  <a:gd name="T44" fmla="*/ 69 w 450"/>
                  <a:gd name="T45" fmla="*/ 319 h 378"/>
                  <a:gd name="T46" fmla="*/ 139 w 450"/>
                  <a:gd name="T47" fmla="*/ 270 h 378"/>
                  <a:gd name="T48" fmla="*/ 73 w 450"/>
                  <a:gd name="T49" fmla="*/ 112 h 378"/>
                  <a:gd name="T50" fmla="*/ 196 w 450"/>
                  <a:gd name="T51" fmla="*/ 112 h 378"/>
                  <a:gd name="T52" fmla="*/ 213 w 450"/>
                  <a:gd name="T53" fmla="*/ 122 h 378"/>
                  <a:gd name="T54" fmla="*/ 213 w 450"/>
                  <a:gd name="T55" fmla="*/ 328 h 378"/>
                  <a:gd name="T56" fmla="*/ 108 w 450"/>
                  <a:gd name="T57" fmla="*/ 367 h 378"/>
                  <a:gd name="T58" fmla="*/ 108 w 450"/>
                  <a:gd name="T59" fmla="*/ 378 h 378"/>
                  <a:gd name="T60" fmla="*/ 342 w 450"/>
                  <a:gd name="T61" fmla="*/ 378 h 378"/>
                  <a:gd name="T62" fmla="*/ 342 w 450"/>
                  <a:gd name="T63" fmla="*/ 367 h 378"/>
                  <a:gd name="T64" fmla="*/ 236 w 450"/>
                  <a:gd name="T65" fmla="*/ 328 h 378"/>
                  <a:gd name="T66" fmla="*/ 236 w 450"/>
                  <a:gd name="T67" fmla="*/ 122 h 378"/>
                  <a:gd name="T68" fmla="*/ 252 w 450"/>
                  <a:gd name="T69" fmla="*/ 112 h 378"/>
                  <a:gd name="T70" fmla="*/ 377 w 450"/>
                  <a:gd name="T71" fmla="*/ 112 h 378"/>
                  <a:gd name="T72" fmla="*/ 317 w 450"/>
                  <a:gd name="T73" fmla="*/ 255 h 378"/>
                  <a:gd name="T74" fmla="*/ 331 w 450"/>
                  <a:gd name="T75" fmla="*/ 255 h 378"/>
                  <a:gd name="T76" fmla="*/ 380 w 450"/>
                  <a:gd name="T77" fmla="*/ 136 h 378"/>
                  <a:gd name="T78" fmla="*/ 436 w 450"/>
                  <a:gd name="T79" fmla="*/ 270 h 378"/>
                  <a:gd name="T80" fmla="*/ 311 w 450"/>
                  <a:gd name="T81" fmla="*/ 270 h 378"/>
                  <a:gd name="T82" fmla="*/ 380 w 450"/>
                  <a:gd name="T83" fmla="*/ 319 h 378"/>
                  <a:gd name="T84" fmla="*/ 450 w 450"/>
                  <a:gd name="T85" fmla="*/ 270 h 378"/>
                  <a:gd name="T86" fmla="*/ 384 w 450"/>
                  <a:gd name="T87" fmla="*/ 111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0" h="378">
                    <a:moveTo>
                      <a:pt x="384" y="111"/>
                    </a:moveTo>
                    <a:cubicBezTo>
                      <a:pt x="386" y="110"/>
                      <a:pt x="388" y="107"/>
                      <a:pt x="388" y="104"/>
                    </a:cubicBezTo>
                    <a:cubicBezTo>
                      <a:pt x="388" y="100"/>
                      <a:pt x="385" y="97"/>
                      <a:pt x="381" y="97"/>
                    </a:cubicBezTo>
                    <a:cubicBezTo>
                      <a:pt x="349" y="97"/>
                      <a:pt x="349" y="97"/>
                      <a:pt x="349" y="97"/>
                    </a:cubicBezTo>
                    <a:cubicBezTo>
                      <a:pt x="321" y="89"/>
                      <a:pt x="292" y="74"/>
                      <a:pt x="257" y="68"/>
                    </a:cubicBezTo>
                    <a:cubicBezTo>
                      <a:pt x="251" y="59"/>
                      <a:pt x="242" y="52"/>
                      <a:pt x="231" y="50"/>
                    </a:cubicBezTo>
                    <a:cubicBezTo>
                      <a:pt x="231" y="33"/>
                      <a:pt x="231" y="33"/>
                      <a:pt x="231" y="33"/>
                    </a:cubicBezTo>
                    <a:cubicBezTo>
                      <a:pt x="237" y="31"/>
                      <a:pt x="242" y="24"/>
                      <a:pt x="242" y="17"/>
                    </a:cubicBezTo>
                    <a:cubicBezTo>
                      <a:pt x="242" y="8"/>
                      <a:pt x="234" y="0"/>
                      <a:pt x="224" y="0"/>
                    </a:cubicBezTo>
                    <a:cubicBezTo>
                      <a:pt x="215" y="0"/>
                      <a:pt x="207" y="8"/>
                      <a:pt x="207" y="17"/>
                    </a:cubicBezTo>
                    <a:cubicBezTo>
                      <a:pt x="207" y="24"/>
                      <a:pt x="211" y="31"/>
                      <a:pt x="217" y="33"/>
                    </a:cubicBezTo>
                    <a:cubicBezTo>
                      <a:pt x="217" y="50"/>
                      <a:pt x="217" y="50"/>
                      <a:pt x="217" y="50"/>
                    </a:cubicBezTo>
                    <a:cubicBezTo>
                      <a:pt x="206" y="52"/>
                      <a:pt x="197" y="59"/>
                      <a:pt x="192" y="68"/>
                    </a:cubicBezTo>
                    <a:cubicBezTo>
                      <a:pt x="156" y="74"/>
                      <a:pt x="128" y="89"/>
                      <a:pt x="99" y="97"/>
                    </a:cubicBezTo>
                    <a:cubicBezTo>
                      <a:pt x="69" y="97"/>
                      <a:pt x="69" y="97"/>
                      <a:pt x="69" y="97"/>
                    </a:cubicBezTo>
                    <a:cubicBezTo>
                      <a:pt x="65" y="97"/>
                      <a:pt x="62" y="100"/>
                      <a:pt x="62" y="104"/>
                    </a:cubicBezTo>
                    <a:cubicBezTo>
                      <a:pt x="62" y="107"/>
                      <a:pt x="63" y="110"/>
                      <a:pt x="66" y="111"/>
                    </a:cubicBezTo>
                    <a:cubicBezTo>
                      <a:pt x="6" y="255"/>
                      <a:pt x="6" y="255"/>
                      <a:pt x="6" y="255"/>
                    </a:cubicBezTo>
                    <a:cubicBezTo>
                      <a:pt x="20" y="255"/>
                      <a:pt x="20" y="255"/>
                      <a:pt x="20" y="255"/>
                    </a:cubicBezTo>
                    <a:cubicBezTo>
                      <a:pt x="69" y="136"/>
                      <a:pt x="69" y="136"/>
                      <a:pt x="69" y="136"/>
                    </a:cubicBezTo>
                    <a:cubicBezTo>
                      <a:pt x="125" y="270"/>
                      <a:pt x="125" y="270"/>
                      <a:pt x="125" y="270"/>
                    </a:cubicBezTo>
                    <a:cubicBezTo>
                      <a:pt x="0" y="270"/>
                      <a:pt x="0" y="270"/>
                      <a:pt x="0" y="270"/>
                    </a:cubicBezTo>
                    <a:cubicBezTo>
                      <a:pt x="0" y="297"/>
                      <a:pt x="31" y="319"/>
                      <a:pt x="69" y="319"/>
                    </a:cubicBezTo>
                    <a:cubicBezTo>
                      <a:pt x="108" y="319"/>
                      <a:pt x="139" y="297"/>
                      <a:pt x="139" y="270"/>
                    </a:cubicBezTo>
                    <a:cubicBezTo>
                      <a:pt x="73" y="112"/>
                      <a:pt x="73" y="112"/>
                      <a:pt x="73" y="112"/>
                    </a:cubicBezTo>
                    <a:cubicBezTo>
                      <a:pt x="196" y="112"/>
                      <a:pt x="196" y="112"/>
                      <a:pt x="196" y="112"/>
                    </a:cubicBezTo>
                    <a:cubicBezTo>
                      <a:pt x="201" y="117"/>
                      <a:pt x="206" y="120"/>
                      <a:pt x="213" y="122"/>
                    </a:cubicBezTo>
                    <a:cubicBezTo>
                      <a:pt x="213" y="328"/>
                      <a:pt x="213" y="328"/>
                      <a:pt x="213" y="328"/>
                    </a:cubicBezTo>
                    <a:cubicBezTo>
                      <a:pt x="164" y="331"/>
                      <a:pt x="124" y="351"/>
                      <a:pt x="108" y="367"/>
                    </a:cubicBezTo>
                    <a:cubicBezTo>
                      <a:pt x="108" y="370"/>
                      <a:pt x="108" y="373"/>
                      <a:pt x="108" y="378"/>
                    </a:cubicBezTo>
                    <a:cubicBezTo>
                      <a:pt x="114" y="378"/>
                      <a:pt x="335" y="378"/>
                      <a:pt x="342" y="378"/>
                    </a:cubicBezTo>
                    <a:cubicBezTo>
                      <a:pt x="342" y="373"/>
                      <a:pt x="342" y="370"/>
                      <a:pt x="342" y="367"/>
                    </a:cubicBezTo>
                    <a:cubicBezTo>
                      <a:pt x="326" y="351"/>
                      <a:pt x="285" y="331"/>
                      <a:pt x="236" y="328"/>
                    </a:cubicBezTo>
                    <a:cubicBezTo>
                      <a:pt x="236" y="122"/>
                      <a:pt x="236" y="122"/>
                      <a:pt x="236" y="122"/>
                    </a:cubicBezTo>
                    <a:cubicBezTo>
                      <a:pt x="242" y="120"/>
                      <a:pt x="248" y="117"/>
                      <a:pt x="252" y="112"/>
                    </a:cubicBezTo>
                    <a:cubicBezTo>
                      <a:pt x="377" y="112"/>
                      <a:pt x="377" y="112"/>
                      <a:pt x="377" y="112"/>
                    </a:cubicBezTo>
                    <a:cubicBezTo>
                      <a:pt x="317" y="255"/>
                      <a:pt x="317" y="255"/>
                      <a:pt x="317" y="255"/>
                    </a:cubicBezTo>
                    <a:cubicBezTo>
                      <a:pt x="331" y="255"/>
                      <a:pt x="331" y="255"/>
                      <a:pt x="331" y="255"/>
                    </a:cubicBezTo>
                    <a:cubicBezTo>
                      <a:pt x="380" y="136"/>
                      <a:pt x="380" y="136"/>
                      <a:pt x="380" y="136"/>
                    </a:cubicBezTo>
                    <a:cubicBezTo>
                      <a:pt x="436" y="270"/>
                      <a:pt x="436" y="270"/>
                      <a:pt x="436" y="270"/>
                    </a:cubicBezTo>
                    <a:cubicBezTo>
                      <a:pt x="311" y="270"/>
                      <a:pt x="311" y="270"/>
                      <a:pt x="311" y="270"/>
                    </a:cubicBezTo>
                    <a:cubicBezTo>
                      <a:pt x="311" y="297"/>
                      <a:pt x="342" y="319"/>
                      <a:pt x="380" y="319"/>
                    </a:cubicBezTo>
                    <a:cubicBezTo>
                      <a:pt x="419" y="319"/>
                      <a:pt x="450" y="297"/>
                      <a:pt x="450" y="270"/>
                    </a:cubicBezTo>
                    <a:lnTo>
                      <a:pt x="384" y="1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80687" tIns="40344" rIns="80687" bIns="40344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568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5" name="Title 2"/>
            <p:cNvSpPr txBox="1">
              <a:spLocks/>
            </p:cNvSpPr>
            <p:nvPr/>
          </p:nvSpPr>
          <p:spPr>
            <a:xfrm>
              <a:off x="6194972" y="4317754"/>
              <a:ext cx="3071265" cy="627864"/>
            </a:xfrm>
            <a:prstGeom prst="rect">
              <a:avLst/>
            </a:prstGeom>
            <a:noFill/>
          </p:spPr>
          <p:txBody>
            <a:bodyPr vert="horz" wrap="square" lIns="143428" tIns="89642" rIns="143428" bIns="89642" rtlCol="0" anchor="t" anchorCtr="0">
              <a:spAutoFit/>
            </a:bodyPr>
            <a:lstStyle>
              <a:lvl1pPr algn="l" defTabSz="93266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7199" b="0" kern="1200" cap="none" spc="-100" baseline="0">
                  <a:ln w="3175">
                    <a:noFill/>
                  </a:ln>
                  <a:gradFill>
                    <a:gsLst>
                      <a:gs pos="100000">
                        <a:schemeClr val="tx1"/>
                      </a:gs>
                      <a:gs pos="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algn="ctr"/>
              <a:r>
                <a:rPr sz="3137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</a:rPr>
                <a:t>tunable and fast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629037" y="2493030"/>
            <a:ext cx="3139992" cy="3224827"/>
            <a:chOff x="8802066" y="2542524"/>
            <a:chExt cx="3202955" cy="3289491"/>
          </a:xfrm>
        </p:grpSpPr>
        <p:grpSp>
          <p:nvGrpSpPr>
            <p:cNvPr id="33" name="Group 32"/>
            <p:cNvGrpSpPr/>
            <p:nvPr/>
          </p:nvGrpSpPr>
          <p:grpSpPr>
            <a:xfrm>
              <a:off x="8802066" y="2542524"/>
              <a:ext cx="3046002" cy="1684385"/>
              <a:chOff x="357183" y="5281771"/>
              <a:chExt cx="2331827" cy="1426986"/>
            </a:xfrm>
          </p:grpSpPr>
          <p:sp>
            <p:nvSpPr>
              <p:cNvPr id="35" name="Oval 34"/>
              <p:cNvSpPr/>
              <p:nvPr/>
            </p:nvSpPr>
            <p:spPr bwMode="auto">
              <a:xfrm>
                <a:off x="889366" y="5560113"/>
                <a:ext cx="796007" cy="718767"/>
              </a:xfrm>
              <a:prstGeom prst="ellipse">
                <a:avLst/>
              </a:prstGeom>
              <a:solidFill>
                <a:schemeClr val="tx1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 bwMode="auto">
              <a:xfrm>
                <a:off x="1269183" y="5281771"/>
                <a:ext cx="1038273" cy="1102713"/>
              </a:xfrm>
              <a:prstGeom prst="ellipse">
                <a:avLst/>
              </a:prstGeom>
              <a:solidFill>
                <a:schemeClr val="tx1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2058508" y="5671332"/>
                <a:ext cx="522515" cy="471896"/>
              </a:xfrm>
              <a:prstGeom prst="ellipse">
                <a:avLst/>
              </a:prstGeom>
              <a:solidFill>
                <a:schemeClr val="tx1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357183" y="6099157"/>
                <a:ext cx="2331827" cy="609600"/>
              </a:xfrm>
              <a:prstGeom prst="rect">
                <a:avLst/>
              </a:prstGeom>
              <a:solidFill>
                <a:srgbClr val="505050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 bwMode="auto">
              <a:xfrm>
                <a:off x="1995795" y="5368121"/>
                <a:ext cx="522515" cy="535278"/>
              </a:xfrm>
              <a:prstGeom prst="ellipse">
                <a:avLst/>
              </a:prstGeom>
              <a:solidFill>
                <a:schemeClr val="tx1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0" name="Down Arrow 39"/>
              <p:cNvSpPr/>
              <p:nvPr/>
            </p:nvSpPr>
            <p:spPr bwMode="auto">
              <a:xfrm>
                <a:off x="1266617" y="5954646"/>
                <a:ext cx="581037" cy="491158"/>
              </a:xfrm>
              <a:prstGeom prst="downArrow">
                <a:avLst/>
              </a:prstGeom>
              <a:solidFill>
                <a:schemeClr val="tx1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Down Arrow 40"/>
              <p:cNvSpPr/>
              <p:nvPr/>
            </p:nvSpPr>
            <p:spPr bwMode="auto">
              <a:xfrm rot="10800000">
                <a:off x="1557135" y="5607999"/>
                <a:ext cx="581037" cy="491158"/>
              </a:xfrm>
              <a:prstGeom prst="downArrow">
                <a:avLst/>
              </a:prstGeom>
              <a:solidFill>
                <a:srgbClr val="505050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34" name="Title 2"/>
            <p:cNvSpPr txBox="1">
              <a:spLocks/>
            </p:cNvSpPr>
            <p:nvPr/>
          </p:nvSpPr>
          <p:spPr>
            <a:xfrm>
              <a:off x="9338021" y="4317754"/>
              <a:ext cx="2667000" cy="1514261"/>
            </a:xfrm>
            <a:prstGeom prst="rect">
              <a:avLst/>
            </a:prstGeom>
            <a:noFill/>
          </p:spPr>
          <p:txBody>
            <a:bodyPr vert="horz" wrap="square" lIns="143428" tIns="89642" rIns="143428" bIns="89642" rtlCol="0" anchor="t" anchorCtr="0">
              <a:spAutoFit/>
            </a:bodyPr>
            <a:lstStyle>
              <a:lvl1pPr algn="l" defTabSz="93266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7199" b="0" kern="1200" cap="none" spc="-100" baseline="0">
                  <a:ln w="3175">
                    <a:noFill/>
                  </a:ln>
                  <a:gradFill>
                    <a:gsLst>
                      <a:gs pos="100000">
                        <a:schemeClr val="tx1"/>
                      </a:gs>
                      <a:gs pos="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algn="ctr"/>
              <a:r>
                <a:rPr sz="3137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</a:rPr>
                <a:t>scalable </a:t>
              </a:r>
            </a:p>
            <a:p>
              <a:pPr algn="ctr"/>
              <a:r>
                <a:rPr sz="3137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</a:rPr>
                <a:t>and </a:t>
              </a:r>
            </a:p>
            <a:p>
              <a:pPr algn="ctr"/>
              <a:r>
                <a:rPr sz="3137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</a:rPr>
                <a:t>fully managed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6646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496"/>
            <a:ext cx="11653523" cy="1719840"/>
          </a:xfrm>
        </p:spPr>
        <p:txBody>
          <a:bodyPr/>
          <a:lstStyle/>
          <a:p>
            <a:r>
              <a:rPr lang="en-US" dirty="0" smtClean="0"/>
              <a:t>DocumentDB Resources</a:t>
            </a:r>
          </a:p>
          <a:p>
            <a:endParaRPr lang="en-US" dirty="0"/>
          </a:p>
          <a:p>
            <a:pPr marL="560196" lvl="2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5" name="Freeform 131"/>
          <p:cNvSpPr>
            <a:spLocks noEditPoints="1"/>
          </p:cNvSpPr>
          <p:nvPr/>
        </p:nvSpPr>
        <p:spPr bwMode="black">
          <a:xfrm>
            <a:off x="1540937" y="2749404"/>
            <a:ext cx="280935" cy="165511"/>
          </a:xfrm>
          <a:custGeom>
            <a:avLst/>
            <a:gdLst>
              <a:gd name="T0" fmla="*/ 63 w 78"/>
              <a:gd name="T1" fmla="*/ 46 h 46"/>
              <a:gd name="T2" fmla="*/ 15 w 78"/>
              <a:gd name="T3" fmla="*/ 46 h 46"/>
              <a:gd name="T4" fmla="*/ 15 w 78"/>
              <a:gd name="T5" fmla="*/ 37 h 46"/>
              <a:gd name="T6" fmla="*/ 63 w 78"/>
              <a:gd name="T7" fmla="*/ 37 h 46"/>
              <a:gd name="T8" fmla="*/ 63 w 78"/>
              <a:gd name="T9" fmla="*/ 46 h 46"/>
              <a:gd name="T10" fmla="*/ 70 w 78"/>
              <a:gd name="T11" fmla="*/ 0 h 46"/>
              <a:gd name="T12" fmla="*/ 15 w 78"/>
              <a:gd name="T13" fmla="*/ 0 h 46"/>
              <a:gd name="T14" fmla="*/ 15 w 78"/>
              <a:gd name="T15" fmla="*/ 9 h 46"/>
              <a:gd name="T16" fmla="*/ 70 w 78"/>
              <a:gd name="T17" fmla="*/ 9 h 46"/>
              <a:gd name="T18" fmla="*/ 70 w 78"/>
              <a:gd name="T19" fmla="*/ 0 h 46"/>
              <a:gd name="T20" fmla="*/ 78 w 78"/>
              <a:gd name="T21" fmla="*/ 18 h 46"/>
              <a:gd name="T22" fmla="*/ 15 w 78"/>
              <a:gd name="T23" fmla="*/ 18 h 46"/>
              <a:gd name="T24" fmla="*/ 15 w 78"/>
              <a:gd name="T25" fmla="*/ 28 h 46"/>
              <a:gd name="T26" fmla="*/ 78 w 78"/>
              <a:gd name="T27" fmla="*/ 28 h 46"/>
              <a:gd name="T28" fmla="*/ 78 w 78"/>
              <a:gd name="T29" fmla="*/ 18 h 46"/>
              <a:gd name="T30" fmla="*/ 4 w 78"/>
              <a:gd name="T31" fmla="*/ 9 h 46"/>
              <a:gd name="T32" fmla="*/ 9 w 78"/>
              <a:gd name="T33" fmla="*/ 4 h 46"/>
              <a:gd name="T34" fmla="*/ 4 w 78"/>
              <a:gd name="T35" fmla="*/ 0 h 46"/>
              <a:gd name="T36" fmla="*/ 0 w 78"/>
              <a:gd name="T37" fmla="*/ 4 h 46"/>
              <a:gd name="T38" fmla="*/ 4 w 78"/>
              <a:gd name="T39" fmla="*/ 9 h 46"/>
              <a:gd name="T40" fmla="*/ 4 w 78"/>
              <a:gd name="T41" fmla="*/ 18 h 46"/>
              <a:gd name="T42" fmla="*/ 0 w 78"/>
              <a:gd name="T43" fmla="*/ 23 h 46"/>
              <a:gd name="T44" fmla="*/ 4 w 78"/>
              <a:gd name="T45" fmla="*/ 28 h 46"/>
              <a:gd name="T46" fmla="*/ 9 w 78"/>
              <a:gd name="T47" fmla="*/ 23 h 46"/>
              <a:gd name="T48" fmla="*/ 4 w 78"/>
              <a:gd name="T49" fmla="*/ 18 h 46"/>
              <a:gd name="T50" fmla="*/ 4 w 78"/>
              <a:gd name="T51" fmla="*/ 37 h 46"/>
              <a:gd name="T52" fmla="*/ 0 w 78"/>
              <a:gd name="T53" fmla="*/ 41 h 46"/>
              <a:gd name="T54" fmla="*/ 4 w 78"/>
              <a:gd name="T55" fmla="*/ 46 h 46"/>
              <a:gd name="T56" fmla="*/ 9 w 78"/>
              <a:gd name="T57" fmla="*/ 41 h 46"/>
              <a:gd name="T58" fmla="*/ 4 w 78"/>
              <a:gd name="T59" fmla="*/ 3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8" h="46">
                <a:moveTo>
                  <a:pt x="63" y="46"/>
                </a:moveTo>
                <a:cubicBezTo>
                  <a:pt x="15" y="46"/>
                  <a:pt x="15" y="46"/>
                  <a:pt x="15" y="46"/>
                </a:cubicBezTo>
                <a:cubicBezTo>
                  <a:pt x="15" y="37"/>
                  <a:pt x="15" y="37"/>
                  <a:pt x="15" y="37"/>
                </a:cubicBezTo>
                <a:cubicBezTo>
                  <a:pt x="63" y="37"/>
                  <a:pt x="63" y="37"/>
                  <a:pt x="63" y="37"/>
                </a:cubicBezTo>
                <a:lnTo>
                  <a:pt x="63" y="46"/>
                </a:lnTo>
                <a:close/>
                <a:moveTo>
                  <a:pt x="70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9"/>
                  <a:pt x="15" y="9"/>
                  <a:pt x="15" y="9"/>
                </a:cubicBezTo>
                <a:cubicBezTo>
                  <a:pt x="70" y="9"/>
                  <a:pt x="70" y="9"/>
                  <a:pt x="70" y="9"/>
                </a:cubicBezTo>
                <a:lnTo>
                  <a:pt x="70" y="0"/>
                </a:lnTo>
                <a:close/>
                <a:moveTo>
                  <a:pt x="78" y="18"/>
                </a:moveTo>
                <a:cubicBezTo>
                  <a:pt x="15" y="18"/>
                  <a:pt x="15" y="18"/>
                  <a:pt x="15" y="18"/>
                </a:cubicBezTo>
                <a:cubicBezTo>
                  <a:pt x="15" y="28"/>
                  <a:pt x="15" y="28"/>
                  <a:pt x="15" y="28"/>
                </a:cubicBezTo>
                <a:cubicBezTo>
                  <a:pt x="78" y="28"/>
                  <a:pt x="78" y="28"/>
                  <a:pt x="78" y="28"/>
                </a:cubicBezTo>
                <a:lnTo>
                  <a:pt x="78" y="18"/>
                </a:lnTo>
                <a:close/>
                <a:moveTo>
                  <a:pt x="4" y="9"/>
                </a:moveTo>
                <a:cubicBezTo>
                  <a:pt x="7" y="9"/>
                  <a:pt x="9" y="7"/>
                  <a:pt x="9" y="4"/>
                </a:cubicBezTo>
                <a:cubicBezTo>
                  <a:pt x="9" y="2"/>
                  <a:pt x="7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7"/>
                  <a:pt x="2" y="9"/>
                  <a:pt x="4" y="9"/>
                </a:cubicBezTo>
                <a:moveTo>
                  <a:pt x="4" y="18"/>
                </a:moveTo>
                <a:cubicBezTo>
                  <a:pt x="2" y="18"/>
                  <a:pt x="0" y="20"/>
                  <a:pt x="0" y="23"/>
                </a:cubicBezTo>
                <a:cubicBezTo>
                  <a:pt x="0" y="26"/>
                  <a:pt x="2" y="28"/>
                  <a:pt x="4" y="28"/>
                </a:cubicBezTo>
                <a:cubicBezTo>
                  <a:pt x="7" y="28"/>
                  <a:pt x="9" y="26"/>
                  <a:pt x="9" y="23"/>
                </a:cubicBezTo>
                <a:cubicBezTo>
                  <a:pt x="9" y="20"/>
                  <a:pt x="7" y="18"/>
                  <a:pt x="4" y="18"/>
                </a:cubicBezTo>
                <a:moveTo>
                  <a:pt x="4" y="37"/>
                </a:moveTo>
                <a:cubicBezTo>
                  <a:pt x="2" y="37"/>
                  <a:pt x="0" y="39"/>
                  <a:pt x="0" y="41"/>
                </a:cubicBezTo>
                <a:cubicBezTo>
                  <a:pt x="0" y="44"/>
                  <a:pt x="2" y="46"/>
                  <a:pt x="4" y="46"/>
                </a:cubicBezTo>
                <a:cubicBezTo>
                  <a:pt x="7" y="46"/>
                  <a:pt x="9" y="44"/>
                  <a:pt x="9" y="41"/>
                </a:cubicBezTo>
                <a:cubicBezTo>
                  <a:pt x="9" y="39"/>
                  <a:pt x="7" y="37"/>
                  <a:pt x="4" y="37"/>
                </a:cubicBezTo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9602" y="2305884"/>
            <a:ext cx="1844438" cy="452590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Database Account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979053" y="2814170"/>
            <a:ext cx="747021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2345908" y="2652173"/>
            <a:ext cx="1150100" cy="452590"/>
            <a:chOff x="7788275" y="2121197"/>
            <a:chExt cx="1173162" cy="461665"/>
          </a:xfrm>
        </p:grpSpPr>
        <p:pic>
          <p:nvPicPr>
            <p:cNvPr id="9" name="Picture 10" descr="\\MAGNUM\Projects\Microsoft\Cloud Power FY12\Design\Icons\PNGs\Cylinder.png"/>
            <p:cNvPicPr>
              <a:picLocks noChangeAspect="1" noChangeArrowheads="1"/>
            </p:cNvPicPr>
            <p:nvPr/>
          </p:nvPicPr>
          <p:blipFill>
            <a:blip r:embed="rId3" cstate="print">
              <a:lum bright="100000"/>
            </a:blip>
            <a:srcRect/>
            <a:stretch>
              <a:fillRect/>
            </a:stretch>
          </p:blipFill>
          <p:spPr bwMode="auto">
            <a:xfrm rot="16200000">
              <a:off x="8176762" y="1737111"/>
              <a:ext cx="396187" cy="1173162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8110975" y="2121197"/>
              <a:ext cx="545662" cy="46166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176" dirty="0">
                  <a:solidFill>
                    <a:srgbClr val="442359"/>
                  </a:solidFill>
                </a:rPr>
                <a:t>{  }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679651" y="2801577"/>
            <a:ext cx="1150100" cy="452590"/>
            <a:chOff x="7788275" y="2121197"/>
            <a:chExt cx="1173162" cy="461665"/>
          </a:xfrm>
        </p:grpSpPr>
        <p:pic>
          <p:nvPicPr>
            <p:cNvPr id="12" name="Picture 11" descr="\\MAGNUM\Projects\Microsoft\Cloud Power FY12\Design\Icons\PNGs\Cylinder.png"/>
            <p:cNvPicPr>
              <a:picLocks noChangeAspect="1" noChangeArrowheads="1"/>
            </p:cNvPicPr>
            <p:nvPr/>
          </p:nvPicPr>
          <p:blipFill>
            <a:blip r:embed="rId3" cstate="print">
              <a:lum bright="100000"/>
            </a:blip>
            <a:srcRect/>
            <a:stretch>
              <a:fillRect/>
            </a:stretch>
          </p:blipFill>
          <p:spPr bwMode="auto">
            <a:xfrm rot="16200000">
              <a:off x="8176762" y="1737111"/>
              <a:ext cx="396187" cy="1173162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8110975" y="2121197"/>
              <a:ext cx="545662" cy="46166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176" dirty="0">
                  <a:solidFill>
                    <a:srgbClr val="442359"/>
                  </a:solidFill>
                </a:rPr>
                <a:t>{  }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59230" y="2301685"/>
            <a:ext cx="1043659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Databases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850843" y="3254167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850843" y="3975352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4" cstate="print">
            <a:lum bright="100000"/>
          </a:blip>
          <a:srcRect r="63636"/>
          <a:stretch>
            <a:fillRect/>
          </a:stretch>
        </p:blipFill>
        <p:spPr bwMode="auto">
          <a:xfrm flipH="1">
            <a:off x="3132185" y="3719836"/>
            <a:ext cx="157617" cy="433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4" cstate="print">
            <a:lum bright="100000"/>
          </a:blip>
          <a:srcRect r="63636"/>
          <a:stretch>
            <a:fillRect/>
          </a:stretch>
        </p:blipFill>
        <p:spPr bwMode="auto">
          <a:xfrm flipH="1">
            <a:off x="3281589" y="3869241"/>
            <a:ext cx="157617" cy="4334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Straight Connector 18"/>
          <p:cNvCxnSpPr/>
          <p:nvPr/>
        </p:nvCxnSpPr>
        <p:spPr>
          <a:xfrm>
            <a:off x="3241213" y="4225294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41213" y="4946479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78167" y="3381922"/>
            <a:ext cx="726092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Users</a:t>
            </a:r>
          </a:p>
        </p:txBody>
      </p:sp>
      <p:pic>
        <p:nvPicPr>
          <p:cNvPr id="22" name="Picture 5" descr="\\MAGNUM\Projects\Microsoft\Cloud Power FY12\Design\ICONS_PNG\Consistent_Development_and_Deployment_Platform.png"/>
          <p:cNvPicPr>
            <a:picLocks noChangeAspect="1" noChangeArrowheads="1"/>
          </p:cNvPicPr>
          <p:nvPr/>
        </p:nvPicPr>
        <p:blipFill>
          <a:blip r:embed="rId5" cstate="print">
            <a:lum bright="100000"/>
          </a:blip>
          <a:stretch>
            <a:fillRect/>
          </a:stretch>
        </p:blipFill>
        <p:spPr bwMode="auto">
          <a:xfrm>
            <a:off x="3499906" y="4812633"/>
            <a:ext cx="283250" cy="283250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132185" y="4459481"/>
            <a:ext cx="1140338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Permissions</a:t>
            </a:r>
          </a:p>
        </p:txBody>
      </p:sp>
      <p:pic>
        <p:nvPicPr>
          <p:cNvPr id="24" name="Picture 5" descr="\\MAGNUM\Projects\Microsoft\Cloud Power FY12\Design\ICONS_PNG\Consistent_Development_and_Deployment_Platform.png"/>
          <p:cNvPicPr>
            <a:picLocks noChangeAspect="1" noChangeArrowheads="1"/>
          </p:cNvPicPr>
          <p:nvPr/>
        </p:nvPicPr>
        <p:blipFill>
          <a:blip r:embed="rId5" cstate="print">
            <a:lum bright="100000"/>
          </a:blip>
          <a:stretch>
            <a:fillRect/>
          </a:stretch>
        </p:blipFill>
        <p:spPr bwMode="auto">
          <a:xfrm>
            <a:off x="3692364" y="4962038"/>
            <a:ext cx="283250" cy="283250"/>
          </a:xfrm>
          <a:prstGeom prst="rect">
            <a:avLst/>
          </a:prstGeom>
          <a:noFill/>
        </p:spPr>
      </p:pic>
      <p:cxnSp>
        <p:nvCxnSpPr>
          <p:cNvPr id="25" name="Straight Connector 24"/>
          <p:cNvCxnSpPr/>
          <p:nvPr/>
        </p:nvCxnSpPr>
        <p:spPr>
          <a:xfrm>
            <a:off x="3505562" y="2826413"/>
            <a:ext cx="747021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79"/>
          <p:cNvSpPr>
            <a:spLocks noEditPoints="1"/>
          </p:cNvSpPr>
          <p:nvPr/>
        </p:nvSpPr>
        <p:spPr bwMode="black">
          <a:xfrm>
            <a:off x="4561752" y="2805892"/>
            <a:ext cx="255500" cy="304047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80687" tIns="40344" rIns="80687" bIns="40344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568">
              <a:solidFill>
                <a:srgbClr val="FFFFFF"/>
              </a:solidFill>
            </a:endParaRPr>
          </a:p>
        </p:txBody>
      </p:sp>
      <p:sp>
        <p:nvSpPr>
          <p:cNvPr id="27" name="Freeform 79"/>
          <p:cNvSpPr>
            <a:spLocks noEditPoints="1"/>
          </p:cNvSpPr>
          <p:nvPr/>
        </p:nvSpPr>
        <p:spPr bwMode="black">
          <a:xfrm>
            <a:off x="4337646" y="2691692"/>
            <a:ext cx="255500" cy="304047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80687" tIns="40344" rIns="80687" bIns="40344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568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93379" y="2305884"/>
            <a:ext cx="1088100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Collections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16012" y="2308433"/>
            <a:ext cx="1119530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Documents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4844107" y="2814170"/>
            <a:ext cx="747021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476378" y="3254167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476378" y="3975352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480121" y="3964590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480121" y="4685775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476378" y="4699560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476378" y="5420745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" descr="\\MAGNUM\Projects\Microsoft\Cloud Power FY12\Design\ICONS_PNG\Document.png"/>
          <p:cNvPicPr>
            <a:picLocks noChangeAspect="1" noChangeArrowheads="1"/>
          </p:cNvPicPr>
          <p:nvPr/>
        </p:nvPicPr>
        <p:blipFill>
          <a:blip r:embed="rId6" cstate="print">
            <a:lum bright="100000"/>
          </a:blip>
          <a:stretch>
            <a:fillRect/>
          </a:stretch>
        </p:blipFill>
        <p:spPr bwMode="auto">
          <a:xfrm>
            <a:off x="5617983" y="2616665"/>
            <a:ext cx="523605" cy="523605"/>
          </a:xfrm>
          <a:prstGeom prst="rect">
            <a:avLst/>
          </a:prstGeom>
          <a:noFill/>
        </p:spPr>
      </p:pic>
      <p:grpSp>
        <p:nvGrpSpPr>
          <p:cNvPr id="38" name="Group 37"/>
          <p:cNvGrpSpPr/>
          <p:nvPr/>
        </p:nvGrpSpPr>
        <p:grpSpPr>
          <a:xfrm>
            <a:off x="4778662" y="3820917"/>
            <a:ext cx="462647" cy="453245"/>
            <a:chOff x="9442185" y="2332180"/>
            <a:chExt cx="471924" cy="46233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9494837" y="2332180"/>
              <a:ext cx="256311" cy="30186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>
                <a:solidFill>
                  <a:srgbClr val="442359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442185" y="2374398"/>
              <a:ext cx="471924" cy="42011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882" dirty="0">
                  <a:solidFill>
                    <a:srgbClr val="442359"/>
                  </a:solidFill>
                </a:rPr>
                <a:t>JS</a:t>
              </a:r>
              <a:endParaRPr lang="en-US" sz="1961" dirty="0">
                <a:solidFill>
                  <a:srgbClr val="442359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778662" y="4560024"/>
            <a:ext cx="462647" cy="453245"/>
            <a:chOff x="9442185" y="2332180"/>
            <a:chExt cx="471924" cy="462333"/>
          </a:xfrm>
        </p:grpSpPr>
        <p:sp>
          <p:nvSpPr>
            <p:cNvPr id="42" name="Rectangle 41"/>
            <p:cNvSpPr/>
            <p:nvPr/>
          </p:nvSpPr>
          <p:spPr bwMode="auto">
            <a:xfrm>
              <a:off x="9494837" y="2332180"/>
              <a:ext cx="256311" cy="30186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>
                <a:solidFill>
                  <a:srgbClr val="442359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442185" y="2374398"/>
              <a:ext cx="471924" cy="42011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882" dirty="0">
                  <a:solidFill>
                    <a:srgbClr val="442359"/>
                  </a:solidFill>
                </a:rPr>
                <a:t>JS</a:t>
              </a:r>
              <a:endParaRPr lang="en-US" sz="1961" dirty="0">
                <a:solidFill>
                  <a:srgbClr val="442359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778662" y="5276166"/>
            <a:ext cx="462647" cy="453245"/>
            <a:chOff x="9442185" y="2332180"/>
            <a:chExt cx="471924" cy="462333"/>
          </a:xfrm>
        </p:grpSpPr>
        <p:sp>
          <p:nvSpPr>
            <p:cNvPr id="45" name="Rectangle 44"/>
            <p:cNvSpPr/>
            <p:nvPr/>
          </p:nvSpPr>
          <p:spPr bwMode="auto">
            <a:xfrm>
              <a:off x="9494837" y="2332180"/>
              <a:ext cx="256311" cy="30186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>
                <a:solidFill>
                  <a:srgbClr val="442359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442185" y="2374398"/>
              <a:ext cx="471924" cy="42011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882" dirty="0">
                  <a:solidFill>
                    <a:srgbClr val="442359"/>
                  </a:solidFill>
                </a:rPr>
                <a:t>JS</a:t>
              </a:r>
              <a:endParaRPr lang="en-US" sz="1961" dirty="0">
                <a:solidFill>
                  <a:srgbClr val="442359"/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425089" y="3389266"/>
            <a:ext cx="1572623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Stored Procedures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10649" y="4169107"/>
            <a:ext cx="902284" cy="452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Triggers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450267" y="4890061"/>
            <a:ext cx="1900562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User Defined Functions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5540117" y="2962656"/>
            <a:ext cx="672319" cy="29151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365300" y="1934959"/>
            <a:ext cx="4584226" cy="4281129"/>
          </a:xfrm>
          <a:prstGeom prst="rect">
            <a:avLst/>
          </a:prstGeom>
          <a:solidFill>
            <a:srgbClr val="50505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2514704" y="2084363"/>
            <a:ext cx="4584226" cy="4281129"/>
          </a:xfrm>
          <a:prstGeom prst="rect">
            <a:avLst/>
          </a:prstGeom>
          <a:solidFill>
            <a:srgbClr val="50505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1896953" y="2667732"/>
            <a:ext cx="480413" cy="677684"/>
          </a:xfrm>
          <a:prstGeom prst="rect">
            <a:avLst/>
          </a:prstGeom>
          <a:solidFill>
            <a:srgbClr val="50505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494915" y="1317644"/>
            <a:ext cx="4530882" cy="2806055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Database Account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Wingdings" panose="05000000000000000000" pitchFamily="2" charset="2"/>
              <a:buChar char="§"/>
            </a:pPr>
            <a:r>
              <a:rPr lang="en-US" sz="196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Unique DNS namespace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Wingdings" panose="05000000000000000000" pitchFamily="2" charset="2"/>
              <a:buChar char="§"/>
            </a:pPr>
            <a:r>
              <a:rPr lang="en-US" sz="196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Access boundary (master key)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Wingdings" panose="05000000000000000000" pitchFamily="2" charset="2"/>
              <a:buChar char="§"/>
            </a:pPr>
            <a:r>
              <a:rPr lang="en-US" sz="196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Billable entity 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Wingdings" panose="05000000000000000000" pitchFamily="2" charset="2"/>
              <a:buChar char="§"/>
            </a:pPr>
            <a:r>
              <a:rPr lang="en-US" sz="196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Assigned default consistency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Wingdings" panose="05000000000000000000" pitchFamily="2" charset="2"/>
              <a:buChar char="§"/>
            </a:pPr>
            <a:endParaRPr lang="en-US" sz="2353" dirty="0"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Wingdings" panose="05000000000000000000" pitchFamily="2" charset="2"/>
              <a:buChar char="§"/>
            </a:pPr>
            <a:endParaRPr lang="en-US" sz="2353" dirty="0"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61396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496"/>
            <a:ext cx="11653523" cy="1719840"/>
          </a:xfrm>
        </p:spPr>
        <p:txBody>
          <a:bodyPr/>
          <a:lstStyle/>
          <a:p>
            <a:r>
              <a:rPr lang="en-US" dirty="0" smtClean="0"/>
              <a:t>DocumentDB Resources</a:t>
            </a:r>
          </a:p>
          <a:p>
            <a:endParaRPr lang="en-US" dirty="0"/>
          </a:p>
          <a:p>
            <a:pPr marL="560196" lvl="2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5" name="Freeform 131"/>
          <p:cNvSpPr>
            <a:spLocks noEditPoints="1"/>
          </p:cNvSpPr>
          <p:nvPr/>
        </p:nvSpPr>
        <p:spPr bwMode="black">
          <a:xfrm>
            <a:off x="1540937" y="2749404"/>
            <a:ext cx="280935" cy="165511"/>
          </a:xfrm>
          <a:custGeom>
            <a:avLst/>
            <a:gdLst>
              <a:gd name="T0" fmla="*/ 63 w 78"/>
              <a:gd name="T1" fmla="*/ 46 h 46"/>
              <a:gd name="T2" fmla="*/ 15 w 78"/>
              <a:gd name="T3" fmla="*/ 46 h 46"/>
              <a:gd name="T4" fmla="*/ 15 w 78"/>
              <a:gd name="T5" fmla="*/ 37 h 46"/>
              <a:gd name="T6" fmla="*/ 63 w 78"/>
              <a:gd name="T7" fmla="*/ 37 h 46"/>
              <a:gd name="T8" fmla="*/ 63 w 78"/>
              <a:gd name="T9" fmla="*/ 46 h 46"/>
              <a:gd name="T10" fmla="*/ 70 w 78"/>
              <a:gd name="T11" fmla="*/ 0 h 46"/>
              <a:gd name="T12" fmla="*/ 15 w 78"/>
              <a:gd name="T13" fmla="*/ 0 h 46"/>
              <a:gd name="T14" fmla="*/ 15 w 78"/>
              <a:gd name="T15" fmla="*/ 9 h 46"/>
              <a:gd name="T16" fmla="*/ 70 w 78"/>
              <a:gd name="T17" fmla="*/ 9 h 46"/>
              <a:gd name="T18" fmla="*/ 70 w 78"/>
              <a:gd name="T19" fmla="*/ 0 h 46"/>
              <a:gd name="T20" fmla="*/ 78 w 78"/>
              <a:gd name="T21" fmla="*/ 18 h 46"/>
              <a:gd name="T22" fmla="*/ 15 w 78"/>
              <a:gd name="T23" fmla="*/ 18 h 46"/>
              <a:gd name="T24" fmla="*/ 15 w 78"/>
              <a:gd name="T25" fmla="*/ 28 h 46"/>
              <a:gd name="T26" fmla="*/ 78 w 78"/>
              <a:gd name="T27" fmla="*/ 28 h 46"/>
              <a:gd name="T28" fmla="*/ 78 w 78"/>
              <a:gd name="T29" fmla="*/ 18 h 46"/>
              <a:gd name="T30" fmla="*/ 4 w 78"/>
              <a:gd name="T31" fmla="*/ 9 h 46"/>
              <a:gd name="T32" fmla="*/ 9 w 78"/>
              <a:gd name="T33" fmla="*/ 4 h 46"/>
              <a:gd name="T34" fmla="*/ 4 w 78"/>
              <a:gd name="T35" fmla="*/ 0 h 46"/>
              <a:gd name="T36" fmla="*/ 0 w 78"/>
              <a:gd name="T37" fmla="*/ 4 h 46"/>
              <a:gd name="T38" fmla="*/ 4 w 78"/>
              <a:gd name="T39" fmla="*/ 9 h 46"/>
              <a:gd name="T40" fmla="*/ 4 w 78"/>
              <a:gd name="T41" fmla="*/ 18 h 46"/>
              <a:gd name="T42" fmla="*/ 0 w 78"/>
              <a:gd name="T43" fmla="*/ 23 h 46"/>
              <a:gd name="T44" fmla="*/ 4 w 78"/>
              <a:gd name="T45" fmla="*/ 28 h 46"/>
              <a:gd name="T46" fmla="*/ 9 w 78"/>
              <a:gd name="T47" fmla="*/ 23 h 46"/>
              <a:gd name="T48" fmla="*/ 4 w 78"/>
              <a:gd name="T49" fmla="*/ 18 h 46"/>
              <a:gd name="T50" fmla="*/ 4 w 78"/>
              <a:gd name="T51" fmla="*/ 37 h 46"/>
              <a:gd name="T52" fmla="*/ 0 w 78"/>
              <a:gd name="T53" fmla="*/ 41 h 46"/>
              <a:gd name="T54" fmla="*/ 4 w 78"/>
              <a:gd name="T55" fmla="*/ 46 h 46"/>
              <a:gd name="T56" fmla="*/ 9 w 78"/>
              <a:gd name="T57" fmla="*/ 41 h 46"/>
              <a:gd name="T58" fmla="*/ 4 w 78"/>
              <a:gd name="T59" fmla="*/ 3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8" h="46">
                <a:moveTo>
                  <a:pt x="63" y="46"/>
                </a:moveTo>
                <a:cubicBezTo>
                  <a:pt x="15" y="46"/>
                  <a:pt x="15" y="46"/>
                  <a:pt x="15" y="46"/>
                </a:cubicBezTo>
                <a:cubicBezTo>
                  <a:pt x="15" y="37"/>
                  <a:pt x="15" y="37"/>
                  <a:pt x="15" y="37"/>
                </a:cubicBezTo>
                <a:cubicBezTo>
                  <a:pt x="63" y="37"/>
                  <a:pt x="63" y="37"/>
                  <a:pt x="63" y="37"/>
                </a:cubicBezTo>
                <a:lnTo>
                  <a:pt x="63" y="46"/>
                </a:lnTo>
                <a:close/>
                <a:moveTo>
                  <a:pt x="70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9"/>
                  <a:pt x="15" y="9"/>
                  <a:pt x="15" y="9"/>
                </a:cubicBezTo>
                <a:cubicBezTo>
                  <a:pt x="70" y="9"/>
                  <a:pt x="70" y="9"/>
                  <a:pt x="70" y="9"/>
                </a:cubicBezTo>
                <a:lnTo>
                  <a:pt x="70" y="0"/>
                </a:lnTo>
                <a:close/>
                <a:moveTo>
                  <a:pt x="78" y="18"/>
                </a:moveTo>
                <a:cubicBezTo>
                  <a:pt x="15" y="18"/>
                  <a:pt x="15" y="18"/>
                  <a:pt x="15" y="18"/>
                </a:cubicBezTo>
                <a:cubicBezTo>
                  <a:pt x="15" y="28"/>
                  <a:pt x="15" y="28"/>
                  <a:pt x="15" y="28"/>
                </a:cubicBezTo>
                <a:cubicBezTo>
                  <a:pt x="78" y="28"/>
                  <a:pt x="78" y="28"/>
                  <a:pt x="78" y="28"/>
                </a:cubicBezTo>
                <a:lnTo>
                  <a:pt x="78" y="18"/>
                </a:lnTo>
                <a:close/>
                <a:moveTo>
                  <a:pt x="4" y="9"/>
                </a:moveTo>
                <a:cubicBezTo>
                  <a:pt x="7" y="9"/>
                  <a:pt x="9" y="7"/>
                  <a:pt x="9" y="4"/>
                </a:cubicBezTo>
                <a:cubicBezTo>
                  <a:pt x="9" y="2"/>
                  <a:pt x="7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7"/>
                  <a:pt x="2" y="9"/>
                  <a:pt x="4" y="9"/>
                </a:cubicBezTo>
                <a:moveTo>
                  <a:pt x="4" y="18"/>
                </a:moveTo>
                <a:cubicBezTo>
                  <a:pt x="2" y="18"/>
                  <a:pt x="0" y="20"/>
                  <a:pt x="0" y="23"/>
                </a:cubicBezTo>
                <a:cubicBezTo>
                  <a:pt x="0" y="26"/>
                  <a:pt x="2" y="28"/>
                  <a:pt x="4" y="28"/>
                </a:cubicBezTo>
                <a:cubicBezTo>
                  <a:pt x="7" y="28"/>
                  <a:pt x="9" y="26"/>
                  <a:pt x="9" y="23"/>
                </a:cubicBezTo>
                <a:cubicBezTo>
                  <a:pt x="9" y="20"/>
                  <a:pt x="7" y="18"/>
                  <a:pt x="4" y="18"/>
                </a:cubicBezTo>
                <a:moveTo>
                  <a:pt x="4" y="37"/>
                </a:moveTo>
                <a:cubicBezTo>
                  <a:pt x="2" y="37"/>
                  <a:pt x="0" y="39"/>
                  <a:pt x="0" y="41"/>
                </a:cubicBezTo>
                <a:cubicBezTo>
                  <a:pt x="0" y="44"/>
                  <a:pt x="2" y="46"/>
                  <a:pt x="4" y="46"/>
                </a:cubicBezTo>
                <a:cubicBezTo>
                  <a:pt x="7" y="46"/>
                  <a:pt x="9" y="44"/>
                  <a:pt x="9" y="41"/>
                </a:cubicBezTo>
                <a:cubicBezTo>
                  <a:pt x="9" y="39"/>
                  <a:pt x="7" y="37"/>
                  <a:pt x="4" y="37"/>
                </a:cubicBezTo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9602" y="2305884"/>
            <a:ext cx="1844438" cy="452590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Database Account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979053" y="2814170"/>
            <a:ext cx="747021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59230" y="2301685"/>
            <a:ext cx="1043659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Databases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850843" y="3254167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850843" y="3975352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print">
            <a:lum bright="100000"/>
          </a:blip>
          <a:srcRect r="63636"/>
          <a:stretch>
            <a:fillRect/>
          </a:stretch>
        </p:blipFill>
        <p:spPr bwMode="auto">
          <a:xfrm flipH="1">
            <a:off x="3132185" y="3719836"/>
            <a:ext cx="157617" cy="433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print">
            <a:lum bright="100000"/>
          </a:blip>
          <a:srcRect r="63636"/>
          <a:stretch>
            <a:fillRect/>
          </a:stretch>
        </p:blipFill>
        <p:spPr bwMode="auto">
          <a:xfrm flipH="1">
            <a:off x="3281589" y="3869241"/>
            <a:ext cx="157617" cy="4334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Straight Connector 18"/>
          <p:cNvCxnSpPr/>
          <p:nvPr/>
        </p:nvCxnSpPr>
        <p:spPr>
          <a:xfrm>
            <a:off x="3241213" y="4225294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41213" y="4946479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78167" y="3381922"/>
            <a:ext cx="726092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Users</a:t>
            </a:r>
          </a:p>
        </p:txBody>
      </p:sp>
      <p:pic>
        <p:nvPicPr>
          <p:cNvPr id="22" name="Picture 5" descr="\\MAGNUM\Projects\Microsoft\Cloud Power FY12\Design\ICONS_PNG\Consistent_Development_and_Deployment_Platform.png"/>
          <p:cNvPicPr>
            <a:picLocks noChangeAspect="1" noChangeArrowheads="1"/>
          </p:cNvPicPr>
          <p:nvPr/>
        </p:nvPicPr>
        <p:blipFill>
          <a:blip r:embed="rId4" cstate="print">
            <a:lum bright="100000"/>
          </a:blip>
          <a:stretch>
            <a:fillRect/>
          </a:stretch>
        </p:blipFill>
        <p:spPr bwMode="auto">
          <a:xfrm>
            <a:off x="3499906" y="4812633"/>
            <a:ext cx="283250" cy="283250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132185" y="4459481"/>
            <a:ext cx="1140338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Permissions</a:t>
            </a:r>
          </a:p>
        </p:txBody>
      </p:sp>
      <p:pic>
        <p:nvPicPr>
          <p:cNvPr id="24" name="Picture 5" descr="\\MAGNUM\Projects\Microsoft\Cloud Power FY12\Design\ICONS_PNG\Consistent_Development_and_Deployment_Platform.png"/>
          <p:cNvPicPr>
            <a:picLocks noChangeAspect="1" noChangeArrowheads="1"/>
          </p:cNvPicPr>
          <p:nvPr/>
        </p:nvPicPr>
        <p:blipFill>
          <a:blip r:embed="rId4" cstate="print">
            <a:lum bright="100000"/>
          </a:blip>
          <a:stretch>
            <a:fillRect/>
          </a:stretch>
        </p:blipFill>
        <p:spPr bwMode="auto">
          <a:xfrm>
            <a:off x="3692364" y="4962038"/>
            <a:ext cx="283250" cy="283250"/>
          </a:xfrm>
          <a:prstGeom prst="rect">
            <a:avLst/>
          </a:prstGeom>
          <a:noFill/>
        </p:spPr>
      </p:pic>
      <p:cxnSp>
        <p:nvCxnSpPr>
          <p:cNvPr id="25" name="Straight Connector 24"/>
          <p:cNvCxnSpPr/>
          <p:nvPr/>
        </p:nvCxnSpPr>
        <p:spPr>
          <a:xfrm>
            <a:off x="3505562" y="2826413"/>
            <a:ext cx="747021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79"/>
          <p:cNvSpPr>
            <a:spLocks noEditPoints="1"/>
          </p:cNvSpPr>
          <p:nvPr/>
        </p:nvSpPr>
        <p:spPr bwMode="black">
          <a:xfrm>
            <a:off x="4561752" y="2805892"/>
            <a:ext cx="255500" cy="304047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80687" tIns="40344" rIns="80687" bIns="40344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568">
              <a:solidFill>
                <a:srgbClr val="FFFFFF"/>
              </a:solidFill>
            </a:endParaRPr>
          </a:p>
        </p:txBody>
      </p:sp>
      <p:sp>
        <p:nvSpPr>
          <p:cNvPr id="27" name="Freeform 79"/>
          <p:cNvSpPr>
            <a:spLocks noEditPoints="1"/>
          </p:cNvSpPr>
          <p:nvPr/>
        </p:nvSpPr>
        <p:spPr bwMode="black">
          <a:xfrm>
            <a:off x="4337646" y="2691692"/>
            <a:ext cx="255500" cy="304047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80687" tIns="40344" rIns="80687" bIns="40344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568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93379" y="2305884"/>
            <a:ext cx="1088100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Collections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16012" y="2308433"/>
            <a:ext cx="1119530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Documents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4844107" y="2814170"/>
            <a:ext cx="747021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476378" y="3254167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476378" y="3975352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480121" y="3964590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480121" y="4685775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476378" y="4699560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476378" y="5420745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" descr="\\MAGNUM\Projects\Microsoft\Cloud Power FY12\Design\ICONS_PNG\Document.png"/>
          <p:cNvPicPr>
            <a:picLocks noChangeAspect="1" noChangeArrowheads="1"/>
          </p:cNvPicPr>
          <p:nvPr/>
        </p:nvPicPr>
        <p:blipFill>
          <a:blip r:embed="rId5" cstate="print">
            <a:lum bright="100000"/>
          </a:blip>
          <a:stretch>
            <a:fillRect/>
          </a:stretch>
        </p:blipFill>
        <p:spPr bwMode="auto">
          <a:xfrm>
            <a:off x="5617983" y="2616665"/>
            <a:ext cx="523605" cy="523605"/>
          </a:xfrm>
          <a:prstGeom prst="rect">
            <a:avLst/>
          </a:prstGeom>
          <a:noFill/>
        </p:spPr>
      </p:pic>
      <p:grpSp>
        <p:nvGrpSpPr>
          <p:cNvPr id="38" name="Group 37"/>
          <p:cNvGrpSpPr/>
          <p:nvPr/>
        </p:nvGrpSpPr>
        <p:grpSpPr>
          <a:xfrm>
            <a:off x="4778662" y="3820917"/>
            <a:ext cx="462647" cy="453245"/>
            <a:chOff x="9442185" y="2332180"/>
            <a:chExt cx="471924" cy="46233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9494837" y="2332180"/>
              <a:ext cx="256311" cy="30186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>
                <a:solidFill>
                  <a:srgbClr val="442359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442185" y="2374398"/>
              <a:ext cx="471924" cy="42011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882" dirty="0">
                  <a:solidFill>
                    <a:srgbClr val="442359"/>
                  </a:solidFill>
                </a:rPr>
                <a:t>JS</a:t>
              </a:r>
              <a:endParaRPr lang="en-US" sz="1961" dirty="0">
                <a:solidFill>
                  <a:srgbClr val="442359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778662" y="4560024"/>
            <a:ext cx="462647" cy="453245"/>
            <a:chOff x="9442185" y="2332180"/>
            <a:chExt cx="471924" cy="462333"/>
          </a:xfrm>
        </p:grpSpPr>
        <p:sp>
          <p:nvSpPr>
            <p:cNvPr id="42" name="Rectangle 41"/>
            <p:cNvSpPr/>
            <p:nvPr/>
          </p:nvSpPr>
          <p:spPr bwMode="auto">
            <a:xfrm>
              <a:off x="9494837" y="2332180"/>
              <a:ext cx="256311" cy="30186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>
                <a:solidFill>
                  <a:srgbClr val="442359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442185" y="2374398"/>
              <a:ext cx="471924" cy="42011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882" dirty="0">
                  <a:solidFill>
                    <a:srgbClr val="442359"/>
                  </a:solidFill>
                </a:rPr>
                <a:t>JS</a:t>
              </a:r>
              <a:endParaRPr lang="en-US" sz="1961" dirty="0">
                <a:solidFill>
                  <a:srgbClr val="442359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778662" y="5276166"/>
            <a:ext cx="462647" cy="453245"/>
            <a:chOff x="9442185" y="2332180"/>
            <a:chExt cx="471924" cy="462333"/>
          </a:xfrm>
        </p:grpSpPr>
        <p:sp>
          <p:nvSpPr>
            <p:cNvPr id="45" name="Rectangle 44"/>
            <p:cNvSpPr/>
            <p:nvPr/>
          </p:nvSpPr>
          <p:spPr bwMode="auto">
            <a:xfrm>
              <a:off x="9494837" y="2332180"/>
              <a:ext cx="256311" cy="30186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>
                <a:solidFill>
                  <a:srgbClr val="442359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442185" y="2374398"/>
              <a:ext cx="471924" cy="42011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882" dirty="0">
                  <a:solidFill>
                    <a:srgbClr val="442359"/>
                  </a:solidFill>
                </a:rPr>
                <a:t>JS</a:t>
              </a:r>
              <a:endParaRPr lang="en-US" sz="1961" dirty="0">
                <a:solidFill>
                  <a:srgbClr val="442359"/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425089" y="3389266"/>
            <a:ext cx="1572623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Stored Procedures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10649" y="4169107"/>
            <a:ext cx="902284" cy="452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Triggers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450267" y="4890061"/>
            <a:ext cx="1900562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User Defined Functions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5540117" y="2962656"/>
            <a:ext cx="672319" cy="29151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4157504" y="2084729"/>
            <a:ext cx="3237722" cy="4281129"/>
          </a:xfrm>
          <a:prstGeom prst="rect">
            <a:avLst/>
          </a:prstGeom>
          <a:solidFill>
            <a:srgbClr val="50505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1307600" y="4223870"/>
            <a:ext cx="480413" cy="677684"/>
          </a:xfrm>
          <a:prstGeom prst="rect">
            <a:avLst/>
          </a:prstGeom>
          <a:solidFill>
            <a:srgbClr val="50505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494914" y="1317644"/>
            <a:ext cx="4445233" cy="2459070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Databases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Wingdings" panose="05000000000000000000" pitchFamily="2" charset="2"/>
              <a:buChar char="§"/>
            </a:pPr>
            <a:r>
              <a:rPr lang="en-US" sz="196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Authorization namespace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Wingdings" panose="05000000000000000000" pitchFamily="2" charset="2"/>
              <a:buChar char="§"/>
            </a:pPr>
            <a:r>
              <a:rPr lang="en-US" sz="196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Container for data collections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Wingdings" panose="05000000000000000000" pitchFamily="2" charset="2"/>
              <a:buChar char="§"/>
            </a:pPr>
            <a:r>
              <a:rPr lang="en-US" sz="196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Scale out with more collections</a:t>
            </a:r>
          </a:p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 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Wingdings" panose="05000000000000000000" pitchFamily="2" charset="2"/>
              <a:buChar char="§"/>
            </a:pPr>
            <a:endParaRPr lang="en-US" sz="2353" dirty="0"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3478459" y="2518081"/>
            <a:ext cx="685036" cy="674754"/>
          </a:xfrm>
          <a:prstGeom prst="rect">
            <a:avLst/>
          </a:prstGeom>
          <a:solidFill>
            <a:srgbClr val="50505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719228" y="2812146"/>
            <a:ext cx="1150100" cy="452590"/>
            <a:chOff x="469991" y="3686746"/>
            <a:chExt cx="1173162" cy="461665"/>
          </a:xfrm>
        </p:grpSpPr>
        <p:pic>
          <p:nvPicPr>
            <p:cNvPr id="57" name="Picture 56" descr="\\MAGNUM\Projects\Microsoft\Cloud Power FY12\Design\Icons\PNGs\Cylinder.png"/>
            <p:cNvPicPr>
              <a:picLocks noChangeAspect="1" noChangeArrowheads="1"/>
            </p:cNvPicPr>
            <p:nvPr/>
          </p:nvPicPr>
          <p:blipFill>
            <a:blip r:embed="rId6" cstate="print">
              <a:lum bright="100000"/>
            </a:blip>
            <a:srcRect/>
            <a:stretch>
              <a:fillRect/>
            </a:stretch>
          </p:blipFill>
          <p:spPr bwMode="auto">
            <a:xfrm rot="16200000">
              <a:off x="858478" y="3302660"/>
              <a:ext cx="396187" cy="1173162"/>
            </a:xfrm>
            <a:prstGeom prst="rect">
              <a:avLst/>
            </a:prstGeom>
            <a:noFill/>
          </p:spPr>
        </p:pic>
        <p:sp>
          <p:nvSpPr>
            <p:cNvPr id="58" name="TextBox 57"/>
            <p:cNvSpPr txBox="1"/>
            <p:nvPr/>
          </p:nvSpPr>
          <p:spPr>
            <a:xfrm>
              <a:off x="792691" y="3686746"/>
              <a:ext cx="545662" cy="46166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176" dirty="0">
                  <a:solidFill>
                    <a:srgbClr val="505050"/>
                  </a:solidFill>
                </a:rPr>
                <a:t>{  }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364725" y="2634215"/>
            <a:ext cx="1150100" cy="452590"/>
            <a:chOff x="469991" y="3686746"/>
            <a:chExt cx="1173162" cy="461665"/>
          </a:xfrm>
        </p:grpSpPr>
        <p:pic>
          <p:nvPicPr>
            <p:cNvPr id="60" name="Picture 59" descr="\\MAGNUM\Projects\Microsoft\Cloud Power FY12\Design\Icons\PNGs\Cylinder.png"/>
            <p:cNvPicPr>
              <a:picLocks noChangeAspect="1" noChangeArrowheads="1"/>
            </p:cNvPicPr>
            <p:nvPr/>
          </p:nvPicPr>
          <p:blipFill>
            <a:blip r:embed="rId6" cstate="print">
              <a:lum bright="100000"/>
            </a:blip>
            <a:srcRect/>
            <a:stretch>
              <a:fillRect/>
            </a:stretch>
          </p:blipFill>
          <p:spPr bwMode="auto">
            <a:xfrm rot="16200000">
              <a:off x="858478" y="3302660"/>
              <a:ext cx="396187" cy="1173162"/>
            </a:xfrm>
            <a:prstGeom prst="rect">
              <a:avLst/>
            </a:prstGeom>
            <a:noFill/>
          </p:spPr>
        </p:pic>
        <p:sp>
          <p:nvSpPr>
            <p:cNvPr id="61" name="TextBox 60"/>
            <p:cNvSpPr txBox="1"/>
            <p:nvPr/>
          </p:nvSpPr>
          <p:spPr>
            <a:xfrm>
              <a:off x="792691" y="3686746"/>
              <a:ext cx="545662" cy="46166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176" dirty="0">
                  <a:solidFill>
                    <a:srgbClr val="505050"/>
                  </a:solidFill>
                </a:rPr>
                <a:t>{  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4911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496"/>
            <a:ext cx="11653523" cy="1719840"/>
          </a:xfrm>
        </p:spPr>
        <p:txBody>
          <a:bodyPr/>
          <a:lstStyle/>
          <a:p>
            <a:r>
              <a:rPr lang="en-US" dirty="0" smtClean="0"/>
              <a:t>DocumentDB Resources</a:t>
            </a:r>
          </a:p>
          <a:p>
            <a:endParaRPr lang="en-US" dirty="0"/>
          </a:p>
          <a:p>
            <a:pPr marL="560196" lvl="2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5" name="Freeform 131"/>
          <p:cNvSpPr>
            <a:spLocks noEditPoints="1"/>
          </p:cNvSpPr>
          <p:nvPr/>
        </p:nvSpPr>
        <p:spPr bwMode="black">
          <a:xfrm>
            <a:off x="1540937" y="2749404"/>
            <a:ext cx="280935" cy="165511"/>
          </a:xfrm>
          <a:custGeom>
            <a:avLst/>
            <a:gdLst>
              <a:gd name="T0" fmla="*/ 63 w 78"/>
              <a:gd name="T1" fmla="*/ 46 h 46"/>
              <a:gd name="T2" fmla="*/ 15 w 78"/>
              <a:gd name="T3" fmla="*/ 46 h 46"/>
              <a:gd name="T4" fmla="*/ 15 w 78"/>
              <a:gd name="T5" fmla="*/ 37 h 46"/>
              <a:gd name="T6" fmla="*/ 63 w 78"/>
              <a:gd name="T7" fmla="*/ 37 h 46"/>
              <a:gd name="T8" fmla="*/ 63 w 78"/>
              <a:gd name="T9" fmla="*/ 46 h 46"/>
              <a:gd name="T10" fmla="*/ 70 w 78"/>
              <a:gd name="T11" fmla="*/ 0 h 46"/>
              <a:gd name="T12" fmla="*/ 15 w 78"/>
              <a:gd name="T13" fmla="*/ 0 h 46"/>
              <a:gd name="T14" fmla="*/ 15 w 78"/>
              <a:gd name="T15" fmla="*/ 9 h 46"/>
              <a:gd name="T16" fmla="*/ 70 w 78"/>
              <a:gd name="T17" fmla="*/ 9 h 46"/>
              <a:gd name="T18" fmla="*/ 70 w 78"/>
              <a:gd name="T19" fmla="*/ 0 h 46"/>
              <a:gd name="T20" fmla="*/ 78 w 78"/>
              <a:gd name="T21" fmla="*/ 18 h 46"/>
              <a:gd name="T22" fmla="*/ 15 w 78"/>
              <a:gd name="T23" fmla="*/ 18 h 46"/>
              <a:gd name="T24" fmla="*/ 15 w 78"/>
              <a:gd name="T25" fmla="*/ 28 h 46"/>
              <a:gd name="T26" fmla="*/ 78 w 78"/>
              <a:gd name="T27" fmla="*/ 28 h 46"/>
              <a:gd name="T28" fmla="*/ 78 w 78"/>
              <a:gd name="T29" fmla="*/ 18 h 46"/>
              <a:gd name="T30" fmla="*/ 4 w 78"/>
              <a:gd name="T31" fmla="*/ 9 h 46"/>
              <a:gd name="T32" fmla="*/ 9 w 78"/>
              <a:gd name="T33" fmla="*/ 4 h 46"/>
              <a:gd name="T34" fmla="*/ 4 w 78"/>
              <a:gd name="T35" fmla="*/ 0 h 46"/>
              <a:gd name="T36" fmla="*/ 0 w 78"/>
              <a:gd name="T37" fmla="*/ 4 h 46"/>
              <a:gd name="T38" fmla="*/ 4 w 78"/>
              <a:gd name="T39" fmla="*/ 9 h 46"/>
              <a:gd name="T40" fmla="*/ 4 w 78"/>
              <a:gd name="T41" fmla="*/ 18 h 46"/>
              <a:gd name="T42" fmla="*/ 0 w 78"/>
              <a:gd name="T43" fmla="*/ 23 h 46"/>
              <a:gd name="T44" fmla="*/ 4 w 78"/>
              <a:gd name="T45" fmla="*/ 28 h 46"/>
              <a:gd name="T46" fmla="*/ 9 w 78"/>
              <a:gd name="T47" fmla="*/ 23 h 46"/>
              <a:gd name="T48" fmla="*/ 4 w 78"/>
              <a:gd name="T49" fmla="*/ 18 h 46"/>
              <a:gd name="T50" fmla="*/ 4 w 78"/>
              <a:gd name="T51" fmla="*/ 37 h 46"/>
              <a:gd name="T52" fmla="*/ 0 w 78"/>
              <a:gd name="T53" fmla="*/ 41 h 46"/>
              <a:gd name="T54" fmla="*/ 4 w 78"/>
              <a:gd name="T55" fmla="*/ 46 h 46"/>
              <a:gd name="T56" fmla="*/ 9 w 78"/>
              <a:gd name="T57" fmla="*/ 41 h 46"/>
              <a:gd name="T58" fmla="*/ 4 w 78"/>
              <a:gd name="T59" fmla="*/ 3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8" h="46">
                <a:moveTo>
                  <a:pt x="63" y="46"/>
                </a:moveTo>
                <a:cubicBezTo>
                  <a:pt x="15" y="46"/>
                  <a:pt x="15" y="46"/>
                  <a:pt x="15" y="46"/>
                </a:cubicBezTo>
                <a:cubicBezTo>
                  <a:pt x="15" y="37"/>
                  <a:pt x="15" y="37"/>
                  <a:pt x="15" y="37"/>
                </a:cubicBezTo>
                <a:cubicBezTo>
                  <a:pt x="63" y="37"/>
                  <a:pt x="63" y="37"/>
                  <a:pt x="63" y="37"/>
                </a:cubicBezTo>
                <a:lnTo>
                  <a:pt x="63" y="46"/>
                </a:lnTo>
                <a:close/>
                <a:moveTo>
                  <a:pt x="70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9"/>
                  <a:pt x="15" y="9"/>
                  <a:pt x="15" y="9"/>
                </a:cubicBezTo>
                <a:cubicBezTo>
                  <a:pt x="70" y="9"/>
                  <a:pt x="70" y="9"/>
                  <a:pt x="70" y="9"/>
                </a:cubicBezTo>
                <a:lnTo>
                  <a:pt x="70" y="0"/>
                </a:lnTo>
                <a:close/>
                <a:moveTo>
                  <a:pt x="78" y="18"/>
                </a:moveTo>
                <a:cubicBezTo>
                  <a:pt x="15" y="18"/>
                  <a:pt x="15" y="18"/>
                  <a:pt x="15" y="18"/>
                </a:cubicBezTo>
                <a:cubicBezTo>
                  <a:pt x="15" y="28"/>
                  <a:pt x="15" y="28"/>
                  <a:pt x="15" y="28"/>
                </a:cubicBezTo>
                <a:cubicBezTo>
                  <a:pt x="78" y="28"/>
                  <a:pt x="78" y="28"/>
                  <a:pt x="78" y="28"/>
                </a:cubicBezTo>
                <a:lnTo>
                  <a:pt x="78" y="18"/>
                </a:lnTo>
                <a:close/>
                <a:moveTo>
                  <a:pt x="4" y="9"/>
                </a:moveTo>
                <a:cubicBezTo>
                  <a:pt x="7" y="9"/>
                  <a:pt x="9" y="7"/>
                  <a:pt x="9" y="4"/>
                </a:cubicBezTo>
                <a:cubicBezTo>
                  <a:pt x="9" y="2"/>
                  <a:pt x="7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7"/>
                  <a:pt x="2" y="9"/>
                  <a:pt x="4" y="9"/>
                </a:cubicBezTo>
                <a:moveTo>
                  <a:pt x="4" y="18"/>
                </a:moveTo>
                <a:cubicBezTo>
                  <a:pt x="2" y="18"/>
                  <a:pt x="0" y="20"/>
                  <a:pt x="0" y="23"/>
                </a:cubicBezTo>
                <a:cubicBezTo>
                  <a:pt x="0" y="26"/>
                  <a:pt x="2" y="28"/>
                  <a:pt x="4" y="28"/>
                </a:cubicBezTo>
                <a:cubicBezTo>
                  <a:pt x="7" y="28"/>
                  <a:pt x="9" y="26"/>
                  <a:pt x="9" y="23"/>
                </a:cubicBezTo>
                <a:cubicBezTo>
                  <a:pt x="9" y="20"/>
                  <a:pt x="7" y="18"/>
                  <a:pt x="4" y="18"/>
                </a:cubicBezTo>
                <a:moveTo>
                  <a:pt x="4" y="37"/>
                </a:moveTo>
                <a:cubicBezTo>
                  <a:pt x="2" y="37"/>
                  <a:pt x="0" y="39"/>
                  <a:pt x="0" y="41"/>
                </a:cubicBezTo>
                <a:cubicBezTo>
                  <a:pt x="0" y="44"/>
                  <a:pt x="2" y="46"/>
                  <a:pt x="4" y="46"/>
                </a:cubicBezTo>
                <a:cubicBezTo>
                  <a:pt x="7" y="46"/>
                  <a:pt x="9" y="44"/>
                  <a:pt x="9" y="41"/>
                </a:cubicBezTo>
                <a:cubicBezTo>
                  <a:pt x="9" y="39"/>
                  <a:pt x="7" y="37"/>
                  <a:pt x="4" y="37"/>
                </a:cubicBezTo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9602" y="2305884"/>
            <a:ext cx="1844438" cy="452590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Database Account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979053" y="2814170"/>
            <a:ext cx="747021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59230" y="2301685"/>
            <a:ext cx="1043659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Databases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850843" y="3254167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850843" y="3975352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print">
            <a:lum bright="100000"/>
          </a:blip>
          <a:srcRect r="63636"/>
          <a:stretch>
            <a:fillRect/>
          </a:stretch>
        </p:blipFill>
        <p:spPr bwMode="auto">
          <a:xfrm flipH="1">
            <a:off x="3132185" y="3719836"/>
            <a:ext cx="157617" cy="433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print">
            <a:lum bright="100000"/>
          </a:blip>
          <a:srcRect r="63636"/>
          <a:stretch>
            <a:fillRect/>
          </a:stretch>
        </p:blipFill>
        <p:spPr bwMode="auto">
          <a:xfrm flipH="1">
            <a:off x="3281589" y="3869241"/>
            <a:ext cx="157617" cy="4334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Straight Connector 18"/>
          <p:cNvCxnSpPr/>
          <p:nvPr/>
        </p:nvCxnSpPr>
        <p:spPr>
          <a:xfrm>
            <a:off x="3241213" y="4225294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41213" y="4946479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78167" y="3381922"/>
            <a:ext cx="726092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Users</a:t>
            </a:r>
          </a:p>
        </p:txBody>
      </p:sp>
      <p:pic>
        <p:nvPicPr>
          <p:cNvPr id="22" name="Picture 5" descr="\\MAGNUM\Projects\Microsoft\Cloud Power FY12\Design\ICONS_PNG\Consistent_Development_and_Deployment_Platform.png"/>
          <p:cNvPicPr>
            <a:picLocks noChangeAspect="1" noChangeArrowheads="1"/>
          </p:cNvPicPr>
          <p:nvPr/>
        </p:nvPicPr>
        <p:blipFill>
          <a:blip r:embed="rId4" cstate="print">
            <a:lum bright="100000"/>
          </a:blip>
          <a:stretch>
            <a:fillRect/>
          </a:stretch>
        </p:blipFill>
        <p:spPr bwMode="auto">
          <a:xfrm>
            <a:off x="3499906" y="4812633"/>
            <a:ext cx="283250" cy="283250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132185" y="4459481"/>
            <a:ext cx="1140338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Permissions</a:t>
            </a:r>
          </a:p>
        </p:txBody>
      </p:sp>
      <p:pic>
        <p:nvPicPr>
          <p:cNvPr id="24" name="Picture 5" descr="\\MAGNUM\Projects\Microsoft\Cloud Power FY12\Design\ICONS_PNG\Consistent_Development_and_Deployment_Platform.png"/>
          <p:cNvPicPr>
            <a:picLocks noChangeAspect="1" noChangeArrowheads="1"/>
          </p:cNvPicPr>
          <p:nvPr/>
        </p:nvPicPr>
        <p:blipFill>
          <a:blip r:embed="rId4" cstate="print">
            <a:lum bright="100000"/>
          </a:blip>
          <a:stretch>
            <a:fillRect/>
          </a:stretch>
        </p:blipFill>
        <p:spPr bwMode="auto">
          <a:xfrm>
            <a:off x="3692364" y="4962038"/>
            <a:ext cx="283250" cy="283250"/>
          </a:xfrm>
          <a:prstGeom prst="rect">
            <a:avLst/>
          </a:prstGeom>
          <a:noFill/>
        </p:spPr>
      </p:pic>
      <p:cxnSp>
        <p:nvCxnSpPr>
          <p:cNvPr id="25" name="Straight Connector 24"/>
          <p:cNvCxnSpPr/>
          <p:nvPr/>
        </p:nvCxnSpPr>
        <p:spPr>
          <a:xfrm>
            <a:off x="3505562" y="2826413"/>
            <a:ext cx="747021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79"/>
          <p:cNvSpPr>
            <a:spLocks noEditPoints="1"/>
          </p:cNvSpPr>
          <p:nvPr/>
        </p:nvSpPr>
        <p:spPr bwMode="black">
          <a:xfrm>
            <a:off x="4561752" y="2805892"/>
            <a:ext cx="255500" cy="304047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80687" tIns="40344" rIns="80687" bIns="40344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568">
              <a:solidFill>
                <a:srgbClr val="FFFFFF"/>
              </a:solidFill>
            </a:endParaRPr>
          </a:p>
        </p:txBody>
      </p:sp>
      <p:sp>
        <p:nvSpPr>
          <p:cNvPr id="27" name="Freeform 79"/>
          <p:cNvSpPr>
            <a:spLocks noEditPoints="1"/>
          </p:cNvSpPr>
          <p:nvPr/>
        </p:nvSpPr>
        <p:spPr bwMode="black">
          <a:xfrm>
            <a:off x="4337646" y="2691692"/>
            <a:ext cx="255500" cy="304047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80687" tIns="40344" rIns="80687" bIns="40344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568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93379" y="2305884"/>
            <a:ext cx="1088100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Collections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16012" y="2308433"/>
            <a:ext cx="1119530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Documents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4844107" y="2814170"/>
            <a:ext cx="747021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476378" y="3254167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476378" y="3975352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480121" y="3964590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480121" y="4685775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476378" y="4699560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476378" y="5420745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" descr="\\MAGNUM\Projects\Microsoft\Cloud Power FY12\Design\ICONS_PNG\Document.png"/>
          <p:cNvPicPr>
            <a:picLocks noChangeAspect="1" noChangeArrowheads="1"/>
          </p:cNvPicPr>
          <p:nvPr/>
        </p:nvPicPr>
        <p:blipFill>
          <a:blip r:embed="rId5" cstate="print">
            <a:lum bright="100000"/>
          </a:blip>
          <a:stretch>
            <a:fillRect/>
          </a:stretch>
        </p:blipFill>
        <p:spPr bwMode="auto">
          <a:xfrm>
            <a:off x="5617983" y="2616665"/>
            <a:ext cx="523605" cy="523605"/>
          </a:xfrm>
          <a:prstGeom prst="rect">
            <a:avLst/>
          </a:prstGeom>
          <a:noFill/>
        </p:spPr>
      </p:pic>
      <p:grpSp>
        <p:nvGrpSpPr>
          <p:cNvPr id="38" name="Group 37"/>
          <p:cNvGrpSpPr/>
          <p:nvPr/>
        </p:nvGrpSpPr>
        <p:grpSpPr>
          <a:xfrm>
            <a:off x="4778662" y="3820917"/>
            <a:ext cx="462647" cy="453245"/>
            <a:chOff x="9442185" y="2332180"/>
            <a:chExt cx="471924" cy="46233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9494837" y="2332180"/>
              <a:ext cx="256311" cy="30186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>
                <a:solidFill>
                  <a:srgbClr val="442359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442185" y="2374398"/>
              <a:ext cx="471924" cy="42011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882" dirty="0">
                  <a:solidFill>
                    <a:srgbClr val="442359"/>
                  </a:solidFill>
                </a:rPr>
                <a:t>JS</a:t>
              </a:r>
              <a:endParaRPr lang="en-US" sz="1961" dirty="0">
                <a:solidFill>
                  <a:srgbClr val="442359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778662" y="4560024"/>
            <a:ext cx="462647" cy="453245"/>
            <a:chOff x="9442185" y="2332180"/>
            <a:chExt cx="471924" cy="462333"/>
          </a:xfrm>
        </p:grpSpPr>
        <p:sp>
          <p:nvSpPr>
            <p:cNvPr id="42" name="Rectangle 41"/>
            <p:cNvSpPr/>
            <p:nvPr/>
          </p:nvSpPr>
          <p:spPr bwMode="auto">
            <a:xfrm>
              <a:off x="9494837" y="2332180"/>
              <a:ext cx="256311" cy="30186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>
                <a:solidFill>
                  <a:srgbClr val="442359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442185" y="2374398"/>
              <a:ext cx="471924" cy="42011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882" dirty="0">
                  <a:solidFill>
                    <a:srgbClr val="442359"/>
                  </a:solidFill>
                </a:rPr>
                <a:t>JS</a:t>
              </a:r>
              <a:endParaRPr lang="en-US" sz="1961" dirty="0">
                <a:solidFill>
                  <a:srgbClr val="442359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778662" y="5276166"/>
            <a:ext cx="462647" cy="453245"/>
            <a:chOff x="9442185" y="2332180"/>
            <a:chExt cx="471924" cy="462333"/>
          </a:xfrm>
        </p:grpSpPr>
        <p:sp>
          <p:nvSpPr>
            <p:cNvPr id="45" name="Rectangle 44"/>
            <p:cNvSpPr/>
            <p:nvPr/>
          </p:nvSpPr>
          <p:spPr bwMode="auto">
            <a:xfrm>
              <a:off x="9494837" y="2332180"/>
              <a:ext cx="256311" cy="30186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>
                <a:solidFill>
                  <a:srgbClr val="442359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442185" y="2374398"/>
              <a:ext cx="471924" cy="42011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882" dirty="0">
                  <a:solidFill>
                    <a:srgbClr val="442359"/>
                  </a:solidFill>
                </a:rPr>
                <a:t>JS</a:t>
              </a:r>
              <a:endParaRPr lang="en-US" sz="1961" dirty="0">
                <a:solidFill>
                  <a:srgbClr val="442359"/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425089" y="3389266"/>
            <a:ext cx="1572623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Stored Procedures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10649" y="4169107"/>
            <a:ext cx="902284" cy="452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Triggers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450267" y="4890061"/>
            <a:ext cx="1900562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User Defined Functions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5540117" y="2962656"/>
            <a:ext cx="672319" cy="29151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5348497" y="2084729"/>
            <a:ext cx="2046729" cy="1218134"/>
          </a:xfrm>
          <a:prstGeom prst="rect">
            <a:avLst/>
          </a:prstGeom>
          <a:solidFill>
            <a:srgbClr val="50505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1307600" y="4223870"/>
            <a:ext cx="480413" cy="677684"/>
          </a:xfrm>
          <a:prstGeom prst="rect">
            <a:avLst/>
          </a:prstGeom>
          <a:solidFill>
            <a:srgbClr val="50505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494915" y="1317645"/>
            <a:ext cx="4278442" cy="322693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Collections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Wingdings" panose="05000000000000000000" pitchFamily="2" charset="2"/>
              <a:buChar char="§"/>
            </a:pPr>
            <a:r>
              <a:rPr lang="en-US" sz="196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Container for heterogeneous documents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Wingdings" panose="05000000000000000000" pitchFamily="2" charset="2"/>
              <a:buChar char="§"/>
            </a:pPr>
            <a:r>
              <a:rPr lang="en-US" sz="196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Data partition* for document storage – 10GB partition size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Wingdings" panose="05000000000000000000" pitchFamily="2" charset="2"/>
              <a:buChar char="§"/>
            </a:pPr>
            <a:r>
              <a:rPr lang="en-US" sz="196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Scope for queries and transactions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Wingdings" panose="05000000000000000000" pitchFamily="2" charset="2"/>
              <a:buChar char="§"/>
            </a:pPr>
            <a:r>
              <a:rPr lang="en-US" sz="196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Billable resource (S1, S2, S3)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Wingdings" panose="05000000000000000000" pitchFamily="2" charset="2"/>
              <a:buChar char="§"/>
            </a:pPr>
            <a:endParaRPr lang="en-US" sz="2353" dirty="0"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39445" y="4972245"/>
            <a:ext cx="2638344" cy="362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* Collection != Table</a:t>
            </a:r>
            <a:endParaRPr lang="en-US" sz="1961" dirty="0">
              <a:solidFill>
                <a:srgbClr val="FFFFFF"/>
              </a:solidFill>
              <a:latin typeface="Segoe UI Light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2719228" y="2812146"/>
            <a:ext cx="1150100" cy="452590"/>
            <a:chOff x="469991" y="3686746"/>
            <a:chExt cx="1173162" cy="461665"/>
          </a:xfrm>
        </p:grpSpPr>
        <p:pic>
          <p:nvPicPr>
            <p:cNvPr id="56" name="Picture 55" descr="\\MAGNUM\Projects\Microsoft\Cloud Power FY12\Design\Icons\PNGs\Cylinder.png"/>
            <p:cNvPicPr>
              <a:picLocks noChangeAspect="1" noChangeArrowheads="1"/>
            </p:cNvPicPr>
            <p:nvPr/>
          </p:nvPicPr>
          <p:blipFill>
            <a:blip r:embed="rId6" cstate="print">
              <a:lum bright="100000"/>
            </a:blip>
            <a:srcRect/>
            <a:stretch>
              <a:fillRect/>
            </a:stretch>
          </p:blipFill>
          <p:spPr bwMode="auto">
            <a:xfrm rot="16200000">
              <a:off x="858478" y="3302660"/>
              <a:ext cx="396187" cy="1173162"/>
            </a:xfrm>
            <a:prstGeom prst="rect">
              <a:avLst/>
            </a:prstGeom>
            <a:noFill/>
          </p:spPr>
        </p:pic>
        <p:sp>
          <p:nvSpPr>
            <p:cNvPr id="57" name="TextBox 56"/>
            <p:cNvSpPr txBox="1"/>
            <p:nvPr/>
          </p:nvSpPr>
          <p:spPr>
            <a:xfrm>
              <a:off x="792691" y="3686746"/>
              <a:ext cx="545662" cy="46166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176" dirty="0">
                  <a:solidFill>
                    <a:srgbClr val="505050"/>
                  </a:solidFill>
                </a:rPr>
                <a:t>{  }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364725" y="2634215"/>
            <a:ext cx="1150100" cy="452590"/>
            <a:chOff x="469991" y="3686746"/>
            <a:chExt cx="1173162" cy="461665"/>
          </a:xfrm>
        </p:grpSpPr>
        <p:pic>
          <p:nvPicPr>
            <p:cNvPr id="59" name="Picture 58" descr="\\MAGNUM\Projects\Microsoft\Cloud Power FY12\Design\Icons\PNGs\Cylinder.png"/>
            <p:cNvPicPr>
              <a:picLocks noChangeAspect="1" noChangeArrowheads="1"/>
            </p:cNvPicPr>
            <p:nvPr/>
          </p:nvPicPr>
          <p:blipFill>
            <a:blip r:embed="rId6" cstate="print">
              <a:lum bright="100000"/>
            </a:blip>
            <a:srcRect/>
            <a:stretch>
              <a:fillRect/>
            </a:stretch>
          </p:blipFill>
          <p:spPr bwMode="auto">
            <a:xfrm rot="16200000">
              <a:off x="858478" y="3302660"/>
              <a:ext cx="396187" cy="1173162"/>
            </a:xfrm>
            <a:prstGeom prst="rect">
              <a:avLst/>
            </a:prstGeom>
            <a:noFill/>
          </p:spPr>
        </p:pic>
        <p:sp>
          <p:nvSpPr>
            <p:cNvPr id="60" name="TextBox 59"/>
            <p:cNvSpPr txBox="1"/>
            <p:nvPr/>
          </p:nvSpPr>
          <p:spPr>
            <a:xfrm>
              <a:off x="792691" y="3686746"/>
              <a:ext cx="545662" cy="46166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176" dirty="0">
                  <a:solidFill>
                    <a:srgbClr val="505050"/>
                  </a:solidFill>
                </a:rPr>
                <a:t>{  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01543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496"/>
            <a:ext cx="11653523" cy="1719840"/>
          </a:xfrm>
        </p:spPr>
        <p:txBody>
          <a:bodyPr/>
          <a:lstStyle/>
          <a:p>
            <a:r>
              <a:rPr lang="en-US" dirty="0" smtClean="0"/>
              <a:t>DocumentDB Resources</a:t>
            </a:r>
          </a:p>
          <a:p>
            <a:endParaRPr lang="en-US" dirty="0"/>
          </a:p>
          <a:p>
            <a:pPr marL="560196" lvl="2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5" name="Freeform 131"/>
          <p:cNvSpPr>
            <a:spLocks noEditPoints="1"/>
          </p:cNvSpPr>
          <p:nvPr/>
        </p:nvSpPr>
        <p:spPr bwMode="black">
          <a:xfrm>
            <a:off x="1540937" y="2749404"/>
            <a:ext cx="280935" cy="165511"/>
          </a:xfrm>
          <a:custGeom>
            <a:avLst/>
            <a:gdLst>
              <a:gd name="T0" fmla="*/ 63 w 78"/>
              <a:gd name="T1" fmla="*/ 46 h 46"/>
              <a:gd name="T2" fmla="*/ 15 w 78"/>
              <a:gd name="T3" fmla="*/ 46 h 46"/>
              <a:gd name="T4" fmla="*/ 15 w 78"/>
              <a:gd name="T5" fmla="*/ 37 h 46"/>
              <a:gd name="T6" fmla="*/ 63 w 78"/>
              <a:gd name="T7" fmla="*/ 37 h 46"/>
              <a:gd name="T8" fmla="*/ 63 w 78"/>
              <a:gd name="T9" fmla="*/ 46 h 46"/>
              <a:gd name="T10" fmla="*/ 70 w 78"/>
              <a:gd name="T11" fmla="*/ 0 h 46"/>
              <a:gd name="T12" fmla="*/ 15 w 78"/>
              <a:gd name="T13" fmla="*/ 0 h 46"/>
              <a:gd name="T14" fmla="*/ 15 w 78"/>
              <a:gd name="T15" fmla="*/ 9 h 46"/>
              <a:gd name="T16" fmla="*/ 70 w 78"/>
              <a:gd name="T17" fmla="*/ 9 h 46"/>
              <a:gd name="T18" fmla="*/ 70 w 78"/>
              <a:gd name="T19" fmla="*/ 0 h 46"/>
              <a:gd name="T20" fmla="*/ 78 w 78"/>
              <a:gd name="T21" fmla="*/ 18 h 46"/>
              <a:gd name="T22" fmla="*/ 15 w 78"/>
              <a:gd name="T23" fmla="*/ 18 h 46"/>
              <a:gd name="T24" fmla="*/ 15 w 78"/>
              <a:gd name="T25" fmla="*/ 28 h 46"/>
              <a:gd name="T26" fmla="*/ 78 w 78"/>
              <a:gd name="T27" fmla="*/ 28 h 46"/>
              <a:gd name="T28" fmla="*/ 78 w 78"/>
              <a:gd name="T29" fmla="*/ 18 h 46"/>
              <a:gd name="T30" fmla="*/ 4 w 78"/>
              <a:gd name="T31" fmla="*/ 9 h 46"/>
              <a:gd name="T32" fmla="*/ 9 w 78"/>
              <a:gd name="T33" fmla="*/ 4 h 46"/>
              <a:gd name="T34" fmla="*/ 4 w 78"/>
              <a:gd name="T35" fmla="*/ 0 h 46"/>
              <a:gd name="T36" fmla="*/ 0 w 78"/>
              <a:gd name="T37" fmla="*/ 4 h 46"/>
              <a:gd name="T38" fmla="*/ 4 w 78"/>
              <a:gd name="T39" fmla="*/ 9 h 46"/>
              <a:gd name="T40" fmla="*/ 4 w 78"/>
              <a:gd name="T41" fmla="*/ 18 h 46"/>
              <a:gd name="T42" fmla="*/ 0 w 78"/>
              <a:gd name="T43" fmla="*/ 23 h 46"/>
              <a:gd name="T44" fmla="*/ 4 w 78"/>
              <a:gd name="T45" fmla="*/ 28 h 46"/>
              <a:gd name="T46" fmla="*/ 9 w 78"/>
              <a:gd name="T47" fmla="*/ 23 h 46"/>
              <a:gd name="T48" fmla="*/ 4 w 78"/>
              <a:gd name="T49" fmla="*/ 18 h 46"/>
              <a:gd name="T50" fmla="*/ 4 w 78"/>
              <a:gd name="T51" fmla="*/ 37 h 46"/>
              <a:gd name="T52" fmla="*/ 0 w 78"/>
              <a:gd name="T53" fmla="*/ 41 h 46"/>
              <a:gd name="T54" fmla="*/ 4 w 78"/>
              <a:gd name="T55" fmla="*/ 46 h 46"/>
              <a:gd name="T56" fmla="*/ 9 w 78"/>
              <a:gd name="T57" fmla="*/ 41 h 46"/>
              <a:gd name="T58" fmla="*/ 4 w 78"/>
              <a:gd name="T59" fmla="*/ 3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8" h="46">
                <a:moveTo>
                  <a:pt x="63" y="46"/>
                </a:moveTo>
                <a:cubicBezTo>
                  <a:pt x="15" y="46"/>
                  <a:pt x="15" y="46"/>
                  <a:pt x="15" y="46"/>
                </a:cubicBezTo>
                <a:cubicBezTo>
                  <a:pt x="15" y="37"/>
                  <a:pt x="15" y="37"/>
                  <a:pt x="15" y="37"/>
                </a:cubicBezTo>
                <a:cubicBezTo>
                  <a:pt x="63" y="37"/>
                  <a:pt x="63" y="37"/>
                  <a:pt x="63" y="37"/>
                </a:cubicBezTo>
                <a:lnTo>
                  <a:pt x="63" y="46"/>
                </a:lnTo>
                <a:close/>
                <a:moveTo>
                  <a:pt x="70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9"/>
                  <a:pt x="15" y="9"/>
                  <a:pt x="15" y="9"/>
                </a:cubicBezTo>
                <a:cubicBezTo>
                  <a:pt x="70" y="9"/>
                  <a:pt x="70" y="9"/>
                  <a:pt x="70" y="9"/>
                </a:cubicBezTo>
                <a:lnTo>
                  <a:pt x="70" y="0"/>
                </a:lnTo>
                <a:close/>
                <a:moveTo>
                  <a:pt x="78" y="18"/>
                </a:moveTo>
                <a:cubicBezTo>
                  <a:pt x="15" y="18"/>
                  <a:pt x="15" y="18"/>
                  <a:pt x="15" y="18"/>
                </a:cubicBezTo>
                <a:cubicBezTo>
                  <a:pt x="15" y="28"/>
                  <a:pt x="15" y="28"/>
                  <a:pt x="15" y="28"/>
                </a:cubicBezTo>
                <a:cubicBezTo>
                  <a:pt x="78" y="28"/>
                  <a:pt x="78" y="28"/>
                  <a:pt x="78" y="28"/>
                </a:cubicBezTo>
                <a:lnTo>
                  <a:pt x="78" y="18"/>
                </a:lnTo>
                <a:close/>
                <a:moveTo>
                  <a:pt x="4" y="9"/>
                </a:moveTo>
                <a:cubicBezTo>
                  <a:pt x="7" y="9"/>
                  <a:pt x="9" y="7"/>
                  <a:pt x="9" y="4"/>
                </a:cubicBezTo>
                <a:cubicBezTo>
                  <a:pt x="9" y="2"/>
                  <a:pt x="7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7"/>
                  <a:pt x="2" y="9"/>
                  <a:pt x="4" y="9"/>
                </a:cubicBezTo>
                <a:moveTo>
                  <a:pt x="4" y="18"/>
                </a:moveTo>
                <a:cubicBezTo>
                  <a:pt x="2" y="18"/>
                  <a:pt x="0" y="20"/>
                  <a:pt x="0" y="23"/>
                </a:cubicBezTo>
                <a:cubicBezTo>
                  <a:pt x="0" y="26"/>
                  <a:pt x="2" y="28"/>
                  <a:pt x="4" y="28"/>
                </a:cubicBezTo>
                <a:cubicBezTo>
                  <a:pt x="7" y="28"/>
                  <a:pt x="9" y="26"/>
                  <a:pt x="9" y="23"/>
                </a:cubicBezTo>
                <a:cubicBezTo>
                  <a:pt x="9" y="20"/>
                  <a:pt x="7" y="18"/>
                  <a:pt x="4" y="18"/>
                </a:cubicBezTo>
                <a:moveTo>
                  <a:pt x="4" y="37"/>
                </a:moveTo>
                <a:cubicBezTo>
                  <a:pt x="2" y="37"/>
                  <a:pt x="0" y="39"/>
                  <a:pt x="0" y="41"/>
                </a:cubicBezTo>
                <a:cubicBezTo>
                  <a:pt x="0" y="44"/>
                  <a:pt x="2" y="46"/>
                  <a:pt x="4" y="46"/>
                </a:cubicBezTo>
                <a:cubicBezTo>
                  <a:pt x="7" y="46"/>
                  <a:pt x="9" y="44"/>
                  <a:pt x="9" y="41"/>
                </a:cubicBezTo>
                <a:cubicBezTo>
                  <a:pt x="9" y="39"/>
                  <a:pt x="7" y="37"/>
                  <a:pt x="4" y="37"/>
                </a:cubicBezTo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9602" y="2305884"/>
            <a:ext cx="1844438" cy="452590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Database Account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979053" y="2814170"/>
            <a:ext cx="747021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59230" y="2301685"/>
            <a:ext cx="1043659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Databases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850843" y="3254167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850843" y="3975352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print">
            <a:lum bright="100000"/>
          </a:blip>
          <a:srcRect r="63636"/>
          <a:stretch>
            <a:fillRect/>
          </a:stretch>
        </p:blipFill>
        <p:spPr bwMode="auto">
          <a:xfrm flipH="1">
            <a:off x="3132185" y="3719836"/>
            <a:ext cx="157617" cy="433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print">
            <a:lum bright="100000"/>
          </a:blip>
          <a:srcRect r="63636"/>
          <a:stretch>
            <a:fillRect/>
          </a:stretch>
        </p:blipFill>
        <p:spPr bwMode="auto">
          <a:xfrm flipH="1">
            <a:off x="3281589" y="3869241"/>
            <a:ext cx="157617" cy="4334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Straight Connector 18"/>
          <p:cNvCxnSpPr/>
          <p:nvPr/>
        </p:nvCxnSpPr>
        <p:spPr>
          <a:xfrm>
            <a:off x="3241213" y="4225294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41213" y="4946479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78167" y="3381922"/>
            <a:ext cx="726092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Users</a:t>
            </a:r>
          </a:p>
        </p:txBody>
      </p:sp>
      <p:pic>
        <p:nvPicPr>
          <p:cNvPr id="22" name="Picture 5" descr="\\MAGNUM\Projects\Microsoft\Cloud Power FY12\Design\ICONS_PNG\Consistent_Development_and_Deployment_Platform.png"/>
          <p:cNvPicPr>
            <a:picLocks noChangeAspect="1" noChangeArrowheads="1"/>
          </p:cNvPicPr>
          <p:nvPr/>
        </p:nvPicPr>
        <p:blipFill>
          <a:blip r:embed="rId4" cstate="print">
            <a:lum bright="100000"/>
          </a:blip>
          <a:stretch>
            <a:fillRect/>
          </a:stretch>
        </p:blipFill>
        <p:spPr bwMode="auto">
          <a:xfrm>
            <a:off x="3499906" y="4812633"/>
            <a:ext cx="283250" cy="283250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132185" y="4459481"/>
            <a:ext cx="1140338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Permissions</a:t>
            </a:r>
          </a:p>
        </p:txBody>
      </p:sp>
      <p:pic>
        <p:nvPicPr>
          <p:cNvPr id="24" name="Picture 5" descr="\\MAGNUM\Projects\Microsoft\Cloud Power FY12\Design\ICONS_PNG\Consistent_Development_and_Deployment_Platform.png"/>
          <p:cNvPicPr>
            <a:picLocks noChangeAspect="1" noChangeArrowheads="1"/>
          </p:cNvPicPr>
          <p:nvPr/>
        </p:nvPicPr>
        <p:blipFill>
          <a:blip r:embed="rId4" cstate="print">
            <a:lum bright="100000"/>
          </a:blip>
          <a:stretch>
            <a:fillRect/>
          </a:stretch>
        </p:blipFill>
        <p:spPr bwMode="auto">
          <a:xfrm>
            <a:off x="3692364" y="4962038"/>
            <a:ext cx="283250" cy="283250"/>
          </a:xfrm>
          <a:prstGeom prst="rect">
            <a:avLst/>
          </a:prstGeom>
          <a:noFill/>
        </p:spPr>
      </p:pic>
      <p:cxnSp>
        <p:nvCxnSpPr>
          <p:cNvPr id="25" name="Straight Connector 24"/>
          <p:cNvCxnSpPr/>
          <p:nvPr/>
        </p:nvCxnSpPr>
        <p:spPr>
          <a:xfrm>
            <a:off x="3505562" y="2826413"/>
            <a:ext cx="747021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79"/>
          <p:cNvSpPr>
            <a:spLocks noEditPoints="1"/>
          </p:cNvSpPr>
          <p:nvPr/>
        </p:nvSpPr>
        <p:spPr bwMode="black">
          <a:xfrm>
            <a:off x="4561752" y="2805892"/>
            <a:ext cx="255500" cy="304047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80687" tIns="40344" rIns="80687" bIns="40344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568">
              <a:solidFill>
                <a:srgbClr val="FFFFFF"/>
              </a:solidFill>
            </a:endParaRPr>
          </a:p>
        </p:txBody>
      </p:sp>
      <p:sp>
        <p:nvSpPr>
          <p:cNvPr id="27" name="Freeform 79"/>
          <p:cNvSpPr>
            <a:spLocks noEditPoints="1"/>
          </p:cNvSpPr>
          <p:nvPr/>
        </p:nvSpPr>
        <p:spPr bwMode="black">
          <a:xfrm>
            <a:off x="4337646" y="2691692"/>
            <a:ext cx="255500" cy="304047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80687" tIns="40344" rIns="80687" bIns="40344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568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93379" y="2305884"/>
            <a:ext cx="1088100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Collections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16012" y="2308433"/>
            <a:ext cx="1119530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Documents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4844107" y="2814170"/>
            <a:ext cx="747021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476378" y="3254167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476378" y="3975352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480121" y="3964590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480121" y="4685775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476378" y="4699560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476378" y="5420745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" descr="\\MAGNUM\Projects\Microsoft\Cloud Power FY12\Design\ICONS_PNG\Document.png"/>
          <p:cNvPicPr>
            <a:picLocks noChangeAspect="1" noChangeArrowheads="1"/>
          </p:cNvPicPr>
          <p:nvPr/>
        </p:nvPicPr>
        <p:blipFill>
          <a:blip r:embed="rId5" cstate="print">
            <a:lum bright="100000"/>
          </a:blip>
          <a:stretch>
            <a:fillRect/>
          </a:stretch>
        </p:blipFill>
        <p:spPr bwMode="auto">
          <a:xfrm>
            <a:off x="5617983" y="2616665"/>
            <a:ext cx="523605" cy="523605"/>
          </a:xfrm>
          <a:prstGeom prst="rect">
            <a:avLst/>
          </a:prstGeom>
          <a:noFill/>
        </p:spPr>
      </p:pic>
      <p:grpSp>
        <p:nvGrpSpPr>
          <p:cNvPr id="38" name="Group 37"/>
          <p:cNvGrpSpPr/>
          <p:nvPr/>
        </p:nvGrpSpPr>
        <p:grpSpPr>
          <a:xfrm>
            <a:off x="4778662" y="3820917"/>
            <a:ext cx="462647" cy="453245"/>
            <a:chOff x="9442185" y="2332180"/>
            <a:chExt cx="471924" cy="46233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9494837" y="2332180"/>
              <a:ext cx="256311" cy="30186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>
                <a:solidFill>
                  <a:srgbClr val="442359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442185" y="2374398"/>
              <a:ext cx="471924" cy="42011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882" dirty="0">
                  <a:solidFill>
                    <a:srgbClr val="442359"/>
                  </a:solidFill>
                </a:rPr>
                <a:t>JS</a:t>
              </a:r>
              <a:endParaRPr lang="en-US" sz="1961" dirty="0">
                <a:solidFill>
                  <a:srgbClr val="442359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778662" y="4560024"/>
            <a:ext cx="462647" cy="453245"/>
            <a:chOff x="9442185" y="2332180"/>
            <a:chExt cx="471924" cy="462333"/>
          </a:xfrm>
        </p:grpSpPr>
        <p:sp>
          <p:nvSpPr>
            <p:cNvPr id="42" name="Rectangle 41"/>
            <p:cNvSpPr/>
            <p:nvPr/>
          </p:nvSpPr>
          <p:spPr bwMode="auto">
            <a:xfrm>
              <a:off x="9494837" y="2332180"/>
              <a:ext cx="256311" cy="30186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>
                <a:solidFill>
                  <a:srgbClr val="442359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442185" y="2374398"/>
              <a:ext cx="471924" cy="42011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882" dirty="0">
                  <a:solidFill>
                    <a:srgbClr val="442359"/>
                  </a:solidFill>
                </a:rPr>
                <a:t>JS</a:t>
              </a:r>
              <a:endParaRPr lang="en-US" sz="1961" dirty="0">
                <a:solidFill>
                  <a:srgbClr val="442359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778662" y="5276166"/>
            <a:ext cx="462647" cy="453245"/>
            <a:chOff x="9442185" y="2332180"/>
            <a:chExt cx="471924" cy="462333"/>
          </a:xfrm>
        </p:grpSpPr>
        <p:sp>
          <p:nvSpPr>
            <p:cNvPr id="45" name="Rectangle 44"/>
            <p:cNvSpPr/>
            <p:nvPr/>
          </p:nvSpPr>
          <p:spPr bwMode="auto">
            <a:xfrm>
              <a:off x="9494837" y="2332180"/>
              <a:ext cx="256311" cy="30186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>
                <a:solidFill>
                  <a:srgbClr val="442359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442185" y="2374398"/>
              <a:ext cx="471924" cy="42011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882" dirty="0">
                  <a:solidFill>
                    <a:srgbClr val="442359"/>
                  </a:solidFill>
                </a:rPr>
                <a:t>JS</a:t>
              </a:r>
              <a:endParaRPr lang="en-US" sz="1961" dirty="0">
                <a:solidFill>
                  <a:srgbClr val="442359"/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425089" y="3389266"/>
            <a:ext cx="1572623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Stored Procedures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10649" y="4169107"/>
            <a:ext cx="902284" cy="452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Triggers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450267" y="4890061"/>
            <a:ext cx="1900562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User Defined Functions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5540117" y="2962656"/>
            <a:ext cx="672319" cy="29151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1307600" y="4223870"/>
            <a:ext cx="480413" cy="677684"/>
          </a:xfrm>
          <a:prstGeom prst="rect">
            <a:avLst/>
          </a:prstGeom>
          <a:solidFill>
            <a:srgbClr val="50505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494915" y="1317644"/>
            <a:ext cx="4278442" cy="30232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Documents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Wingdings" panose="05000000000000000000" pitchFamily="2" charset="2"/>
              <a:buChar char="§"/>
            </a:pPr>
            <a:r>
              <a:rPr lang="en-US" sz="196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Application defined JSON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Wingdings" panose="05000000000000000000" pitchFamily="2" charset="2"/>
              <a:buChar char="§"/>
            </a:pPr>
            <a:r>
              <a:rPr lang="en-US" sz="196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No enforced schema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Wingdings" panose="05000000000000000000" pitchFamily="2" charset="2"/>
              <a:buChar char="§"/>
            </a:pPr>
            <a:r>
              <a:rPr lang="en-US" sz="196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All properties indexed by default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Wingdings" panose="05000000000000000000" pitchFamily="2" charset="2"/>
              <a:buChar char="§"/>
            </a:pPr>
            <a:r>
              <a:rPr lang="en-US" sz="196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Optimized for many small documents 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Wingdings" panose="05000000000000000000" pitchFamily="2" charset="2"/>
              <a:buChar char="§"/>
            </a:pPr>
            <a:endParaRPr lang="en-US" sz="1961" dirty="0"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Wingdings" panose="05000000000000000000" pitchFamily="2" charset="2"/>
              <a:buChar char="§"/>
            </a:pPr>
            <a:endParaRPr lang="en-US" sz="2353" dirty="0"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2719228" y="2812146"/>
            <a:ext cx="1150100" cy="452590"/>
            <a:chOff x="469991" y="3686746"/>
            <a:chExt cx="1173162" cy="461665"/>
          </a:xfrm>
        </p:grpSpPr>
        <p:pic>
          <p:nvPicPr>
            <p:cNvPr id="55" name="Picture 54" descr="\\MAGNUM\Projects\Microsoft\Cloud Power FY12\Design\Icons\PNGs\Cylinder.png"/>
            <p:cNvPicPr>
              <a:picLocks noChangeAspect="1" noChangeArrowheads="1"/>
            </p:cNvPicPr>
            <p:nvPr/>
          </p:nvPicPr>
          <p:blipFill>
            <a:blip r:embed="rId6" cstate="print">
              <a:lum bright="100000"/>
            </a:blip>
            <a:srcRect/>
            <a:stretch>
              <a:fillRect/>
            </a:stretch>
          </p:blipFill>
          <p:spPr bwMode="auto">
            <a:xfrm rot="16200000">
              <a:off x="858478" y="3302660"/>
              <a:ext cx="396187" cy="1173162"/>
            </a:xfrm>
            <a:prstGeom prst="rect">
              <a:avLst/>
            </a:prstGeom>
            <a:noFill/>
          </p:spPr>
        </p:pic>
        <p:sp>
          <p:nvSpPr>
            <p:cNvPr id="56" name="TextBox 55"/>
            <p:cNvSpPr txBox="1"/>
            <p:nvPr/>
          </p:nvSpPr>
          <p:spPr>
            <a:xfrm>
              <a:off x="792691" y="3686746"/>
              <a:ext cx="545662" cy="46166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176" dirty="0">
                  <a:solidFill>
                    <a:srgbClr val="505050"/>
                  </a:solidFill>
                </a:rPr>
                <a:t>{  }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364725" y="2634215"/>
            <a:ext cx="1150100" cy="452590"/>
            <a:chOff x="469991" y="3686746"/>
            <a:chExt cx="1173162" cy="461665"/>
          </a:xfrm>
        </p:grpSpPr>
        <p:pic>
          <p:nvPicPr>
            <p:cNvPr id="58" name="Picture 57" descr="\\MAGNUM\Projects\Microsoft\Cloud Power FY12\Design\Icons\PNGs\Cylinder.png"/>
            <p:cNvPicPr>
              <a:picLocks noChangeAspect="1" noChangeArrowheads="1"/>
            </p:cNvPicPr>
            <p:nvPr/>
          </p:nvPicPr>
          <p:blipFill>
            <a:blip r:embed="rId6" cstate="print">
              <a:lum bright="100000"/>
            </a:blip>
            <a:srcRect/>
            <a:stretch>
              <a:fillRect/>
            </a:stretch>
          </p:blipFill>
          <p:spPr bwMode="auto">
            <a:xfrm rot="16200000">
              <a:off x="858478" y="3302660"/>
              <a:ext cx="396187" cy="1173162"/>
            </a:xfrm>
            <a:prstGeom prst="rect">
              <a:avLst/>
            </a:prstGeom>
            <a:noFill/>
          </p:spPr>
        </p:pic>
        <p:sp>
          <p:nvSpPr>
            <p:cNvPr id="59" name="TextBox 58"/>
            <p:cNvSpPr txBox="1"/>
            <p:nvPr/>
          </p:nvSpPr>
          <p:spPr>
            <a:xfrm>
              <a:off x="792691" y="3686746"/>
              <a:ext cx="545662" cy="46166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176" dirty="0">
                  <a:solidFill>
                    <a:srgbClr val="505050"/>
                  </a:solidFill>
                </a:rPr>
                <a:t>{  }</a:t>
              </a:r>
            </a:p>
          </p:txBody>
        </p:sp>
      </p:grpSp>
      <p:cxnSp>
        <p:nvCxnSpPr>
          <p:cNvPr id="60" name="Curved Connector 59"/>
          <p:cNvCxnSpPr/>
          <p:nvPr/>
        </p:nvCxnSpPr>
        <p:spPr>
          <a:xfrm rot="16200000" flipV="1">
            <a:off x="5579755" y="3317879"/>
            <a:ext cx="1688426" cy="697292"/>
          </a:xfrm>
          <a:prstGeom prst="curvedConnector2">
            <a:avLst/>
          </a:prstGeom>
          <a:ln w="28575">
            <a:solidFill>
              <a:srgbClr val="61697E">
                <a:alpha val="75000"/>
              </a:srgb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6373477" y="4363223"/>
            <a:ext cx="1979236" cy="1704814"/>
            <a:chOff x="10214676" y="3202533"/>
            <a:chExt cx="1979517" cy="1705056"/>
          </a:xfrm>
        </p:grpSpPr>
        <p:sp>
          <p:nvSpPr>
            <p:cNvPr id="62" name="Oval 61"/>
            <p:cNvSpPr/>
            <p:nvPr/>
          </p:nvSpPr>
          <p:spPr bwMode="auto">
            <a:xfrm>
              <a:off x="10214676" y="3202533"/>
              <a:ext cx="1917084" cy="1705056"/>
            </a:xfrm>
            <a:prstGeom prst="ellipse">
              <a:avLst/>
            </a:prstGeom>
            <a:ln w="28575">
              <a:solidFill>
                <a:srgbClr val="61697E">
                  <a:alpha val="75000"/>
                </a:srgb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669417" y="3347679"/>
              <a:ext cx="1524776" cy="1473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67"/>
              <a:r>
                <a:rPr lang="en-US" sz="1100" dirty="0">
                  <a:solidFill>
                    <a:srgbClr val="FFFFFF"/>
                  </a:solidFill>
                </a:rPr>
                <a:t>{</a:t>
              </a:r>
            </a:p>
            <a:p>
              <a:pPr defTabSz="914367"/>
              <a:r>
                <a:rPr lang="en-US" sz="1100" dirty="0">
                  <a:solidFill>
                    <a:srgbClr val="FFFFFF"/>
                  </a:solidFill>
                </a:rPr>
                <a:t>  "id" : "123"</a:t>
              </a:r>
              <a:br>
                <a:rPr lang="en-US" sz="1100" dirty="0">
                  <a:solidFill>
                    <a:srgbClr val="FFFFFF"/>
                  </a:solidFill>
                </a:rPr>
              </a:br>
              <a:r>
                <a:rPr lang="en-US" sz="1100" dirty="0">
                  <a:solidFill>
                    <a:srgbClr val="FFFFFF"/>
                  </a:solidFill>
                </a:rPr>
                <a:t>  "name" : "joe"</a:t>
              </a:r>
            </a:p>
            <a:p>
              <a:pPr defTabSz="914367"/>
              <a:r>
                <a:rPr lang="en-US" sz="1100" dirty="0">
                  <a:solidFill>
                    <a:srgbClr val="FFFFFF"/>
                  </a:solidFill>
                </a:rPr>
                <a:t>  "age" : 30</a:t>
              </a:r>
            </a:p>
            <a:p>
              <a:pPr defTabSz="914367"/>
              <a:r>
                <a:rPr lang="en-US" sz="1100" dirty="0">
                  <a:solidFill>
                    <a:srgbClr val="FFFFFF"/>
                  </a:solidFill>
                </a:rPr>
                <a:t>  "address" : {</a:t>
              </a:r>
            </a:p>
            <a:p>
              <a:pPr defTabSz="914367"/>
              <a:r>
                <a:rPr lang="en-US" sz="1100" dirty="0">
                  <a:solidFill>
                    <a:srgbClr val="FFFFFF"/>
                  </a:solidFill>
                </a:rPr>
                <a:t>    "street" : "some </a:t>
              </a:r>
              <a:r>
                <a:rPr lang="en-US" sz="1100" dirty="0" err="1">
                  <a:solidFill>
                    <a:srgbClr val="FFFFFF"/>
                  </a:solidFill>
                </a:rPr>
                <a:t>st</a:t>
              </a:r>
              <a:r>
                <a:rPr lang="en-US" sz="1100" dirty="0">
                  <a:solidFill>
                    <a:srgbClr val="FFFFFF"/>
                  </a:solidFill>
                </a:rPr>
                <a:t>"</a:t>
              </a:r>
            </a:p>
            <a:p>
              <a:pPr defTabSz="914367"/>
              <a:r>
                <a:rPr lang="en-US" sz="1100" dirty="0">
                  <a:solidFill>
                    <a:srgbClr val="FFFFFF"/>
                  </a:solidFill>
                </a:rPr>
                <a:t>  }</a:t>
              </a:r>
            </a:p>
            <a:p>
              <a:pPr defTabSz="914367"/>
              <a:r>
                <a:rPr lang="en-US" sz="1100" dirty="0">
                  <a:solidFill>
                    <a:srgbClr val="FFFFFF"/>
                  </a:solidFill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85341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-30610_Microsoft_Ignite_Keynote_Template">
  <a:themeElements>
    <a:clrScheme name="Ignite - Breakout - Gray Back">
      <a:dk1>
        <a:srgbClr val="000000"/>
      </a:dk1>
      <a:lt1>
        <a:srgbClr val="FFFFFF"/>
      </a:lt1>
      <a:dk2>
        <a:srgbClr val="505050"/>
      </a:dk2>
      <a:lt2>
        <a:srgbClr val="47D8FF"/>
      </a:lt2>
      <a:accent1>
        <a:srgbClr val="0078D7"/>
      </a:accent1>
      <a:accent2>
        <a:srgbClr val="5C2D91"/>
      </a:accent2>
      <a:accent3>
        <a:srgbClr val="B4009E"/>
      </a:accent3>
      <a:accent4>
        <a:srgbClr val="00BCF2"/>
      </a:accent4>
      <a:accent5>
        <a:srgbClr val="BAD80A"/>
      </a:accent5>
      <a:accent6>
        <a:srgbClr val="FF8C00"/>
      </a:accent6>
      <a:hlink>
        <a:srgbClr val="47D8FF"/>
      </a:hlink>
      <a:folHlink>
        <a:srgbClr val="47D8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398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16814">
                  <a:srgbClr val="FFFFFF"/>
                </a:gs>
                <a:gs pos="46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5_DocumentDB_JohnMacv1" id="{58CD92C1-239F-4627-8AF5-C10F6EAF24CB}" vid="{7293DE73-1FC6-4056-9ED8-DFB4B9EA5E84}"/>
    </a:ext>
  </a:extLst>
</a:theme>
</file>

<file path=ppt/theme/theme3.xml><?xml version="1.0" encoding="utf-8"?>
<a:theme xmlns:a="http://schemas.openxmlformats.org/drawingml/2006/main" name="1_5-30610_Microsoft_Ignite_Keynote_Template">
  <a:themeElements>
    <a:clrScheme name="Ignite - Breakout - Gray Back">
      <a:dk1>
        <a:srgbClr val="000000"/>
      </a:dk1>
      <a:lt1>
        <a:srgbClr val="FFFFFF"/>
      </a:lt1>
      <a:dk2>
        <a:srgbClr val="505050"/>
      </a:dk2>
      <a:lt2>
        <a:srgbClr val="47D8FF"/>
      </a:lt2>
      <a:accent1>
        <a:srgbClr val="0078D7"/>
      </a:accent1>
      <a:accent2>
        <a:srgbClr val="5C2D91"/>
      </a:accent2>
      <a:accent3>
        <a:srgbClr val="B4009E"/>
      </a:accent3>
      <a:accent4>
        <a:srgbClr val="00BCF2"/>
      </a:accent4>
      <a:accent5>
        <a:srgbClr val="BAD80A"/>
      </a:accent5>
      <a:accent6>
        <a:srgbClr val="FF8C00"/>
      </a:accent6>
      <a:hlink>
        <a:srgbClr val="47D8FF"/>
      </a:hlink>
      <a:folHlink>
        <a:srgbClr val="47D8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398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16814">
                  <a:srgbClr val="FFFFFF"/>
                </a:gs>
                <a:gs pos="46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5_DocumentDB_JohnMacv1" id="{58CD92C1-239F-4627-8AF5-C10F6EAF24CB}" vid="{7293DE73-1FC6-4056-9ED8-DFB4B9EA5E8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819</Words>
  <Application>Microsoft Office PowerPoint</Application>
  <PresentationFormat>Widescreen</PresentationFormat>
  <Paragraphs>256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Courier New</vt:lpstr>
      <vt:lpstr>Lucida Console</vt:lpstr>
      <vt:lpstr>Segoe UI</vt:lpstr>
      <vt:lpstr>Segoe UI Light</vt:lpstr>
      <vt:lpstr>Wingdings</vt:lpstr>
      <vt:lpstr>Office Theme</vt:lpstr>
      <vt:lpstr>5-30610_Microsoft_Ignite_Keynote_Template</vt:lpstr>
      <vt:lpstr>1_5-30610_Microsoft_Ignite_Keynote_Template</vt:lpstr>
      <vt:lpstr>Indexing nirvana with DocumentDB</vt:lpstr>
      <vt:lpstr>Today’s talk</vt:lpstr>
      <vt:lpstr>DocumentDB: Lightning Round Edition</vt:lpstr>
      <vt:lpstr>PowerPoint Presentation</vt:lpstr>
      <vt:lpstr>DocumentDB Overview</vt:lpstr>
      <vt:lpstr>The Basics</vt:lpstr>
      <vt:lpstr>The Basics</vt:lpstr>
      <vt:lpstr>The Basics</vt:lpstr>
      <vt:lpstr>The Basics</vt:lpstr>
      <vt:lpstr>The Basics</vt:lpstr>
      <vt:lpstr>Meet today's demo data: Lots of movies</vt:lpstr>
      <vt:lpstr>PowerPoint Presentation</vt:lpstr>
      <vt:lpstr>SDKs and Tooling</vt:lpstr>
      <vt:lpstr>Get Started Today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Indexing nirvana with DocumentDB</dc:title>
  <dc:creator>David Makogon</dc:creator>
  <cp:lastModifiedBy>Ryan CrawCour</cp:lastModifiedBy>
  <cp:revision>8</cp:revision>
  <dcterms:created xsi:type="dcterms:W3CDTF">2015-08-12T16:36:15Z</dcterms:created>
  <dcterms:modified xsi:type="dcterms:W3CDTF">2015-08-12T18:52:24Z</dcterms:modified>
</cp:coreProperties>
</file>