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82" r:id="rId4"/>
  </p:sldMasterIdLst>
  <p:notesMasterIdLst>
    <p:notesMasterId r:id="rId31"/>
  </p:notesMasterIdLst>
  <p:handoutMasterIdLst>
    <p:handoutMasterId r:id="rId32"/>
  </p:handoutMasterIdLst>
  <p:sldIdLst>
    <p:sldId id="1450" r:id="rId5"/>
    <p:sldId id="1463" r:id="rId6"/>
    <p:sldId id="1484" r:id="rId7"/>
    <p:sldId id="1481" r:id="rId8"/>
    <p:sldId id="1498" r:id="rId9"/>
    <p:sldId id="1499" r:id="rId10"/>
    <p:sldId id="1483" r:id="rId11"/>
    <p:sldId id="1482" r:id="rId12"/>
    <p:sldId id="1485" r:id="rId13"/>
    <p:sldId id="1486" r:id="rId14"/>
    <p:sldId id="1487" r:id="rId15"/>
    <p:sldId id="1488" r:id="rId16"/>
    <p:sldId id="1489" r:id="rId17"/>
    <p:sldId id="1492" r:id="rId18"/>
    <p:sldId id="1490" r:id="rId19"/>
    <p:sldId id="1491" r:id="rId20"/>
    <p:sldId id="1493" r:id="rId21"/>
    <p:sldId id="1494" r:id="rId22"/>
    <p:sldId id="1495" r:id="rId23"/>
    <p:sldId id="1496" r:id="rId24"/>
    <p:sldId id="1497" r:id="rId25"/>
    <p:sldId id="1500" r:id="rId26"/>
    <p:sldId id="1501" r:id="rId27"/>
    <p:sldId id="1502" r:id="rId28"/>
    <p:sldId id="1503" r:id="rId29"/>
    <p:sldId id="1326" r:id="rId3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3" userDrawn="1">
          <p15:clr>
            <a:srgbClr val="A4A3A4"/>
          </p15:clr>
        </p15:guide>
        <p15:guide id="2" pos="3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1A1A1A"/>
    <a:srgbClr val="FFFFFF"/>
    <a:srgbClr val="FF00FF"/>
    <a:srgbClr val="5C2D91"/>
    <a:srgbClr val="0070C0"/>
    <a:srgbClr val="E6E6E6"/>
    <a:srgbClr val="000000"/>
    <a:srgbClr val="002050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287" autoAdjust="0"/>
    <p:restoredTop sz="96754" autoAdjust="0"/>
  </p:normalViewPr>
  <p:slideViewPr>
    <p:cSldViewPr>
      <p:cViewPr varScale="1">
        <p:scale>
          <a:sx n="56" d="100"/>
          <a:sy n="56" d="100"/>
        </p:scale>
        <p:origin x="200" y="1144"/>
      </p:cViewPr>
      <p:guideLst>
        <p:guide orient="horz" pos="2793"/>
        <p:guide pos="3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292"/>
    </p:cViewPr>
  </p:sorterViewPr>
  <p:notesViewPr>
    <p:cSldViewPr showGuides="1">
      <p:cViewPr>
        <p:scale>
          <a:sx n="100" d="100"/>
          <a:sy n="100" d="100"/>
        </p:scale>
        <p:origin x="3150" y="10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zuki Hideyuki" userId="930198860c8abc25" providerId="LiveId" clId="{222D96F2-997C-44C6-88B3-09C3A3FC016E}"/>
    <pc:docChg chg="undo custSel modSld">
      <pc:chgData name="Suzuki Hideyuki" userId="930198860c8abc25" providerId="LiveId" clId="{222D96F2-997C-44C6-88B3-09C3A3FC016E}" dt="2018-04-24T03:17:39.841" v="22" actId="20577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5/24/18 11:52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5/24/18 11:52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5/24/18 11:52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3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5/24/18 11:52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54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5/24/18 11:52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1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5/24/18 11:52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99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5/24/18 11:54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12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5/24/18 11:52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セッションタイトルを記入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154341" y="328910"/>
            <a:ext cx="5005912" cy="849463"/>
          </a:xfrm>
        </p:spPr>
        <p:txBody>
          <a:bodyPr lIns="182880" tIns="146304" rIns="182880" bIns="146304"/>
          <a:lstStyle>
            <a:lvl1pPr marL="0" indent="0" algn="r">
              <a:buNone/>
              <a:defRPr sz="3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altLang="ja-JP" dirty="0"/>
              <a:t>Session</a:t>
            </a:r>
            <a:r>
              <a:rPr lang="en-US" dirty="0"/>
              <a:t> Number Here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4701" y="5297462"/>
            <a:ext cx="10058337" cy="782792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ea"/>
                <a:ea typeface="+mn-ea"/>
              </a:defRPr>
            </a:lvl1pPr>
            <a:lvl2pPr marL="36000" indent="0">
              <a:spcBef>
                <a:spcPts val="0"/>
              </a:spcBef>
              <a:buFontTx/>
              <a:buNone/>
              <a:defRPr sz="2000"/>
            </a:lvl2pPr>
          </a:lstStyle>
          <a:p>
            <a:pPr lvl="0"/>
            <a:r>
              <a:rPr lang="ja-JP" altLang="en-US" dirty="0"/>
              <a:t>登壇者名を記入</a:t>
            </a:r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74701" y="4649390"/>
            <a:ext cx="10058337" cy="504056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ea"/>
                <a:ea typeface="+mn-ea"/>
              </a:defRPr>
            </a:lvl1pPr>
          </a:lstStyle>
          <a:p>
            <a:pPr lvl="0"/>
            <a:r>
              <a:rPr lang="ja-JP" altLang="en-US" dirty="0"/>
              <a:t>登壇者肩書きを記入</a:t>
            </a:r>
          </a:p>
        </p:txBody>
      </p:sp>
    </p:spTree>
    <p:extLst>
      <p:ext uri="{BB962C8B-B14F-4D97-AF65-F5344CB8AC3E}">
        <p14:creationId xmlns:p14="http://schemas.microsoft.com/office/powerpoint/2010/main" val="1306635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開発者向けコー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4F86746-9034-44F9-92A2-900006576D06}"/>
              </a:ext>
            </a:extLst>
          </p:cNvPr>
          <p:cNvGrpSpPr/>
          <p:nvPr userDrawn="1"/>
        </p:nvGrpSpPr>
        <p:grpSpPr>
          <a:xfrm>
            <a:off x="-1" y="-1489"/>
            <a:ext cx="12436475" cy="1160959"/>
            <a:chOff x="0" y="-1490828"/>
            <a:chExt cx="12436475" cy="116095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CD2F508-6A6F-4D6F-B9D3-E8A0EB972537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320D9FF1-7902-4C4F-A20E-D51AB227E3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2F2077CE-E27D-47C0-B7F2-9DEF456B8B0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1212850"/>
            <a:ext cx="11887200" cy="5302250"/>
          </a:xfrm>
        </p:spPr>
        <p:txBody>
          <a:bodyPr/>
          <a:lstStyle>
            <a:lvl1pPr marL="0" indent="0" defTabSz="431800">
              <a:spcBef>
                <a:spcPts val="0"/>
              </a:spcBef>
              <a:buNone/>
              <a:defRPr sz="33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</a:defRPr>
            </a:lvl1pPr>
            <a:lvl2pPr marL="432000" indent="0">
              <a:spcBef>
                <a:spcPts val="0"/>
              </a:spcBef>
              <a:buFontTx/>
              <a:buNone/>
              <a:tabLst>
                <a:tab pos="444500" algn="l"/>
              </a:tabLst>
              <a:defRPr sz="3300">
                <a:latin typeface="Consolas" panose="020B0609020204030204" pitchFamily="49" charset="0"/>
                <a:ea typeface="+mn-ea"/>
              </a:defRPr>
            </a:lvl2pPr>
            <a:lvl3pPr marL="864000" indent="0">
              <a:spcBef>
                <a:spcPts val="0"/>
              </a:spcBef>
              <a:buNone/>
              <a:defRPr sz="3300">
                <a:latin typeface="Consolas" panose="020B0609020204030204" pitchFamily="49" charset="0"/>
                <a:ea typeface="+mn-ea"/>
              </a:defRPr>
            </a:lvl3pPr>
            <a:lvl4pPr marL="1296000" indent="0">
              <a:spcBef>
                <a:spcPts val="0"/>
              </a:spcBef>
              <a:buNone/>
              <a:defRPr sz="3300">
                <a:latin typeface="Consolas" panose="020B0609020204030204" pitchFamily="49" charset="0"/>
                <a:ea typeface="+mn-ea"/>
              </a:defRPr>
            </a:lvl4pPr>
            <a:lvl5pPr marL="1728000" indent="0">
              <a:spcBef>
                <a:spcPts val="0"/>
              </a:spcBef>
              <a:buNone/>
              <a:defRPr sz="3300">
                <a:latin typeface="Consolas" panose="020B0609020204030204" pitchFamily="49" charset="0"/>
                <a:ea typeface="+mn-ea"/>
              </a:defRPr>
            </a:lvl5pPr>
            <a:lvl6pPr marL="2160000" indent="0">
              <a:spcBef>
                <a:spcPts val="0"/>
              </a:spcBef>
              <a:buFontTx/>
              <a:buNone/>
              <a:defRPr sz="3300">
                <a:latin typeface="Consolas" panose="020B0609020204030204" pitchFamily="49" charset="0"/>
              </a:defRPr>
            </a:lvl6pPr>
          </a:lstStyle>
          <a:p>
            <a:pPr lvl="0"/>
            <a:r>
              <a:rPr lang="en-US" dirty="0"/>
              <a:t>Consolas</a:t>
            </a:r>
          </a:p>
          <a:p>
            <a:pPr lvl="1"/>
            <a:r>
              <a:rPr lang="en-US" dirty="0"/>
              <a:t>Consolas</a:t>
            </a:r>
          </a:p>
          <a:p>
            <a:pPr lvl="2"/>
            <a:r>
              <a:rPr lang="en-US" altLang="ja-JP" dirty="0"/>
              <a:t>Consolas</a:t>
            </a:r>
          </a:p>
          <a:p>
            <a:pPr lvl="3"/>
            <a:r>
              <a:rPr lang="en-US" altLang="ja-JP" dirty="0"/>
              <a:t>Consolas</a:t>
            </a:r>
          </a:p>
          <a:p>
            <a:pPr lvl="4"/>
            <a:r>
              <a:rPr lang="en-US" altLang="ja-JP" dirty="0"/>
              <a:t>Consolas</a:t>
            </a:r>
          </a:p>
          <a:p>
            <a:pPr lvl="5"/>
            <a:r>
              <a:rPr lang="en-US" sz="3300" dirty="0">
                <a:latin typeface="Consolas" panose="020B0609020204030204" pitchFamily="49" charset="0"/>
              </a:rPr>
              <a:t>Consolas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61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サブタイトルとコンテンツ Non-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631DA42-6835-452C-B5A2-6E5BC25716DC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A6EA188-75CE-4E4E-8675-108C39E0D203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6AA5F9C9-A535-4942-9E0F-FEC61B45F01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DE85F1F0-FD75-4580-9187-25EB8492EA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8C8B14-8AA2-4D09-85D6-ACED6DC72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174422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6528" y="1913086"/>
            <a:ext cx="11887200" cy="2523768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800">
                <a:latin typeface="+mn-lt"/>
                <a:ea typeface="+mn-ea"/>
              </a:defRPr>
            </a:lvl2pPr>
            <a:lvl3pPr marL="228600" indent="0">
              <a:buNone/>
              <a:defRPr sz="2400">
                <a:latin typeface="+mn-lt"/>
                <a:ea typeface="+mn-ea"/>
              </a:defRPr>
            </a:lvl3pPr>
            <a:lvl4pPr marL="457200" indent="0">
              <a:buNone/>
              <a:defRPr sz="2000">
                <a:latin typeface="+mn-lt"/>
                <a:ea typeface="+mn-ea"/>
              </a:defRPr>
            </a:lvl4pPr>
            <a:lvl5pPr marL="685800" indent="0">
              <a:buNone/>
              <a:defRPr sz="2000"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 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 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  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51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サブ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8D1B2DD-F8C0-43C0-A1C7-3863A72B80F1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674A668-A6EC-4FC4-AED7-B8D4EBD2D0A6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CF8C433-D77E-4A57-9C36-3264C5BB8C3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16B24BE-F2CE-4282-B236-AD4D9C4B841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13EA82-31D7-4928-A461-35AB4A29B9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174422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9400" y="1917700"/>
            <a:ext cx="11887200" cy="2139047"/>
          </a:xfrm>
        </p:spPr>
        <p:txBody>
          <a:bodyPr>
            <a:spAutoFit/>
          </a:bodyPr>
          <a:lstStyle>
            <a:lvl1pPr>
              <a:defRPr sz="4000">
                <a:latin typeface="+mn-lt"/>
                <a:ea typeface="+mn-ea"/>
              </a:defRPr>
            </a:lvl1pPr>
            <a:lvl2pPr>
              <a:defRPr sz="2800">
                <a:latin typeface="+mn-lt"/>
                <a:ea typeface="+mn-ea"/>
              </a:defRPr>
            </a:lvl2pPr>
            <a:lvl3pPr>
              <a:defRPr sz="2400">
                <a:latin typeface="+mn-lt"/>
                <a:ea typeface="+mn-ea"/>
              </a:defRPr>
            </a:lvl3pPr>
            <a:lvl4pPr>
              <a:defRPr sz="2000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73935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タイトル/サブ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A4481E2-D059-4F5E-B7D0-9F19B5672338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8E6F313-D1C5-4A4B-A305-277C9409D8AA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44ABBE8-8F79-4B06-BA94-AAF4935A15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0F1EADAF-09A1-428F-A578-38363FAAA08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B22D31-6BFD-4AAA-A216-E9594001E8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048990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35552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 アクセントカラ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726E456-A05A-4EAB-9438-4EC5C0D3F461}"/>
              </a:ext>
            </a:extLst>
          </p:cNvPr>
          <p:cNvSpPr/>
          <p:nvPr userDrawn="1"/>
        </p:nvSpPr>
        <p:spPr bwMode="auto">
          <a:xfrm>
            <a:off x="10178677" y="6377582"/>
            <a:ext cx="2232248" cy="55593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7BB30B1-06E6-45D6-9C24-D032697F59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669" y="6521598"/>
            <a:ext cx="1946241" cy="26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74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半分写真 薄灰色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849463"/>
          </a:xfrm>
        </p:spPr>
        <p:txBody>
          <a:bodyPr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19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タイトルとコンテンツ Non-bullet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523768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800">
                <a:latin typeface="+mn-lt"/>
                <a:ea typeface="+mn-ea"/>
              </a:defRPr>
            </a:lvl2pPr>
            <a:lvl3pPr marL="228600" indent="0">
              <a:buNone/>
              <a:defRPr sz="2400">
                <a:latin typeface="+mn-lt"/>
                <a:ea typeface="+mn-ea"/>
              </a:defRPr>
            </a:lvl3pPr>
            <a:lvl4pPr marL="457200" indent="0">
              <a:buNone/>
              <a:defRPr sz="2000">
                <a:latin typeface="+mn-lt"/>
                <a:ea typeface="+mn-ea"/>
              </a:defRPr>
            </a:lvl4pPr>
            <a:lvl5pPr marL="685800" indent="0">
              <a:buNone/>
              <a:defRPr sz="2000"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 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 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  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09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139047"/>
          </a:xfrm>
        </p:spPr>
        <p:txBody>
          <a:bodyPr>
            <a:spAutoFit/>
          </a:bodyPr>
          <a:lstStyle>
            <a:lvl1pPr>
              <a:defRPr sz="4000">
                <a:latin typeface="+mn-lt"/>
                <a:ea typeface="+mn-ea"/>
              </a:defRPr>
            </a:lvl1pPr>
            <a:lvl2pPr>
              <a:defRPr sz="2800">
                <a:latin typeface="+mn-lt"/>
                <a:ea typeface="+mn-ea"/>
              </a:defRPr>
            </a:lvl2pPr>
            <a:lvl3pPr>
              <a:defRPr sz="2400">
                <a:latin typeface="+mn-lt"/>
                <a:ea typeface="+mn-ea"/>
              </a:defRPr>
            </a:lvl3pPr>
            <a:lvl4pPr>
              <a:defRPr sz="2000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75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タイトルのみ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締めのスライド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169565" y="6181418"/>
            <a:ext cx="11887199" cy="45704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50" dirty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rPr>
              <a:t>© 2018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97557" y="112886"/>
            <a:ext cx="2029696" cy="746611"/>
          </a:xfrm>
          <a:prstGeom prst="rect">
            <a:avLst/>
          </a:prstGeom>
        </p:spPr>
      </p:pic>
      <p:sp>
        <p:nvSpPr>
          <p:cNvPr id="4" name="正方形/長方形 3"/>
          <p:cNvSpPr/>
          <p:nvPr userDrawn="1"/>
        </p:nvSpPr>
        <p:spPr>
          <a:xfrm>
            <a:off x="242773" y="6589941"/>
            <a:ext cx="1080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1000" dirty="0">
                <a:solidFill>
                  <a:schemeClr val="bg1"/>
                </a:solidFill>
                <a:latin typeface="+mn-lt"/>
                <a:ea typeface="+mn-ea"/>
              </a:rPr>
              <a:t>本情報の内容（添付文書、リンク先などを含む）は、作成日時点でのものであり、予告なく変更される場合があります。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321303-44AF-4494-802A-77CED2A69813}"/>
              </a:ext>
            </a:extLst>
          </p:cNvPr>
          <p:cNvSpPr/>
          <p:nvPr userDrawn="1"/>
        </p:nvSpPr>
        <p:spPr bwMode="auto">
          <a:xfrm>
            <a:off x="10178677" y="6377582"/>
            <a:ext cx="2232248" cy="555932"/>
          </a:xfrm>
          <a:prstGeom prst="rect">
            <a:avLst/>
          </a:prstGeom>
          <a:solidFill>
            <a:srgbClr val="1A1A1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9F34732-76A6-4243-BECD-454BD2488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20669" y="6521598"/>
            <a:ext cx="1946241" cy="26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8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D08C3C-A2D4-4DAD-BF56-3971F3791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32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黒背景 ノート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07133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sz="4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67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サブタイトルとコンテンツ Non-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6528" y="1913086"/>
            <a:ext cx="11887200" cy="2523768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800">
                <a:latin typeface="+mn-lt"/>
                <a:ea typeface="+mn-ea"/>
              </a:defRPr>
            </a:lvl2pPr>
            <a:lvl3pPr marL="228600" indent="0">
              <a:buNone/>
              <a:defRPr sz="2400">
                <a:latin typeface="+mn-lt"/>
                <a:ea typeface="+mn-ea"/>
              </a:defRPr>
            </a:lvl3pPr>
            <a:lvl4pPr marL="457200" indent="0">
              <a:buNone/>
              <a:defRPr sz="2000">
                <a:latin typeface="+mn-lt"/>
                <a:ea typeface="+mn-ea"/>
              </a:defRPr>
            </a:lvl4pPr>
            <a:lvl5pPr marL="685800" indent="0">
              <a:buNone/>
              <a:defRPr sz="2000"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 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 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  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8C8B14-8AA2-4D09-85D6-ACED6DC72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174422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53276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サブ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9400" y="1917700"/>
            <a:ext cx="11887200" cy="2139047"/>
          </a:xfrm>
        </p:spPr>
        <p:txBody>
          <a:bodyPr>
            <a:spAutoFit/>
          </a:bodyPr>
          <a:lstStyle>
            <a:lvl1pPr>
              <a:defRPr sz="4000">
                <a:latin typeface="+mn-lt"/>
                <a:ea typeface="+mn-ea"/>
              </a:defRPr>
            </a:lvl1pPr>
            <a:lvl2pPr>
              <a:defRPr sz="2800">
                <a:latin typeface="+mn-lt"/>
                <a:ea typeface="+mn-ea"/>
              </a:defRPr>
            </a:lvl2pPr>
            <a:lvl3pPr>
              <a:defRPr sz="2400">
                <a:latin typeface="+mn-lt"/>
                <a:ea typeface="+mn-ea"/>
              </a:defRPr>
            </a:lvl3pPr>
            <a:lvl4pPr>
              <a:defRPr sz="2000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13EA82-31D7-4928-A461-35AB4A29B9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174422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22248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□タイトル/サブ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B22D31-6BFD-4AAA-A216-E9594001E8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637" y="1048990"/>
            <a:ext cx="11887200" cy="738664"/>
          </a:xfrm>
        </p:spPr>
        <p:txBody>
          <a:bodyPr/>
          <a:lstStyle>
            <a:lvl1pPr marL="0" indent="0">
              <a:buFontTx/>
              <a:buNone/>
              <a:defRPr sz="36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8824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デ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Demo title</a:t>
            </a:r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D08C3C-A2D4-4DAD-BF56-3971F3791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  <p:sp>
        <p:nvSpPr>
          <p:cNvPr id="6" name="テキスト プレースホルダー 14">
            <a:extLst>
              <a:ext uri="{FF2B5EF4-FFF2-40B4-BE49-F238E27FC236}">
                <a16:creationId xmlns:a16="http://schemas.microsoft.com/office/drawing/2014/main" id="{51EEE6E7-9855-4E6F-8E12-77FC5122D6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1613" y="4433366"/>
            <a:ext cx="10574338" cy="677108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1" lang="en-US" altLang="ja-JP" dirty="0"/>
              <a:t>Demo Speaker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773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ビデ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Video title</a:t>
            </a:r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D08C3C-A2D4-4DAD-BF56-3971F3791B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13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6925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タイトルとコンテンツ Non-bullet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CFA5CFD-7B55-4BEE-93F0-59F9BB5A6F81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42CD46E-5FA5-4F63-A586-91A0AE72BF69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E5778264-7C68-480E-B20F-92988A6CAC5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7272D438-8A43-46C6-B9D1-4CA0DB1CD71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523768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800">
                <a:latin typeface="+mn-lt"/>
                <a:ea typeface="+mn-ea"/>
              </a:defRPr>
            </a:lvl2pPr>
            <a:lvl3pPr marL="228600" indent="0">
              <a:buNone/>
              <a:defRPr sz="2400">
                <a:latin typeface="+mn-lt"/>
                <a:ea typeface="+mn-ea"/>
              </a:defRPr>
            </a:lvl3pPr>
            <a:lvl4pPr marL="457200" indent="0">
              <a:buNone/>
              <a:defRPr sz="2000">
                <a:latin typeface="+mn-lt"/>
                <a:ea typeface="+mn-ea"/>
              </a:defRPr>
            </a:lvl4pPr>
            <a:lvl5pPr marL="685800" indent="0">
              <a:buNone/>
              <a:defRPr sz="2000"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 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 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  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48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CEC78B4-4C66-484B-BD0A-0EF670AFBE30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3AF0C13-8664-471A-99E3-E3417D533FE4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8701377B-4DFB-4D0A-ACF8-5D9F2C09408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B6DC5A-813A-44B0-99B9-D6E947670D8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139047"/>
          </a:xfrm>
        </p:spPr>
        <p:txBody>
          <a:bodyPr>
            <a:spAutoFit/>
          </a:bodyPr>
          <a:lstStyle>
            <a:lvl1pPr>
              <a:defRPr sz="4000">
                <a:latin typeface="+mn-lt"/>
                <a:ea typeface="+mn-ea"/>
              </a:defRPr>
            </a:lvl1pPr>
            <a:lvl2pPr>
              <a:defRPr sz="2800">
                <a:latin typeface="+mn-lt"/>
                <a:ea typeface="+mn-ea"/>
              </a:defRPr>
            </a:lvl2pPr>
            <a:lvl3pPr>
              <a:defRPr sz="2400">
                <a:latin typeface="+mn-lt"/>
                <a:ea typeface="+mn-ea"/>
              </a:defRPr>
            </a:lvl3pPr>
            <a:lvl4pPr>
              <a:defRPr sz="2000"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91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■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9334C68-C601-471C-8DE1-D099CC86BB1A}"/>
              </a:ext>
            </a:extLst>
          </p:cNvPr>
          <p:cNvGrpSpPr/>
          <p:nvPr userDrawn="1"/>
        </p:nvGrpSpPr>
        <p:grpSpPr>
          <a:xfrm>
            <a:off x="0" y="-1290"/>
            <a:ext cx="12436475" cy="1160959"/>
            <a:chOff x="0" y="-1490828"/>
            <a:chExt cx="12436475" cy="116095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DFED6B1-450A-4FDE-AAF6-4D601F8478E9}"/>
                </a:ext>
              </a:extLst>
            </p:cNvPr>
            <p:cNvSpPr/>
            <p:nvPr userDrawn="1"/>
          </p:nvSpPr>
          <p:spPr bwMode="auto">
            <a:xfrm>
              <a:off x="0" y="-1490828"/>
              <a:ext cx="12436475" cy="1160959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D634CF2-5AE4-4267-B02E-E227FAD9CF1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t="10387" r="19342" b="11179"/>
            <a:stretch/>
          </p:blipFill>
          <p:spPr>
            <a:xfrm>
              <a:off x="9830942" y="-1378859"/>
              <a:ext cx="2605533" cy="1048990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E2D5E1C-778D-4748-9293-23B10D6853F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34280" b="12778"/>
            <a:stretch/>
          </p:blipFill>
          <p:spPr>
            <a:xfrm>
              <a:off x="9281006" y="-1378859"/>
              <a:ext cx="2783886" cy="10489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08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 黒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C7282DA-348A-42F5-AA99-AD8271C152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93" y="6521598"/>
            <a:ext cx="1945739" cy="2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14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ja-JP" altLang="en-US" dirty="0"/>
              <a:t>マスター タイトルの書式設定</a:t>
            </a:r>
            <a:br>
              <a:rPr lang="en-US" altLang="ja-JP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302176"/>
            <a:ext cx="11887198" cy="258532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C0088AE7-3791-4AF4-9EB5-9A8EED5C3C51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322693" y="6521979"/>
            <a:ext cx="1945739" cy="268778"/>
          </a:xfrm>
          <a:prstGeom prst="rect">
            <a:avLst/>
          </a:prstGeom>
        </p:spPr>
      </p:pic>
      <p:pic>
        <p:nvPicPr>
          <p:cNvPr id="14" name="NEW Brand Colors 2018">
            <a:extLst>
              <a:ext uri="{FF2B5EF4-FFF2-40B4-BE49-F238E27FC236}">
                <a16:creationId xmlns:a16="http://schemas.microsoft.com/office/drawing/2014/main" id="{FA837733-86CD-44C2-99A4-D273CD757B42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612297" y="2942644"/>
            <a:ext cx="6858000" cy="97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5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93" r:id="rId2"/>
    <p:sldLayoutId id="2147484392" r:id="rId3"/>
    <p:sldLayoutId id="2147484431" r:id="rId4"/>
    <p:sldLayoutId id="2147484390" r:id="rId5"/>
    <p:sldLayoutId id="2147484403" r:id="rId6"/>
    <p:sldLayoutId id="2147484424" r:id="rId7"/>
    <p:sldLayoutId id="2147484425" r:id="rId8"/>
    <p:sldLayoutId id="2147484394" r:id="rId9"/>
    <p:sldLayoutId id="2147484430" r:id="rId10"/>
    <p:sldLayoutId id="2147484426" r:id="rId11"/>
    <p:sldLayoutId id="2147484427" r:id="rId12"/>
    <p:sldLayoutId id="2147484428" r:id="rId13"/>
    <p:sldLayoutId id="2147484395" r:id="rId14"/>
    <p:sldLayoutId id="2147484396" r:id="rId15"/>
    <p:sldLayoutId id="2147484423" r:id="rId16"/>
    <p:sldLayoutId id="2147484385" r:id="rId17"/>
    <p:sldLayoutId id="2147484405" r:id="rId18"/>
    <p:sldLayoutId id="2147484398" r:id="rId19"/>
    <p:sldLayoutId id="2147484399" r:id="rId20"/>
    <p:sldLayoutId id="2147484421" r:id="rId21"/>
    <p:sldLayoutId id="2147484422" r:id="rId22"/>
    <p:sldLayoutId id="2147484389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kumimoji="1"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>
          <a:tab pos="1349375" algn="l"/>
        </a:tabLst>
        <a:defRPr kumimoji="1"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7664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570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185" userDrawn="1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07E69A6-EAA5-4CFA-B739-81EE0946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Cosmos DB Performance Tuning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803CA7F-ED27-4D8D-AAFC-639DA11E07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DA22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D5DF4696-AF54-42D5-B90D-C56A3767CA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/>
              <a:t>Principal Software </a:t>
            </a:r>
            <a:r>
              <a:rPr lang="en-US" altLang="ja-JP" dirty="0"/>
              <a:t>Engineer, Microsoft</a:t>
            </a:r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D9F07492-F305-403C-AEAC-99375634A0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David Makogon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62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>
            <a:extLst>
              <a:ext uri="{FF2B5EF4-FFF2-40B4-BE49-F238E27FC236}">
                <a16:creationId xmlns:a16="http://schemas.microsoft.com/office/drawing/2014/main" id="{56C00BB0-7B9C-450B-BE5E-DA73DD74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Demo</a:t>
            </a:r>
            <a:endParaRPr kumimoji="1" lang="ja-JP" altLang="en-US" dirty="0"/>
          </a:p>
        </p:txBody>
      </p:sp>
      <p:sp>
        <p:nvSpPr>
          <p:cNvPr id="25" name="テキスト プレースホルダー 24">
            <a:extLst>
              <a:ext uri="{FF2B5EF4-FFF2-40B4-BE49-F238E27FC236}">
                <a16:creationId xmlns:a16="http://schemas.microsoft.com/office/drawing/2014/main" id="{46CB38ED-1A98-41EF-A44A-C6CDAB13F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9876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9320925D-4773-4DB4-A02C-A255D05A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Indexes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8611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Indexes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955203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Documents are JSON: groups of </a:t>
            </a:r>
            <a:r>
              <a:rPr lang="en-US" altLang="ja-JP" dirty="0" err="1">
                <a:solidFill>
                  <a:schemeClr val="tx1"/>
                </a:solidFill>
              </a:rPr>
              <a:t>property:value</a:t>
            </a:r>
            <a:r>
              <a:rPr lang="en-US" altLang="ja-JP" dirty="0">
                <a:solidFill>
                  <a:schemeClr val="tx1"/>
                </a:solidFill>
              </a:rPr>
              <a:t> pairs</a:t>
            </a:r>
            <a:endParaRPr lang="en-US" altLang="ja-JP" sz="4800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sessionID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"DA22",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"title": "Cosmos DB Tuning",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"speaker": "David Makogon"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92B20707-CE69-0549-A861-A538DF8E0D9E}"/>
              </a:ext>
            </a:extLst>
          </p:cNvPr>
          <p:cNvSpPr/>
          <p:nvPr/>
        </p:nvSpPr>
        <p:spPr bwMode="auto">
          <a:xfrm>
            <a:off x="961653" y="3353246"/>
            <a:ext cx="3168352" cy="648072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ln>
                <a:solidFill>
                  <a:srgbClr val="FFC000"/>
                </a:solidFill>
              </a:ln>
              <a:solidFill>
                <a:srgbClr val="FFC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FCD63-E1BF-2948-8061-0635409F7F88}"/>
              </a:ext>
            </a:extLst>
          </p:cNvPr>
          <p:cNvSpPr txBox="1"/>
          <p:nvPr/>
        </p:nvSpPr>
        <p:spPr>
          <a:xfrm>
            <a:off x="2041773" y="5657502"/>
            <a:ext cx="9505056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Default: All properties are indexed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2261517-126E-094E-946E-AC1205888032}"/>
              </a:ext>
            </a:extLst>
          </p:cNvPr>
          <p:cNvSpPr/>
          <p:nvPr/>
        </p:nvSpPr>
        <p:spPr bwMode="auto">
          <a:xfrm>
            <a:off x="959288" y="4001318"/>
            <a:ext cx="2018589" cy="720080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ln>
                <a:solidFill>
                  <a:srgbClr val="FFC000"/>
                </a:solidFill>
              </a:ln>
              <a:solidFill>
                <a:srgbClr val="FFC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71697CAA-96DD-444C-96F3-470311638DF3}"/>
              </a:ext>
            </a:extLst>
          </p:cNvPr>
          <p:cNvSpPr/>
          <p:nvPr/>
        </p:nvSpPr>
        <p:spPr bwMode="auto">
          <a:xfrm>
            <a:off x="959288" y="4721398"/>
            <a:ext cx="2627118" cy="648072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ln>
                <a:solidFill>
                  <a:srgbClr val="FFC000"/>
                </a:solidFill>
              </a:ln>
              <a:solidFill>
                <a:srgbClr val="FFC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4953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Indexes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93866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Indexes greatly speed up queries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But...</a:t>
            </a:r>
          </a:p>
          <a:p>
            <a:endParaRPr lang="en-US" altLang="ja-JP" sz="4800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Indexes increase </a:t>
            </a:r>
            <a:r>
              <a:rPr lang="en-US" altLang="ja-JP" sz="4800" i="1" dirty="0">
                <a:solidFill>
                  <a:schemeClr val="tx1"/>
                </a:solidFill>
              </a:rPr>
              <a:t>write</a:t>
            </a:r>
            <a:r>
              <a:rPr lang="en-US" altLang="ja-JP" sz="4800" dirty="0">
                <a:solidFill>
                  <a:schemeClr val="tx1"/>
                </a:solidFill>
              </a:rPr>
              <a:t> cost</a:t>
            </a:r>
          </a:p>
          <a:p>
            <a:endParaRPr lang="en-US" altLang="ja-JP" sz="4800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More properties? More cost</a:t>
            </a:r>
          </a:p>
        </p:txBody>
      </p:sp>
    </p:spTree>
    <p:extLst>
      <p:ext uri="{BB962C8B-B14F-4D97-AF65-F5344CB8AC3E}">
        <p14:creationId xmlns:p14="http://schemas.microsoft.com/office/powerpoint/2010/main" val="24349873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Indexes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93866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Solution: Custom index plan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Configure in code or portal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	include...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	exclude...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6363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Indexes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878259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Further index cost reduction:</a:t>
            </a:r>
          </a:p>
          <a:p>
            <a:endParaRPr lang="en-US" altLang="ja-JP" sz="4800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Use "lazy" mode instead of "consistent"</a:t>
            </a:r>
          </a:p>
          <a:p>
            <a:endParaRPr lang="en-US" altLang="ja-JP" sz="4800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Might not be worth it... Small saving</a:t>
            </a:r>
          </a:p>
        </p:txBody>
      </p:sp>
    </p:spTree>
    <p:extLst>
      <p:ext uri="{BB962C8B-B14F-4D97-AF65-F5344CB8AC3E}">
        <p14:creationId xmlns:p14="http://schemas.microsoft.com/office/powerpoint/2010/main" val="1882674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>
            <a:extLst>
              <a:ext uri="{FF2B5EF4-FFF2-40B4-BE49-F238E27FC236}">
                <a16:creationId xmlns:a16="http://schemas.microsoft.com/office/drawing/2014/main" id="{56C00BB0-7B9C-450B-BE5E-DA73DD74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Demo</a:t>
            </a:r>
            <a:endParaRPr kumimoji="1" lang="ja-JP" altLang="en-US" dirty="0"/>
          </a:p>
        </p:txBody>
      </p:sp>
      <p:sp>
        <p:nvSpPr>
          <p:cNvPr id="25" name="テキスト プレースホルダー 24">
            <a:extLst>
              <a:ext uri="{FF2B5EF4-FFF2-40B4-BE49-F238E27FC236}">
                <a16:creationId xmlns:a16="http://schemas.microsoft.com/office/drawing/2014/main" id="{46CB38ED-1A98-41EF-A44A-C6CDAB13F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6517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9320925D-4773-4DB4-A02C-A255D05A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Consistency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04617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Consistency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596780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Five levels of consistency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	Strong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	Bounded staleness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	Session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	Consistent Prefix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	Eventual</a:t>
            </a:r>
          </a:p>
          <a:p>
            <a:endParaRPr lang="en-US" altLang="ja-JP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1364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Cost of consistency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93866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4800" i="1" dirty="0">
                <a:solidFill>
                  <a:schemeClr val="tx1"/>
                </a:solidFill>
              </a:rPr>
              <a:t>Strong</a:t>
            </a:r>
            <a:r>
              <a:rPr lang="en-US" altLang="ja-JP" sz="4800" dirty="0">
                <a:solidFill>
                  <a:schemeClr val="tx1"/>
                </a:solidFill>
              </a:rPr>
              <a:t> and </a:t>
            </a:r>
            <a:r>
              <a:rPr lang="en-US" altLang="ja-JP" sz="4800" i="1" dirty="0">
                <a:solidFill>
                  <a:schemeClr val="tx1"/>
                </a:solidFill>
              </a:rPr>
              <a:t>Bounded Staleness </a:t>
            </a:r>
            <a:r>
              <a:rPr lang="en-US" altLang="ja-JP" sz="4800" dirty="0">
                <a:solidFill>
                  <a:schemeClr val="tx1"/>
                </a:solidFill>
              </a:rPr>
              <a:t>cost the most</a:t>
            </a:r>
          </a:p>
          <a:p>
            <a:endParaRPr lang="en-US" altLang="ja-JP" sz="4800" i="1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Then </a:t>
            </a:r>
            <a:r>
              <a:rPr lang="en-US" altLang="ja-JP" sz="4800" i="1" dirty="0">
                <a:solidFill>
                  <a:schemeClr val="tx1"/>
                </a:solidFill>
              </a:rPr>
              <a:t>Session</a:t>
            </a:r>
          </a:p>
          <a:p>
            <a:endParaRPr lang="en-US" altLang="ja-JP" sz="4800" i="1" dirty="0">
              <a:solidFill>
                <a:schemeClr val="tx1"/>
              </a:solidFill>
            </a:endParaRPr>
          </a:p>
          <a:p>
            <a:r>
              <a:rPr lang="en-US" altLang="ja-JP" sz="4800" i="1" dirty="0">
                <a:solidFill>
                  <a:schemeClr val="tx1"/>
                </a:solidFill>
              </a:rPr>
              <a:t>Eventual </a:t>
            </a:r>
            <a:r>
              <a:rPr lang="en-US" altLang="ja-JP" sz="4800" dirty="0">
                <a:solidFill>
                  <a:schemeClr val="tx1"/>
                </a:solidFill>
              </a:rPr>
              <a:t>is cheapest</a:t>
            </a:r>
            <a:endParaRPr lang="en-US" altLang="ja-JP" sz="4800" i="1" dirty="0">
              <a:solidFill>
                <a:schemeClr val="tx1"/>
              </a:solidFill>
            </a:endParaRPr>
          </a:p>
          <a:p>
            <a:endParaRPr lang="en-US" altLang="ja-JP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124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 for today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47700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Understanding and measuring Request Units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Reads or queries?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The cost of "free" indexes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Queries and partitions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Consistency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Regions and replication</a:t>
            </a:r>
          </a:p>
          <a:p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5505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Cost of consistency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062651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You may choose consistency: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	At the database level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	For each read or write</a:t>
            </a:r>
          </a:p>
          <a:p>
            <a:endParaRPr lang="en-US" altLang="ja-JP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1012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>
            <a:extLst>
              <a:ext uri="{FF2B5EF4-FFF2-40B4-BE49-F238E27FC236}">
                <a16:creationId xmlns:a16="http://schemas.microsoft.com/office/drawing/2014/main" id="{56C00BB0-7B9C-450B-BE5E-DA73DD74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Demo</a:t>
            </a:r>
            <a:endParaRPr kumimoji="1" lang="ja-JP" altLang="en-US" dirty="0"/>
          </a:p>
        </p:txBody>
      </p:sp>
      <p:sp>
        <p:nvSpPr>
          <p:cNvPr id="25" name="テキスト プレースホルダー 24">
            <a:extLst>
              <a:ext uri="{FF2B5EF4-FFF2-40B4-BE49-F238E27FC236}">
                <a16:creationId xmlns:a16="http://schemas.microsoft.com/office/drawing/2014/main" id="{46CB38ED-1A98-41EF-A44A-C6CDAB13F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24759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9320925D-4773-4DB4-A02C-A255D05A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Replication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078521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Replication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431435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You can choose additional regions...</a:t>
            </a:r>
          </a:p>
          <a:p>
            <a:endParaRPr lang="en-US" altLang="ja-JP" sz="4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F2ABB-D656-7A4B-ACFD-05DF64D00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01" y="1409030"/>
            <a:ext cx="8898292" cy="546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19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Replication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878259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Remember your RU cost?</a:t>
            </a:r>
          </a:p>
          <a:p>
            <a:endParaRPr lang="en-US" altLang="ja-JP" sz="4800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It now applies to each extra region</a:t>
            </a:r>
          </a:p>
          <a:p>
            <a:endParaRPr lang="en-US" altLang="ja-JP" sz="4800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1000 RU? 5 regions? </a:t>
            </a:r>
            <a:r>
              <a:rPr lang="en-US" altLang="ja-JP" sz="4800" b="1" dirty="0">
                <a:solidFill>
                  <a:schemeClr val="tx1"/>
                </a:solidFill>
              </a:rPr>
              <a:t>5000 RU</a:t>
            </a:r>
          </a:p>
        </p:txBody>
      </p:sp>
    </p:spTree>
    <p:extLst>
      <p:ext uri="{BB962C8B-B14F-4D97-AF65-F5344CB8AC3E}">
        <p14:creationId xmlns:p14="http://schemas.microsoft.com/office/powerpoint/2010/main" val="18278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Replication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93866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Multiple regions are good for:</a:t>
            </a:r>
          </a:p>
          <a:p>
            <a:endParaRPr lang="en-US" altLang="ja-JP" sz="4800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Failover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Better "read" performance</a:t>
            </a:r>
          </a:p>
          <a:p>
            <a:endParaRPr lang="en-US" altLang="ja-JP" sz="4800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You must decide if it's worth it</a:t>
            </a:r>
            <a:endParaRPr lang="en-US" altLang="ja-JP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93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9320925D-4773-4DB4-A02C-A255D05A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Request Units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54721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Cosmos DB Request Units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47700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Data is stored in </a:t>
            </a:r>
            <a:r>
              <a:rPr lang="en-US" altLang="ja-JP" i="1" dirty="0">
                <a:solidFill>
                  <a:schemeClr val="tx1"/>
                </a:solidFill>
              </a:rPr>
              <a:t>containers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Operations are performed within containers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Create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Read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Query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Replace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Delete</a:t>
            </a:r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E4519283-50D0-234A-B19C-26663D6CAFDA}"/>
              </a:ext>
            </a:extLst>
          </p:cNvPr>
          <p:cNvSpPr txBox="1">
            <a:spLocks/>
          </p:cNvSpPr>
          <p:nvPr/>
        </p:nvSpPr>
        <p:spPr>
          <a:xfrm>
            <a:off x="4130005" y="4001318"/>
            <a:ext cx="11887200" cy="149271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>
                <a:tab pos="1349375" algn="l"/>
              </a:tabLst>
              <a:defRPr kumimoji="1"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Each operation has a cost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Measured in "Request Units" (RU)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CF9793C1-EC57-5A40-91D5-44D519AB3A0F}"/>
              </a:ext>
            </a:extLst>
          </p:cNvPr>
          <p:cNvSpPr txBox="1">
            <a:spLocks/>
          </p:cNvSpPr>
          <p:nvPr/>
        </p:nvSpPr>
        <p:spPr>
          <a:xfrm>
            <a:off x="2833861" y="2982565"/>
            <a:ext cx="720080" cy="387798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Tx/>
              <a:buNone/>
              <a:tabLst>
                <a:tab pos="1349375" algn="l"/>
              </a:tabLst>
              <a:defRPr kumimoji="1"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1"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8733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Reserving Request Units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47700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Each container gets Request Units: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Fixed (10GB): 400-10,000 RU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Partitioned: 1,000 and beyond (any amount </a:t>
            </a:r>
            <a:r>
              <a:rPr lang="en-US" altLang="ja-JP" dirty="0">
                <a:solidFill>
                  <a:schemeClr val="tx1"/>
                </a:solidFill>
                <a:sym typeface="Wingdings" pitchFamily="2" charset="2"/>
              </a:rPr>
              <a:t>)</a:t>
            </a:r>
          </a:p>
          <a:p>
            <a:endParaRPr lang="en-US" altLang="ja-JP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altLang="ja-JP" dirty="0">
                <a:solidFill>
                  <a:schemeClr val="tx1"/>
                </a:solidFill>
                <a:sym typeface="Wingdings" pitchFamily="2" charset="2"/>
              </a:rPr>
              <a:t>With partitioned collections:</a:t>
            </a:r>
          </a:p>
          <a:p>
            <a:r>
              <a:rPr lang="en-US" altLang="ja-JP" dirty="0">
                <a:solidFill>
                  <a:schemeClr val="tx1"/>
                </a:solidFill>
                <a:sym typeface="Wingdings" pitchFamily="2" charset="2"/>
              </a:rPr>
              <a:t>	RUs are shared across physical partitions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3149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B22E-2832-1F47-8B99-6F60BE82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Unit Pools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986F0-FE2A-4044-A4BB-6E7C3EDD2C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95520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New feature! Just announced at Build!</a:t>
            </a:r>
          </a:p>
          <a:p>
            <a:r>
              <a:rPr lang="en-US" dirty="0"/>
              <a:t>	Database-level Request Units</a:t>
            </a:r>
          </a:p>
          <a:p>
            <a:r>
              <a:rPr lang="en-US" dirty="0"/>
              <a:t>	All collections in database may share RU's</a:t>
            </a:r>
          </a:p>
          <a:p>
            <a:endParaRPr lang="en-US" dirty="0"/>
          </a:p>
          <a:p>
            <a:r>
              <a:rPr lang="en-US" dirty="0"/>
              <a:t>This can help with cost management</a:t>
            </a:r>
          </a:p>
          <a:p>
            <a:r>
              <a:rPr lang="en-US" dirty="0"/>
              <a:t>This can help to avoid throttling!</a:t>
            </a:r>
          </a:p>
        </p:txBody>
      </p:sp>
    </p:spTree>
    <p:extLst>
      <p:ext uri="{BB962C8B-B14F-4D97-AF65-F5344CB8AC3E}">
        <p14:creationId xmlns:p14="http://schemas.microsoft.com/office/powerpoint/2010/main" val="4094822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9320925D-4773-4DB4-A02C-A255D05A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Reads and Queries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9971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Reads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770811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When retrieving a single document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And you know its ID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ReadDocument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ja-JP" dirty="0">
                <a:solidFill>
                  <a:schemeClr val="tx1"/>
                </a:solidFill>
              </a:rPr>
              <a:t> is lowest-cost option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4800" dirty="0">
                <a:solidFill>
                  <a:schemeClr val="tx1"/>
                </a:solidFill>
              </a:rPr>
              <a:t>For 1 KB document: 1 RU</a:t>
            </a:r>
          </a:p>
          <a:p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442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598C-43C6-4FC3-A65A-7DB9427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Queries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DDF489-6D74-44D4-BBB0-40E19673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201424"/>
          </a:xfrm>
        </p:spPr>
        <p:txBody>
          <a:bodyPr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When retrieving a single document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And you don't know its ID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CreateDocumentQuery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en-US" altLang="ja-JP" sz="4800" dirty="0">
                <a:solidFill>
                  <a:schemeClr val="tx1"/>
                </a:solidFill>
              </a:rPr>
              <a:t>Cost is more than 1 RU</a:t>
            </a:r>
          </a:p>
          <a:p>
            <a:r>
              <a:rPr lang="en-US" altLang="ja-JP" sz="4800" dirty="0">
                <a:solidFill>
                  <a:schemeClr val="tx1"/>
                </a:solidFill>
              </a:rPr>
              <a:t>	Depends on complexity of query</a:t>
            </a:r>
          </a:p>
        </p:txBody>
      </p:sp>
    </p:spTree>
    <p:extLst>
      <p:ext uri="{BB962C8B-B14F-4D97-AF65-F5344CB8AC3E}">
        <p14:creationId xmlns:p14="http://schemas.microsoft.com/office/powerpoint/2010/main" val="853696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5-30721_Build_2016_Template_Light">
  <a:themeElements>
    <a:clrScheme name="decode2018">
      <a:dk1>
        <a:srgbClr val="1A1A1A"/>
      </a:dk1>
      <a:lt1>
        <a:srgbClr val="FFFFFF"/>
      </a:lt1>
      <a:dk2>
        <a:srgbClr val="0D0D0D"/>
      </a:dk2>
      <a:lt2>
        <a:srgbClr val="0D0D0D"/>
      </a:lt2>
      <a:accent1>
        <a:srgbClr val="505050"/>
      </a:accent1>
      <a:accent2>
        <a:srgbClr val="E3008C"/>
      </a:accent2>
      <a:accent3>
        <a:srgbClr val="32145A"/>
      </a:accent3>
      <a:accent4>
        <a:srgbClr val="2139B5"/>
      </a:accent4>
      <a:accent5>
        <a:srgbClr val="9D9D9D"/>
      </a:accent5>
      <a:accent6>
        <a:srgbClr val="E6E6E6"/>
      </a:accent6>
      <a:hlink>
        <a:srgbClr val="00B0F0"/>
      </a:hlink>
      <a:folHlink>
        <a:srgbClr val="AA0069"/>
      </a:folHlink>
    </a:clrScheme>
    <a:fontScheme name="decode2018">
      <a:majorFont>
        <a:latin typeface="Segoe UI Light"/>
        <a:ea typeface="Yu Gothic UI Semilight"/>
        <a:cs typeface=""/>
      </a:majorFont>
      <a:minorFont>
        <a:latin typeface="Segoe UI"/>
        <a:ea typeface="Yu Gothic UI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C54617C35A1074F8600DC48F6875AFF" ma:contentTypeVersion="8" ma:contentTypeDescription="新しいドキュメントを作成します。" ma:contentTypeScope="" ma:versionID="fac79be7cc4ba1b4b1457c68c52fb90c">
  <xsd:schema xmlns:xsd="http://www.w3.org/2001/XMLSchema" xmlns:xs="http://www.w3.org/2001/XMLSchema" xmlns:p="http://schemas.microsoft.com/office/2006/metadata/properties" xmlns:ns2="23ce663d-78ec-4732-ad2d-a7087832c5eb" xmlns:ns3="bc0f06ff-896c-4002-857c-088f702138e7" targetNamespace="http://schemas.microsoft.com/office/2006/metadata/properties" ma:root="true" ma:fieldsID="5c45048e6fa918e947788cf254f1e311" ns2:_="" ns3:_="">
    <xsd:import namespace="23ce663d-78ec-4732-ad2d-a7087832c5eb"/>
    <xsd:import namespace="bc0f06ff-896c-4002-857c-088f702138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e663d-78ec-4732-ad2d-a7087832c5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f06ff-896c-4002-857c-088f702138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最新の共有 (ユーザー別)" ma:hidden="true" ma:internalName="LastSharedByUser" ma:readOnly="true">
      <xsd:simpleType>
        <xsd:restriction base="dms:Note"/>
      </xsd:simpleType>
    </xsd:element>
    <xsd:element name="LastSharedByTime" ma:index="13" nillable="true" ma:displayName="最新の共有 (時間別)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91E3A2-B76B-4EA1-8D40-967B196122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e663d-78ec-4732-ad2d-a7087832c5eb"/>
    <ds:schemaRef ds:uri="bc0f06ff-896c-4002-857c-088f702138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Microsoft_Build_2016_16x9_Template</Template>
  <TotalTime>1701</TotalTime>
  <Words>488</Words>
  <Application>Microsoft Macintosh PowerPoint</Application>
  <PresentationFormat>Custom</PresentationFormat>
  <Paragraphs>153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Yu Gothic UI</vt:lpstr>
      <vt:lpstr>Yu Gothic UI Semilight</vt:lpstr>
      <vt:lpstr>Arial</vt:lpstr>
      <vt:lpstr>Calibri</vt:lpstr>
      <vt:lpstr>Consolas</vt:lpstr>
      <vt:lpstr>Segoe UI</vt:lpstr>
      <vt:lpstr>Segoe UI Light</vt:lpstr>
      <vt:lpstr>Wingdings</vt:lpstr>
      <vt:lpstr>1_5-30721_Build_2016_Template_Light</vt:lpstr>
      <vt:lpstr>Cosmos DB Performance Tuning</vt:lpstr>
      <vt:lpstr>Agenda for today</vt:lpstr>
      <vt:lpstr>Request Units</vt:lpstr>
      <vt:lpstr>Cosmos DB Request Units</vt:lpstr>
      <vt:lpstr>Reserving Request Units</vt:lpstr>
      <vt:lpstr>Request Unit Pools</vt:lpstr>
      <vt:lpstr>Reads and Queries</vt:lpstr>
      <vt:lpstr>Reads</vt:lpstr>
      <vt:lpstr>Queries</vt:lpstr>
      <vt:lpstr>Demo</vt:lpstr>
      <vt:lpstr>Indexes</vt:lpstr>
      <vt:lpstr>Indexes</vt:lpstr>
      <vt:lpstr>Indexes</vt:lpstr>
      <vt:lpstr>Indexes</vt:lpstr>
      <vt:lpstr>Indexes</vt:lpstr>
      <vt:lpstr>Demo</vt:lpstr>
      <vt:lpstr>Consistency</vt:lpstr>
      <vt:lpstr>Consistency</vt:lpstr>
      <vt:lpstr>Cost of consistency</vt:lpstr>
      <vt:lpstr>Cost of consistency</vt:lpstr>
      <vt:lpstr>Demo</vt:lpstr>
      <vt:lpstr>Replication</vt:lpstr>
      <vt:lpstr>Replication</vt:lpstr>
      <vt:lpstr>Replication</vt:lpstr>
      <vt:lpstr>Replication</vt:lpstr>
      <vt:lpstr>PowerPoint Presentation</vt:lpstr>
    </vt:vector>
  </TitlesOfParts>
  <Manager/>
  <Company>Microsoft Japan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Template</dc:title>
  <dc:subject>&lt;Speech title here&gt;</dc:subject>
  <dc:creator>Ryuta Suzuki</dc:creator>
  <cp:keywords>de:code 2018</cp:keywords>
  <dc:description>Audience Type:</dc:description>
  <cp:lastModifiedBy>David Makogon</cp:lastModifiedBy>
  <cp:revision>152</cp:revision>
  <dcterms:created xsi:type="dcterms:W3CDTF">2016-03-28T12:00:00Z</dcterms:created>
  <dcterms:modified xsi:type="dcterms:W3CDTF">2018-05-24T03:00:26Z</dcterms:modified>
  <cp:category>de:code 2018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0x0101003C54617C35A1074F8600DC48F6875AFF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Owner">
    <vt:lpwstr>shintak@microsoft.com</vt:lpwstr>
  </property>
  <property fmtid="{D5CDD505-2E9C-101B-9397-08002B2CF9AE}" pid="17" name="MSIP_Label_f42aa342-8706-4288-bd11-ebb85995028c_SetDate">
    <vt:lpwstr>2018-04-16T12:41:18.3352789Z</vt:lpwstr>
  </property>
  <property fmtid="{D5CDD505-2E9C-101B-9397-08002B2CF9AE}" pid="18" name="MSIP_Label_f42aa342-8706-4288-bd11-ebb85995028c_Name">
    <vt:lpwstr>General</vt:lpwstr>
  </property>
  <property fmtid="{D5CDD505-2E9C-101B-9397-08002B2CF9AE}" pid="19" name="MSIP_Label_f42aa342-8706-4288-bd11-ebb85995028c_Application">
    <vt:lpwstr>Microsoft Azure Information Protection</vt:lpwstr>
  </property>
  <property fmtid="{D5CDD505-2E9C-101B-9397-08002B2CF9AE}" pid="20" name="MSIP_Label_f42aa342-8706-4288-bd11-ebb85995028c_Extended_MSFT_Method">
    <vt:lpwstr>Automatic</vt:lpwstr>
  </property>
  <property fmtid="{D5CDD505-2E9C-101B-9397-08002B2CF9AE}" pid="21" name="Sensitivity">
    <vt:lpwstr>General</vt:lpwstr>
  </property>
</Properties>
</file>