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4"/>
  </p:sldMasterIdLst>
  <p:notesMasterIdLst>
    <p:notesMasterId r:id="rId33"/>
  </p:notesMasterIdLst>
  <p:handoutMasterIdLst>
    <p:handoutMasterId r:id="rId34"/>
  </p:handoutMasterIdLst>
  <p:sldIdLst>
    <p:sldId id="1450" r:id="rId5"/>
    <p:sldId id="1463" r:id="rId6"/>
    <p:sldId id="1484" r:id="rId7"/>
    <p:sldId id="1481" r:id="rId8"/>
    <p:sldId id="1498" r:id="rId9"/>
    <p:sldId id="1499" r:id="rId10"/>
    <p:sldId id="1483" r:id="rId11"/>
    <p:sldId id="1482" r:id="rId12"/>
    <p:sldId id="1485" r:id="rId13"/>
    <p:sldId id="1486" r:id="rId14"/>
    <p:sldId id="1487" r:id="rId15"/>
    <p:sldId id="1488" r:id="rId16"/>
    <p:sldId id="1489" r:id="rId17"/>
    <p:sldId id="1492" r:id="rId18"/>
    <p:sldId id="1490" r:id="rId19"/>
    <p:sldId id="1491" r:id="rId20"/>
    <p:sldId id="1493" r:id="rId21"/>
    <p:sldId id="1494" r:id="rId22"/>
    <p:sldId id="1495" r:id="rId23"/>
    <p:sldId id="1496" r:id="rId24"/>
    <p:sldId id="1497" r:id="rId25"/>
    <p:sldId id="1500" r:id="rId26"/>
    <p:sldId id="1501" r:id="rId27"/>
    <p:sldId id="1502" r:id="rId28"/>
    <p:sldId id="1503" r:id="rId29"/>
    <p:sldId id="1505" r:id="rId30"/>
    <p:sldId id="1506" r:id="rId31"/>
    <p:sldId id="1504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1A1A1A"/>
    <a:srgbClr val="FFFFFF"/>
    <a:srgbClr val="FF00FF"/>
    <a:srgbClr val="5C2D91"/>
    <a:srgbClr val="0070C0"/>
    <a:srgbClr val="E6E6E6"/>
    <a:srgbClr val="000000"/>
    <a:srgbClr val="00205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06" autoAdjust="0"/>
    <p:restoredTop sz="96754" autoAdjust="0"/>
  </p:normalViewPr>
  <p:slideViewPr>
    <p:cSldViewPr>
      <p:cViewPr varScale="1">
        <p:scale>
          <a:sx n="87" d="100"/>
          <a:sy n="87" d="100"/>
        </p:scale>
        <p:origin x="224" y="472"/>
      </p:cViewPr>
      <p:guideLst>
        <p:guide orient="horz" pos="2793"/>
        <p:guide pos="3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150" y="10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uki Hideyuki" userId="930198860c8abc25" providerId="LiveId" clId="{222D96F2-997C-44C6-88B3-09C3A3FC016E}"/>
    <pc:docChg chg="undo custSel modSld">
      <pc:chgData name="Suzuki Hideyuki" userId="930198860c8abc25" providerId="LiveId" clId="{222D96F2-997C-44C6-88B3-09C3A3FC016E}" dt="2018-04-24T03:17:39.841" v="22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5/24/18 12:41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9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1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12:42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5/24/18 12:42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4172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41" y="328910"/>
            <a:ext cx="5005912" cy="849463"/>
          </a:xfrm>
        </p:spPr>
        <p:txBody>
          <a:bodyPr lIns="182880" tIns="146304" rIns="182880" bIns="146304"/>
          <a:lstStyle>
            <a:lvl1pPr marL="0" indent="0" algn="r">
              <a:buNone/>
              <a:defRPr sz="3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altLang="ja-JP" dirty="0"/>
              <a:t>Session</a:t>
            </a:r>
            <a:r>
              <a:rPr lang="en-US" dirty="0"/>
              <a:t>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6000" indent="0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30663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開発者向けコー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86746-9034-44F9-92A2-900006576D06}"/>
              </a:ext>
            </a:extLst>
          </p:cNvPr>
          <p:cNvGrpSpPr/>
          <p:nvPr userDrawn="1"/>
        </p:nvGrpSpPr>
        <p:grpSpPr>
          <a:xfrm>
            <a:off x="-1" y="-1489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0D9FF1-7902-4C4F-A20E-D51AB227E3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2077CE-E27D-47C0-B7F2-9DEF456B8B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5302250"/>
          </a:xfrm>
        </p:spPr>
        <p:txBody>
          <a:bodyPr/>
          <a:lstStyle>
            <a:lvl1pPr marL="0" indent="0" defTabSz="431800">
              <a:spcBef>
                <a:spcPts val="0"/>
              </a:spcBef>
              <a:buNone/>
              <a:defRPr sz="33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32000" indent="0">
              <a:spcBef>
                <a:spcPts val="0"/>
              </a:spcBef>
              <a:buFontTx/>
              <a:buNone/>
              <a:tabLst>
                <a:tab pos="444500" algn="l"/>
              </a:tabLst>
              <a:defRPr sz="3300">
                <a:latin typeface="Consolas" panose="020B0609020204030204" pitchFamily="49" charset="0"/>
                <a:ea typeface="+mn-ea"/>
              </a:defRPr>
            </a:lvl2pPr>
            <a:lvl3pPr marL="864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3pPr>
            <a:lvl4pPr marL="1296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4pPr>
            <a:lvl5pPr marL="1728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5pPr>
            <a:lvl6pPr marL="2160000" indent="0">
              <a:spcBef>
                <a:spcPts val="0"/>
              </a:spcBef>
              <a:buFontTx/>
              <a:buNone/>
              <a:defRPr sz="3300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 dirty="0"/>
              <a:t>Consolas</a:t>
            </a:r>
          </a:p>
          <a:p>
            <a:pPr lvl="1"/>
            <a:r>
              <a:rPr lang="en-US" dirty="0"/>
              <a:t>Consolas</a:t>
            </a:r>
          </a:p>
          <a:p>
            <a:pPr lvl="2"/>
            <a:r>
              <a:rPr lang="en-US" altLang="ja-JP" dirty="0"/>
              <a:t>Consolas</a:t>
            </a:r>
          </a:p>
          <a:p>
            <a:pPr lvl="3"/>
            <a:r>
              <a:rPr lang="en-US" altLang="ja-JP" dirty="0"/>
              <a:t>Consolas</a:t>
            </a:r>
          </a:p>
          <a:p>
            <a:pPr lvl="4"/>
            <a:r>
              <a:rPr lang="en-US" altLang="ja-JP" dirty="0"/>
              <a:t>Consolas</a:t>
            </a:r>
          </a:p>
          <a:p>
            <a:pPr lvl="5"/>
            <a:r>
              <a:rPr lang="en-US" sz="3300" dirty="0">
                <a:latin typeface="Consolas" panose="020B0609020204030204" pitchFamily="49" charset="0"/>
              </a:rPr>
              <a:t>Consolas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31DA42-6835-452C-B5A2-6E5BC25716DC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6EA188-75CE-4E4E-8675-108C39E0D203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AA5F9C9-A535-4942-9E0F-FEC61B45F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E85F1F0-FD75-4580-9187-25EB8492E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8D1B2DD-F8C0-43C0-A1C7-3863A72B80F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674A668-A6EC-4FC4-AED7-B8D4EBD2D0A6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CF8C433-D77E-4A57-9C36-3264C5BB8C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16B24BE-F2CE-4282-B236-AD4D9C4B84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39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4481E2-D059-4F5E-B7D0-9F19B5672338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8E6F313-D1C5-4A4B-A305-277C9409D8AA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44ABBE8-8F79-4B06-BA94-AAF4935A15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F1EADAF-09A1-428F-A578-38363FAAA0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3555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アクセントカラ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26E456-A05A-4EAB-9438-4EC5C0D3F461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BB30B1-06E6-45D6-9C24-D032697F5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半分写真 薄灰色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1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181418"/>
            <a:ext cx="11887199" cy="4570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2018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7557" y="112886"/>
            <a:ext cx="2029696" cy="74661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321303-44AF-4494-802A-77CED2A69813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1A1A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F34732-76A6-4243-BECD-454BD2488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黒背景 ノート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327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224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82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Demo title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613" y="4433366"/>
            <a:ext cx="10574338" cy="6771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1" lang="en-US" altLang="ja-JP" dirty="0"/>
              <a:t>Demo Speaker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Video title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9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FA5CFD-7B55-4BEE-93F0-59F9BB5A6F8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5778264-7C68-480E-B20F-92988A6CAC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272D438-8A43-46C6-B9D1-4CA0DB1CD7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4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C78B4-4C66-484B-BD0A-0EF670AFBE30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701377B-4DFB-4D0A-ACF8-5D9F2C0940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B6DC5A-813A-44B0-99B9-D6E947670D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334C68-C601-471C-8DE1-D099CC86BB1A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634CF2-5AE4-4267-B02E-E227FAD9CF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D5E1C-778D-4748-9293-23B10D6853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黒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282DA-348A-42F5-AA99-AD8271C15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5853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0088AE7-3791-4AF4-9EB5-9A8EED5C3C5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22693" y="6521979"/>
            <a:ext cx="1945739" cy="268778"/>
          </a:xfrm>
          <a:prstGeom prst="rect">
            <a:avLst/>
          </a:prstGeom>
        </p:spPr>
      </p:pic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612297" y="2942644"/>
            <a:ext cx="6858000" cy="9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93" r:id="rId2"/>
    <p:sldLayoutId id="2147484392" r:id="rId3"/>
    <p:sldLayoutId id="2147484431" r:id="rId4"/>
    <p:sldLayoutId id="2147484390" r:id="rId5"/>
    <p:sldLayoutId id="2147484403" r:id="rId6"/>
    <p:sldLayoutId id="2147484424" r:id="rId7"/>
    <p:sldLayoutId id="2147484425" r:id="rId8"/>
    <p:sldLayoutId id="2147484394" r:id="rId9"/>
    <p:sldLayoutId id="2147484430" r:id="rId10"/>
    <p:sldLayoutId id="2147484426" r:id="rId11"/>
    <p:sldLayoutId id="2147484427" r:id="rId12"/>
    <p:sldLayoutId id="2147484428" r:id="rId13"/>
    <p:sldLayoutId id="2147484395" r:id="rId14"/>
    <p:sldLayoutId id="2147484396" r:id="rId15"/>
    <p:sldLayoutId id="2147484423" r:id="rId16"/>
    <p:sldLayoutId id="2147484385" r:id="rId17"/>
    <p:sldLayoutId id="2147484405" r:id="rId18"/>
    <p:sldLayoutId id="2147484398" r:id="rId19"/>
    <p:sldLayoutId id="2147484399" r:id="rId20"/>
    <p:sldLayoutId id="2147484421" r:id="rId21"/>
    <p:sldLayoutId id="2147484422" r:id="rId22"/>
    <p:sldLayoutId id="2147484389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49375" algn="l"/>
        </a:tabLst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 userDrawn="1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akogon/cosmosdb-performance" TargetMode="External"/><Relationship Id="rId2" Type="http://schemas.openxmlformats.org/officeDocument/2006/relationships/hyperlink" Target="https://twitter.com/dmakog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dmakogon/decode2018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7E69A6-EAA5-4CFA-B739-81EE094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Cosmos DB Performance Tuning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03CA7F-ED27-4D8D-AAFC-639DA11E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DA22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5DF4696-AF54-42D5-B90D-C56A3767C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Principal Software Engineer, Microsoft</a:t>
            </a:r>
          </a:p>
          <a:p>
            <a:r>
              <a:rPr kumimoji="1" lang="en-US" altLang="ja-JP" dirty="0"/>
              <a:t>Twitter: @</a:t>
            </a:r>
            <a:r>
              <a:rPr kumimoji="1" lang="en-US" altLang="ja-JP" dirty="0" err="1"/>
              <a:t>dmakogon</a:t>
            </a:r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F07492-F305-403C-AEAC-99375634A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David Makogon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876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8611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55203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Documents are JSON: groups of </a:t>
            </a:r>
            <a:r>
              <a:rPr lang="en-US" altLang="ja-JP" dirty="0" err="1">
                <a:solidFill>
                  <a:schemeClr val="tx1"/>
                </a:solidFill>
              </a:rPr>
              <a:t>property:value</a:t>
            </a:r>
            <a:r>
              <a:rPr lang="en-US" altLang="ja-JP" dirty="0">
                <a:solidFill>
                  <a:schemeClr val="tx1"/>
                </a:solidFill>
              </a:rPr>
              <a:t> pairs</a:t>
            </a:r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"DA22",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"title": "Cosmos DB Tuning",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"speaker": "David Makogon"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2B20707-CE69-0549-A861-A538DF8E0D9E}"/>
              </a:ext>
            </a:extLst>
          </p:cNvPr>
          <p:cNvSpPr/>
          <p:nvPr/>
        </p:nvSpPr>
        <p:spPr bwMode="auto">
          <a:xfrm>
            <a:off x="961653" y="3353246"/>
            <a:ext cx="3168352" cy="64807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FCD63-E1BF-2948-8061-0635409F7F88}"/>
              </a:ext>
            </a:extLst>
          </p:cNvPr>
          <p:cNvSpPr txBox="1"/>
          <p:nvPr/>
        </p:nvSpPr>
        <p:spPr>
          <a:xfrm>
            <a:off x="2041773" y="5657502"/>
            <a:ext cx="9505056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Default: All properties are indexed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261517-126E-094E-946E-AC1205888032}"/>
              </a:ext>
            </a:extLst>
          </p:cNvPr>
          <p:cNvSpPr/>
          <p:nvPr/>
        </p:nvSpPr>
        <p:spPr bwMode="auto">
          <a:xfrm>
            <a:off x="959288" y="4001318"/>
            <a:ext cx="2018589" cy="7200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1697CAA-96DD-444C-96F3-470311638DF3}"/>
              </a:ext>
            </a:extLst>
          </p:cNvPr>
          <p:cNvSpPr/>
          <p:nvPr/>
        </p:nvSpPr>
        <p:spPr bwMode="auto">
          <a:xfrm>
            <a:off x="959288" y="4721398"/>
            <a:ext cx="2627118" cy="64807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5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Indexes greatly speed up queries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But...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Indexes increase </a:t>
            </a:r>
            <a:r>
              <a:rPr lang="en-US" altLang="ja-JP" sz="4800" i="1" dirty="0">
                <a:solidFill>
                  <a:schemeClr val="tx1"/>
                </a:solidFill>
              </a:rPr>
              <a:t>write</a:t>
            </a:r>
            <a:r>
              <a:rPr lang="en-US" altLang="ja-JP" sz="4800" dirty="0">
                <a:solidFill>
                  <a:schemeClr val="tx1"/>
                </a:solidFill>
              </a:rPr>
              <a:t> cost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More properties? More cost</a:t>
            </a:r>
          </a:p>
        </p:txBody>
      </p:sp>
    </p:spTree>
    <p:extLst>
      <p:ext uri="{BB962C8B-B14F-4D97-AF65-F5344CB8AC3E}">
        <p14:creationId xmlns:p14="http://schemas.microsoft.com/office/powerpoint/2010/main" val="2434987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Solution: Custom index plan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Configure in code or portal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include...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exclude...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63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78259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Further index cost reduction: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Use "lazy" mode instead of "consistent"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Might not be worth it... Small saving</a:t>
            </a:r>
          </a:p>
        </p:txBody>
      </p:sp>
    </p:spTree>
    <p:extLst>
      <p:ext uri="{BB962C8B-B14F-4D97-AF65-F5344CB8AC3E}">
        <p14:creationId xmlns:p14="http://schemas.microsoft.com/office/powerpoint/2010/main" val="1882674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51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Consistency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0461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9678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Five levels of consistency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Strong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Bounded staleness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Session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Consistent Prefix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Eventual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36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Cost of 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i="1" dirty="0">
                <a:solidFill>
                  <a:schemeClr val="tx1"/>
                </a:solidFill>
              </a:rPr>
              <a:t>Strong</a:t>
            </a:r>
            <a:r>
              <a:rPr lang="en-US" altLang="ja-JP" sz="4800" dirty="0">
                <a:solidFill>
                  <a:schemeClr val="tx1"/>
                </a:solidFill>
              </a:rPr>
              <a:t> and </a:t>
            </a:r>
            <a:r>
              <a:rPr lang="en-US" altLang="ja-JP" sz="4800" i="1" dirty="0">
                <a:solidFill>
                  <a:schemeClr val="tx1"/>
                </a:solidFill>
              </a:rPr>
              <a:t>Bounded Staleness </a:t>
            </a:r>
            <a:r>
              <a:rPr lang="en-US" altLang="ja-JP" sz="4800" dirty="0">
                <a:solidFill>
                  <a:schemeClr val="tx1"/>
                </a:solidFill>
              </a:rPr>
              <a:t>cost the most</a:t>
            </a:r>
          </a:p>
          <a:p>
            <a:endParaRPr lang="en-US" altLang="ja-JP" sz="4800" i="1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Then </a:t>
            </a:r>
            <a:r>
              <a:rPr lang="en-US" altLang="ja-JP" sz="4800" i="1" dirty="0">
                <a:solidFill>
                  <a:schemeClr val="tx1"/>
                </a:solidFill>
              </a:rPr>
              <a:t>Session</a:t>
            </a:r>
          </a:p>
          <a:p>
            <a:endParaRPr lang="en-US" altLang="ja-JP" sz="4800" i="1" dirty="0">
              <a:solidFill>
                <a:schemeClr val="tx1"/>
              </a:solidFill>
            </a:endParaRPr>
          </a:p>
          <a:p>
            <a:r>
              <a:rPr lang="en-US" altLang="ja-JP" sz="4800" i="1" dirty="0">
                <a:solidFill>
                  <a:schemeClr val="tx1"/>
                </a:solidFill>
              </a:rPr>
              <a:t>Eventual </a:t>
            </a:r>
            <a:r>
              <a:rPr lang="en-US" altLang="ja-JP" sz="4800" dirty="0">
                <a:solidFill>
                  <a:schemeClr val="tx1"/>
                </a:solidFill>
              </a:rPr>
              <a:t>is cheapest</a:t>
            </a:r>
            <a:endParaRPr lang="en-US" altLang="ja-JP" sz="4800" i="1" dirty="0">
              <a:solidFill>
                <a:schemeClr val="tx1"/>
              </a:solidFill>
            </a:endParaRP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2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 for today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Understanding and measuring Request Units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Reads or queries?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The cost of "free" indexes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Queries and partitions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Consistency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Regions and replication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5505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Cost of 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62651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may choose consistency: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At the database level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For each read or write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01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475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7852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31435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can choose additional regions...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2ABB-D656-7A4B-ACFD-05DF64D0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01" y="1409030"/>
            <a:ext cx="8898292" cy="54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9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78259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Remember your RU cost?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It now applies to each extra region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1000 RU? 5 regions? </a:t>
            </a:r>
            <a:r>
              <a:rPr lang="en-US" altLang="ja-JP" sz="4800" b="1" dirty="0">
                <a:solidFill>
                  <a:schemeClr val="tx1"/>
                </a:solidFill>
              </a:rPr>
              <a:t>5000 RU</a:t>
            </a:r>
          </a:p>
        </p:txBody>
      </p:sp>
    </p:spTree>
    <p:extLst>
      <p:ext uri="{BB962C8B-B14F-4D97-AF65-F5344CB8AC3E}">
        <p14:creationId xmlns:p14="http://schemas.microsoft.com/office/powerpoint/2010/main" val="18278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Multiple regions are good for: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Failover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Better "read" performance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must decide if it's worth it</a:t>
            </a:r>
            <a:endParaRPr lang="en-US" altLang="ja-JP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9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Wrap-up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9246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Where is everything?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7" y="1212850"/>
            <a:ext cx="12064279" cy="5078313"/>
          </a:xfrm>
        </p:spPr>
        <p:txBody>
          <a:bodyPr/>
          <a:lstStyle/>
          <a:p>
            <a:r>
              <a:rPr lang="en-US" altLang="ja-JP" sz="4800" dirty="0">
                <a:solidFill>
                  <a:schemeClr val="tx1"/>
                </a:solidFill>
              </a:rPr>
              <a:t>Me, on twitter: </a:t>
            </a:r>
            <a:r>
              <a:rPr lang="en-US" altLang="ja-JP" sz="4800" dirty="0">
                <a:solidFill>
                  <a:schemeClr val="tx1"/>
                </a:solidFill>
                <a:hlinkClick r:id="rId2"/>
              </a:rPr>
              <a:t>@dmakogon</a:t>
            </a:r>
            <a:endParaRPr lang="en-US" altLang="ja-JP" sz="48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Code demos:</a:t>
            </a:r>
          </a:p>
          <a:p>
            <a:r>
              <a:rPr lang="en-US" altLang="ja-JP" sz="4800" dirty="0">
                <a:solidFill>
                  <a:schemeClr val="tx1"/>
                </a:solidFill>
                <a:hlinkClick r:id="rId3"/>
              </a:rPr>
              <a:t>github.com/dmakogon/cosmosdb-performance</a:t>
            </a:r>
            <a:endParaRPr lang="en-US" altLang="ja-JP" sz="4800" dirty="0">
              <a:solidFill>
                <a:schemeClr val="tx1"/>
              </a:solidFill>
            </a:endParaRPr>
          </a:p>
          <a:p>
            <a:endParaRPr lang="en-US" altLang="ja-JP" sz="2400" b="1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Slides:</a:t>
            </a:r>
          </a:p>
          <a:p>
            <a:r>
              <a:rPr lang="en-US" altLang="ja-JP" sz="4800" dirty="0" err="1">
                <a:solidFill>
                  <a:schemeClr val="tx1"/>
                </a:solidFill>
                <a:hlinkClick r:id="rId4"/>
              </a:rPr>
              <a:t>github.com</a:t>
            </a:r>
            <a:r>
              <a:rPr lang="en-US" altLang="ja-JP" sz="4800" dirty="0">
                <a:solidFill>
                  <a:schemeClr val="tx1"/>
                </a:solidFill>
                <a:hlinkClick r:id="rId4"/>
              </a:rPr>
              <a:t>/</a:t>
            </a:r>
            <a:r>
              <a:rPr lang="en-US" altLang="ja-JP" sz="4800" dirty="0" err="1">
                <a:solidFill>
                  <a:schemeClr val="tx1"/>
                </a:solidFill>
                <a:hlinkClick r:id="rId4"/>
              </a:rPr>
              <a:t>dmakogon</a:t>
            </a:r>
            <a:r>
              <a:rPr lang="en-US" altLang="ja-JP" sz="4800" dirty="0">
                <a:solidFill>
                  <a:schemeClr val="tx1"/>
                </a:solidFill>
                <a:hlinkClick r:id="rId4"/>
              </a:rPr>
              <a:t>/decode2018</a:t>
            </a:r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47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Request Units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54721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Cosmos DB Request Units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Data is stored in </a:t>
            </a:r>
            <a:r>
              <a:rPr lang="en-US" altLang="ja-JP" i="1" dirty="0">
                <a:solidFill>
                  <a:schemeClr val="tx1"/>
                </a:solidFill>
              </a:rPr>
              <a:t>containers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Operations are performed within containers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Create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Read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Query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Replace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Delete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4519283-50D0-234A-B19C-26663D6CAFDA}"/>
              </a:ext>
            </a:extLst>
          </p:cNvPr>
          <p:cNvSpPr txBox="1">
            <a:spLocks/>
          </p:cNvSpPr>
          <p:nvPr/>
        </p:nvSpPr>
        <p:spPr>
          <a:xfrm>
            <a:off x="4130005" y="4001318"/>
            <a:ext cx="11887200" cy="149271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>
                <a:tab pos="1349375" algn="l"/>
              </a:tabLst>
              <a:defRPr kumimoji="1"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Each operation has a cost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Measured in "Request Units" (RU)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CF9793C1-EC57-5A40-91D5-44D519AB3A0F}"/>
              </a:ext>
            </a:extLst>
          </p:cNvPr>
          <p:cNvSpPr txBox="1">
            <a:spLocks/>
          </p:cNvSpPr>
          <p:nvPr/>
        </p:nvSpPr>
        <p:spPr>
          <a:xfrm>
            <a:off x="2833861" y="2982565"/>
            <a:ext cx="720080" cy="38779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>
                <a:tab pos="1349375" algn="l"/>
              </a:tabLst>
              <a:defRPr kumimoji="1"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73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Reserving Request Units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Each container gets Request Units: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Fixed (10GB): 400-10,000 RU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Partitioned: 1,000 and beyond (any amount </a:t>
            </a:r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)</a:t>
            </a:r>
          </a:p>
          <a:p>
            <a:endParaRPr lang="en-US" altLang="ja-JP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With partitioned collections:</a:t>
            </a:r>
          </a:p>
          <a:p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	RUs are shared across physical partitions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314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22E-2832-1F47-8B99-6F60BE82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Unit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86F0-FE2A-4044-A4BB-6E7C3EDD2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5520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New feature! Just announced at Build!</a:t>
            </a:r>
          </a:p>
          <a:p>
            <a:r>
              <a:rPr lang="en-US" dirty="0"/>
              <a:t>	Database-level Request Units</a:t>
            </a:r>
          </a:p>
          <a:p>
            <a:r>
              <a:rPr lang="en-US" dirty="0"/>
              <a:t>	All collections in database may share RU's</a:t>
            </a:r>
          </a:p>
          <a:p>
            <a:endParaRPr lang="en-US" dirty="0"/>
          </a:p>
          <a:p>
            <a:r>
              <a:rPr lang="en-US" dirty="0"/>
              <a:t>This can help with cost management</a:t>
            </a:r>
          </a:p>
          <a:p>
            <a:r>
              <a:rPr lang="en-US" dirty="0"/>
              <a:t>This can help to avoid throttling!</a:t>
            </a:r>
          </a:p>
        </p:txBody>
      </p:sp>
    </p:spTree>
    <p:extLst>
      <p:ext uri="{BB962C8B-B14F-4D97-AF65-F5344CB8AC3E}">
        <p14:creationId xmlns:p14="http://schemas.microsoft.com/office/powerpoint/2010/main" val="4094822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Reads and Queries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971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70811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When retrieving a single document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And you know its ID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ReadDocument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ja-JP" dirty="0">
                <a:solidFill>
                  <a:schemeClr val="tx1"/>
                </a:solidFill>
              </a:rPr>
              <a:t> is lowest-cost option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For 1 KB document: 1 RU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4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Queries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01424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When retrieving a single document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And you don't know its ID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CreateDocumentQuery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sz="4800" dirty="0">
                <a:solidFill>
                  <a:schemeClr val="tx1"/>
                </a:solidFill>
              </a:rPr>
              <a:t>Cost is more than 1 RU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Depends on complexity of query</a:t>
            </a:r>
          </a:p>
        </p:txBody>
      </p:sp>
    </p:spTree>
    <p:extLst>
      <p:ext uri="{BB962C8B-B14F-4D97-AF65-F5344CB8AC3E}">
        <p14:creationId xmlns:p14="http://schemas.microsoft.com/office/powerpoint/2010/main" val="853696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5-30721_Build_2016_Template_Light">
  <a:themeElements>
    <a:clrScheme name="decode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00B0F0"/>
      </a:hlink>
      <a:folHlink>
        <a:srgbClr val="AA0069"/>
      </a:folHlink>
    </a:clrScheme>
    <a:fontScheme name="decode2018">
      <a:majorFont>
        <a:latin typeface="Segoe UI Light"/>
        <a:ea typeface="Yu Gothic UI Semilight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C54617C35A1074F8600DC48F6875AFF" ma:contentTypeVersion="8" ma:contentTypeDescription="新しいドキュメントを作成します。" ma:contentTypeScope="" ma:versionID="fac79be7cc4ba1b4b1457c68c52fb90c">
  <xsd:schema xmlns:xsd="http://www.w3.org/2001/XMLSchema" xmlns:xs="http://www.w3.org/2001/XMLSchema" xmlns:p="http://schemas.microsoft.com/office/2006/metadata/properties" xmlns:ns2="23ce663d-78ec-4732-ad2d-a7087832c5eb" xmlns:ns3="bc0f06ff-896c-4002-857c-088f702138e7" targetNamespace="http://schemas.microsoft.com/office/2006/metadata/properties" ma:root="true" ma:fieldsID="5c45048e6fa918e947788cf254f1e311" ns2:_="" ns3:_="">
    <xsd:import namespace="23ce663d-78ec-4732-ad2d-a7087832c5eb"/>
    <xsd:import namespace="bc0f06ff-896c-4002-857c-088f70213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e663d-78ec-4732-ad2d-a7087832c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06ff-896c-4002-857c-088f70213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最新の共有 (ユーザー別)" ma:hidden="true" ma:internalName="LastSharedByUser" ma:readOnly="true">
      <xsd:simpleType>
        <xsd:restriction base="dms:Note"/>
      </xsd:simpleType>
    </xsd:element>
    <xsd:element name="LastSharedByTime" ma:index="13" nillable="true" ma:displayName="最新の共有 (時間別)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91E3A2-B76B-4EA1-8D40-967B19612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e663d-78ec-4732-ad2d-a7087832c5eb"/>
    <ds:schemaRef ds:uri="bc0f06ff-896c-4002-857c-088f70213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1705</TotalTime>
  <Words>553</Words>
  <Application>Microsoft Macintosh PowerPoint</Application>
  <PresentationFormat>Custom</PresentationFormat>
  <Paragraphs>166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Yu Gothic UI</vt:lpstr>
      <vt:lpstr>Yu Gothic UI Semilight</vt:lpstr>
      <vt:lpstr>Arial</vt:lpstr>
      <vt:lpstr>Calibri</vt:lpstr>
      <vt:lpstr>Consolas</vt:lpstr>
      <vt:lpstr>Segoe UI</vt:lpstr>
      <vt:lpstr>Segoe UI Light</vt:lpstr>
      <vt:lpstr>Wingdings</vt:lpstr>
      <vt:lpstr>1_5-30721_Build_2016_Template_Light</vt:lpstr>
      <vt:lpstr>Cosmos DB Performance Tuning</vt:lpstr>
      <vt:lpstr>Agenda for today</vt:lpstr>
      <vt:lpstr>Request Units</vt:lpstr>
      <vt:lpstr>Cosmos DB Request Units</vt:lpstr>
      <vt:lpstr>Reserving Request Units</vt:lpstr>
      <vt:lpstr>Request Unit Pools</vt:lpstr>
      <vt:lpstr>Reads and Queries</vt:lpstr>
      <vt:lpstr>Reads</vt:lpstr>
      <vt:lpstr>Queries</vt:lpstr>
      <vt:lpstr>Demo</vt:lpstr>
      <vt:lpstr>Indexes</vt:lpstr>
      <vt:lpstr>Indexes</vt:lpstr>
      <vt:lpstr>Indexes</vt:lpstr>
      <vt:lpstr>Indexes</vt:lpstr>
      <vt:lpstr>Indexes</vt:lpstr>
      <vt:lpstr>Demo</vt:lpstr>
      <vt:lpstr>Consistency</vt:lpstr>
      <vt:lpstr>Consistency</vt:lpstr>
      <vt:lpstr>Cost of consistency</vt:lpstr>
      <vt:lpstr>Cost of consistency</vt:lpstr>
      <vt:lpstr>Demo</vt:lpstr>
      <vt:lpstr>Replication</vt:lpstr>
      <vt:lpstr>Replication</vt:lpstr>
      <vt:lpstr>Replication</vt:lpstr>
      <vt:lpstr>Replication</vt:lpstr>
      <vt:lpstr>Wrap-up</vt:lpstr>
      <vt:lpstr>Where is everything?</vt:lpstr>
      <vt:lpstr>PowerPoint Presentation</vt:lpstr>
    </vt:vector>
  </TitlesOfParts>
  <Manager/>
  <Company>Microsoft Japan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subject>&lt;Speech title here&gt;</dc:subject>
  <dc:creator>Ryuta Suzuki</dc:creator>
  <cp:keywords>de:code 2018</cp:keywords>
  <dc:description>Audience Type:</dc:description>
  <cp:lastModifiedBy>David Makogon</cp:lastModifiedBy>
  <cp:revision>154</cp:revision>
  <dcterms:created xsi:type="dcterms:W3CDTF">2016-03-28T12:00:00Z</dcterms:created>
  <dcterms:modified xsi:type="dcterms:W3CDTF">2018-05-24T03:46:19Z</dcterms:modified>
  <cp:category>de:code 2018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0x0101003C54617C35A1074F8600DC48F6875AFF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shintak@microsoft.com</vt:lpwstr>
  </property>
  <property fmtid="{D5CDD505-2E9C-101B-9397-08002B2CF9AE}" pid="17" name="MSIP_Label_f42aa342-8706-4288-bd11-ebb85995028c_SetDate">
    <vt:lpwstr>2018-04-16T12:41:18.3352789Z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