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66" r:id="rId4"/>
    <p:sldMasterId id="2147484314" r:id="rId5"/>
  </p:sldMasterIdLst>
  <p:notesMasterIdLst>
    <p:notesMasterId r:id="rId81"/>
  </p:notesMasterIdLst>
  <p:handoutMasterIdLst>
    <p:handoutMasterId r:id="rId82"/>
  </p:handoutMasterIdLst>
  <p:sldIdLst>
    <p:sldId id="358" r:id="rId6"/>
    <p:sldId id="259" r:id="rId7"/>
    <p:sldId id="325" r:id="rId8"/>
    <p:sldId id="260" r:id="rId9"/>
    <p:sldId id="331" r:id="rId10"/>
    <p:sldId id="261" r:id="rId11"/>
    <p:sldId id="263" r:id="rId12"/>
    <p:sldId id="265" r:id="rId13"/>
    <p:sldId id="359" r:id="rId14"/>
    <p:sldId id="266" r:id="rId15"/>
    <p:sldId id="267" r:id="rId16"/>
    <p:sldId id="268" r:id="rId17"/>
    <p:sldId id="269" r:id="rId18"/>
    <p:sldId id="336" r:id="rId19"/>
    <p:sldId id="270" r:id="rId20"/>
    <p:sldId id="321" r:id="rId21"/>
    <p:sldId id="271" r:id="rId22"/>
    <p:sldId id="272" r:id="rId23"/>
    <p:sldId id="273" r:id="rId24"/>
    <p:sldId id="274" r:id="rId25"/>
    <p:sldId id="275" r:id="rId26"/>
    <p:sldId id="276" r:id="rId27"/>
    <p:sldId id="277" r:id="rId28"/>
    <p:sldId id="360" r:id="rId29"/>
    <p:sldId id="278" r:id="rId30"/>
    <p:sldId id="320" r:id="rId31"/>
    <p:sldId id="337" r:id="rId32"/>
    <p:sldId id="279" r:id="rId33"/>
    <p:sldId id="341" r:id="rId34"/>
    <p:sldId id="348" r:id="rId35"/>
    <p:sldId id="361" r:id="rId36"/>
    <p:sldId id="363" r:id="rId37"/>
    <p:sldId id="362" r:id="rId38"/>
    <p:sldId id="344" r:id="rId39"/>
    <p:sldId id="282" r:id="rId40"/>
    <p:sldId id="338" r:id="rId41"/>
    <p:sldId id="283" r:id="rId42"/>
    <p:sldId id="340" r:id="rId43"/>
    <p:sldId id="339" r:id="rId44"/>
    <p:sldId id="322" r:id="rId45"/>
    <p:sldId id="286" r:id="rId46"/>
    <p:sldId id="287" r:id="rId47"/>
    <p:sldId id="288" r:id="rId48"/>
    <p:sldId id="289" r:id="rId49"/>
    <p:sldId id="290" r:id="rId50"/>
    <p:sldId id="355" r:id="rId51"/>
    <p:sldId id="356" r:id="rId52"/>
    <p:sldId id="354" r:id="rId53"/>
    <p:sldId id="357" r:id="rId54"/>
    <p:sldId id="327" r:id="rId55"/>
    <p:sldId id="328" r:id="rId56"/>
    <p:sldId id="345" r:id="rId57"/>
    <p:sldId id="349" r:id="rId58"/>
    <p:sldId id="365" r:id="rId59"/>
    <p:sldId id="364" r:id="rId60"/>
    <p:sldId id="351" r:id="rId61"/>
    <p:sldId id="350" r:id="rId62"/>
    <p:sldId id="291" r:id="rId63"/>
    <p:sldId id="346" r:id="rId64"/>
    <p:sldId id="347" r:id="rId65"/>
    <p:sldId id="296" r:id="rId66"/>
    <p:sldId id="297" r:id="rId67"/>
    <p:sldId id="352" r:id="rId68"/>
    <p:sldId id="298" r:id="rId69"/>
    <p:sldId id="353" r:id="rId70"/>
    <p:sldId id="299" r:id="rId71"/>
    <p:sldId id="300" r:id="rId72"/>
    <p:sldId id="301" r:id="rId73"/>
    <p:sldId id="302" r:id="rId74"/>
    <p:sldId id="303" r:id="rId75"/>
    <p:sldId id="304" r:id="rId76"/>
    <p:sldId id="312" r:id="rId77"/>
    <p:sldId id="313" r:id="rId78"/>
    <p:sldId id="314" r:id="rId79"/>
    <p:sldId id="335" r:id="rId8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21B150"/>
    <a:srgbClr val="FFF100"/>
    <a:srgbClr val="FFFFFF"/>
    <a:srgbClr val="333333"/>
    <a:srgbClr val="4DA0E2"/>
    <a:srgbClr val="672A7B"/>
    <a:srgbClr val="00188F"/>
    <a:srgbClr val="4D9ED7"/>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278" autoAdjust="0"/>
    <p:restoredTop sz="95439" autoAdjust="0"/>
  </p:normalViewPr>
  <p:slideViewPr>
    <p:cSldViewPr snapToObjects="1">
      <p:cViewPr>
        <p:scale>
          <a:sx n="67" d="100"/>
          <a:sy n="67" d="100"/>
        </p:scale>
        <p:origin x="-528" y="792"/>
      </p:cViewPr>
      <p:guideLst/>
    </p:cSldViewPr>
  </p:slideViewPr>
  <p:outlineViewPr>
    <p:cViewPr>
      <p:scale>
        <a:sx n="33" d="100"/>
        <a:sy n="33" d="100"/>
      </p:scale>
      <p:origin x="0" y="-15570"/>
    </p:cViewPr>
  </p:outlineViewPr>
  <p:notesTextViewPr>
    <p:cViewPr>
      <p:scale>
        <a:sx n="3" d="2"/>
        <a:sy n="3" d="2"/>
      </p:scale>
      <p:origin x="0" y="0"/>
    </p:cViewPr>
  </p:notesTextViewPr>
  <p:sorterViewPr>
    <p:cViewPr>
      <p:scale>
        <a:sx n="66" d="100"/>
        <a:sy n="66" d="100"/>
      </p:scale>
      <p:origin x="0" y="0"/>
    </p:cViewPr>
  </p:sorterViewPr>
  <p:notesViewPr>
    <p:cSldViewPr snapToObjects="1" showGuides="1">
      <p:cViewPr varScale="1">
        <p:scale>
          <a:sx n="83" d="100"/>
          <a:sy n="83" d="100"/>
        </p:scale>
        <p:origin x="385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80" Type="http://schemas.openxmlformats.org/officeDocument/2006/relationships/slide" Target="slides/slide75.xml"/><Relationship Id="rId81" Type="http://schemas.openxmlformats.org/officeDocument/2006/relationships/notesMaster" Target="notesMasters/notesMaster1.xml"/><Relationship Id="rId82" Type="http://schemas.openxmlformats.org/officeDocument/2006/relationships/handoutMaster" Target="handoutMasters/handoutMaster1.xml"/><Relationship Id="rId83" Type="http://schemas.openxmlformats.org/officeDocument/2006/relationships/commentAuthors" Target="commentAuthors.xml"/><Relationship Id="rId84" Type="http://schemas.openxmlformats.org/officeDocument/2006/relationships/presProps" Target="presProps.xml"/><Relationship Id="rId85" Type="http://schemas.openxmlformats.org/officeDocument/2006/relationships/viewProps" Target="viewProps.xml"/><Relationship Id="rId86" Type="http://schemas.openxmlformats.org/officeDocument/2006/relationships/theme" Target="theme/theme1.xml"/><Relationship Id="rId8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5/5/16</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5/5/16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1718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5/5/16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546661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endParaRPr lang="en-US" dirty="0"/>
          </a:p>
        </p:txBody>
      </p:sp>
      <p:sp>
        <p:nvSpPr>
          <p:cNvPr id="4" name="Footer Placeholder 3"/>
          <p:cNvSpPr>
            <a:spLocks noGrp="1"/>
          </p:cNvSpPr>
          <p:nvPr>
            <p:ph type="ftr" sz="quarter" idx="10"/>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5/5/16</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5824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5/5/16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700988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p>
          <a:p>
            <a:endParaRPr lang="en-US" dirty="0" smtClean="0"/>
          </a:p>
          <a:p>
            <a:r>
              <a:rPr lang="en-US" dirty="0" smtClean="0"/>
              <a:t>DLM:</a:t>
            </a:r>
            <a:r>
              <a:rPr lang="en-US" baseline="0" dirty="0" smtClean="0"/>
              <a:t> Animation: Now click to see embed, then click to see reference.</a:t>
            </a:r>
          </a:p>
          <a:p>
            <a:r>
              <a:rPr lang="en-US" baseline="0" dirty="0" smtClean="0"/>
              <a:t>Also changed "Doc modeling" to "Document modeling"</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8786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5/5/16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770238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7031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7558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p>
          <a:p>
            <a:endParaRPr lang="en-US" dirty="0" smtClean="0"/>
          </a:p>
          <a:p>
            <a:r>
              <a:rPr lang="en-US" dirty="0" smtClean="0"/>
              <a:t>DLM: Yellow</a:t>
            </a:r>
            <a:r>
              <a:rPr lang="en-US" baseline="0" dirty="0" smtClean="0"/>
              <a:t> highlights on closing array brackets</a:t>
            </a:r>
          </a:p>
          <a:p>
            <a:r>
              <a:rPr lang="en-US" baseline="0" dirty="0" smtClean="0"/>
              <a:t>Added quotes to everything, </a:t>
            </a:r>
            <a:r>
              <a:rPr lang="en-US" baseline="0" dirty="0" err="1" smtClean="0"/>
              <a:t>remaning</a:t>
            </a:r>
            <a:r>
              <a:rPr lang="en-US" baseline="0" dirty="0" smtClean="0"/>
              <a:t> </a:t>
            </a:r>
            <a:r>
              <a:rPr lang="en-US" baseline="0" dirty="0" err="1" smtClean="0"/>
              <a:t>pageCount</a:t>
            </a:r>
            <a:r>
              <a:rPr lang="en-US" baseline="0" dirty="0" smtClean="0"/>
              <a:t> / </a:t>
            </a:r>
            <a:r>
              <a:rPr lang="en-US" baseline="0" dirty="0" err="1" smtClean="0"/>
              <a:t>wordCount</a:t>
            </a:r>
            <a:r>
              <a:rPr lang="en-US" baseline="0" dirty="0" smtClean="0"/>
              <a:t> to pages / words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221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p>
          <a:p>
            <a:endParaRPr lang="en-US" dirty="0" smtClean="0"/>
          </a:p>
          <a:p>
            <a:r>
              <a:rPr lang="en-US" dirty="0" smtClean="0"/>
              <a:t>DLM: Animation: Must click first</a:t>
            </a:r>
            <a:r>
              <a:rPr lang="en-US" baseline="0" dirty="0" smtClean="0"/>
              <a:t> to see JSON</a:t>
            </a:r>
          </a:p>
          <a:p>
            <a:r>
              <a:rPr lang="en-US" baseline="0" dirty="0" smtClean="0"/>
              <a:t>Added quotes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9253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p>
          <a:p>
            <a:endParaRPr lang="en-US" dirty="0" smtClean="0"/>
          </a:p>
          <a:p>
            <a:r>
              <a:rPr lang="en-US" dirty="0" smtClean="0"/>
              <a:t>DLM: Animation – must click before seeing JSON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9980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smtClean="0"/>
              <a:t>Ryan</a:t>
            </a:r>
            <a:endParaRPr lang="en-US" dirty="0"/>
          </a:p>
        </p:txBody>
      </p:sp>
      <p:sp>
        <p:nvSpPr>
          <p:cNvPr id="5" name="Date Placeholder 4"/>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5/5/16</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8" name="Header Placeholder 7"/>
          <p:cNvSpPr>
            <a:spLocks noGrp="1"/>
          </p:cNvSpPr>
          <p:nvPr>
            <p:ph type="hd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rPr>
              <a:t>Tech Ready 15</a:t>
            </a:r>
          </a:p>
        </p:txBody>
      </p:sp>
    </p:spTree>
    <p:extLst>
      <p:ext uri="{BB962C8B-B14F-4D97-AF65-F5344CB8AC3E}">
        <p14:creationId xmlns:p14="http://schemas.microsoft.com/office/powerpoint/2010/main" val="5211598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p>
          <a:p>
            <a:endParaRPr lang="en-US" dirty="0" smtClean="0"/>
          </a:p>
          <a:p>
            <a:r>
              <a:rPr lang="en-US" dirty="0" smtClean="0"/>
              <a:t>DLM:</a:t>
            </a:r>
            <a:r>
              <a:rPr lang="en-US" baseline="0" dirty="0" smtClean="0"/>
              <a:t> Animation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1394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mongo demo</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3792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92722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5/5/16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7275075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p>
          <a:p>
            <a:endParaRPr lang="en-US" dirty="0" smtClean="0"/>
          </a:p>
          <a:p>
            <a:r>
              <a:rPr lang="en-US" dirty="0" smtClean="0"/>
              <a:t>DLM:</a:t>
            </a:r>
            <a:r>
              <a:rPr lang="en-US" baseline="0" dirty="0" smtClean="0"/>
              <a:t> Click to make JSON appear</a:t>
            </a:r>
          </a:p>
          <a:p>
            <a:r>
              <a:rPr lang="en-US" baseline="0" dirty="0" smtClean="0"/>
              <a:t>Animation speed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3755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p>
          <a:p>
            <a:endParaRPr lang="en-US" dirty="0" smtClean="0"/>
          </a:p>
          <a:p>
            <a:r>
              <a:rPr lang="en-US" dirty="0" smtClean="0"/>
              <a:t>Now </a:t>
            </a:r>
            <a:r>
              <a:rPr lang="en-US" dirty="0"/>
              <a:t>you can select a subset of comments (e.g. last 5).</a:t>
            </a:r>
          </a:p>
          <a:p>
            <a:r>
              <a:rPr lang="en-US" dirty="0" err="1"/>
              <a:t>Todo</a:t>
            </a:r>
            <a:r>
              <a:rPr lang="en-US" dirty="0"/>
              <a:t>: build data and</a:t>
            </a:r>
            <a:r>
              <a:rPr lang="en-US" baseline="0" dirty="0"/>
              <a:t> query (</a:t>
            </a:r>
            <a:r>
              <a:rPr lang="en-US" baseline="0" dirty="0" err="1"/>
              <a:t>david</a:t>
            </a:r>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8214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p>
          <a:p>
            <a:endParaRPr lang="en-US" dirty="0" smtClean="0"/>
          </a:p>
          <a:p>
            <a:r>
              <a:rPr lang="en-US" dirty="0" smtClean="0"/>
              <a:t>DLM: Animation – fade vs appear</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05068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p>
          <a:p>
            <a:r>
              <a:rPr lang="en-US" dirty="0" smtClean="0"/>
              <a:t>DLM: Changed animations from Appear</a:t>
            </a:r>
            <a:r>
              <a:rPr lang="en-US" baseline="0" dirty="0" smtClean="0"/>
              <a:t> </a:t>
            </a:r>
            <a:r>
              <a:rPr lang="en-US" dirty="0" smtClean="0"/>
              <a:t>to </a:t>
            </a:r>
            <a:r>
              <a:rPr lang="en-US" dirty="0" err="1" smtClean="0"/>
              <a:t>ade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88822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p>
          <a:p>
            <a:r>
              <a:rPr lang="en-US" dirty="0" smtClean="0"/>
              <a:t>DLM: Changed animations from Appear</a:t>
            </a:r>
            <a:r>
              <a:rPr lang="en-US" baseline="0" dirty="0" smtClean="0"/>
              <a:t> </a:t>
            </a:r>
            <a:r>
              <a:rPr lang="en-US" dirty="0" smtClean="0"/>
              <a:t>to </a:t>
            </a:r>
            <a:r>
              <a:rPr lang="en-US" dirty="0" err="1" smtClean="0"/>
              <a:t>ade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0274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p>
          <a:p>
            <a:r>
              <a:rPr lang="en-US" dirty="0" smtClean="0"/>
              <a:t>DLM: Changed animations from Appear</a:t>
            </a:r>
            <a:r>
              <a:rPr lang="en-US" baseline="0" dirty="0" smtClean="0"/>
              <a:t> </a:t>
            </a:r>
            <a:r>
              <a:rPr lang="en-US" dirty="0" smtClean="0"/>
              <a:t>to </a:t>
            </a:r>
            <a:r>
              <a:rPr lang="en-US" dirty="0" err="1" smtClean="0"/>
              <a:t>ade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279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DLM:</a:t>
            </a:r>
            <a:r>
              <a:rPr lang="en-US" baseline="0" dirty="0" smtClean="0"/>
              <a:t> Removed Atomic Operations</a:t>
            </a:r>
          </a:p>
          <a:p>
            <a:r>
              <a:rPr lang="en-US" baseline="0" dirty="0" smtClean="0"/>
              <a:t>Added normalization/</a:t>
            </a:r>
            <a:r>
              <a:rPr lang="en-US" baseline="0" dirty="0" err="1" smtClean="0"/>
              <a:t>denormalization</a:t>
            </a:r>
            <a:r>
              <a:rPr lang="en-US" baseline="0" dirty="0" smtClean="0"/>
              <a:t> section below, reordered labels here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5/5/16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7116524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p>
          <a:p>
            <a:r>
              <a:rPr lang="en-US" dirty="0" smtClean="0"/>
              <a:t>DLM: Changed animations from Appear</a:t>
            </a:r>
            <a:r>
              <a:rPr lang="en-US" baseline="0" dirty="0" smtClean="0"/>
              <a:t> </a:t>
            </a:r>
            <a:r>
              <a:rPr lang="en-US" dirty="0" smtClean="0"/>
              <a:t>to </a:t>
            </a:r>
            <a:r>
              <a:rPr lang="en-US" dirty="0" err="1" smtClean="0"/>
              <a:t>ade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16457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p>
          <a:p>
            <a:r>
              <a:rPr lang="en-US" dirty="0" smtClean="0"/>
              <a:t>DLM:</a:t>
            </a:r>
            <a:r>
              <a:rPr lang="en-US" baseline="0" dirty="0" smtClean="0"/>
              <a:t> Re-</a:t>
            </a:r>
            <a:r>
              <a:rPr lang="en-US" baseline="0" dirty="0" err="1" smtClean="0"/>
              <a:t>alligned</a:t>
            </a:r>
            <a:r>
              <a:rPr lang="en-US" baseline="0" dirty="0" smtClean="0"/>
              <a:t> code window</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8819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p>
          <a:p>
            <a:endParaRPr lang="en-US" dirty="0" smtClean="0"/>
          </a:p>
          <a:p>
            <a:r>
              <a:rPr lang="en-US" dirty="0" smtClean="0"/>
              <a:t>DLM: must click to see JSON</a:t>
            </a:r>
          </a:p>
          <a:p>
            <a:r>
              <a:rPr lang="en-US" dirty="0" smtClean="0"/>
              <a:t>Changed animation speed of yellow</a:t>
            </a:r>
            <a:r>
              <a:rPr lang="en-US" baseline="0" dirty="0" smtClean="0"/>
              <a:t> highlight</a:t>
            </a:r>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62952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p>
          <a:p>
            <a:endParaRPr lang="en-US" dirty="0" smtClean="0"/>
          </a:p>
          <a:p>
            <a:r>
              <a:rPr lang="en-US" dirty="0" smtClean="0"/>
              <a:t>DLM: Changed animation speed of highlight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19783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p>
          <a:p>
            <a:endParaRPr lang="en-US" dirty="0" smtClean="0"/>
          </a:p>
          <a:p>
            <a:r>
              <a:rPr lang="en-US" dirty="0" smtClean="0"/>
              <a:t>DLM: must click to see JSON</a:t>
            </a:r>
          </a:p>
          <a:p>
            <a:r>
              <a:rPr lang="en-US" dirty="0" smtClean="0"/>
              <a:t>Added highlight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58991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p>
          <a:p>
            <a:endParaRPr lang="en-US" dirty="0" smtClean="0"/>
          </a:p>
          <a:p>
            <a:r>
              <a:rPr lang="en-US" dirty="0" smtClean="0"/>
              <a:t>DLM:</a:t>
            </a:r>
            <a:r>
              <a:rPr lang="en-US" baseline="0" dirty="0" smtClean="0"/>
              <a:t> Changed highlight speed</a:t>
            </a:r>
          </a:p>
          <a:p>
            <a:r>
              <a:rPr lang="en-US" baseline="0" dirty="0" smtClean="0"/>
              <a:t>Added highlight to </a:t>
            </a:r>
            <a:r>
              <a:rPr lang="en-US" baseline="0" dirty="0" err="1" smtClean="0"/>
              <a:t>roomId</a:t>
            </a:r>
            <a:r>
              <a:rPr lang="en-US" baseline="0" dirty="0" smtClean="0"/>
              <a:t> reference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43105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17458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5/5/16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0716438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29257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5303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5/5/16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0626450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p>
          <a:p>
            <a:endParaRPr lang="en-US" dirty="0" smtClean="0"/>
          </a:p>
          <a:p>
            <a:r>
              <a:rPr lang="en-US" dirty="0" smtClean="0"/>
              <a:t>DLM: Need to re-run and repair rating summary query (get rid of extra { }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6916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DLM: Click</a:t>
            </a:r>
            <a:r>
              <a:rPr lang="en-US" baseline="0" dirty="0" smtClean="0"/>
              <a:t> to show JSON</a:t>
            </a:r>
          </a:p>
          <a:p>
            <a:r>
              <a:rPr lang="en-US" baseline="0" dirty="0" smtClean="0"/>
              <a:t>Changed highlight animation speed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16578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DLM: Changed highlight animation speed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00303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p>
          <a:p>
            <a:endParaRPr lang="en-US" dirty="0" smtClean="0"/>
          </a:p>
          <a:p>
            <a:r>
              <a:rPr lang="en-US" dirty="0" smtClean="0"/>
              <a:t>DLM</a:t>
            </a:r>
            <a:r>
              <a:rPr lang="en-US" baseline="0" dirty="0" smtClean="0"/>
              <a:t>: New section</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5/5/16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17652056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p>
          <a:p>
            <a:endParaRPr lang="en-US" dirty="0" smtClean="0"/>
          </a:p>
          <a:p>
            <a:r>
              <a:rPr lang="en-US" dirty="0" smtClean="0"/>
              <a:t>DLM: Changed highlight animation speed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49133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p>
          <a:p>
            <a:endParaRPr lang="en-US" dirty="0" smtClean="0"/>
          </a:p>
          <a:p>
            <a:r>
              <a:rPr lang="en-US" dirty="0" smtClean="0"/>
              <a:t>DLM: Changed highlight animation speed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77754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5/5/16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18762948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5/5/16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20267756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5/5/16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37718183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p>
          <a:p>
            <a:endParaRPr lang="en-US" dirty="0" smtClean="0"/>
          </a:p>
          <a:p>
            <a:r>
              <a:rPr lang="en-US" dirty="0" smtClean="0"/>
              <a:t>DLM: Click to show JSON</a:t>
            </a:r>
          </a:p>
          <a:p>
            <a:r>
              <a:rPr lang="en-US" dirty="0" smtClean="0"/>
              <a:t>Highlighted types</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5/5/16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1729769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t>Microsoft Ignite 2015</a:t>
            </a: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5/5/16 11:32 AM</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38258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p>
          <a:p>
            <a:endParaRPr lang="en-US" dirty="0" smtClean="0"/>
          </a:p>
          <a:p>
            <a:r>
              <a:rPr lang="en-US" dirty="0" smtClean="0"/>
              <a:t>DLM: Changed code window animation to Fade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5/5/16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7262084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p>
          <a:p>
            <a:endParaRPr lang="en-US" dirty="0" smtClean="0"/>
          </a:p>
          <a:p>
            <a:r>
              <a:rPr lang="en-US" dirty="0" smtClean="0"/>
              <a:t>DLM: Changed code window animation to Fade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5/5/16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12776115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p>
          <a:p>
            <a:endParaRPr lang="en-US" dirty="0" smtClean="0"/>
          </a:p>
          <a:p>
            <a:r>
              <a:rPr lang="en-US" dirty="0" smtClean="0"/>
              <a:t>DLM: Changed code window animation to Fade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5/5/16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4854119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p>
          <a:p>
            <a:endParaRPr lang="en-US" dirty="0" smtClean="0"/>
          </a:p>
          <a:p>
            <a:r>
              <a:rPr lang="en-US" dirty="0" smtClean="0"/>
              <a:t>DLM: Moved code window and boxes</a:t>
            </a:r>
          </a:p>
          <a:p>
            <a:r>
              <a:rPr lang="en-US" dirty="0" smtClean="0"/>
              <a:t>Change code window to Fade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5/5/16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19133582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5/5/16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27399706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7939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p>
          <a:p>
            <a:endParaRPr lang="en-US" dirty="0" smtClean="0"/>
          </a:p>
          <a:p>
            <a:r>
              <a:rPr lang="en-US" dirty="0" smtClean="0"/>
              <a:t>DLM: Moved 2</a:t>
            </a:r>
            <a:r>
              <a:rPr lang="en-US" baseline="30000" dirty="0" smtClean="0"/>
              <a:t>nd</a:t>
            </a:r>
            <a:r>
              <a:rPr lang="en-US" dirty="0" smtClean="0"/>
              <a:t> query alignment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27281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p>
          <a:p>
            <a:endParaRPr lang="en-US" dirty="0" smtClean="0"/>
          </a:p>
          <a:p>
            <a:r>
              <a:rPr lang="en-US" dirty="0" smtClean="0"/>
              <a:t>DLM: Shifted 2</a:t>
            </a:r>
            <a:r>
              <a:rPr lang="en-US" baseline="30000" dirty="0" smtClean="0"/>
              <a:t>nd</a:t>
            </a:r>
            <a:r>
              <a:rPr lang="en-US" dirty="0" smtClean="0"/>
              <a:t> query alignment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86416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53430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p>
          <a:p>
            <a:endParaRPr lang="en-US" dirty="0" smtClean="0"/>
          </a:p>
          <a:p>
            <a:endParaRPr lang="en-US" dirty="0" smtClean="0"/>
          </a:p>
          <a:p>
            <a:endParaRPr lang="en-US" dirty="0" smtClean="0"/>
          </a:p>
          <a:p>
            <a:r>
              <a:rPr lang="en-US" dirty="0" smtClean="0"/>
              <a:t>DLM: Quoted fields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4200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t>Microsoft Ignite 2015</a:t>
            </a: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5/5/16 11:32 AM</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63139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p>
          <a:p>
            <a:endParaRPr lang="en-US" dirty="0" smtClean="0"/>
          </a:p>
          <a:p>
            <a:r>
              <a:rPr lang="en-US" dirty="0" smtClean="0"/>
              <a:t>DLM: Query window now fades</a:t>
            </a:r>
          </a:p>
          <a:p>
            <a:r>
              <a:rPr lang="en-US" dirty="0" smtClean="0"/>
              <a:t>Click to draw red box</a:t>
            </a:r>
          </a:p>
          <a:p>
            <a:r>
              <a:rPr lang="en-US" dirty="0" smtClean="0"/>
              <a:t>Added box around CONTAINS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50362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sz="900" dirty="0" smtClean="0">
                <a:solidFill>
                  <a:srgbClr val="FFFFFF"/>
                </a:solidFill>
                <a:latin typeface="Segoe UI"/>
              </a:rPr>
              <a:t>Ryan</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dirty="0" smtClean="0">
              <a:solidFill>
                <a:srgbClr val="FFFFFF"/>
              </a:solidFill>
              <a:latin typeface="Segoe UI"/>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900" dirty="0" smtClean="0">
                <a:solidFill>
                  <a:srgbClr val="FFFFFF"/>
                </a:solidFill>
                <a:latin typeface="Segoe UI"/>
              </a:rPr>
              <a:t>DLM: Bigger font below</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dirty="0" smtClean="0">
              <a:solidFill>
                <a:srgbClr val="FFFFFF"/>
              </a:solidFill>
              <a:latin typeface="Segoe UI"/>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900" dirty="0" smtClean="0">
                <a:solidFill>
                  <a:srgbClr val="FFFFFF"/>
                </a:solidFill>
                <a:latin typeface="Segoe UI"/>
              </a:rPr>
              <a:t>SELECT </a:t>
            </a:r>
            <a:r>
              <a:rPr lang="en-US" sz="900" dirty="0" err="1">
                <a:solidFill>
                  <a:srgbClr val="FFFFFF"/>
                </a:solidFill>
                <a:latin typeface="Segoe UI"/>
              </a:rPr>
              <a:t>books.title</a:t>
            </a:r>
            <a:r>
              <a:rPr lang="en-US" sz="900" dirty="0">
                <a:solidFill>
                  <a:srgbClr val="FFFFFF"/>
                </a:solidFill>
                <a:latin typeface="Segoe UI"/>
              </a:rPr>
              <a:t> </a:t>
            </a:r>
            <a:br>
              <a:rPr lang="en-US" sz="900" dirty="0">
                <a:solidFill>
                  <a:srgbClr val="FFFFFF"/>
                </a:solidFill>
                <a:latin typeface="Segoe UI"/>
              </a:rPr>
            </a:br>
            <a:r>
              <a:rPr lang="en-US" sz="900" dirty="0">
                <a:solidFill>
                  <a:srgbClr val="FFFFFF"/>
                </a:solidFill>
                <a:latin typeface="Segoe UI"/>
              </a:rPr>
              <a:t>FROM books</a:t>
            </a:r>
            <a:br>
              <a:rPr lang="en-US" sz="900" dirty="0">
                <a:solidFill>
                  <a:srgbClr val="FFFFFF"/>
                </a:solidFill>
                <a:latin typeface="Segoe UI"/>
              </a:rPr>
            </a:br>
            <a:r>
              <a:rPr lang="en-US" sz="900" dirty="0">
                <a:solidFill>
                  <a:srgbClr val="FFFFFF"/>
                </a:solidFill>
                <a:latin typeface="Segoe UI"/>
              </a:rPr>
              <a:t>WHERE ARRAY_CONTAINS(</a:t>
            </a:r>
            <a:r>
              <a:rPr lang="en-US" sz="900" dirty="0" err="1">
                <a:solidFill>
                  <a:srgbClr val="FFFFFF"/>
                </a:solidFill>
                <a:latin typeface="Segoe UI"/>
              </a:rPr>
              <a:t>books.titleWords</a:t>
            </a:r>
            <a:r>
              <a:rPr lang="en-US" sz="900" dirty="0">
                <a:solidFill>
                  <a:srgbClr val="FFFFFF"/>
                </a:solidFill>
                <a:latin typeface="Segoe UI"/>
              </a:rPr>
              <a:t>, "database")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121615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p>
          <a:p>
            <a:endParaRPr lang="en-US" dirty="0" smtClean="0"/>
          </a:p>
          <a:p>
            <a:r>
              <a:rPr lang="en-US" dirty="0" smtClean="0"/>
              <a:t>DLM:</a:t>
            </a:r>
            <a:r>
              <a:rPr lang="en-US" baseline="0" dirty="0" smtClean="0"/>
              <a:t> Animated code window to Fade</a:t>
            </a:r>
          </a:p>
          <a:p>
            <a:r>
              <a:rPr lang="en-US" baseline="0" dirty="0" smtClean="0"/>
              <a:t>Added red rectangle around ARRAY_CONTAINS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265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5/5/16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66</a:t>
            </a:fld>
            <a:endParaRPr lang="en-US" dirty="0"/>
          </a:p>
        </p:txBody>
      </p:sp>
    </p:spTree>
    <p:extLst>
      <p:ext uri="{BB962C8B-B14F-4D97-AF65-F5344CB8AC3E}">
        <p14:creationId xmlns:p14="http://schemas.microsoft.com/office/powerpoint/2010/main" val="8536403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81823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4671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56012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Dark gray background.</a:t>
            </a:r>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5/5/16 11:32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75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334279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t>Microsoft Ignite 2015</a:t>
            </a: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5/5/16 11:32 AM</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360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5/5/16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999058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Ryan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1575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111493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763976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4089818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098623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13985605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Drag picture to placeholder or click icon to add</a:t>
            </a:r>
            <a:endParaRPr lang="en-US" dirty="0"/>
          </a:p>
        </p:txBody>
      </p:sp>
    </p:spTree>
    <p:extLst>
      <p:ext uri="{BB962C8B-B14F-4D97-AF65-F5344CB8AC3E}">
        <p14:creationId xmlns:p14="http://schemas.microsoft.com/office/powerpoint/2010/main" val="13980928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175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4865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21288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851817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17886678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2141215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642961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490513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7411799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2516611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201202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703023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087438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261273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606666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299139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20235533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026107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509374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3518344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9223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354860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3805509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266168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7247669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9396015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3535812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41742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4776156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0218306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3172164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3935053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8628584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1283538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43194962"/>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3440699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0048401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1247519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7862603"/>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021316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85855973"/>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9795591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7611911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603597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4336246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64978266"/>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60929285"/>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10050733"/>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3911766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38746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81040393"/>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86497192"/>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19973878"/>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07121622"/>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46243746"/>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60781966"/>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48327920"/>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84988662"/>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040018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768870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131115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540812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17766053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9794480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0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34930115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9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9891835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8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2443465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7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5428868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6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1632653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5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8019037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4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8002193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550652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3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12269973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_Section Title Accent Color 3">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13504843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Drag picture to placeholder or click icon to add</a:t>
            </a:r>
            <a:endParaRPr lang="en-US" dirty="0"/>
          </a:p>
        </p:txBody>
      </p:sp>
    </p:spTree>
    <p:extLst>
      <p:ext uri="{BB962C8B-B14F-4D97-AF65-F5344CB8AC3E}">
        <p14:creationId xmlns:p14="http://schemas.microsoft.com/office/powerpoint/2010/main" val="1352838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9180930"/>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9711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11018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8995088"/>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21324284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9363614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577064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Relationship Id="rId17" Type="http://schemas.openxmlformats.org/officeDocument/2006/relationships/slideLayout" Target="../slideLayouts/slideLayout37.xml"/><Relationship Id="rId18" Type="http://schemas.openxmlformats.org/officeDocument/2006/relationships/slideLayout" Target="../slideLayouts/slideLayout38.xml"/><Relationship Id="rId19" Type="http://schemas.openxmlformats.org/officeDocument/2006/relationships/slideLayout" Target="../slideLayouts/slideLayout39.xml"/><Relationship Id="rId63" Type="http://schemas.openxmlformats.org/officeDocument/2006/relationships/slideLayout" Target="../slideLayouts/slideLayout83.xml"/><Relationship Id="rId64" Type="http://schemas.openxmlformats.org/officeDocument/2006/relationships/slideLayout" Target="../slideLayouts/slideLayout84.xml"/><Relationship Id="rId65" Type="http://schemas.openxmlformats.org/officeDocument/2006/relationships/slideLayout" Target="../slideLayouts/slideLayout85.xml"/><Relationship Id="rId66" Type="http://schemas.openxmlformats.org/officeDocument/2006/relationships/slideLayout" Target="../slideLayouts/slideLayout86.xml"/><Relationship Id="rId67" Type="http://schemas.openxmlformats.org/officeDocument/2006/relationships/slideLayout" Target="../slideLayouts/slideLayout87.xml"/><Relationship Id="rId68" Type="http://schemas.openxmlformats.org/officeDocument/2006/relationships/slideLayout" Target="../slideLayouts/slideLayout88.xml"/><Relationship Id="rId69" Type="http://schemas.openxmlformats.org/officeDocument/2006/relationships/theme" Target="../theme/theme2.xml"/><Relationship Id="rId50" Type="http://schemas.openxmlformats.org/officeDocument/2006/relationships/slideLayout" Target="../slideLayouts/slideLayout70.xml"/><Relationship Id="rId51" Type="http://schemas.openxmlformats.org/officeDocument/2006/relationships/slideLayout" Target="../slideLayouts/slideLayout71.xml"/><Relationship Id="rId52" Type="http://schemas.openxmlformats.org/officeDocument/2006/relationships/slideLayout" Target="../slideLayouts/slideLayout72.xml"/><Relationship Id="rId53" Type="http://schemas.openxmlformats.org/officeDocument/2006/relationships/slideLayout" Target="../slideLayouts/slideLayout73.xml"/><Relationship Id="rId54" Type="http://schemas.openxmlformats.org/officeDocument/2006/relationships/slideLayout" Target="../slideLayouts/slideLayout74.xml"/><Relationship Id="rId55" Type="http://schemas.openxmlformats.org/officeDocument/2006/relationships/slideLayout" Target="../slideLayouts/slideLayout75.xml"/><Relationship Id="rId56" Type="http://schemas.openxmlformats.org/officeDocument/2006/relationships/slideLayout" Target="../slideLayouts/slideLayout76.xml"/><Relationship Id="rId57" Type="http://schemas.openxmlformats.org/officeDocument/2006/relationships/slideLayout" Target="../slideLayouts/slideLayout77.xml"/><Relationship Id="rId58" Type="http://schemas.openxmlformats.org/officeDocument/2006/relationships/slideLayout" Target="../slideLayouts/slideLayout78.xml"/><Relationship Id="rId59" Type="http://schemas.openxmlformats.org/officeDocument/2006/relationships/slideLayout" Target="../slideLayouts/slideLayout79.xml"/><Relationship Id="rId40" Type="http://schemas.openxmlformats.org/officeDocument/2006/relationships/slideLayout" Target="../slideLayouts/slideLayout60.xml"/><Relationship Id="rId41" Type="http://schemas.openxmlformats.org/officeDocument/2006/relationships/slideLayout" Target="../slideLayouts/slideLayout61.xml"/><Relationship Id="rId42" Type="http://schemas.openxmlformats.org/officeDocument/2006/relationships/slideLayout" Target="../slideLayouts/slideLayout62.xml"/><Relationship Id="rId43" Type="http://schemas.openxmlformats.org/officeDocument/2006/relationships/slideLayout" Target="../slideLayouts/slideLayout63.xml"/><Relationship Id="rId44" Type="http://schemas.openxmlformats.org/officeDocument/2006/relationships/slideLayout" Target="../slideLayouts/slideLayout64.xml"/><Relationship Id="rId45" Type="http://schemas.openxmlformats.org/officeDocument/2006/relationships/slideLayout" Target="../slideLayouts/slideLayout65.xml"/><Relationship Id="rId46" Type="http://schemas.openxmlformats.org/officeDocument/2006/relationships/slideLayout" Target="../slideLayouts/slideLayout66.xml"/><Relationship Id="rId47" Type="http://schemas.openxmlformats.org/officeDocument/2006/relationships/slideLayout" Target="../slideLayouts/slideLayout67.xml"/><Relationship Id="rId48" Type="http://schemas.openxmlformats.org/officeDocument/2006/relationships/slideLayout" Target="../slideLayouts/slideLayout68.xml"/><Relationship Id="rId49" Type="http://schemas.openxmlformats.org/officeDocument/2006/relationships/slideLayout" Target="../slideLayouts/slideLayout69.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30" Type="http://schemas.openxmlformats.org/officeDocument/2006/relationships/slideLayout" Target="../slideLayouts/slideLayout50.xml"/><Relationship Id="rId31" Type="http://schemas.openxmlformats.org/officeDocument/2006/relationships/slideLayout" Target="../slideLayouts/slideLayout51.xml"/><Relationship Id="rId32" Type="http://schemas.openxmlformats.org/officeDocument/2006/relationships/slideLayout" Target="../slideLayouts/slideLayout52.xml"/><Relationship Id="rId33" Type="http://schemas.openxmlformats.org/officeDocument/2006/relationships/slideLayout" Target="../slideLayouts/slideLayout53.xml"/><Relationship Id="rId34" Type="http://schemas.openxmlformats.org/officeDocument/2006/relationships/slideLayout" Target="../slideLayouts/slideLayout54.xml"/><Relationship Id="rId35" Type="http://schemas.openxmlformats.org/officeDocument/2006/relationships/slideLayout" Target="../slideLayouts/slideLayout55.xml"/><Relationship Id="rId36" Type="http://schemas.openxmlformats.org/officeDocument/2006/relationships/slideLayout" Target="../slideLayouts/slideLayout56.xml"/><Relationship Id="rId37" Type="http://schemas.openxmlformats.org/officeDocument/2006/relationships/slideLayout" Target="../slideLayouts/slideLayout57.xml"/><Relationship Id="rId38" Type="http://schemas.openxmlformats.org/officeDocument/2006/relationships/slideLayout" Target="../slideLayouts/slideLayout58.xml"/><Relationship Id="rId39" Type="http://schemas.openxmlformats.org/officeDocument/2006/relationships/slideLayout" Target="../slideLayouts/slideLayout59.xml"/><Relationship Id="rId20" Type="http://schemas.openxmlformats.org/officeDocument/2006/relationships/slideLayout" Target="../slideLayouts/slideLayout40.xml"/><Relationship Id="rId21" Type="http://schemas.openxmlformats.org/officeDocument/2006/relationships/slideLayout" Target="../slideLayouts/slideLayout41.xml"/><Relationship Id="rId22" Type="http://schemas.openxmlformats.org/officeDocument/2006/relationships/slideLayout" Target="../slideLayouts/slideLayout42.xml"/><Relationship Id="rId23" Type="http://schemas.openxmlformats.org/officeDocument/2006/relationships/slideLayout" Target="../slideLayouts/slideLayout43.xml"/><Relationship Id="rId24" Type="http://schemas.openxmlformats.org/officeDocument/2006/relationships/slideLayout" Target="../slideLayouts/slideLayout44.xml"/><Relationship Id="rId25" Type="http://schemas.openxmlformats.org/officeDocument/2006/relationships/slideLayout" Target="../slideLayouts/slideLayout45.xml"/><Relationship Id="rId26" Type="http://schemas.openxmlformats.org/officeDocument/2006/relationships/slideLayout" Target="../slideLayouts/slideLayout46.xml"/><Relationship Id="rId27" Type="http://schemas.openxmlformats.org/officeDocument/2006/relationships/slideLayout" Target="../slideLayouts/slideLayout47.xml"/><Relationship Id="rId28" Type="http://schemas.openxmlformats.org/officeDocument/2006/relationships/slideLayout" Target="../slideLayouts/slideLayout48.xml"/><Relationship Id="rId29" Type="http://schemas.openxmlformats.org/officeDocument/2006/relationships/slideLayout" Target="../slideLayouts/slideLayout49.xml"/><Relationship Id="rId60" Type="http://schemas.openxmlformats.org/officeDocument/2006/relationships/slideLayout" Target="../slideLayouts/slideLayout80.xml"/><Relationship Id="rId61" Type="http://schemas.openxmlformats.org/officeDocument/2006/relationships/slideLayout" Target="../slideLayouts/slideLayout81.xml"/><Relationship Id="rId62" Type="http://schemas.openxmlformats.org/officeDocument/2006/relationships/slideLayout" Target="../slideLayouts/slideLayout82.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Click to edit Master text styles</a:t>
            </a:r>
          </a:p>
          <a:p>
            <a:pPr marL="342900" marR="0" lvl="1"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Second level</a:t>
            </a:r>
          </a:p>
          <a:p>
            <a:pPr marL="342900" marR="0" lvl="2"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Third level</a:t>
            </a:r>
          </a:p>
          <a:p>
            <a:pPr marL="342900" marR="0" lvl="3"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Fourth level</a:t>
            </a:r>
          </a:p>
          <a:p>
            <a:pPr marL="342900" marR="0" lvl="4"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Fifth level</a:t>
            </a:r>
            <a:endParaRPr lang="en-US" dirty="0"/>
          </a:p>
        </p:txBody>
      </p:sp>
      <p:grpSp>
        <p:nvGrpSpPr>
          <p:cNvPr id="42" name="Group 41"/>
          <p:cNvGrpSpPr/>
          <p:nvPr/>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478374632"/>
      </p:ext>
    </p:extLst>
  </p:cSld>
  <p:clrMap bg1="dk1" tx1="lt1" bg2="dk2" tx2="lt2" accent1="accent1" accent2="accent2" accent3="accent3" accent4="accent4" accent5="accent5" accent6="accent6" hlink="hlink" folHlink="folHlink"/>
  <p:sldLayoutIdLst>
    <p:sldLayoutId id="2147484267" r:id="rId1"/>
    <p:sldLayoutId id="2147484268" r:id="rId2"/>
    <p:sldLayoutId id="2147484269" r:id="rId3"/>
    <p:sldLayoutId id="2147484270" r:id="rId4"/>
    <p:sldLayoutId id="2147484271" r:id="rId5"/>
    <p:sldLayoutId id="2147484272" r:id="rId6"/>
    <p:sldLayoutId id="2147484273" r:id="rId7"/>
    <p:sldLayoutId id="2147484274" r:id="rId8"/>
    <p:sldLayoutId id="2147484275" r:id="rId9"/>
    <p:sldLayoutId id="2147484276" r:id="rId10"/>
    <p:sldLayoutId id="2147484277" r:id="rId11"/>
    <p:sldLayoutId id="2147484278" r:id="rId12"/>
    <p:sldLayoutId id="2147484279" r:id="rId13"/>
    <p:sldLayoutId id="2147484280" r:id="rId14"/>
    <p:sldLayoutId id="2147484281" r:id="rId15"/>
    <p:sldLayoutId id="2147484282" r:id="rId16"/>
    <p:sldLayoutId id="2147484283" r:id="rId17"/>
    <p:sldLayoutId id="2147484284" r:id="rId18"/>
    <p:sldLayoutId id="2147484285" r:id="rId19"/>
    <p:sldLayoutId id="214748428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Click to edit Master text styles</a:t>
            </a:r>
          </a:p>
          <a:p>
            <a:pPr marL="342900" marR="0" lvl="1"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Second level</a:t>
            </a:r>
          </a:p>
          <a:p>
            <a:pPr marL="342900" marR="0" lvl="2"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Third level</a:t>
            </a:r>
          </a:p>
          <a:p>
            <a:pPr marL="342900" marR="0" lvl="3"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Fourth level</a:t>
            </a:r>
          </a:p>
          <a:p>
            <a:pPr marL="342900" marR="0" lvl="4"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Fifth level</a:t>
            </a:r>
            <a:endParaRPr lang="en-US" dirty="0"/>
          </a:p>
        </p:txBody>
      </p:sp>
      <p:grpSp>
        <p:nvGrpSpPr>
          <p:cNvPr id="42" name="Group 41"/>
          <p:cNvGrpSpPr/>
          <p:nvPr/>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1337999067"/>
      </p:ext>
    </p:extLst>
  </p:cSld>
  <p:clrMap bg1="dk1" tx1="lt1" bg2="dk2" tx2="lt2" accent1="accent1" accent2="accent2" accent3="accent3" accent4="accent4" accent5="accent5" accent6="accent6" hlink="hlink" folHlink="folHlink"/>
  <p:sldLayoutIdLst>
    <p:sldLayoutId id="2147484315" r:id="rId1"/>
    <p:sldLayoutId id="2147484316" r:id="rId2"/>
    <p:sldLayoutId id="2147484317" r:id="rId3"/>
    <p:sldLayoutId id="2147484391" r:id="rId4"/>
    <p:sldLayoutId id="2147484385" r:id="rId5"/>
    <p:sldLayoutId id="2147484374" r:id="rId6"/>
    <p:sldLayoutId id="2147484373" r:id="rId7"/>
    <p:sldLayoutId id="2147484356" r:id="rId8"/>
    <p:sldLayoutId id="2147484401" r:id="rId9"/>
    <p:sldLayoutId id="2147484342" r:id="rId10"/>
    <p:sldLayoutId id="2147484340" r:id="rId11"/>
    <p:sldLayoutId id="2147484339" r:id="rId12"/>
    <p:sldLayoutId id="2147484320" r:id="rId13"/>
    <p:sldLayoutId id="2147484321" r:id="rId14"/>
    <p:sldLayoutId id="2147484399" r:id="rId15"/>
    <p:sldLayoutId id="2147484398" r:id="rId16"/>
    <p:sldLayoutId id="2147484397" r:id="rId17"/>
    <p:sldLayoutId id="2147484396" r:id="rId18"/>
    <p:sldLayoutId id="2147484394" r:id="rId19"/>
    <p:sldLayoutId id="2147484393" r:id="rId20"/>
    <p:sldLayoutId id="2147484392" r:id="rId21"/>
    <p:sldLayoutId id="2147484389" r:id="rId22"/>
    <p:sldLayoutId id="2147484387" r:id="rId23"/>
    <p:sldLayoutId id="2147484386" r:id="rId24"/>
    <p:sldLayoutId id="2147484383" r:id="rId25"/>
    <p:sldLayoutId id="2147484382" r:id="rId26"/>
    <p:sldLayoutId id="2147484379" r:id="rId27"/>
    <p:sldLayoutId id="2147484378" r:id="rId28"/>
    <p:sldLayoutId id="2147484369" r:id="rId29"/>
    <p:sldLayoutId id="2147484367" r:id="rId30"/>
    <p:sldLayoutId id="2147484362" r:id="rId31"/>
    <p:sldLayoutId id="2147484361" r:id="rId32"/>
    <p:sldLayoutId id="2147484360" r:id="rId33"/>
    <p:sldLayoutId id="2147484359" r:id="rId34"/>
    <p:sldLayoutId id="2147484358" r:id="rId35"/>
    <p:sldLayoutId id="2147484355" r:id="rId36"/>
    <p:sldLayoutId id="2147484354" r:id="rId37"/>
    <p:sldLayoutId id="2147484353" r:id="rId38"/>
    <p:sldLayoutId id="2147484352" r:id="rId39"/>
    <p:sldLayoutId id="2147484351" r:id="rId40"/>
    <p:sldLayoutId id="2147484350" r:id="rId41"/>
    <p:sldLayoutId id="2147484349" r:id="rId42"/>
    <p:sldLayoutId id="2147484348" r:id="rId43"/>
    <p:sldLayoutId id="2147484345" r:id="rId44"/>
    <p:sldLayoutId id="2147484344" r:id="rId45"/>
    <p:sldLayoutId id="2147484343" r:id="rId46"/>
    <p:sldLayoutId id="2147484323" r:id="rId47"/>
    <p:sldLayoutId id="2147484324" r:id="rId48"/>
    <p:sldLayoutId id="2147484325" r:id="rId49"/>
    <p:sldLayoutId id="2147484326" r:id="rId50"/>
    <p:sldLayoutId id="2147484395" r:id="rId51"/>
    <p:sldLayoutId id="2147484390" r:id="rId52"/>
    <p:sldLayoutId id="2147484388" r:id="rId53"/>
    <p:sldLayoutId id="2147484384" r:id="rId54"/>
    <p:sldLayoutId id="2147484381" r:id="rId55"/>
    <p:sldLayoutId id="2147484376" r:id="rId56"/>
    <p:sldLayoutId id="2147484372" r:id="rId57"/>
    <p:sldLayoutId id="2147484364" r:id="rId58"/>
    <p:sldLayoutId id="2147484357" r:id="rId59"/>
    <p:sldLayoutId id="2147484347" r:id="rId60"/>
    <p:sldLayoutId id="2147484338" r:id="rId61"/>
    <p:sldLayoutId id="2147484328" r:id="rId62"/>
    <p:sldLayoutId id="2147484329" r:id="rId63"/>
    <p:sldLayoutId id="2147484330" r:id="rId64"/>
    <p:sldLayoutId id="2147484331" r:id="rId65"/>
    <p:sldLayoutId id="2147484332" r:id="rId66"/>
    <p:sldLayoutId id="2147484400" r:id="rId67"/>
    <p:sldLayoutId id="2147484334" r:id="rId6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g"/><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1" Type="http://schemas.openxmlformats.org/officeDocument/2006/relationships/slideLayout" Target="../slideLayouts/slideLayout66.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15.xml"/><Relationship Id="rId3" Type="http://schemas.openxmlformats.org/officeDocument/2006/relationships/image" Target="../media/image15.jp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1" Type="http://schemas.openxmlformats.org/officeDocument/2006/relationships/slideLayout" Target="../slideLayouts/slideLayout6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9.xml"/><Relationship Id="rId3" Type="http://schemas.openxmlformats.org/officeDocument/2006/relationships/image" Target="../media/image27.png"/></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1" Type="http://schemas.openxmlformats.org/officeDocument/2006/relationships/slideLayout" Target="../slideLayouts/slideLayout49.xml"/><Relationship Id="rId2" Type="http://schemas.openxmlformats.org/officeDocument/2006/relationships/notesSlide" Target="../notesSlides/notesSlide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4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4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0.xml"/><Relationship Id="rId3" Type="http://schemas.openxmlformats.org/officeDocument/2006/relationships/image" Target="../media/image3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1.xml"/><Relationship Id="rId3" Type="http://schemas.openxmlformats.org/officeDocument/2006/relationships/image" Target="../media/image3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2.xml"/><Relationship Id="rId3" Type="http://schemas.openxmlformats.org/officeDocument/2006/relationships/image" Target="../media/image3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3.xml"/><Relationship Id="rId3" Type="http://schemas.openxmlformats.org/officeDocument/2006/relationships/image" Target="../media/image3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4.xml"/><Relationship Id="rId3" Type="http://schemas.openxmlformats.org/officeDocument/2006/relationships/image" Target="../media/image3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55.xml"/></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48.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png"/><Relationship Id="rId1" Type="http://schemas.openxmlformats.org/officeDocument/2006/relationships/slideLayout" Target="../slideLayouts/slideLayout47.xml"/><Relationship Id="rId2" Type="http://schemas.openxmlformats.org/officeDocument/2006/relationships/notesSlide" Target="../notesSlides/notesSlide5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5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5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60.xml"/><Relationship Id="rId3" Type="http://schemas.openxmlformats.org/officeDocument/2006/relationships/image" Target="../media/image4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6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62.xml"/><Relationship Id="rId3" Type="http://schemas.openxmlformats.org/officeDocument/2006/relationships/image" Target="../media/image4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6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6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7.xml"/><Relationship Id="rId2" Type="http://schemas.openxmlformats.org/officeDocument/2006/relationships/notesSlide" Target="../notesSlides/notesSlide6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9058"/>
          </a:xfrm>
        </p:spPr>
        <p:txBody>
          <a:bodyPr/>
          <a:lstStyle/>
          <a:p>
            <a:r>
              <a:rPr lang="en-US" dirty="0" smtClean="0"/>
              <a:t>The shape of JSON:</a:t>
            </a:r>
            <a:br>
              <a:rPr lang="en-US" dirty="0" smtClean="0"/>
            </a:br>
            <a:r>
              <a:rPr lang="en-US" dirty="0" smtClean="0"/>
              <a:t>Document Modeling 101</a:t>
            </a:r>
            <a:endParaRPr lang="en-US" dirty="0"/>
          </a:p>
        </p:txBody>
      </p:sp>
      <p:sp>
        <p:nvSpPr>
          <p:cNvPr id="6" name="Text Placeholder 4"/>
          <p:cNvSpPr txBox="1">
            <a:spLocks/>
          </p:cNvSpPr>
          <p:nvPr/>
        </p:nvSpPr>
        <p:spPr>
          <a:xfrm>
            <a:off x="281052" y="4034535"/>
            <a:ext cx="10258572" cy="1864398"/>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endParaRPr lang="en-US" sz="3999" dirty="0" smtClean="0"/>
          </a:p>
          <a:p>
            <a:pPr marL="0" indent="0">
              <a:buNone/>
            </a:pPr>
            <a:r>
              <a:rPr lang="en-US" sz="3999" dirty="0" smtClean="0"/>
              <a:t>David </a:t>
            </a:r>
            <a:r>
              <a:rPr lang="en-US" sz="3999" dirty="0"/>
              <a:t>Makogon, Microsoft</a:t>
            </a:r>
          </a:p>
          <a:p>
            <a:pPr marL="0" indent="0">
              <a:buNone/>
            </a:pPr>
            <a:r>
              <a:rPr lang="en-US" sz="3999" dirty="0"/>
              <a:t>@</a:t>
            </a:r>
            <a:r>
              <a:rPr lang="en-US" sz="3999" dirty="0" err="1"/>
              <a:t>dmakogon</a:t>
            </a:r>
            <a:endParaRPr lang="en-US" sz="3999" dirty="0"/>
          </a:p>
          <a:p>
            <a:endParaRPr lang="en-US" sz="3999" dirty="0"/>
          </a:p>
        </p:txBody>
      </p:sp>
      <p:sp>
        <p:nvSpPr>
          <p:cNvPr id="7" name="Text Placeholder 4"/>
          <p:cNvSpPr txBox="1">
            <a:spLocks/>
          </p:cNvSpPr>
          <p:nvPr/>
        </p:nvSpPr>
        <p:spPr>
          <a:xfrm>
            <a:off x="281052" y="469904"/>
            <a:ext cx="10258572" cy="1060973"/>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3999" dirty="0"/>
              <a:t>#</a:t>
            </a:r>
            <a:r>
              <a:rPr lang="en-US" sz="3999" dirty="0" err="1"/>
              <a:t>DecodedConf</a:t>
            </a:r>
            <a:endParaRPr lang="en-US" sz="3999" dirty="0"/>
          </a:p>
        </p:txBody>
      </p:sp>
      <p:pic>
        <p:nvPicPr>
          <p:cNvPr id="8" name="Picture 7"/>
          <p:cNvPicPr>
            <a:picLocks noChangeAspect="1"/>
          </p:cNvPicPr>
          <p:nvPr/>
        </p:nvPicPr>
        <p:blipFill>
          <a:blip r:embed="rId3"/>
          <a:stretch>
            <a:fillRect/>
          </a:stretch>
        </p:blipFill>
        <p:spPr>
          <a:xfrm>
            <a:off x="6714761" y="243495"/>
            <a:ext cx="5582667" cy="182634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3000" y="2670431"/>
            <a:ext cx="2710046" cy="4043413"/>
          </a:xfrm>
          <a:prstGeom prst="rect">
            <a:avLst/>
          </a:prstGeom>
        </p:spPr>
      </p:pic>
    </p:spTree>
    <p:extLst>
      <p:ext uri="{BB962C8B-B14F-4D97-AF65-F5344CB8AC3E}">
        <p14:creationId xmlns:p14="http://schemas.microsoft.com/office/powerpoint/2010/main" val="153397470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01314"/>
          </a:xfrm>
        </p:spPr>
        <p:txBody>
          <a:bodyPr/>
          <a:lstStyle/>
          <a:p>
            <a:pPr marL="0" indent="0">
              <a:buNone/>
            </a:pPr>
            <a:r>
              <a:rPr lang="en-US" dirty="0" smtClean="0"/>
              <a:t>Document modeling </a:t>
            </a:r>
            <a:r>
              <a:rPr lang="en-US" dirty="0"/>
              <a:t>is </a:t>
            </a:r>
            <a:r>
              <a:rPr lang="en-US" dirty="0" smtClean="0"/>
              <a:t>important</a:t>
            </a:r>
          </a:p>
          <a:p>
            <a:pPr marL="0" indent="0">
              <a:buNone/>
            </a:pPr>
            <a:r>
              <a:rPr lang="en-US" dirty="0" smtClean="0"/>
              <a:t>Just </a:t>
            </a:r>
            <a:r>
              <a:rPr lang="en-US" dirty="0"/>
              <a:t>as important as relational modeling</a:t>
            </a:r>
          </a:p>
          <a:p>
            <a:pPr marL="0" indent="0">
              <a:buNone/>
            </a:pPr>
            <a:endParaRPr lang="en-US" dirty="0" smtClean="0"/>
          </a:p>
          <a:p>
            <a:pPr marL="0" indent="0">
              <a:buNone/>
            </a:pPr>
            <a:r>
              <a:rPr lang="en-US" dirty="0" smtClean="0"/>
              <a:t>There's </a:t>
            </a:r>
            <a:r>
              <a:rPr lang="en-US" i="1" dirty="0"/>
              <a:t>still </a:t>
            </a:r>
            <a:r>
              <a:rPr lang="en-US" dirty="0"/>
              <a:t>a schema, just not enforced</a:t>
            </a:r>
          </a:p>
          <a:p>
            <a:pPr marL="0" indent="0">
              <a:buNone/>
            </a:pPr>
            <a:endParaRPr lang="en-US" dirty="0"/>
          </a:p>
          <a:p>
            <a:pPr marL="0" indent="0">
              <a:buNone/>
            </a:pPr>
            <a:r>
              <a:rPr lang="en-US" dirty="0"/>
              <a:t>Typically model around use cases</a:t>
            </a:r>
          </a:p>
          <a:p>
            <a:pPr marL="0" indent="0">
              <a:buNone/>
            </a:pPr>
            <a:r>
              <a:rPr lang="en-US" dirty="0"/>
              <a:t>Models can (and do) evolve</a:t>
            </a:r>
          </a:p>
        </p:txBody>
      </p:sp>
      <p:sp>
        <p:nvSpPr>
          <p:cNvPr id="3" name="Title 2"/>
          <p:cNvSpPr>
            <a:spLocks noGrp="1"/>
          </p:cNvSpPr>
          <p:nvPr>
            <p:ph type="title"/>
          </p:nvPr>
        </p:nvSpPr>
        <p:spPr/>
        <p:txBody>
          <a:bodyPr/>
          <a:lstStyle/>
          <a:p>
            <a:r>
              <a:rPr lang="en-US" dirty="0"/>
              <a:t>Document modeling</a:t>
            </a:r>
          </a:p>
        </p:txBody>
      </p:sp>
    </p:spTree>
    <p:extLst>
      <p:ext uri="{BB962C8B-B14F-4D97-AF65-F5344CB8AC3E}">
        <p14:creationId xmlns:p14="http://schemas.microsoft.com/office/powerpoint/2010/main" val="84933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6" end="6"/>
                                            </p:txEl>
                                          </p:spTgt>
                                        </p:tgtEl>
                                        <p:attrNameLst>
                                          <p:attrName>style.visibility</p:attrName>
                                        </p:attrNameLst>
                                      </p:cBhvr>
                                      <p:to>
                                        <p:strVal val="visible"/>
                                      </p:to>
                                    </p:set>
                                    <p:animEffect transition="in" filter="fade">
                                      <p:cBhvr>
                                        <p:cTn id="20"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490615" y="3310347"/>
            <a:ext cx="1704667" cy="1038006"/>
            <a:chOff x="1521967" y="2675331"/>
            <a:chExt cx="925513" cy="563563"/>
          </a:xfrm>
        </p:grpSpPr>
        <p:sp>
          <p:nvSpPr>
            <p:cNvPr id="31" name="Freeform 53"/>
            <p:cNvSpPr>
              <a:spLocks noEditPoints="1"/>
            </p:cNvSpPr>
            <p:nvPr/>
          </p:nvSpPr>
          <p:spPr bwMode="auto">
            <a:xfrm>
              <a:off x="1521967" y="2675331"/>
              <a:ext cx="925513" cy="563563"/>
            </a:xfrm>
            <a:custGeom>
              <a:avLst/>
              <a:gdLst>
                <a:gd name="T0" fmla="*/ 484 w 528"/>
                <a:gd name="T1" fmla="*/ 249 h 321"/>
                <a:gd name="T2" fmla="*/ 485 w 528"/>
                <a:gd name="T3" fmla="*/ 21 h 321"/>
                <a:gd name="T4" fmla="*/ 462 w 528"/>
                <a:gd name="T5" fmla="*/ 2 h 321"/>
                <a:gd name="T6" fmla="*/ 68 w 528"/>
                <a:gd name="T7" fmla="*/ 0 h 321"/>
                <a:gd name="T8" fmla="*/ 45 w 528"/>
                <a:gd name="T9" fmla="*/ 20 h 321"/>
                <a:gd name="T10" fmla="*/ 44 w 528"/>
                <a:gd name="T11" fmla="*/ 248 h 321"/>
                <a:gd name="T12" fmla="*/ 0 w 528"/>
                <a:gd name="T13" fmla="*/ 296 h 321"/>
                <a:gd name="T14" fmla="*/ 27 w 528"/>
                <a:gd name="T15" fmla="*/ 320 h 321"/>
                <a:gd name="T16" fmla="*/ 500 w 528"/>
                <a:gd name="T17" fmla="*/ 321 h 321"/>
                <a:gd name="T18" fmla="*/ 528 w 528"/>
                <a:gd name="T19" fmla="*/ 297 h 321"/>
                <a:gd name="T20" fmla="*/ 484 w 528"/>
                <a:gd name="T21" fmla="*/ 249 h 321"/>
                <a:gd name="T22" fmla="*/ 301 w 528"/>
                <a:gd name="T23" fmla="*/ 302 h 321"/>
                <a:gd name="T24" fmla="*/ 219 w 528"/>
                <a:gd name="T25" fmla="*/ 302 h 321"/>
                <a:gd name="T26" fmla="*/ 211 w 528"/>
                <a:gd name="T27" fmla="*/ 298 h 321"/>
                <a:gd name="T28" fmla="*/ 220 w 528"/>
                <a:gd name="T29" fmla="*/ 283 h 321"/>
                <a:gd name="T30" fmla="*/ 227 w 528"/>
                <a:gd name="T31" fmla="*/ 280 h 321"/>
                <a:gd name="T32" fmla="*/ 293 w 528"/>
                <a:gd name="T33" fmla="*/ 280 h 321"/>
                <a:gd name="T34" fmla="*/ 299 w 528"/>
                <a:gd name="T35" fmla="*/ 283 h 321"/>
                <a:gd name="T36" fmla="*/ 309 w 528"/>
                <a:gd name="T37" fmla="*/ 298 h 321"/>
                <a:gd name="T38" fmla="*/ 301 w 528"/>
                <a:gd name="T39" fmla="*/ 302 h 321"/>
                <a:gd name="T40" fmla="*/ 468 w 528"/>
                <a:gd name="T41" fmla="*/ 249 h 321"/>
                <a:gd name="T42" fmla="*/ 62 w 528"/>
                <a:gd name="T43" fmla="*/ 248 h 321"/>
                <a:gd name="T44" fmla="*/ 63 w 528"/>
                <a:gd name="T45" fmla="*/ 23 h 321"/>
                <a:gd name="T46" fmla="*/ 74 w 528"/>
                <a:gd name="T47" fmla="*/ 13 h 321"/>
                <a:gd name="T48" fmla="*/ 457 w 528"/>
                <a:gd name="T49" fmla="*/ 15 h 321"/>
                <a:gd name="T50" fmla="*/ 469 w 528"/>
                <a:gd name="T51" fmla="*/ 25 h 321"/>
                <a:gd name="T52" fmla="*/ 468 w 528"/>
                <a:gd name="T53" fmla="*/ 249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8" h="321">
                  <a:moveTo>
                    <a:pt x="484" y="249"/>
                  </a:moveTo>
                  <a:cubicBezTo>
                    <a:pt x="485" y="21"/>
                    <a:pt x="485" y="21"/>
                    <a:pt x="485" y="21"/>
                  </a:cubicBezTo>
                  <a:cubicBezTo>
                    <a:pt x="485" y="11"/>
                    <a:pt x="474" y="2"/>
                    <a:pt x="462" y="2"/>
                  </a:cubicBezTo>
                  <a:cubicBezTo>
                    <a:pt x="68" y="0"/>
                    <a:pt x="68" y="0"/>
                    <a:pt x="68" y="0"/>
                  </a:cubicBezTo>
                  <a:cubicBezTo>
                    <a:pt x="55" y="0"/>
                    <a:pt x="45" y="9"/>
                    <a:pt x="45" y="20"/>
                  </a:cubicBezTo>
                  <a:cubicBezTo>
                    <a:pt x="44" y="248"/>
                    <a:pt x="44" y="248"/>
                    <a:pt x="44" y="248"/>
                  </a:cubicBezTo>
                  <a:cubicBezTo>
                    <a:pt x="0" y="296"/>
                    <a:pt x="0" y="296"/>
                    <a:pt x="0" y="296"/>
                  </a:cubicBezTo>
                  <a:cubicBezTo>
                    <a:pt x="0" y="309"/>
                    <a:pt x="12" y="320"/>
                    <a:pt x="27" y="320"/>
                  </a:cubicBezTo>
                  <a:cubicBezTo>
                    <a:pt x="500" y="321"/>
                    <a:pt x="500" y="321"/>
                    <a:pt x="500" y="321"/>
                  </a:cubicBezTo>
                  <a:cubicBezTo>
                    <a:pt x="515" y="321"/>
                    <a:pt x="528" y="310"/>
                    <a:pt x="528" y="297"/>
                  </a:cubicBezTo>
                  <a:lnTo>
                    <a:pt x="484" y="249"/>
                  </a:lnTo>
                  <a:close/>
                  <a:moveTo>
                    <a:pt x="301" y="302"/>
                  </a:moveTo>
                  <a:cubicBezTo>
                    <a:pt x="219" y="302"/>
                    <a:pt x="219" y="302"/>
                    <a:pt x="219" y="302"/>
                  </a:cubicBezTo>
                  <a:cubicBezTo>
                    <a:pt x="214" y="302"/>
                    <a:pt x="211" y="300"/>
                    <a:pt x="211" y="298"/>
                  </a:cubicBezTo>
                  <a:cubicBezTo>
                    <a:pt x="220" y="283"/>
                    <a:pt x="220" y="283"/>
                    <a:pt x="220" y="283"/>
                  </a:cubicBezTo>
                  <a:cubicBezTo>
                    <a:pt x="220" y="281"/>
                    <a:pt x="223" y="280"/>
                    <a:pt x="227" y="280"/>
                  </a:cubicBezTo>
                  <a:cubicBezTo>
                    <a:pt x="293" y="280"/>
                    <a:pt x="293" y="280"/>
                    <a:pt x="293" y="280"/>
                  </a:cubicBezTo>
                  <a:cubicBezTo>
                    <a:pt x="296" y="280"/>
                    <a:pt x="299" y="281"/>
                    <a:pt x="299" y="283"/>
                  </a:cubicBezTo>
                  <a:cubicBezTo>
                    <a:pt x="309" y="298"/>
                    <a:pt x="309" y="298"/>
                    <a:pt x="309" y="298"/>
                  </a:cubicBezTo>
                  <a:cubicBezTo>
                    <a:pt x="309" y="300"/>
                    <a:pt x="305" y="302"/>
                    <a:pt x="301" y="302"/>
                  </a:cubicBezTo>
                  <a:moveTo>
                    <a:pt x="468" y="249"/>
                  </a:moveTo>
                  <a:cubicBezTo>
                    <a:pt x="62" y="248"/>
                    <a:pt x="62" y="248"/>
                    <a:pt x="62" y="248"/>
                  </a:cubicBezTo>
                  <a:cubicBezTo>
                    <a:pt x="63" y="23"/>
                    <a:pt x="63" y="23"/>
                    <a:pt x="63" y="23"/>
                  </a:cubicBezTo>
                  <a:cubicBezTo>
                    <a:pt x="63" y="18"/>
                    <a:pt x="68" y="13"/>
                    <a:pt x="74" y="13"/>
                  </a:cubicBezTo>
                  <a:cubicBezTo>
                    <a:pt x="457" y="15"/>
                    <a:pt x="457" y="15"/>
                    <a:pt x="457" y="15"/>
                  </a:cubicBezTo>
                  <a:cubicBezTo>
                    <a:pt x="464" y="15"/>
                    <a:pt x="469" y="19"/>
                    <a:pt x="469" y="25"/>
                  </a:cubicBezTo>
                  <a:lnTo>
                    <a:pt x="468" y="249"/>
                  </a:lnTo>
                  <a:close/>
                </a:path>
              </a:pathLst>
            </a:custGeom>
            <a:solidFill>
              <a:schemeClr val="bg1">
                <a:lumMod val="75000"/>
              </a:schemeClr>
            </a:solidFill>
            <a:ln>
              <a:noFill/>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sp>
          <p:nvSpPr>
            <p:cNvPr id="32" name="Freeform 56"/>
            <p:cNvSpPr>
              <a:spLocks/>
            </p:cNvSpPr>
            <p:nvPr/>
          </p:nvSpPr>
          <p:spPr bwMode="auto">
            <a:xfrm>
              <a:off x="1631504" y="2699143"/>
              <a:ext cx="712788" cy="414338"/>
            </a:xfrm>
            <a:custGeom>
              <a:avLst/>
              <a:gdLst>
                <a:gd name="T0" fmla="*/ 406 w 407"/>
                <a:gd name="T1" fmla="*/ 236 h 236"/>
                <a:gd name="T2" fmla="*/ 0 w 407"/>
                <a:gd name="T3" fmla="*/ 235 h 236"/>
                <a:gd name="T4" fmla="*/ 1 w 407"/>
                <a:gd name="T5" fmla="*/ 10 h 236"/>
                <a:gd name="T6" fmla="*/ 12 w 407"/>
                <a:gd name="T7" fmla="*/ 0 h 236"/>
                <a:gd name="T8" fmla="*/ 395 w 407"/>
                <a:gd name="T9" fmla="*/ 2 h 236"/>
                <a:gd name="T10" fmla="*/ 407 w 407"/>
                <a:gd name="T11" fmla="*/ 12 h 236"/>
                <a:gd name="T12" fmla="*/ 406 w 407"/>
                <a:gd name="T13" fmla="*/ 236 h 236"/>
              </a:gdLst>
              <a:ahLst/>
              <a:cxnLst>
                <a:cxn ang="0">
                  <a:pos x="T0" y="T1"/>
                </a:cxn>
                <a:cxn ang="0">
                  <a:pos x="T2" y="T3"/>
                </a:cxn>
                <a:cxn ang="0">
                  <a:pos x="T4" y="T5"/>
                </a:cxn>
                <a:cxn ang="0">
                  <a:pos x="T6" y="T7"/>
                </a:cxn>
                <a:cxn ang="0">
                  <a:pos x="T8" y="T9"/>
                </a:cxn>
                <a:cxn ang="0">
                  <a:pos x="T10" y="T11"/>
                </a:cxn>
                <a:cxn ang="0">
                  <a:pos x="T12" y="T13"/>
                </a:cxn>
              </a:cxnLst>
              <a:rect l="0" t="0" r="r" b="b"/>
              <a:pathLst>
                <a:path w="407" h="236">
                  <a:moveTo>
                    <a:pt x="406" y="236"/>
                  </a:moveTo>
                  <a:cubicBezTo>
                    <a:pt x="0" y="235"/>
                    <a:pt x="0" y="235"/>
                    <a:pt x="0" y="235"/>
                  </a:cubicBezTo>
                  <a:cubicBezTo>
                    <a:pt x="1" y="10"/>
                    <a:pt x="1" y="10"/>
                    <a:pt x="1" y="10"/>
                  </a:cubicBezTo>
                  <a:cubicBezTo>
                    <a:pt x="1" y="5"/>
                    <a:pt x="6" y="0"/>
                    <a:pt x="12" y="0"/>
                  </a:cubicBezTo>
                  <a:cubicBezTo>
                    <a:pt x="395" y="2"/>
                    <a:pt x="395" y="2"/>
                    <a:pt x="395" y="2"/>
                  </a:cubicBezTo>
                  <a:cubicBezTo>
                    <a:pt x="402" y="2"/>
                    <a:pt x="407" y="6"/>
                    <a:pt x="407" y="12"/>
                  </a:cubicBezTo>
                  <a:lnTo>
                    <a:pt x="406" y="236"/>
                  </a:lnTo>
                  <a:close/>
                </a:path>
              </a:pathLst>
            </a:custGeom>
            <a:solidFill>
              <a:srgbClr val="61697E"/>
            </a:solid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gr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7130" y="3510121"/>
            <a:ext cx="950945" cy="511336"/>
          </a:xfrm>
          <a:prstGeom prst="rect">
            <a:avLst/>
          </a:prstGeom>
        </p:spPr>
      </p:pic>
      <p:grpSp>
        <p:nvGrpSpPr>
          <p:cNvPr id="42" name="Group 41"/>
          <p:cNvGrpSpPr/>
          <p:nvPr/>
        </p:nvGrpSpPr>
        <p:grpSpPr>
          <a:xfrm>
            <a:off x="4246720" y="3181245"/>
            <a:ext cx="1275302" cy="1296208"/>
            <a:chOff x="3848100" y="2792413"/>
            <a:chExt cx="2283903" cy="2321344"/>
          </a:xfrm>
          <a:solidFill>
            <a:schemeClr val="tx1"/>
          </a:solidFill>
        </p:grpSpPr>
        <p:sp>
          <p:nvSpPr>
            <p:cNvPr id="38" name="Freeform 15"/>
            <p:cNvSpPr>
              <a:spLocks noEditPoints="1"/>
            </p:cNvSpPr>
            <p:nvPr/>
          </p:nvSpPr>
          <p:spPr bwMode="auto">
            <a:xfrm>
              <a:off x="3848100" y="4407056"/>
              <a:ext cx="2283903" cy="706701"/>
            </a:xfrm>
            <a:custGeom>
              <a:avLst/>
              <a:gdLst>
                <a:gd name="T0" fmla="*/ 800 w 833"/>
                <a:gd name="T1" fmla="*/ 0 h 260"/>
                <a:gd name="T2" fmla="*/ 33 w 833"/>
                <a:gd name="T3" fmla="*/ 0 h 260"/>
                <a:gd name="T4" fmla="*/ 0 w 833"/>
                <a:gd name="T5" fmla="*/ 32 h 260"/>
                <a:gd name="T6" fmla="*/ 0 w 833"/>
                <a:gd name="T7" fmla="*/ 227 h 260"/>
                <a:gd name="T8" fmla="*/ 33 w 833"/>
                <a:gd name="T9" fmla="*/ 260 h 260"/>
                <a:gd name="T10" fmla="*/ 800 w 833"/>
                <a:gd name="T11" fmla="*/ 260 h 260"/>
                <a:gd name="T12" fmla="*/ 833 w 833"/>
                <a:gd name="T13" fmla="*/ 227 h 260"/>
                <a:gd name="T14" fmla="*/ 833 w 833"/>
                <a:gd name="T15" fmla="*/ 32 h 260"/>
                <a:gd name="T16" fmla="*/ 800 w 833"/>
                <a:gd name="T17" fmla="*/ 0 h 260"/>
                <a:gd name="T18" fmla="*/ 71 w 833"/>
                <a:gd name="T19" fmla="*/ 226 h 260"/>
                <a:gd name="T20" fmla="*/ 42 w 833"/>
                <a:gd name="T21" fmla="*/ 197 h 260"/>
                <a:gd name="T22" fmla="*/ 71 w 833"/>
                <a:gd name="T23" fmla="*/ 168 h 260"/>
                <a:gd name="T24" fmla="*/ 101 w 833"/>
                <a:gd name="T25" fmla="*/ 197 h 260"/>
                <a:gd name="T26" fmla="*/ 71 w 833"/>
                <a:gd name="T27" fmla="*/ 226 h 260"/>
                <a:gd name="T28" fmla="*/ 771 w 833"/>
                <a:gd name="T29" fmla="*/ 215 h 260"/>
                <a:gd name="T30" fmla="*/ 604 w 833"/>
                <a:gd name="T31" fmla="*/ 215 h 260"/>
                <a:gd name="T32" fmla="*/ 594 w 833"/>
                <a:gd name="T33" fmla="*/ 205 h 260"/>
                <a:gd name="T34" fmla="*/ 604 w 833"/>
                <a:gd name="T35" fmla="*/ 196 h 260"/>
                <a:gd name="T36" fmla="*/ 771 w 833"/>
                <a:gd name="T37" fmla="*/ 196 h 260"/>
                <a:gd name="T38" fmla="*/ 780 w 833"/>
                <a:gd name="T39" fmla="*/ 205 h 260"/>
                <a:gd name="T40" fmla="*/ 771 w 833"/>
                <a:gd name="T41" fmla="*/ 215 h 260"/>
                <a:gd name="T42" fmla="*/ 771 w 833"/>
                <a:gd name="T43" fmla="*/ 182 h 260"/>
                <a:gd name="T44" fmla="*/ 604 w 833"/>
                <a:gd name="T45" fmla="*/ 182 h 260"/>
                <a:gd name="T46" fmla="*/ 594 w 833"/>
                <a:gd name="T47" fmla="*/ 173 h 260"/>
                <a:gd name="T48" fmla="*/ 604 w 833"/>
                <a:gd name="T49" fmla="*/ 164 h 260"/>
                <a:gd name="T50" fmla="*/ 771 w 833"/>
                <a:gd name="T51" fmla="*/ 164 h 260"/>
                <a:gd name="T52" fmla="*/ 780 w 833"/>
                <a:gd name="T53" fmla="*/ 173 h 260"/>
                <a:gd name="T54" fmla="*/ 771 w 833"/>
                <a:gd name="T55" fmla="*/ 182 h 260"/>
                <a:gd name="T56" fmla="*/ 771 w 833"/>
                <a:gd name="T57" fmla="*/ 150 h 260"/>
                <a:gd name="T58" fmla="*/ 604 w 833"/>
                <a:gd name="T59" fmla="*/ 150 h 260"/>
                <a:gd name="T60" fmla="*/ 594 w 833"/>
                <a:gd name="T61" fmla="*/ 140 h 260"/>
                <a:gd name="T62" fmla="*/ 604 w 833"/>
                <a:gd name="T63" fmla="*/ 131 h 260"/>
                <a:gd name="T64" fmla="*/ 771 w 833"/>
                <a:gd name="T65" fmla="*/ 131 h 260"/>
                <a:gd name="T66" fmla="*/ 780 w 833"/>
                <a:gd name="T67" fmla="*/ 140 h 260"/>
                <a:gd name="T68" fmla="*/ 771 w 833"/>
                <a:gd name="T69" fmla="*/ 15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3" h="260">
                  <a:moveTo>
                    <a:pt x="800" y="0"/>
                  </a:moveTo>
                  <a:lnTo>
                    <a:pt x="33" y="0"/>
                  </a:lnTo>
                  <a:cubicBezTo>
                    <a:pt x="15" y="0"/>
                    <a:pt x="0" y="14"/>
                    <a:pt x="0" y="32"/>
                  </a:cubicBezTo>
                  <a:lnTo>
                    <a:pt x="0" y="227"/>
                  </a:lnTo>
                  <a:cubicBezTo>
                    <a:pt x="0" y="245"/>
                    <a:pt x="15" y="260"/>
                    <a:pt x="33" y="260"/>
                  </a:cubicBezTo>
                  <a:lnTo>
                    <a:pt x="800" y="260"/>
                  </a:lnTo>
                  <a:cubicBezTo>
                    <a:pt x="818" y="260"/>
                    <a:pt x="833" y="245"/>
                    <a:pt x="833" y="227"/>
                  </a:cubicBezTo>
                  <a:lnTo>
                    <a:pt x="833" y="32"/>
                  </a:lnTo>
                  <a:cubicBezTo>
                    <a:pt x="833" y="14"/>
                    <a:pt x="818" y="0"/>
                    <a:pt x="800" y="0"/>
                  </a:cubicBezTo>
                  <a:close/>
                  <a:moveTo>
                    <a:pt x="71" y="226"/>
                  </a:moveTo>
                  <a:cubicBezTo>
                    <a:pt x="55" y="226"/>
                    <a:pt x="42" y="213"/>
                    <a:pt x="42" y="197"/>
                  </a:cubicBezTo>
                  <a:cubicBezTo>
                    <a:pt x="42" y="181"/>
                    <a:pt x="55" y="168"/>
                    <a:pt x="71" y="168"/>
                  </a:cubicBezTo>
                  <a:cubicBezTo>
                    <a:pt x="88" y="168"/>
                    <a:pt x="101" y="181"/>
                    <a:pt x="101" y="197"/>
                  </a:cubicBezTo>
                  <a:cubicBezTo>
                    <a:pt x="101" y="213"/>
                    <a:pt x="88" y="226"/>
                    <a:pt x="71" y="226"/>
                  </a:cubicBezTo>
                  <a:close/>
                  <a:moveTo>
                    <a:pt x="771" y="215"/>
                  </a:moveTo>
                  <a:lnTo>
                    <a:pt x="604" y="215"/>
                  </a:lnTo>
                  <a:cubicBezTo>
                    <a:pt x="599" y="215"/>
                    <a:pt x="594" y="210"/>
                    <a:pt x="594" y="205"/>
                  </a:cubicBezTo>
                  <a:cubicBezTo>
                    <a:pt x="594" y="200"/>
                    <a:pt x="599" y="196"/>
                    <a:pt x="604" y="196"/>
                  </a:cubicBezTo>
                  <a:lnTo>
                    <a:pt x="771" y="196"/>
                  </a:lnTo>
                  <a:cubicBezTo>
                    <a:pt x="776" y="196"/>
                    <a:pt x="780" y="200"/>
                    <a:pt x="780" y="205"/>
                  </a:cubicBezTo>
                  <a:cubicBezTo>
                    <a:pt x="780" y="210"/>
                    <a:pt x="776" y="215"/>
                    <a:pt x="771" y="215"/>
                  </a:cubicBezTo>
                  <a:close/>
                  <a:moveTo>
                    <a:pt x="771" y="182"/>
                  </a:moveTo>
                  <a:lnTo>
                    <a:pt x="604" y="182"/>
                  </a:lnTo>
                  <a:cubicBezTo>
                    <a:pt x="599" y="182"/>
                    <a:pt x="594" y="178"/>
                    <a:pt x="594" y="173"/>
                  </a:cubicBezTo>
                  <a:cubicBezTo>
                    <a:pt x="594" y="168"/>
                    <a:pt x="599" y="164"/>
                    <a:pt x="604" y="164"/>
                  </a:cubicBezTo>
                  <a:lnTo>
                    <a:pt x="771" y="164"/>
                  </a:lnTo>
                  <a:cubicBezTo>
                    <a:pt x="776" y="164"/>
                    <a:pt x="780" y="168"/>
                    <a:pt x="780" y="173"/>
                  </a:cubicBezTo>
                  <a:cubicBezTo>
                    <a:pt x="780" y="178"/>
                    <a:pt x="776" y="182"/>
                    <a:pt x="771" y="182"/>
                  </a:cubicBezTo>
                  <a:close/>
                  <a:moveTo>
                    <a:pt x="771" y="150"/>
                  </a:moveTo>
                  <a:lnTo>
                    <a:pt x="604" y="150"/>
                  </a:lnTo>
                  <a:cubicBezTo>
                    <a:pt x="599" y="150"/>
                    <a:pt x="594" y="145"/>
                    <a:pt x="594" y="140"/>
                  </a:cubicBezTo>
                  <a:cubicBezTo>
                    <a:pt x="594" y="135"/>
                    <a:pt x="599" y="131"/>
                    <a:pt x="604" y="131"/>
                  </a:cubicBezTo>
                  <a:lnTo>
                    <a:pt x="771" y="131"/>
                  </a:lnTo>
                  <a:cubicBezTo>
                    <a:pt x="776" y="131"/>
                    <a:pt x="780" y="135"/>
                    <a:pt x="780" y="140"/>
                  </a:cubicBezTo>
                  <a:cubicBezTo>
                    <a:pt x="780" y="145"/>
                    <a:pt x="776" y="150"/>
                    <a:pt x="771" y="150"/>
                  </a:cubicBezTo>
                  <a:close/>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sp>
          <p:nvSpPr>
            <p:cNvPr id="39" name="Freeform 16"/>
            <p:cNvSpPr>
              <a:spLocks noEditPoints="1"/>
            </p:cNvSpPr>
            <p:nvPr/>
          </p:nvSpPr>
          <p:spPr bwMode="auto">
            <a:xfrm>
              <a:off x="3848100" y="3602074"/>
              <a:ext cx="2283903" cy="706701"/>
            </a:xfrm>
            <a:custGeom>
              <a:avLst/>
              <a:gdLst>
                <a:gd name="T0" fmla="*/ 800 w 833"/>
                <a:gd name="T1" fmla="*/ 0 h 260"/>
                <a:gd name="T2" fmla="*/ 33 w 833"/>
                <a:gd name="T3" fmla="*/ 0 h 260"/>
                <a:gd name="T4" fmla="*/ 0 w 833"/>
                <a:gd name="T5" fmla="*/ 32 h 260"/>
                <a:gd name="T6" fmla="*/ 0 w 833"/>
                <a:gd name="T7" fmla="*/ 227 h 260"/>
                <a:gd name="T8" fmla="*/ 33 w 833"/>
                <a:gd name="T9" fmla="*/ 260 h 260"/>
                <a:gd name="T10" fmla="*/ 800 w 833"/>
                <a:gd name="T11" fmla="*/ 260 h 260"/>
                <a:gd name="T12" fmla="*/ 833 w 833"/>
                <a:gd name="T13" fmla="*/ 227 h 260"/>
                <a:gd name="T14" fmla="*/ 833 w 833"/>
                <a:gd name="T15" fmla="*/ 32 h 260"/>
                <a:gd name="T16" fmla="*/ 800 w 833"/>
                <a:gd name="T17" fmla="*/ 0 h 260"/>
                <a:gd name="T18" fmla="*/ 71 w 833"/>
                <a:gd name="T19" fmla="*/ 226 h 260"/>
                <a:gd name="T20" fmla="*/ 42 w 833"/>
                <a:gd name="T21" fmla="*/ 197 h 260"/>
                <a:gd name="T22" fmla="*/ 71 w 833"/>
                <a:gd name="T23" fmla="*/ 168 h 260"/>
                <a:gd name="T24" fmla="*/ 101 w 833"/>
                <a:gd name="T25" fmla="*/ 197 h 260"/>
                <a:gd name="T26" fmla="*/ 71 w 833"/>
                <a:gd name="T27" fmla="*/ 226 h 260"/>
                <a:gd name="T28" fmla="*/ 771 w 833"/>
                <a:gd name="T29" fmla="*/ 214 h 260"/>
                <a:gd name="T30" fmla="*/ 604 w 833"/>
                <a:gd name="T31" fmla="*/ 214 h 260"/>
                <a:gd name="T32" fmla="*/ 594 w 833"/>
                <a:gd name="T33" fmla="*/ 205 h 260"/>
                <a:gd name="T34" fmla="*/ 604 w 833"/>
                <a:gd name="T35" fmla="*/ 196 h 260"/>
                <a:gd name="T36" fmla="*/ 771 w 833"/>
                <a:gd name="T37" fmla="*/ 196 h 260"/>
                <a:gd name="T38" fmla="*/ 780 w 833"/>
                <a:gd name="T39" fmla="*/ 205 h 260"/>
                <a:gd name="T40" fmla="*/ 771 w 833"/>
                <a:gd name="T41" fmla="*/ 214 h 260"/>
                <a:gd name="T42" fmla="*/ 771 w 833"/>
                <a:gd name="T43" fmla="*/ 182 h 260"/>
                <a:gd name="T44" fmla="*/ 604 w 833"/>
                <a:gd name="T45" fmla="*/ 182 h 260"/>
                <a:gd name="T46" fmla="*/ 594 w 833"/>
                <a:gd name="T47" fmla="*/ 173 h 260"/>
                <a:gd name="T48" fmla="*/ 604 w 833"/>
                <a:gd name="T49" fmla="*/ 164 h 260"/>
                <a:gd name="T50" fmla="*/ 771 w 833"/>
                <a:gd name="T51" fmla="*/ 164 h 260"/>
                <a:gd name="T52" fmla="*/ 780 w 833"/>
                <a:gd name="T53" fmla="*/ 173 h 260"/>
                <a:gd name="T54" fmla="*/ 771 w 833"/>
                <a:gd name="T55" fmla="*/ 182 h 260"/>
                <a:gd name="T56" fmla="*/ 771 w 833"/>
                <a:gd name="T57" fmla="*/ 150 h 260"/>
                <a:gd name="T58" fmla="*/ 604 w 833"/>
                <a:gd name="T59" fmla="*/ 150 h 260"/>
                <a:gd name="T60" fmla="*/ 594 w 833"/>
                <a:gd name="T61" fmla="*/ 140 h 260"/>
                <a:gd name="T62" fmla="*/ 604 w 833"/>
                <a:gd name="T63" fmla="*/ 131 h 260"/>
                <a:gd name="T64" fmla="*/ 771 w 833"/>
                <a:gd name="T65" fmla="*/ 131 h 260"/>
                <a:gd name="T66" fmla="*/ 780 w 833"/>
                <a:gd name="T67" fmla="*/ 140 h 260"/>
                <a:gd name="T68" fmla="*/ 771 w 833"/>
                <a:gd name="T69" fmla="*/ 15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3" h="260">
                  <a:moveTo>
                    <a:pt x="800" y="0"/>
                  </a:moveTo>
                  <a:lnTo>
                    <a:pt x="33" y="0"/>
                  </a:lnTo>
                  <a:cubicBezTo>
                    <a:pt x="15" y="0"/>
                    <a:pt x="0" y="14"/>
                    <a:pt x="0" y="32"/>
                  </a:cubicBezTo>
                  <a:lnTo>
                    <a:pt x="0" y="227"/>
                  </a:lnTo>
                  <a:cubicBezTo>
                    <a:pt x="0" y="245"/>
                    <a:pt x="15" y="260"/>
                    <a:pt x="33" y="260"/>
                  </a:cubicBezTo>
                  <a:lnTo>
                    <a:pt x="800" y="260"/>
                  </a:lnTo>
                  <a:cubicBezTo>
                    <a:pt x="818" y="260"/>
                    <a:pt x="833" y="245"/>
                    <a:pt x="833" y="227"/>
                  </a:cubicBezTo>
                  <a:lnTo>
                    <a:pt x="833" y="32"/>
                  </a:lnTo>
                  <a:cubicBezTo>
                    <a:pt x="833" y="14"/>
                    <a:pt x="818" y="0"/>
                    <a:pt x="800" y="0"/>
                  </a:cubicBezTo>
                  <a:close/>
                  <a:moveTo>
                    <a:pt x="71" y="226"/>
                  </a:moveTo>
                  <a:cubicBezTo>
                    <a:pt x="55" y="226"/>
                    <a:pt x="42" y="213"/>
                    <a:pt x="42" y="197"/>
                  </a:cubicBezTo>
                  <a:cubicBezTo>
                    <a:pt x="42" y="181"/>
                    <a:pt x="55" y="168"/>
                    <a:pt x="71" y="168"/>
                  </a:cubicBezTo>
                  <a:cubicBezTo>
                    <a:pt x="88" y="168"/>
                    <a:pt x="101" y="181"/>
                    <a:pt x="101" y="197"/>
                  </a:cubicBezTo>
                  <a:cubicBezTo>
                    <a:pt x="101" y="213"/>
                    <a:pt x="88" y="226"/>
                    <a:pt x="71" y="226"/>
                  </a:cubicBezTo>
                  <a:close/>
                  <a:moveTo>
                    <a:pt x="771" y="214"/>
                  </a:moveTo>
                  <a:lnTo>
                    <a:pt x="604" y="214"/>
                  </a:lnTo>
                  <a:cubicBezTo>
                    <a:pt x="599" y="214"/>
                    <a:pt x="594" y="210"/>
                    <a:pt x="594" y="205"/>
                  </a:cubicBezTo>
                  <a:cubicBezTo>
                    <a:pt x="594" y="200"/>
                    <a:pt x="599" y="196"/>
                    <a:pt x="604" y="196"/>
                  </a:cubicBezTo>
                  <a:lnTo>
                    <a:pt x="771" y="196"/>
                  </a:lnTo>
                  <a:cubicBezTo>
                    <a:pt x="776" y="196"/>
                    <a:pt x="780" y="200"/>
                    <a:pt x="780" y="205"/>
                  </a:cubicBezTo>
                  <a:cubicBezTo>
                    <a:pt x="780" y="210"/>
                    <a:pt x="776" y="214"/>
                    <a:pt x="771" y="214"/>
                  </a:cubicBezTo>
                  <a:close/>
                  <a:moveTo>
                    <a:pt x="771" y="182"/>
                  </a:moveTo>
                  <a:lnTo>
                    <a:pt x="604" y="182"/>
                  </a:lnTo>
                  <a:cubicBezTo>
                    <a:pt x="599" y="182"/>
                    <a:pt x="594" y="178"/>
                    <a:pt x="594" y="173"/>
                  </a:cubicBezTo>
                  <a:cubicBezTo>
                    <a:pt x="594" y="168"/>
                    <a:pt x="599" y="164"/>
                    <a:pt x="604" y="164"/>
                  </a:cubicBezTo>
                  <a:lnTo>
                    <a:pt x="771" y="164"/>
                  </a:lnTo>
                  <a:cubicBezTo>
                    <a:pt x="776" y="164"/>
                    <a:pt x="780" y="168"/>
                    <a:pt x="780" y="173"/>
                  </a:cubicBezTo>
                  <a:cubicBezTo>
                    <a:pt x="780" y="178"/>
                    <a:pt x="776" y="182"/>
                    <a:pt x="771" y="182"/>
                  </a:cubicBezTo>
                  <a:close/>
                  <a:moveTo>
                    <a:pt x="771" y="150"/>
                  </a:moveTo>
                  <a:lnTo>
                    <a:pt x="604" y="150"/>
                  </a:lnTo>
                  <a:cubicBezTo>
                    <a:pt x="599" y="150"/>
                    <a:pt x="594" y="145"/>
                    <a:pt x="594" y="140"/>
                  </a:cubicBezTo>
                  <a:cubicBezTo>
                    <a:pt x="594" y="135"/>
                    <a:pt x="599" y="131"/>
                    <a:pt x="604" y="131"/>
                  </a:cubicBezTo>
                  <a:lnTo>
                    <a:pt x="771" y="131"/>
                  </a:lnTo>
                  <a:cubicBezTo>
                    <a:pt x="776" y="131"/>
                    <a:pt x="780" y="135"/>
                    <a:pt x="780" y="140"/>
                  </a:cubicBezTo>
                  <a:cubicBezTo>
                    <a:pt x="780" y="145"/>
                    <a:pt x="776" y="150"/>
                    <a:pt x="771" y="150"/>
                  </a:cubicBezTo>
                  <a:close/>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sp>
          <p:nvSpPr>
            <p:cNvPr id="40" name="Freeform 17"/>
            <p:cNvSpPr>
              <a:spLocks noEditPoints="1"/>
            </p:cNvSpPr>
            <p:nvPr/>
          </p:nvSpPr>
          <p:spPr bwMode="auto">
            <a:xfrm>
              <a:off x="3848100" y="2792413"/>
              <a:ext cx="2283903" cy="711380"/>
            </a:xfrm>
            <a:custGeom>
              <a:avLst/>
              <a:gdLst>
                <a:gd name="T0" fmla="*/ 800 w 833"/>
                <a:gd name="T1" fmla="*/ 0 h 261"/>
                <a:gd name="T2" fmla="*/ 33 w 833"/>
                <a:gd name="T3" fmla="*/ 0 h 261"/>
                <a:gd name="T4" fmla="*/ 0 w 833"/>
                <a:gd name="T5" fmla="*/ 33 h 261"/>
                <a:gd name="T6" fmla="*/ 0 w 833"/>
                <a:gd name="T7" fmla="*/ 228 h 261"/>
                <a:gd name="T8" fmla="*/ 33 w 833"/>
                <a:gd name="T9" fmla="*/ 261 h 261"/>
                <a:gd name="T10" fmla="*/ 800 w 833"/>
                <a:gd name="T11" fmla="*/ 261 h 261"/>
                <a:gd name="T12" fmla="*/ 833 w 833"/>
                <a:gd name="T13" fmla="*/ 228 h 261"/>
                <a:gd name="T14" fmla="*/ 833 w 833"/>
                <a:gd name="T15" fmla="*/ 33 h 261"/>
                <a:gd name="T16" fmla="*/ 800 w 833"/>
                <a:gd name="T17" fmla="*/ 0 h 261"/>
                <a:gd name="T18" fmla="*/ 71 w 833"/>
                <a:gd name="T19" fmla="*/ 227 h 261"/>
                <a:gd name="T20" fmla="*/ 42 w 833"/>
                <a:gd name="T21" fmla="*/ 198 h 261"/>
                <a:gd name="T22" fmla="*/ 71 w 833"/>
                <a:gd name="T23" fmla="*/ 168 h 261"/>
                <a:gd name="T24" fmla="*/ 101 w 833"/>
                <a:gd name="T25" fmla="*/ 198 h 261"/>
                <a:gd name="T26" fmla="*/ 71 w 833"/>
                <a:gd name="T27" fmla="*/ 227 h 261"/>
                <a:gd name="T28" fmla="*/ 771 w 833"/>
                <a:gd name="T29" fmla="*/ 215 h 261"/>
                <a:gd name="T30" fmla="*/ 604 w 833"/>
                <a:gd name="T31" fmla="*/ 215 h 261"/>
                <a:gd name="T32" fmla="*/ 594 w 833"/>
                <a:gd name="T33" fmla="*/ 206 h 261"/>
                <a:gd name="T34" fmla="*/ 604 w 833"/>
                <a:gd name="T35" fmla="*/ 197 h 261"/>
                <a:gd name="T36" fmla="*/ 771 w 833"/>
                <a:gd name="T37" fmla="*/ 197 h 261"/>
                <a:gd name="T38" fmla="*/ 780 w 833"/>
                <a:gd name="T39" fmla="*/ 206 h 261"/>
                <a:gd name="T40" fmla="*/ 771 w 833"/>
                <a:gd name="T41" fmla="*/ 215 h 261"/>
                <a:gd name="T42" fmla="*/ 771 w 833"/>
                <a:gd name="T43" fmla="*/ 183 h 261"/>
                <a:gd name="T44" fmla="*/ 604 w 833"/>
                <a:gd name="T45" fmla="*/ 183 h 261"/>
                <a:gd name="T46" fmla="*/ 594 w 833"/>
                <a:gd name="T47" fmla="*/ 174 h 261"/>
                <a:gd name="T48" fmla="*/ 604 w 833"/>
                <a:gd name="T49" fmla="*/ 165 h 261"/>
                <a:gd name="T50" fmla="*/ 771 w 833"/>
                <a:gd name="T51" fmla="*/ 165 h 261"/>
                <a:gd name="T52" fmla="*/ 780 w 833"/>
                <a:gd name="T53" fmla="*/ 174 h 261"/>
                <a:gd name="T54" fmla="*/ 771 w 833"/>
                <a:gd name="T55" fmla="*/ 183 h 261"/>
                <a:gd name="T56" fmla="*/ 771 w 833"/>
                <a:gd name="T57" fmla="*/ 150 h 261"/>
                <a:gd name="T58" fmla="*/ 604 w 833"/>
                <a:gd name="T59" fmla="*/ 150 h 261"/>
                <a:gd name="T60" fmla="*/ 594 w 833"/>
                <a:gd name="T61" fmla="*/ 141 h 261"/>
                <a:gd name="T62" fmla="*/ 604 w 833"/>
                <a:gd name="T63" fmla="*/ 132 h 261"/>
                <a:gd name="T64" fmla="*/ 771 w 833"/>
                <a:gd name="T65" fmla="*/ 132 h 261"/>
                <a:gd name="T66" fmla="*/ 780 w 833"/>
                <a:gd name="T67" fmla="*/ 141 h 261"/>
                <a:gd name="T68" fmla="*/ 771 w 833"/>
                <a:gd name="T69" fmla="*/ 15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3" h="261">
                  <a:moveTo>
                    <a:pt x="800" y="0"/>
                  </a:moveTo>
                  <a:lnTo>
                    <a:pt x="33" y="0"/>
                  </a:lnTo>
                  <a:cubicBezTo>
                    <a:pt x="15" y="0"/>
                    <a:pt x="0" y="15"/>
                    <a:pt x="0" y="33"/>
                  </a:cubicBezTo>
                  <a:lnTo>
                    <a:pt x="0" y="228"/>
                  </a:lnTo>
                  <a:cubicBezTo>
                    <a:pt x="0" y="246"/>
                    <a:pt x="15" y="261"/>
                    <a:pt x="33" y="261"/>
                  </a:cubicBezTo>
                  <a:lnTo>
                    <a:pt x="800" y="261"/>
                  </a:lnTo>
                  <a:cubicBezTo>
                    <a:pt x="818" y="261"/>
                    <a:pt x="833" y="246"/>
                    <a:pt x="833" y="228"/>
                  </a:cubicBezTo>
                  <a:lnTo>
                    <a:pt x="833" y="33"/>
                  </a:lnTo>
                  <a:cubicBezTo>
                    <a:pt x="833" y="15"/>
                    <a:pt x="818" y="0"/>
                    <a:pt x="800" y="0"/>
                  </a:cubicBezTo>
                  <a:close/>
                  <a:moveTo>
                    <a:pt x="71" y="227"/>
                  </a:moveTo>
                  <a:cubicBezTo>
                    <a:pt x="55" y="227"/>
                    <a:pt x="42" y="214"/>
                    <a:pt x="42" y="198"/>
                  </a:cubicBezTo>
                  <a:cubicBezTo>
                    <a:pt x="42" y="182"/>
                    <a:pt x="55" y="168"/>
                    <a:pt x="71" y="168"/>
                  </a:cubicBezTo>
                  <a:cubicBezTo>
                    <a:pt x="88" y="168"/>
                    <a:pt x="101" y="182"/>
                    <a:pt x="101" y="198"/>
                  </a:cubicBezTo>
                  <a:cubicBezTo>
                    <a:pt x="101" y="214"/>
                    <a:pt x="88" y="227"/>
                    <a:pt x="71" y="227"/>
                  </a:cubicBezTo>
                  <a:close/>
                  <a:moveTo>
                    <a:pt x="771" y="215"/>
                  </a:moveTo>
                  <a:lnTo>
                    <a:pt x="604" y="215"/>
                  </a:lnTo>
                  <a:cubicBezTo>
                    <a:pt x="599" y="215"/>
                    <a:pt x="594" y="211"/>
                    <a:pt x="594" y="206"/>
                  </a:cubicBezTo>
                  <a:cubicBezTo>
                    <a:pt x="594" y="201"/>
                    <a:pt x="599" y="197"/>
                    <a:pt x="604" y="197"/>
                  </a:cubicBezTo>
                  <a:lnTo>
                    <a:pt x="771" y="197"/>
                  </a:lnTo>
                  <a:cubicBezTo>
                    <a:pt x="776" y="197"/>
                    <a:pt x="780" y="201"/>
                    <a:pt x="780" y="206"/>
                  </a:cubicBezTo>
                  <a:cubicBezTo>
                    <a:pt x="780" y="211"/>
                    <a:pt x="776" y="215"/>
                    <a:pt x="771" y="215"/>
                  </a:cubicBezTo>
                  <a:close/>
                  <a:moveTo>
                    <a:pt x="771" y="183"/>
                  </a:moveTo>
                  <a:lnTo>
                    <a:pt x="604" y="183"/>
                  </a:lnTo>
                  <a:cubicBezTo>
                    <a:pt x="599" y="183"/>
                    <a:pt x="594" y="179"/>
                    <a:pt x="594" y="174"/>
                  </a:cubicBezTo>
                  <a:cubicBezTo>
                    <a:pt x="594" y="169"/>
                    <a:pt x="599" y="165"/>
                    <a:pt x="604" y="165"/>
                  </a:cubicBezTo>
                  <a:lnTo>
                    <a:pt x="771" y="165"/>
                  </a:lnTo>
                  <a:cubicBezTo>
                    <a:pt x="776" y="165"/>
                    <a:pt x="780" y="169"/>
                    <a:pt x="780" y="174"/>
                  </a:cubicBezTo>
                  <a:cubicBezTo>
                    <a:pt x="780" y="179"/>
                    <a:pt x="776" y="183"/>
                    <a:pt x="771" y="183"/>
                  </a:cubicBezTo>
                  <a:close/>
                  <a:moveTo>
                    <a:pt x="771" y="150"/>
                  </a:moveTo>
                  <a:lnTo>
                    <a:pt x="604" y="150"/>
                  </a:lnTo>
                  <a:cubicBezTo>
                    <a:pt x="599" y="150"/>
                    <a:pt x="594" y="146"/>
                    <a:pt x="594" y="141"/>
                  </a:cubicBezTo>
                  <a:cubicBezTo>
                    <a:pt x="594" y="136"/>
                    <a:pt x="599" y="132"/>
                    <a:pt x="604" y="132"/>
                  </a:cubicBezTo>
                  <a:lnTo>
                    <a:pt x="771" y="132"/>
                  </a:lnTo>
                  <a:cubicBezTo>
                    <a:pt x="776" y="132"/>
                    <a:pt x="780" y="136"/>
                    <a:pt x="780" y="141"/>
                  </a:cubicBezTo>
                  <a:cubicBezTo>
                    <a:pt x="780" y="146"/>
                    <a:pt x="776" y="150"/>
                    <a:pt x="771" y="150"/>
                  </a:cubicBezTo>
                  <a:close/>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grpSp>
      <p:grpSp>
        <p:nvGrpSpPr>
          <p:cNvPr id="51" name="Group 50"/>
          <p:cNvGrpSpPr/>
          <p:nvPr/>
        </p:nvGrpSpPr>
        <p:grpSpPr>
          <a:xfrm>
            <a:off x="2186178" y="3393607"/>
            <a:ext cx="2012706" cy="898983"/>
            <a:chOff x="2142081" y="3327352"/>
            <a:chExt cx="1973700" cy="881561"/>
          </a:xfrm>
          <a:solidFill>
            <a:srgbClr val="61697E"/>
          </a:solidFill>
        </p:grpSpPr>
        <p:sp>
          <p:nvSpPr>
            <p:cNvPr id="44" name="Left-Right Arrow 43"/>
            <p:cNvSpPr/>
            <p:nvPr/>
          </p:nvSpPr>
          <p:spPr>
            <a:xfrm>
              <a:off x="2142081" y="3327352"/>
              <a:ext cx="1973700" cy="881561"/>
            </a:xfrm>
            <a:prstGeom prst="leftRightArrow">
              <a:avLst/>
            </a:prstGeom>
            <a:solidFill>
              <a:schemeClr val="tx1"/>
            </a:solid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3210" y="3593866"/>
              <a:ext cx="598032" cy="321570"/>
            </a:xfrm>
            <a:prstGeom prst="rect">
              <a:avLst/>
            </a:prstGeom>
            <a:grpFill/>
          </p:spPr>
        </p:pic>
      </p:grpSp>
      <p:grpSp>
        <p:nvGrpSpPr>
          <p:cNvPr id="4" name="Group 3"/>
          <p:cNvGrpSpPr/>
          <p:nvPr/>
        </p:nvGrpSpPr>
        <p:grpSpPr>
          <a:xfrm>
            <a:off x="5465637" y="4221921"/>
            <a:ext cx="6728288" cy="2610705"/>
            <a:chOff x="5357985" y="4139614"/>
            <a:chExt cx="6597896" cy="2560110"/>
          </a:xfrm>
          <a:solidFill>
            <a:srgbClr val="61697E"/>
          </a:solidFill>
        </p:grpSpPr>
        <p:sp>
          <p:nvSpPr>
            <p:cNvPr id="17" name="Freeform 16"/>
            <p:cNvSpPr>
              <a:spLocks noEditPoints="1"/>
            </p:cNvSpPr>
            <p:nvPr/>
          </p:nvSpPr>
          <p:spPr bwMode="auto">
            <a:xfrm>
              <a:off x="6545326" y="4833156"/>
              <a:ext cx="1108299" cy="1396954"/>
            </a:xfrm>
            <a:custGeom>
              <a:avLst/>
              <a:gdLst>
                <a:gd name="T0" fmla="*/ 132 w 260"/>
                <a:gd name="T1" fmla="*/ 0 h 329"/>
                <a:gd name="T2" fmla="*/ 0 w 260"/>
                <a:gd name="T3" fmla="*/ 49 h 329"/>
                <a:gd name="T4" fmla="*/ 0 w 260"/>
                <a:gd name="T5" fmla="*/ 280 h 329"/>
                <a:gd name="T6" fmla="*/ 132 w 260"/>
                <a:gd name="T7" fmla="*/ 329 h 329"/>
                <a:gd name="T8" fmla="*/ 260 w 260"/>
                <a:gd name="T9" fmla="*/ 280 h 329"/>
                <a:gd name="T10" fmla="*/ 260 w 260"/>
                <a:gd name="T11" fmla="*/ 50 h 329"/>
                <a:gd name="T12" fmla="*/ 132 w 260"/>
                <a:gd name="T13" fmla="*/ 0 h 329"/>
                <a:gd name="T14" fmla="*/ 98 w 260"/>
                <a:gd name="T15" fmla="*/ 137 h 329"/>
                <a:gd name="T16" fmla="*/ 77 w 260"/>
                <a:gd name="T17" fmla="*/ 152 h 329"/>
                <a:gd name="T18" fmla="*/ 77 w 260"/>
                <a:gd name="T19" fmla="*/ 172 h 329"/>
                <a:gd name="T20" fmla="*/ 65 w 260"/>
                <a:gd name="T21" fmla="*/ 197 h 329"/>
                <a:gd name="T22" fmla="*/ 65 w 260"/>
                <a:gd name="T23" fmla="*/ 198 h 329"/>
                <a:gd name="T24" fmla="*/ 77 w 260"/>
                <a:gd name="T25" fmla="*/ 224 h 329"/>
                <a:gd name="T26" fmla="*/ 77 w 260"/>
                <a:gd name="T27" fmla="*/ 242 h 329"/>
                <a:gd name="T28" fmla="*/ 82 w 260"/>
                <a:gd name="T29" fmla="*/ 254 h 329"/>
                <a:gd name="T30" fmla="*/ 97 w 260"/>
                <a:gd name="T31" fmla="*/ 257 h 329"/>
                <a:gd name="T32" fmla="*/ 97 w 260"/>
                <a:gd name="T33" fmla="*/ 258 h 329"/>
                <a:gd name="T34" fmla="*/ 95 w 260"/>
                <a:gd name="T35" fmla="*/ 258 h 329"/>
                <a:gd name="T36" fmla="*/ 98 w 260"/>
                <a:gd name="T37" fmla="*/ 278 h 329"/>
                <a:gd name="T38" fmla="*/ 62 w 260"/>
                <a:gd name="T39" fmla="*/ 271 h 329"/>
                <a:gd name="T40" fmla="*/ 53 w 260"/>
                <a:gd name="T41" fmla="*/ 246 h 329"/>
                <a:gd name="T42" fmla="*/ 53 w 260"/>
                <a:gd name="T43" fmla="*/ 224 h 329"/>
                <a:gd name="T44" fmla="*/ 43 w 260"/>
                <a:gd name="T45" fmla="*/ 208 h 329"/>
                <a:gd name="T46" fmla="*/ 43 w 260"/>
                <a:gd name="T47" fmla="*/ 188 h 329"/>
                <a:gd name="T48" fmla="*/ 53 w 260"/>
                <a:gd name="T49" fmla="*/ 171 h 329"/>
                <a:gd name="T50" fmla="*/ 53 w 260"/>
                <a:gd name="T51" fmla="*/ 150 h 329"/>
                <a:gd name="T52" fmla="*/ 62 w 260"/>
                <a:gd name="T53" fmla="*/ 125 h 329"/>
                <a:gd name="T54" fmla="*/ 98 w 260"/>
                <a:gd name="T55" fmla="*/ 117 h 329"/>
                <a:gd name="T56" fmla="*/ 98 w 260"/>
                <a:gd name="T57" fmla="*/ 137 h 329"/>
                <a:gd name="T58" fmla="*/ 219 w 260"/>
                <a:gd name="T59" fmla="*/ 208 h 329"/>
                <a:gd name="T60" fmla="*/ 209 w 260"/>
                <a:gd name="T61" fmla="*/ 224 h 329"/>
                <a:gd name="T62" fmla="*/ 209 w 260"/>
                <a:gd name="T63" fmla="*/ 246 h 329"/>
                <a:gd name="T64" fmla="*/ 200 w 260"/>
                <a:gd name="T65" fmla="*/ 270 h 329"/>
                <a:gd name="T66" fmla="*/ 163 w 260"/>
                <a:gd name="T67" fmla="*/ 277 h 329"/>
                <a:gd name="T68" fmla="*/ 163 w 260"/>
                <a:gd name="T69" fmla="*/ 257 h 329"/>
                <a:gd name="T70" fmla="*/ 179 w 260"/>
                <a:gd name="T71" fmla="*/ 253 h 329"/>
                <a:gd name="T72" fmla="*/ 184 w 260"/>
                <a:gd name="T73" fmla="*/ 241 h 329"/>
                <a:gd name="T74" fmla="*/ 184 w 260"/>
                <a:gd name="T75" fmla="*/ 222 h 329"/>
                <a:gd name="T76" fmla="*/ 198 w 260"/>
                <a:gd name="T77" fmla="*/ 197 h 329"/>
                <a:gd name="T78" fmla="*/ 184 w 260"/>
                <a:gd name="T79" fmla="*/ 170 h 329"/>
                <a:gd name="T80" fmla="*/ 184 w 260"/>
                <a:gd name="T81" fmla="*/ 152 h 329"/>
                <a:gd name="T82" fmla="*/ 163 w 260"/>
                <a:gd name="T83" fmla="*/ 137 h 329"/>
                <a:gd name="T84" fmla="*/ 163 w 260"/>
                <a:gd name="T85" fmla="*/ 117 h 329"/>
                <a:gd name="T86" fmla="*/ 199 w 260"/>
                <a:gd name="T87" fmla="*/ 125 h 329"/>
                <a:gd name="T88" fmla="*/ 209 w 260"/>
                <a:gd name="T89" fmla="*/ 149 h 329"/>
                <a:gd name="T90" fmla="*/ 209 w 260"/>
                <a:gd name="T91" fmla="*/ 170 h 329"/>
                <a:gd name="T92" fmla="*/ 219 w 260"/>
                <a:gd name="T93" fmla="*/ 187 h 329"/>
                <a:gd name="T94" fmla="*/ 219 w 260"/>
                <a:gd name="T95" fmla="*/ 208 h 329"/>
                <a:gd name="T96" fmla="*/ 132 w 260"/>
                <a:gd name="T97" fmla="*/ 72 h 329"/>
                <a:gd name="T98" fmla="*/ 38 w 260"/>
                <a:gd name="T99" fmla="*/ 45 h 329"/>
                <a:gd name="T100" fmla="*/ 132 w 260"/>
                <a:gd name="T101" fmla="*/ 18 h 329"/>
                <a:gd name="T102" fmla="*/ 227 w 260"/>
                <a:gd name="T103" fmla="*/ 45 h 329"/>
                <a:gd name="T104" fmla="*/ 132 w 260"/>
                <a:gd name="T105" fmla="*/ 7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0" h="329">
                  <a:moveTo>
                    <a:pt x="132" y="0"/>
                  </a:moveTo>
                  <a:cubicBezTo>
                    <a:pt x="60" y="0"/>
                    <a:pt x="0" y="23"/>
                    <a:pt x="0" y="49"/>
                  </a:cubicBezTo>
                  <a:cubicBezTo>
                    <a:pt x="0" y="280"/>
                    <a:pt x="0" y="280"/>
                    <a:pt x="0" y="280"/>
                  </a:cubicBezTo>
                  <a:cubicBezTo>
                    <a:pt x="0" y="306"/>
                    <a:pt x="60" y="329"/>
                    <a:pt x="132" y="329"/>
                  </a:cubicBezTo>
                  <a:cubicBezTo>
                    <a:pt x="206" y="329"/>
                    <a:pt x="260" y="306"/>
                    <a:pt x="260" y="280"/>
                  </a:cubicBezTo>
                  <a:cubicBezTo>
                    <a:pt x="260" y="50"/>
                    <a:pt x="260" y="50"/>
                    <a:pt x="260" y="50"/>
                  </a:cubicBezTo>
                  <a:cubicBezTo>
                    <a:pt x="260" y="24"/>
                    <a:pt x="206" y="0"/>
                    <a:pt x="132" y="0"/>
                  </a:cubicBezTo>
                  <a:close/>
                  <a:moveTo>
                    <a:pt x="98" y="137"/>
                  </a:moveTo>
                  <a:cubicBezTo>
                    <a:pt x="84" y="137"/>
                    <a:pt x="77" y="143"/>
                    <a:pt x="77" y="152"/>
                  </a:cubicBezTo>
                  <a:cubicBezTo>
                    <a:pt x="77" y="172"/>
                    <a:pt x="77" y="172"/>
                    <a:pt x="77" y="172"/>
                  </a:cubicBezTo>
                  <a:cubicBezTo>
                    <a:pt x="77" y="185"/>
                    <a:pt x="73" y="194"/>
                    <a:pt x="65" y="197"/>
                  </a:cubicBezTo>
                  <a:cubicBezTo>
                    <a:pt x="65" y="198"/>
                    <a:pt x="65" y="198"/>
                    <a:pt x="65" y="198"/>
                  </a:cubicBezTo>
                  <a:cubicBezTo>
                    <a:pt x="73" y="201"/>
                    <a:pt x="77" y="210"/>
                    <a:pt x="77" y="224"/>
                  </a:cubicBezTo>
                  <a:cubicBezTo>
                    <a:pt x="77" y="242"/>
                    <a:pt x="77" y="242"/>
                    <a:pt x="77" y="242"/>
                  </a:cubicBezTo>
                  <a:cubicBezTo>
                    <a:pt x="77" y="247"/>
                    <a:pt x="78" y="251"/>
                    <a:pt x="82" y="254"/>
                  </a:cubicBezTo>
                  <a:cubicBezTo>
                    <a:pt x="85" y="256"/>
                    <a:pt x="90" y="257"/>
                    <a:pt x="97" y="257"/>
                  </a:cubicBezTo>
                  <a:cubicBezTo>
                    <a:pt x="97" y="258"/>
                    <a:pt x="97" y="258"/>
                    <a:pt x="97" y="258"/>
                  </a:cubicBezTo>
                  <a:cubicBezTo>
                    <a:pt x="95" y="258"/>
                    <a:pt x="95" y="258"/>
                    <a:pt x="95" y="258"/>
                  </a:cubicBezTo>
                  <a:cubicBezTo>
                    <a:pt x="98" y="278"/>
                    <a:pt x="98" y="278"/>
                    <a:pt x="98" y="278"/>
                  </a:cubicBezTo>
                  <a:cubicBezTo>
                    <a:pt x="83" y="278"/>
                    <a:pt x="68" y="275"/>
                    <a:pt x="62" y="271"/>
                  </a:cubicBezTo>
                  <a:cubicBezTo>
                    <a:pt x="56" y="265"/>
                    <a:pt x="53" y="257"/>
                    <a:pt x="53" y="246"/>
                  </a:cubicBezTo>
                  <a:cubicBezTo>
                    <a:pt x="53" y="224"/>
                    <a:pt x="53" y="224"/>
                    <a:pt x="53" y="224"/>
                  </a:cubicBezTo>
                  <a:cubicBezTo>
                    <a:pt x="53" y="214"/>
                    <a:pt x="49" y="208"/>
                    <a:pt x="43" y="208"/>
                  </a:cubicBezTo>
                  <a:cubicBezTo>
                    <a:pt x="43" y="188"/>
                    <a:pt x="43" y="188"/>
                    <a:pt x="43" y="188"/>
                  </a:cubicBezTo>
                  <a:cubicBezTo>
                    <a:pt x="50" y="188"/>
                    <a:pt x="53" y="183"/>
                    <a:pt x="53" y="171"/>
                  </a:cubicBezTo>
                  <a:cubicBezTo>
                    <a:pt x="53" y="150"/>
                    <a:pt x="53" y="150"/>
                    <a:pt x="53" y="150"/>
                  </a:cubicBezTo>
                  <a:cubicBezTo>
                    <a:pt x="53" y="139"/>
                    <a:pt x="56" y="131"/>
                    <a:pt x="62" y="125"/>
                  </a:cubicBezTo>
                  <a:cubicBezTo>
                    <a:pt x="68" y="120"/>
                    <a:pt x="83" y="117"/>
                    <a:pt x="98" y="117"/>
                  </a:cubicBezTo>
                  <a:lnTo>
                    <a:pt x="98" y="137"/>
                  </a:lnTo>
                  <a:close/>
                  <a:moveTo>
                    <a:pt x="219" y="208"/>
                  </a:moveTo>
                  <a:cubicBezTo>
                    <a:pt x="212" y="208"/>
                    <a:pt x="209" y="213"/>
                    <a:pt x="209" y="224"/>
                  </a:cubicBezTo>
                  <a:cubicBezTo>
                    <a:pt x="209" y="246"/>
                    <a:pt x="209" y="246"/>
                    <a:pt x="209" y="246"/>
                  </a:cubicBezTo>
                  <a:cubicBezTo>
                    <a:pt x="209" y="257"/>
                    <a:pt x="206" y="265"/>
                    <a:pt x="200" y="270"/>
                  </a:cubicBezTo>
                  <a:cubicBezTo>
                    <a:pt x="194" y="275"/>
                    <a:pt x="179" y="277"/>
                    <a:pt x="163" y="277"/>
                  </a:cubicBezTo>
                  <a:cubicBezTo>
                    <a:pt x="163" y="257"/>
                    <a:pt x="163" y="257"/>
                    <a:pt x="163" y="257"/>
                  </a:cubicBezTo>
                  <a:cubicBezTo>
                    <a:pt x="171" y="257"/>
                    <a:pt x="176" y="256"/>
                    <a:pt x="179" y="253"/>
                  </a:cubicBezTo>
                  <a:cubicBezTo>
                    <a:pt x="183" y="250"/>
                    <a:pt x="184" y="246"/>
                    <a:pt x="184" y="241"/>
                  </a:cubicBezTo>
                  <a:cubicBezTo>
                    <a:pt x="184" y="222"/>
                    <a:pt x="184" y="222"/>
                    <a:pt x="184" y="222"/>
                  </a:cubicBezTo>
                  <a:cubicBezTo>
                    <a:pt x="184" y="209"/>
                    <a:pt x="189" y="200"/>
                    <a:pt x="198" y="197"/>
                  </a:cubicBezTo>
                  <a:cubicBezTo>
                    <a:pt x="188" y="193"/>
                    <a:pt x="184" y="184"/>
                    <a:pt x="184" y="170"/>
                  </a:cubicBezTo>
                  <a:cubicBezTo>
                    <a:pt x="184" y="152"/>
                    <a:pt x="184" y="152"/>
                    <a:pt x="184" y="152"/>
                  </a:cubicBezTo>
                  <a:cubicBezTo>
                    <a:pt x="184" y="142"/>
                    <a:pt x="177" y="137"/>
                    <a:pt x="163" y="137"/>
                  </a:cubicBezTo>
                  <a:cubicBezTo>
                    <a:pt x="163" y="117"/>
                    <a:pt x="163" y="117"/>
                    <a:pt x="163" y="117"/>
                  </a:cubicBezTo>
                  <a:cubicBezTo>
                    <a:pt x="178" y="117"/>
                    <a:pt x="192" y="119"/>
                    <a:pt x="199" y="125"/>
                  </a:cubicBezTo>
                  <a:cubicBezTo>
                    <a:pt x="206" y="129"/>
                    <a:pt x="209" y="138"/>
                    <a:pt x="209" y="149"/>
                  </a:cubicBezTo>
                  <a:cubicBezTo>
                    <a:pt x="209" y="170"/>
                    <a:pt x="209" y="170"/>
                    <a:pt x="209" y="170"/>
                  </a:cubicBezTo>
                  <a:cubicBezTo>
                    <a:pt x="209" y="182"/>
                    <a:pt x="212" y="187"/>
                    <a:pt x="219" y="187"/>
                  </a:cubicBezTo>
                  <a:lnTo>
                    <a:pt x="219" y="208"/>
                  </a:lnTo>
                  <a:close/>
                  <a:moveTo>
                    <a:pt x="132" y="72"/>
                  </a:moveTo>
                  <a:cubicBezTo>
                    <a:pt x="80" y="72"/>
                    <a:pt x="38" y="59"/>
                    <a:pt x="38" y="45"/>
                  </a:cubicBezTo>
                  <a:cubicBezTo>
                    <a:pt x="38" y="30"/>
                    <a:pt x="80" y="18"/>
                    <a:pt x="132" y="18"/>
                  </a:cubicBezTo>
                  <a:cubicBezTo>
                    <a:pt x="185" y="18"/>
                    <a:pt x="227" y="30"/>
                    <a:pt x="227" y="45"/>
                  </a:cubicBezTo>
                  <a:cubicBezTo>
                    <a:pt x="227" y="60"/>
                    <a:pt x="185" y="72"/>
                    <a:pt x="132" y="72"/>
                  </a:cubicBezTo>
                  <a:close/>
                </a:path>
              </a:pathLst>
            </a:custGeom>
            <a:solidFill>
              <a:schemeClr val="tx1"/>
            </a:solidFill>
            <a:ln>
              <a:noFill/>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pic>
          <p:nvPicPr>
            <p:cNvPr id="30"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04212" y="4574861"/>
              <a:ext cx="3951669" cy="2124863"/>
            </a:xfrm>
            <a:prstGeom prst="rect">
              <a:avLst/>
            </a:prstGeom>
            <a:grpFill/>
          </p:spPr>
        </p:pic>
        <p:sp>
          <p:nvSpPr>
            <p:cNvPr id="48" name="Left-Right Arrow 47"/>
            <p:cNvSpPr/>
            <p:nvPr/>
          </p:nvSpPr>
          <p:spPr>
            <a:xfrm rot="1800000">
              <a:off x="5357985" y="4531292"/>
              <a:ext cx="1266639" cy="349672"/>
            </a:xfrm>
            <a:prstGeom prst="leftRightArrow">
              <a:avLst/>
            </a:prstGeom>
            <a:solidFill>
              <a:schemeClr val="tx1"/>
            </a:solid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sp>
          <p:nvSpPr>
            <p:cNvPr id="27" name="Rectangle 26"/>
            <p:cNvSpPr/>
            <p:nvPr/>
          </p:nvSpPr>
          <p:spPr>
            <a:xfrm>
              <a:off x="8004212" y="4139614"/>
              <a:ext cx="3951669" cy="435247"/>
            </a:xfrm>
            <a:prstGeom prst="rect">
              <a:avLst/>
            </a:prstGeom>
            <a:solidFill>
              <a:schemeClr val="tx1"/>
            </a:solidFill>
            <a:ln w="0">
              <a:noFill/>
              <a:prstDash val="solid"/>
              <a:round/>
              <a:headEnd/>
              <a:tailEnd/>
            </a:ln>
          </p:spPr>
          <p:txBody>
            <a:bodyPr vert="horz" wrap="square" lIns="93247" tIns="46623" rIns="93247" bIns="46623" numCol="1" anchor="ctr" anchorCtr="0" compatLnSpc="1">
              <a:prstTxWarp prst="textNoShape">
                <a:avLst/>
              </a:prstTxWarp>
            </a:bodyPr>
            <a:lstStyle/>
            <a:p>
              <a:pPr algn="ctr" defTabSz="914224"/>
              <a:r>
                <a:rPr lang="de-DE" sz="2040" kern="0" dirty="0">
                  <a:solidFill>
                    <a:srgbClr val="505050"/>
                  </a:solidFill>
                  <a:latin typeface="Segoe UI Light" panose="020B0502040204020203" pitchFamily="34" charset="0"/>
                  <a:cs typeface="Segoe UI Light" panose="020B0502040204020203" pitchFamily="34" charset="0"/>
                </a:rPr>
                <a:t>Come as you are</a:t>
              </a:r>
            </a:p>
          </p:txBody>
        </p:sp>
      </p:grpSp>
      <p:grpSp>
        <p:nvGrpSpPr>
          <p:cNvPr id="5" name="Group 4"/>
          <p:cNvGrpSpPr/>
          <p:nvPr/>
        </p:nvGrpSpPr>
        <p:grpSpPr>
          <a:xfrm>
            <a:off x="5464377" y="736577"/>
            <a:ext cx="6729549" cy="2591793"/>
            <a:chOff x="5356749" y="721816"/>
            <a:chExt cx="6599132" cy="2541564"/>
          </a:xfrm>
          <a:solidFill>
            <a:srgbClr val="61697E"/>
          </a:solidFill>
        </p:grpSpPr>
        <p:grpSp>
          <p:nvGrpSpPr>
            <p:cNvPr id="46" name="Group 45"/>
            <p:cNvGrpSpPr/>
            <p:nvPr/>
          </p:nvGrpSpPr>
          <p:grpSpPr>
            <a:xfrm>
              <a:off x="6572691" y="1243309"/>
              <a:ext cx="1080934" cy="1423736"/>
              <a:chOff x="7248128" y="1604389"/>
              <a:chExt cx="1417381" cy="1866882"/>
            </a:xfrm>
            <a:grpFill/>
          </p:grpSpPr>
          <p:sp>
            <p:nvSpPr>
              <p:cNvPr id="15" name="Freeform 10"/>
              <p:cNvSpPr>
                <a:spLocks/>
              </p:cNvSpPr>
              <p:nvPr/>
            </p:nvSpPr>
            <p:spPr bwMode="auto">
              <a:xfrm>
                <a:off x="7893380" y="2503392"/>
                <a:ext cx="141377" cy="195751"/>
              </a:xfrm>
              <a:custGeom>
                <a:avLst/>
                <a:gdLst>
                  <a:gd name="T0" fmla="*/ 58 w 66"/>
                  <a:gd name="T1" fmla="*/ 15 h 93"/>
                  <a:gd name="T2" fmla="*/ 49 w 66"/>
                  <a:gd name="T3" fmla="*/ 4 h 93"/>
                  <a:gd name="T4" fmla="*/ 34 w 66"/>
                  <a:gd name="T5" fmla="*/ 0 h 93"/>
                  <a:gd name="T6" fmla="*/ 19 w 66"/>
                  <a:gd name="T7" fmla="*/ 4 h 93"/>
                  <a:gd name="T8" fmla="*/ 8 w 66"/>
                  <a:gd name="T9" fmla="*/ 14 h 93"/>
                  <a:gd name="T10" fmla="*/ 2 w 66"/>
                  <a:gd name="T11" fmla="*/ 29 h 93"/>
                  <a:gd name="T12" fmla="*/ 0 w 66"/>
                  <a:gd name="T13" fmla="*/ 47 h 93"/>
                  <a:gd name="T14" fmla="*/ 3 w 66"/>
                  <a:gd name="T15" fmla="*/ 68 h 93"/>
                  <a:gd name="T16" fmla="*/ 10 w 66"/>
                  <a:gd name="T17" fmla="*/ 83 h 93"/>
                  <a:gd name="T18" fmla="*/ 21 w 66"/>
                  <a:gd name="T19" fmla="*/ 91 h 93"/>
                  <a:gd name="T20" fmla="*/ 34 w 66"/>
                  <a:gd name="T21" fmla="*/ 93 h 93"/>
                  <a:gd name="T22" fmla="*/ 46 w 66"/>
                  <a:gd name="T23" fmla="*/ 91 h 93"/>
                  <a:gd name="T24" fmla="*/ 56 w 66"/>
                  <a:gd name="T25" fmla="*/ 82 h 93"/>
                  <a:gd name="T26" fmla="*/ 63 w 66"/>
                  <a:gd name="T27" fmla="*/ 68 h 93"/>
                  <a:gd name="T28" fmla="*/ 66 w 66"/>
                  <a:gd name="T29" fmla="*/ 48 h 93"/>
                  <a:gd name="T30" fmla="*/ 64 w 66"/>
                  <a:gd name="T31" fmla="*/ 30 h 93"/>
                  <a:gd name="T32" fmla="*/ 58 w 66"/>
                  <a:gd name="T33" fmla="*/ 1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93">
                    <a:moveTo>
                      <a:pt x="58" y="15"/>
                    </a:moveTo>
                    <a:cubicBezTo>
                      <a:pt x="56" y="10"/>
                      <a:pt x="53" y="7"/>
                      <a:pt x="49" y="4"/>
                    </a:cubicBezTo>
                    <a:cubicBezTo>
                      <a:pt x="45" y="2"/>
                      <a:pt x="40" y="0"/>
                      <a:pt x="34" y="0"/>
                    </a:cubicBezTo>
                    <a:cubicBezTo>
                      <a:pt x="28" y="0"/>
                      <a:pt x="23" y="2"/>
                      <a:pt x="19" y="4"/>
                    </a:cubicBezTo>
                    <a:cubicBezTo>
                      <a:pt x="15" y="7"/>
                      <a:pt x="11" y="10"/>
                      <a:pt x="8" y="14"/>
                    </a:cubicBezTo>
                    <a:cubicBezTo>
                      <a:pt x="6" y="19"/>
                      <a:pt x="4" y="23"/>
                      <a:pt x="2" y="29"/>
                    </a:cubicBezTo>
                    <a:cubicBezTo>
                      <a:pt x="1" y="35"/>
                      <a:pt x="0" y="41"/>
                      <a:pt x="0" y="47"/>
                    </a:cubicBezTo>
                    <a:cubicBezTo>
                      <a:pt x="0" y="55"/>
                      <a:pt x="1" y="62"/>
                      <a:pt x="3" y="68"/>
                    </a:cubicBezTo>
                    <a:cubicBezTo>
                      <a:pt x="5" y="74"/>
                      <a:pt x="7" y="79"/>
                      <a:pt x="10" y="83"/>
                    </a:cubicBezTo>
                    <a:cubicBezTo>
                      <a:pt x="13" y="86"/>
                      <a:pt x="17" y="89"/>
                      <a:pt x="21" y="91"/>
                    </a:cubicBezTo>
                    <a:cubicBezTo>
                      <a:pt x="25" y="92"/>
                      <a:pt x="29" y="93"/>
                      <a:pt x="34" y="93"/>
                    </a:cubicBezTo>
                    <a:cubicBezTo>
                      <a:pt x="38" y="93"/>
                      <a:pt x="42" y="92"/>
                      <a:pt x="46" y="91"/>
                    </a:cubicBezTo>
                    <a:cubicBezTo>
                      <a:pt x="49" y="89"/>
                      <a:pt x="53" y="86"/>
                      <a:pt x="56" y="82"/>
                    </a:cubicBezTo>
                    <a:cubicBezTo>
                      <a:pt x="59" y="79"/>
                      <a:pt x="61" y="74"/>
                      <a:pt x="63" y="68"/>
                    </a:cubicBezTo>
                    <a:cubicBezTo>
                      <a:pt x="65" y="63"/>
                      <a:pt x="66" y="56"/>
                      <a:pt x="66" y="48"/>
                    </a:cubicBezTo>
                    <a:cubicBezTo>
                      <a:pt x="66" y="42"/>
                      <a:pt x="65" y="35"/>
                      <a:pt x="64" y="30"/>
                    </a:cubicBezTo>
                    <a:cubicBezTo>
                      <a:pt x="63" y="24"/>
                      <a:pt x="61" y="19"/>
                      <a:pt x="58" y="15"/>
                    </a:cubicBezTo>
                  </a:path>
                </a:pathLst>
              </a:custGeom>
              <a:solidFill>
                <a:schemeClr val="tx1"/>
              </a:solid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sp>
            <p:nvSpPr>
              <p:cNvPr id="16" name="Freeform 11"/>
              <p:cNvSpPr>
                <a:spLocks noEditPoints="1"/>
              </p:cNvSpPr>
              <p:nvPr/>
            </p:nvSpPr>
            <p:spPr bwMode="auto">
              <a:xfrm>
                <a:off x="7248128" y="1604389"/>
                <a:ext cx="1417381" cy="1866882"/>
              </a:xfrm>
              <a:custGeom>
                <a:avLst/>
                <a:gdLst>
                  <a:gd name="T0" fmla="*/ 0 w 665"/>
                  <a:gd name="T1" fmla="*/ 132 h 887"/>
                  <a:gd name="T2" fmla="*/ 333 w 665"/>
                  <a:gd name="T3" fmla="*/ 887 h 887"/>
                  <a:gd name="T4" fmla="*/ 665 w 665"/>
                  <a:gd name="T5" fmla="*/ 135 h 887"/>
                  <a:gd name="T6" fmla="*/ 233 w 665"/>
                  <a:gd name="T7" fmla="*/ 522 h 887"/>
                  <a:gd name="T8" fmla="*/ 219 w 665"/>
                  <a:gd name="T9" fmla="*/ 547 h 887"/>
                  <a:gd name="T10" fmla="*/ 184 w 665"/>
                  <a:gd name="T11" fmla="*/ 564 h 887"/>
                  <a:gd name="T12" fmla="*/ 141 w 665"/>
                  <a:gd name="T13" fmla="*/ 565 h 887"/>
                  <a:gd name="T14" fmla="*/ 115 w 665"/>
                  <a:gd name="T15" fmla="*/ 560 h 887"/>
                  <a:gd name="T16" fmla="*/ 106 w 665"/>
                  <a:gd name="T17" fmla="*/ 508 h 887"/>
                  <a:gd name="T18" fmla="*/ 128 w 665"/>
                  <a:gd name="T19" fmla="*/ 520 h 887"/>
                  <a:gd name="T20" fmla="*/ 156 w 665"/>
                  <a:gd name="T21" fmla="*/ 526 h 887"/>
                  <a:gd name="T22" fmla="*/ 171 w 665"/>
                  <a:gd name="T23" fmla="*/ 522 h 887"/>
                  <a:gd name="T24" fmla="*/ 174 w 665"/>
                  <a:gd name="T25" fmla="*/ 514 h 887"/>
                  <a:gd name="T26" fmla="*/ 167 w 665"/>
                  <a:gd name="T27" fmla="*/ 501 h 887"/>
                  <a:gd name="T28" fmla="*/ 146 w 665"/>
                  <a:gd name="T29" fmla="*/ 492 h 887"/>
                  <a:gd name="T30" fmla="*/ 113 w 665"/>
                  <a:gd name="T31" fmla="*/ 469 h 887"/>
                  <a:gd name="T32" fmla="*/ 103 w 665"/>
                  <a:gd name="T33" fmla="*/ 439 h 887"/>
                  <a:gd name="T34" fmla="*/ 123 w 665"/>
                  <a:gd name="T35" fmla="*/ 397 h 887"/>
                  <a:gd name="T36" fmla="*/ 176 w 665"/>
                  <a:gd name="T37" fmla="*/ 382 h 887"/>
                  <a:gd name="T38" fmla="*/ 206 w 665"/>
                  <a:gd name="T39" fmla="*/ 384 h 887"/>
                  <a:gd name="T40" fmla="*/ 225 w 665"/>
                  <a:gd name="T41" fmla="*/ 389 h 887"/>
                  <a:gd name="T42" fmla="*/ 216 w 665"/>
                  <a:gd name="T43" fmla="*/ 430 h 887"/>
                  <a:gd name="T44" fmla="*/ 194 w 665"/>
                  <a:gd name="T45" fmla="*/ 423 h 887"/>
                  <a:gd name="T46" fmla="*/ 166 w 665"/>
                  <a:gd name="T47" fmla="*/ 425 h 887"/>
                  <a:gd name="T48" fmla="*/ 162 w 665"/>
                  <a:gd name="T49" fmla="*/ 440 h 887"/>
                  <a:gd name="T50" fmla="*/ 173 w 665"/>
                  <a:gd name="T51" fmla="*/ 448 h 887"/>
                  <a:gd name="T52" fmla="*/ 204 w 665"/>
                  <a:gd name="T53" fmla="*/ 463 h 887"/>
                  <a:gd name="T54" fmla="*/ 231 w 665"/>
                  <a:gd name="T55" fmla="*/ 490 h 887"/>
                  <a:gd name="T56" fmla="*/ 233 w 665"/>
                  <a:gd name="T57" fmla="*/ 522 h 887"/>
                  <a:gd name="T58" fmla="*/ 329 w 665"/>
                  <a:gd name="T59" fmla="*/ 566 h 887"/>
                  <a:gd name="T60" fmla="*/ 271 w 665"/>
                  <a:gd name="T61" fmla="*/ 540 h 887"/>
                  <a:gd name="T62" fmla="*/ 246 w 665"/>
                  <a:gd name="T63" fmla="*/ 476 h 887"/>
                  <a:gd name="T64" fmla="*/ 272 w 665"/>
                  <a:gd name="T65" fmla="*/ 408 h 887"/>
                  <a:gd name="T66" fmla="*/ 338 w 665"/>
                  <a:gd name="T67" fmla="*/ 382 h 887"/>
                  <a:gd name="T68" fmla="*/ 401 w 665"/>
                  <a:gd name="T69" fmla="*/ 406 h 887"/>
                  <a:gd name="T70" fmla="*/ 426 w 665"/>
                  <a:gd name="T71" fmla="*/ 473 h 887"/>
                  <a:gd name="T72" fmla="*/ 412 w 665"/>
                  <a:gd name="T73" fmla="*/ 526 h 887"/>
                  <a:gd name="T74" fmla="*/ 377 w 665"/>
                  <a:gd name="T75" fmla="*/ 557 h 887"/>
                  <a:gd name="T76" fmla="*/ 368 w 665"/>
                  <a:gd name="T77" fmla="*/ 608 h 887"/>
                  <a:gd name="T78" fmla="*/ 566 w 665"/>
                  <a:gd name="T79" fmla="*/ 563 h 887"/>
                  <a:gd name="T80" fmla="*/ 451 w 665"/>
                  <a:gd name="T81" fmla="*/ 385 h 887"/>
                  <a:gd name="T82" fmla="*/ 505 w 665"/>
                  <a:gd name="T83" fmla="*/ 521 h 887"/>
                  <a:gd name="T84" fmla="*/ 566 w 665"/>
                  <a:gd name="T85" fmla="*/ 563 h 887"/>
                  <a:gd name="T86" fmla="*/ 96 w 665"/>
                  <a:gd name="T87" fmla="*/ 121 h 887"/>
                  <a:gd name="T88" fmla="*/ 570 w 665"/>
                  <a:gd name="T89" fmla="*/ 121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5" h="887">
                    <a:moveTo>
                      <a:pt x="333" y="0"/>
                    </a:moveTo>
                    <a:cubicBezTo>
                      <a:pt x="149" y="0"/>
                      <a:pt x="0" y="63"/>
                      <a:pt x="0" y="132"/>
                    </a:cubicBezTo>
                    <a:lnTo>
                      <a:pt x="0" y="754"/>
                    </a:lnTo>
                    <a:cubicBezTo>
                      <a:pt x="0" y="823"/>
                      <a:pt x="149" y="887"/>
                      <a:pt x="333" y="887"/>
                    </a:cubicBezTo>
                    <a:cubicBezTo>
                      <a:pt x="516" y="887"/>
                      <a:pt x="665" y="826"/>
                      <a:pt x="665" y="757"/>
                    </a:cubicBezTo>
                    <a:lnTo>
                      <a:pt x="665" y="135"/>
                    </a:lnTo>
                    <a:cubicBezTo>
                      <a:pt x="665" y="66"/>
                      <a:pt x="517" y="0"/>
                      <a:pt x="333" y="0"/>
                    </a:cubicBezTo>
                    <a:close/>
                    <a:moveTo>
                      <a:pt x="233" y="522"/>
                    </a:moveTo>
                    <a:cubicBezTo>
                      <a:pt x="232" y="526"/>
                      <a:pt x="231" y="531"/>
                      <a:pt x="228" y="535"/>
                    </a:cubicBezTo>
                    <a:cubicBezTo>
                      <a:pt x="226" y="539"/>
                      <a:pt x="223" y="543"/>
                      <a:pt x="219" y="547"/>
                    </a:cubicBezTo>
                    <a:cubicBezTo>
                      <a:pt x="215" y="551"/>
                      <a:pt x="211" y="554"/>
                      <a:pt x="205" y="557"/>
                    </a:cubicBezTo>
                    <a:cubicBezTo>
                      <a:pt x="199" y="560"/>
                      <a:pt x="192" y="562"/>
                      <a:pt x="184" y="564"/>
                    </a:cubicBezTo>
                    <a:cubicBezTo>
                      <a:pt x="177" y="565"/>
                      <a:pt x="167" y="566"/>
                      <a:pt x="157" y="566"/>
                    </a:cubicBezTo>
                    <a:cubicBezTo>
                      <a:pt x="151" y="566"/>
                      <a:pt x="146" y="566"/>
                      <a:pt x="141" y="565"/>
                    </a:cubicBezTo>
                    <a:cubicBezTo>
                      <a:pt x="136" y="565"/>
                      <a:pt x="131" y="564"/>
                      <a:pt x="127" y="563"/>
                    </a:cubicBezTo>
                    <a:cubicBezTo>
                      <a:pt x="123" y="562"/>
                      <a:pt x="119" y="561"/>
                      <a:pt x="115" y="560"/>
                    </a:cubicBezTo>
                    <a:cubicBezTo>
                      <a:pt x="112" y="559"/>
                      <a:pt x="108" y="558"/>
                      <a:pt x="106" y="557"/>
                    </a:cubicBezTo>
                    <a:lnTo>
                      <a:pt x="106" y="508"/>
                    </a:lnTo>
                    <a:cubicBezTo>
                      <a:pt x="109" y="510"/>
                      <a:pt x="112" y="512"/>
                      <a:pt x="116" y="514"/>
                    </a:cubicBezTo>
                    <a:cubicBezTo>
                      <a:pt x="120" y="517"/>
                      <a:pt x="124" y="519"/>
                      <a:pt x="128" y="520"/>
                    </a:cubicBezTo>
                    <a:cubicBezTo>
                      <a:pt x="133" y="522"/>
                      <a:pt x="137" y="523"/>
                      <a:pt x="142" y="524"/>
                    </a:cubicBezTo>
                    <a:cubicBezTo>
                      <a:pt x="147" y="526"/>
                      <a:pt x="151" y="526"/>
                      <a:pt x="156" y="526"/>
                    </a:cubicBezTo>
                    <a:cubicBezTo>
                      <a:pt x="160" y="526"/>
                      <a:pt x="163" y="526"/>
                      <a:pt x="165" y="525"/>
                    </a:cubicBezTo>
                    <a:cubicBezTo>
                      <a:pt x="167" y="524"/>
                      <a:pt x="169" y="523"/>
                      <a:pt x="171" y="522"/>
                    </a:cubicBezTo>
                    <a:cubicBezTo>
                      <a:pt x="172" y="521"/>
                      <a:pt x="173" y="520"/>
                      <a:pt x="173" y="518"/>
                    </a:cubicBezTo>
                    <a:cubicBezTo>
                      <a:pt x="174" y="517"/>
                      <a:pt x="174" y="515"/>
                      <a:pt x="174" y="514"/>
                    </a:cubicBezTo>
                    <a:cubicBezTo>
                      <a:pt x="174" y="511"/>
                      <a:pt x="174" y="509"/>
                      <a:pt x="172" y="507"/>
                    </a:cubicBezTo>
                    <a:cubicBezTo>
                      <a:pt x="171" y="505"/>
                      <a:pt x="169" y="503"/>
                      <a:pt x="167" y="501"/>
                    </a:cubicBezTo>
                    <a:cubicBezTo>
                      <a:pt x="164" y="500"/>
                      <a:pt x="161" y="498"/>
                      <a:pt x="158" y="497"/>
                    </a:cubicBezTo>
                    <a:cubicBezTo>
                      <a:pt x="154" y="495"/>
                      <a:pt x="150" y="494"/>
                      <a:pt x="146" y="492"/>
                    </a:cubicBezTo>
                    <a:cubicBezTo>
                      <a:pt x="139" y="489"/>
                      <a:pt x="132" y="486"/>
                      <a:pt x="126" y="482"/>
                    </a:cubicBezTo>
                    <a:cubicBezTo>
                      <a:pt x="121" y="478"/>
                      <a:pt x="116" y="474"/>
                      <a:pt x="113" y="469"/>
                    </a:cubicBezTo>
                    <a:cubicBezTo>
                      <a:pt x="110" y="465"/>
                      <a:pt x="107" y="460"/>
                      <a:pt x="106" y="455"/>
                    </a:cubicBezTo>
                    <a:cubicBezTo>
                      <a:pt x="104" y="449"/>
                      <a:pt x="103" y="444"/>
                      <a:pt x="103" y="439"/>
                    </a:cubicBezTo>
                    <a:cubicBezTo>
                      <a:pt x="103" y="430"/>
                      <a:pt x="105" y="422"/>
                      <a:pt x="109" y="415"/>
                    </a:cubicBezTo>
                    <a:cubicBezTo>
                      <a:pt x="112" y="408"/>
                      <a:pt x="117" y="402"/>
                      <a:pt x="123" y="397"/>
                    </a:cubicBezTo>
                    <a:cubicBezTo>
                      <a:pt x="130" y="392"/>
                      <a:pt x="137" y="388"/>
                      <a:pt x="146" y="386"/>
                    </a:cubicBezTo>
                    <a:cubicBezTo>
                      <a:pt x="155" y="383"/>
                      <a:pt x="165" y="382"/>
                      <a:pt x="176" y="382"/>
                    </a:cubicBezTo>
                    <a:cubicBezTo>
                      <a:pt x="182" y="382"/>
                      <a:pt x="187" y="382"/>
                      <a:pt x="192" y="382"/>
                    </a:cubicBezTo>
                    <a:cubicBezTo>
                      <a:pt x="197" y="383"/>
                      <a:pt x="202" y="383"/>
                      <a:pt x="206" y="384"/>
                    </a:cubicBezTo>
                    <a:cubicBezTo>
                      <a:pt x="210" y="385"/>
                      <a:pt x="213" y="386"/>
                      <a:pt x="217" y="386"/>
                    </a:cubicBezTo>
                    <a:cubicBezTo>
                      <a:pt x="220" y="387"/>
                      <a:pt x="223" y="388"/>
                      <a:pt x="225" y="389"/>
                    </a:cubicBezTo>
                    <a:lnTo>
                      <a:pt x="225" y="434"/>
                    </a:lnTo>
                    <a:cubicBezTo>
                      <a:pt x="222" y="433"/>
                      <a:pt x="220" y="431"/>
                      <a:pt x="216" y="430"/>
                    </a:cubicBezTo>
                    <a:cubicBezTo>
                      <a:pt x="213" y="428"/>
                      <a:pt x="210" y="427"/>
                      <a:pt x="206" y="426"/>
                    </a:cubicBezTo>
                    <a:cubicBezTo>
                      <a:pt x="202" y="424"/>
                      <a:pt x="198" y="424"/>
                      <a:pt x="194" y="423"/>
                    </a:cubicBezTo>
                    <a:cubicBezTo>
                      <a:pt x="190" y="422"/>
                      <a:pt x="185" y="422"/>
                      <a:pt x="181" y="422"/>
                    </a:cubicBezTo>
                    <a:cubicBezTo>
                      <a:pt x="175" y="422"/>
                      <a:pt x="170" y="423"/>
                      <a:pt x="166" y="425"/>
                    </a:cubicBezTo>
                    <a:cubicBezTo>
                      <a:pt x="163" y="427"/>
                      <a:pt x="161" y="430"/>
                      <a:pt x="161" y="434"/>
                    </a:cubicBezTo>
                    <a:cubicBezTo>
                      <a:pt x="161" y="436"/>
                      <a:pt x="161" y="438"/>
                      <a:pt x="162" y="440"/>
                    </a:cubicBezTo>
                    <a:cubicBezTo>
                      <a:pt x="163" y="441"/>
                      <a:pt x="164" y="443"/>
                      <a:pt x="166" y="444"/>
                    </a:cubicBezTo>
                    <a:cubicBezTo>
                      <a:pt x="168" y="445"/>
                      <a:pt x="170" y="447"/>
                      <a:pt x="173" y="448"/>
                    </a:cubicBezTo>
                    <a:cubicBezTo>
                      <a:pt x="176" y="450"/>
                      <a:pt x="180" y="451"/>
                      <a:pt x="184" y="453"/>
                    </a:cubicBezTo>
                    <a:cubicBezTo>
                      <a:pt x="191" y="456"/>
                      <a:pt x="198" y="459"/>
                      <a:pt x="204" y="463"/>
                    </a:cubicBezTo>
                    <a:cubicBezTo>
                      <a:pt x="210" y="466"/>
                      <a:pt x="216" y="470"/>
                      <a:pt x="220" y="474"/>
                    </a:cubicBezTo>
                    <a:cubicBezTo>
                      <a:pt x="225" y="479"/>
                      <a:pt x="228" y="484"/>
                      <a:pt x="231" y="490"/>
                    </a:cubicBezTo>
                    <a:cubicBezTo>
                      <a:pt x="233" y="495"/>
                      <a:pt x="234" y="502"/>
                      <a:pt x="234" y="509"/>
                    </a:cubicBezTo>
                    <a:cubicBezTo>
                      <a:pt x="235" y="513"/>
                      <a:pt x="234" y="517"/>
                      <a:pt x="233" y="522"/>
                    </a:cubicBezTo>
                    <a:close/>
                    <a:moveTo>
                      <a:pt x="368" y="608"/>
                    </a:moveTo>
                    <a:lnTo>
                      <a:pt x="329" y="566"/>
                    </a:lnTo>
                    <a:cubicBezTo>
                      <a:pt x="318" y="565"/>
                      <a:pt x="307" y="563"/>
                      <a:pt x="297" y="558"/>
                    </a:cubicBezTo>
                    <a:cubicBezTo>
                      <a:pt x="287" y="554"/>
                      <a:pt x="278" y="548"/>
                      <a:pt x="271" y="540"/>
                    </a:cubicBezTo>
                    <a:cubicBezTo>
                      <a:pt x="263" y="533"/>
                      <a:pt x="257" y="523"/>
                      <a:pt x="253" y="513"/>
                    </a:cubicBezTo>
                    <a:cubicBezTo>
                      <a:pt x="249" y="502"/>
                      <a:pt x="246" y="490"/>
                      <a:pt x="246" y="476"/>
                    </a:cubicBezTo>
                    <a:cubicBezTo>
                      <a:pt x="246" y="462"/>
                      <a:pt x="249" y="450"/>
                      <a:pt x="253" y="438"/>
                    </a:cubicBezTo>
                    <a:cubicBezTo>
                      <a:pt x="258" y="426"/>
                      <a:pt x="264" y="416"/>
                      <a:pt x="272" y="408"/>
                    </a:cubicBezTo>
                    <a:cubicBezTo>
                      <a:pt x="280" y="400"/>
                      <a:pt x="290" y="393"/>
                      <a:pt x="301" y="389"/>
                    </a:cubicBezTo>
                    <a:cubicBezTo>
                      <a:pt x="312" y="384"/>
                      <a:pt x="324" y="382"/>
                      <a:pt x="338" y="382"/>
                    </a:cubicBezTo>
                    <a:cubicBezTo>
                      <a:pt x="351" y="382"/>
                      <a:pt x="362" y="384"/>
                      <a:pt x="373" y="388"/>
                    </a:cubicBezTo>
                    <a:cubicBezTo>
                      <a:pt x="384" y="392"/>
                      <a:pt x="393" y="398"/>
                      <a:pt x="401" y="406"/>
                    </a:cubicBezTo>
                    <a:cubicBezTo>
                      <a:pt x="409" y="414"/>
                      <a:pt x="415" y="424"/>
                      <a:pt x="419" y="435"/>
                    </a:cubicBezTo>
                    <a:cubicBezTo>
                      <a:pt x="424" y="447"/>
                      <a:pt x="426" y="459"/>
                      <a:pt x="426" y="473"/>
                    </a:cubicBezTo>
                    <a:cubicBezTo>
                      <a:pt x="426" y="484"/>
                      <a:pt x="425" y="493"/>
                      <a:pt x="422" y="502"/>
                    </a:cubicBezTo>
                    <a:cubicBezTo>
                      <a:pt x="420" y="511"/>
                      <a:pt x="416" y="519"/>
                      <a:pt x="412" y="526"/>
                    </a:cubicBezTo>
                    <a:cubicBezTo>
                      <a:pt x="407" y="533"/>
                      <a:pt x="402" y="539"/>
                      <a:pt x="396" y="544"/>
                    </a:cubicBezTo>
                    <a:cubicBezTo>
                      <a:pt x="390" y="550"/>
                      <a:pt x="384" y="554"/>
                      <a:pt x="377" y="557"/>
                    </a:cubicBezTo>
                    <a:lnTo>
                      <a:pt x="436" y="608"/>
                    </a:lnTo>
                    <a:lnTo>
                      <a:pt x="368" y="608"/>
                    </a:lnTo>
                    <a:lnTo>
                      <a:pt x="368" y="608"/>
                    </a:lnTo>
                    <a:close/>
                    <a:moveTo>
                      <a:pt x="566" y="563"/>
                    </a:moveTo>
                    <a:lnTo>
                      <a:pt x="451" y="563"/>
                    </a:lnTo>
                    <a:lnTo>
                      <a:pt x="451" y="385"/>
                    </a:lnTo>
                    <a:lnTo>
                      <a:pt x="505" y="385"/>
                    </a:lnTo>
                    <a:lnTo>
                      <a:pt x="505" y="521"/>
                    </a:lnTo>
                    <a:lnTo>
                      <a:pt x="566" y="521"/>
                    </a:lnTo>
                    <a:lnTo>
                      <a:pt x="566" y="563"/>
                    </a:lnTo>
                    <a:close/>
                    <a:moveTo>
                      <a:pt x="332" y="193"/>
                    </a:moveTo>
                    <a:cubicBezTo>
                      <a:pt x="202" y="193"/>
                      <a:pt x="96" y="161"/>
                      <a:pt x="96" y="121"/>
                    </a:cubicBezTo>
                    <a:cubicBezTo>
                      <a:pt x="96" y="80"/>
                      <a:pt x="202" y="48"/>
                      <a:pt x="332" y="48"/>
                    </a:cubicBezTo>
                    <a:cubicBezTo>
                      <a:pt x="463" y="48"/>
                      <a:pt x="570" y="81"/>
                      <a:pt x="570" y="121"/>
                    </a:cubicBezTo>
                    <a:cubicBezTo>
                      <a:pt x="570" y="161"/>
                      <a:pt x="463" y="193"/>
                      <a:pt x="332" y="193"/>
                    </a:cubicBezTo>
                    <a:close/>
                  </a:path>
                </a:pathLst>
              </a:custGeom>
              <a:solidFill>
                <a:schemeClr val="tx1"/>
              </a:solid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gr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04212" y="721816"/>
              <a:ext cx="3951669" cy="2124863"/>
            </a:xfrm>
            <a:prstGeom prst="rect">
              <a:avLst/>
            </a:prstGeom>
            <a:grpFill/>
          </p:spPr>
        </p:pic>
        <p:sp>
          <p:nvSpPr>
            <p:cNvPr id="47" name="Left-Right Arrow 46"/>
            <p:cNvSpPr/>
            <p:nvPr/>
          </p:nvSpPr>
          <p:spPr>
            <a:xfrm rot="19800000">
              <a:off x="5356749" y="2630812"/>
              <a:ext cx="1285112" cy="349672"/>
            </a:xfrm>
            <a:prstGeom prst="leftRightArrow">
              <a:avLst/>
            </a:prstGeom>
            <a:solidFill>
              <a:schemeClr val="tx1"/>
            </a:solid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sp>
          <p:nvSpPr>
            <p:cNvPr id="26" name="Rectangle 25"/>
            <p:cNvSpPr/>
            <p:nvPr/>
          </p:nvSpPr>
          <p:spPr>
            <a:xfrm>
              <a:off x="8004212" y="2828133"/>
              <a:ext cx="3951669" cy="435247"/>
            </a:xfrm>
            <a:prstGeom prst="rect">
              <a:avLst/>
            </a:prstGeom>
            <a:solidFill>
              <a:schemeClr val="tx1"/>
            </a:solidFill>
            <a:ln w="0">
              <a:noFill/>
              <a:prstDash val="solid"/>
              <a:round/>
              <a:headEnd/>
              <a:tailEnd/>
            </a:ln>
          </p:spPr>
          <p:txBody>
            <a:bodyPr vert="horz" wrap="square" lIns="93247" tIns="46623" rIns="93247" bIns="46623" numCol="1" anchor="ctr" anchorCtr="0" compatLnSpc="1">
              <a:prstTxWarp prst="textNoShape">
                <a:avLst/>
              </a:prstTxWarp>
            </a:bodyPr>
            <a:lstStyle/>
            <a:p>
              <a:pPr algn="ctr" defTabSz="914224"/>
              <a:r>
                <a:rPr lang="de-DE" sz="2040" kern="0" dirty="0">
                  <a:solidFill>
                    <a:srgbClr val="505050"/>
                  </a:solidFill>
                  <a:latin typeface="Segoe UI Light" panose="020B0502040204020203" pitchFamily="34" charset="0"/>
                  <a:cs typeface="Segoe UI Light" panose="020B0502040204020203" pitchFamily="34" charset="0"/>
                </a:rPr>
                <a:t>Data normalization</a:t>
              </a:r>
            </a:p>
          </p:txBody>
        </p:sp>
        <p:sp>
          <p:nvSpPr>
            <p:cNvPr id="2" name="TextBox 1"/>
            <p:cNvSpPr txBox="1"/>
            <p:nvPr/>
          </p:nvSpPr>
          <p:spPr>
            <a:xfrm rot="19800000">
              <a:off x="5452840" y="2310926"/>
              <a:ext cx="715260" cy="374846"/>
            </a:xfrm>
            <a:prstGeom prst="rect">
              <a:avLst/>
            </a:prstGeom>
            <a:solidFill>
              <a:schemeClr val="tx1"/>
            </a:solidFill>
          </p:spPr>
          <p:txBody>
            <a:bodyPr wrap="none" rtlCol="0">
              <a:spAutoFit/>
            </a:bodyPr>
            <a:lstStyle/>
            <a:p>
              <a:pPr defTabSz="914224"/>
              <a:r>
                <a:rPr lang="de-DE" sz="1836" kern="0" dirty="0">
                  <a:solidFill>
                    <a:srgbClr val="505050"/>
                  </a:solidFill>
                  <a:latin typeface="Segoe UI"/>
                </a:rPr>
                <a:t>ORM</a:t>
              </a:r>
            </a:p>
          </p:txBody>
        </p:sp>
      </p:grpSp>
      <p:sp>
        <p:nvSpPr>
          <p:cNvPr id="35" name="Title 2"/>
          <p:cNvSpPr>
            <a:spLocks noGrp="1"/>
          </p:cNvSpPr>
          <p:nvPr>
            <p:ph type="title"/>
          </p:nvPr>
        </p:nvSpPr>
        <p:spPr/>
        <p:txBody>
          <a:bodyPr/>
          <a:lstStyle/>
          <a:p>
            <a:r>
              <a:rPr lang="en-US" dirty="0" smtClean="0"/>
              <a:t>Un-learn relational</a:t>
            </a:r>
            <a:endParaRPr lang="en-US" dirty="0"/>
          </a:p>
        </p:txBody>
      </p:sp>
    </p:spTree>
    <p:extLst>
      <p:ext uri="{BB962C8B-B14F-4D97-AF65-F5344CB8AC3E}">
        <p14:creationId xmlns:p14="http://schemas.microsoft.com/office/powerpoint/2010/main" val="35218523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59734" y="1592533"/>
            <a:ext cx="3047568" cy="1599973"/>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FFFFFF"/>
                  </a:gs>
                  <a:gs pos="100000">
                    <a:srgbClr val="FFFFFF"/>
                  </a:gs>
                </a:gsLst>
                <a:lin ang="5400000" scaled="0"/>
              </a:gradFill>
              <a:latin typeface="Segoe UI"/>
            </a:endParaRPr>
          </a:p>
        </p:txBody>
      </p:sp>
      <p:sp>
        <p:nvSpPr>
          <p:cNvPr id="5" name="Rectangle 4"/>
          <p:cNvSpPr/>
          <p:nvPr/>
        </p:nvSpPr>
        <p:spPr bwMode="auto">
          <a:xfrm>
            <a:off x="4237037" y="1566616"/>
            <a:ext cx="3471152" cy="1397322"/>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FFFFFF"/>
                  </a:gs>
                  <a:gs pos="100000">
                    <a:srgbClr val="FFFFFF"/>
                  </a:gs>
                </a:gsLst>
                <a:lin ang="5400000" scaled="0"/>
              </a:gradFill>
              <a:latin typeface="Segoe UI"/>
            </a:endParaRPr>
          </a:p>
        </p:txBody>
      </p:sp>
      <p:sp>
        <p:nvSpPr>
          <p:cNvPr id="6" name="Rectangle 5"/>
          <p:cNvSpPr/>
          <p:nvPr/>
        </p:nvSpPr>
        <p:spPr bwMode="auto">
          <a:xfrm>
            <a:off x="8122968" y="1552271"/>
            <a:ext cx="3047568" cy="1599973"/>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FFFFFF"/>
                  </a:gs>
                  <a:gs pos="100000">
                    <a:srgbClr val="FFFFFF"/>
                  </a:gs>
                </a:gsLst>
                <a:lin ang="5400000" scaled="0"/>
              </a:gradFill>
              <a:latin typeface="Segoe UI"/>
            </a:endParaRPr>
          </a:p>
        </p:txBody>
      </p:sp>
      <p:sp>
        <p:nvSpPr>
          <p:cNvPr id="7" name="Rectangle 6"/>
          <p:cNvSpPr/>
          <p:nvPr/>
        </p:nvSpPr>
        <p:spPr bwMode="auto">
          <a:xfrm>
            <a:off x="659734" y="3520172"/>
            <a:ext cx="3047568" cy="2262766"/>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FFFFFF"/>
                  </a:gs>
                  <a:gs pos="100000">
                    <a:srgbClr val="FFFFFF"/>
                  </a:gs>
                </a:gsLst>
                <a:lin ang="5400000" scaled="0"/>
              </a:gradFill>
              <a:latin typeface="Segoe UI"/>
            </a:endParaRPr>
          </a:p>
        </p:txBody>
      </p:sp>
      <p:sp>
        <p:nvSpPr>
          <p:cNvPr id="8" name="Rectangle 7"/>
          <p:cNvSpPr/>
          <p:nvPr/>
        </p:nvSpPr>
        <p:spPr bwMode="auto">
          <a:xfrm>
            <a:off x="8141940" y="3512948"/>
            <a:ext cx="3047568" cy="1674522"/>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FFFFFF"/>
                  </a:gs>
                  <a:gs pos="100000">
                    <a:srgbClr val="FFFFFF"/>
                  </a:gs>
                </a:gsLst>
                <a:lin ang="5400000" scaled="0"/>
              </a:gradFill>
              <a:latin typeface="Segoe UI"/>
            </a:endParaRPr>
          </a:p>
        </p:txBody>
      </p:sp>
      <p:sp>
        <p:nvSpPr>
          <p:cNvPr id="13" name="TextBox 12"/>
          <p:cNvSpPr txBox="1"/>
          <p:nvPr/>
        </p:nvSpPr>
        <p:spPr>
          <a:xfrm>
            <a:off x="659734" y="1592533"/>
            <a:ext cx="3047568" cy="572383"/>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sz="2000" b="1" kern="0" dirty="0">
                <a:gradFill>
                  <a:gsLst>
                    <a:gs pos="2917">
                      <a:srgbClr val="FFFFFF"/>
                    </a:gs>
                    <a:gs pos="30000">
                      <a:srgbClr val="FFFFFF"/>
                    </a:gs>
                  </a:gsLst>
                  <a:lin ang="5400000" scaled="0"/>
                </a:gradFill>
                <a:latin typeface="Lucida Console" charset="0"/>
                <a:ea typeface="Lucida Console" charset="0"/>
                <a:cs typeface="Lucida Console" charset="0"/>
              </a:rPr>
              <a:t>Person</a:t>
            </a:r>
          </a:p>
        </p:txBody>
      </p:sp>
      <p:sp>
        <p:nvSpPr>
          <p:cNvPr id="14" name="TextBox 13"/>
          <p:cNvSpPr txBox="1"/>
          <p:nvPr/>
        </p:nvSpPr>
        <p:spPr>
          <a:xfrm>
            <a:off x="659734" y="3520172"/>
            <a:ext cx="3047568" cy="544688"/>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b="1" kern="0" dirty="0">
                <a:gradFill>
                  <a:gsLst>
                    <a:gs pos="2917">
                      <a:srgbClr val="FFFFFF"/>
                    </a:gs>
                    <a:gs pos="30000">
                      <a:srgbClr val="FFFFFF"/>
                    </a:gs>
                  </a:gsLst>
                  <a:lin ang="5400000" scaled="0"/>
                </a:gradFill>
                <a:latin typeface="Lucida Console" charset="0"/>
                <a:ea typeface="Lucida Console" charset="0"/>
                <a:cs typeface="Lucida Console" charset="0"/>
              </a:rPr>
              <a:t>Address</a:t>
            </a:r>
          </a:p>
        </p:txBody>
      </p:sp>
      <p:sp>
        <p:nvSpPr>
          <p:cNvPr id="15" name="TextBox 14"/>
          <p:cNvSpPr txBox="1"/>
          <p:nvPr/>
        </p:nvSpPr>
        <p:spPr>
          <a:xfrm>
            <a:off x="8124850" y="1542880"/>
            <a:ext cx="3047568" cy="572383"/>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sz="2000" b="1" kern="0" dirty="0" err="1">
                <a:gradFill>
                  <a:gsLst>
                    <a:gs pos="2917">
                      <a:srgbClr val="FFFFFF"/>
                    </a:gs>
                    <a:gs pos="30000">
                      <a:srgbClr val="FFFFFF"/>
                    </a:gs>
                  </a:gsLst>
                  <a:lin ang="5400000" scaled="0"/>
                </a:gradFill>
                <a:latin typeface="Lucida Console" charset="0"/>
                <a:ea typeface="Lucida Console" charset="0"/>
                <a:cs typeface="Lucida Console" charset="0"/>
              </a:rPr>
              <a:t>ContactDetail</a:t>
            </a:r>
            <a:endParaRPr lang="en-US" b="1" kern="0" dirty="0">
              <a:gradFill>
                <a:gsLst>
                  <a:gs pos="2917">
                    <a:srgbClr val="FFFFFF"/>
                  </a:gs>
                  <a:gs pos="30000">
                    <a:srgbClr val="FFFFFF"/>
                  </a:gs>
                </a:gsLst>
                <a:lin ang="5400000" scaled="0"/>
              </a:gradFill>
              <a:latin typeface="Lucida Console" charset="0"/>
              <a:ea typeface="Lucida Console" charset="0"/>
              <a:cs typeface="Lucida Console" charset="0"/>
            </a:endParaRPr>
          </a:p>
        </p:txBody>
      </p:sp>
      <p:sp>
        <p:nvSpPr>
          <p:cNvPr id="16" name="TextBox 15"/>
          <p:cNvSpPr txBox="1"/>
          <p:nvPr/>
        </p:nvSpPr>
        <p:spPr>
          <a:xfrm>
            <a:off x="8141940" y="3520172"/>
            <a:ext cx="3047568" cy="572383"/>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sz="2000" b="1" kern="0" dirty="0" err="1">
                <a:gradFill>
                  <a:gsLst>
                    <a:gs pos="2917">
                      <a:srgbClr val="FFFFFF"/>
                    </a:gs>
                    <a:gs pos="30000">
                      <a:srgbClr val="FFFFFF"/>
                    </a:gs>
                  </a:gsLst>
                  <a:lin ang="5400000" scaled="0"/>
                </a:gradFill>
                <a:latin typeface="Lucida Console" charset="0"/>
                <a:ea typeface="Lucida Console" charset="0"/>
                <a:cs typeface="Lucida Console" charset="0"/>
              </a:rPr>
              <a:t>ContactDetailType</a:t>
            </a:r>
            <a:endParaRPr lang="en-US" sz="2000" b="1" kern="0" dirty="0">
              <a:gradFill>
                <a:gsLst>
                  <a:gs pos="2917">
                    <a:srgbClr val="FFFFFF"/>
                  </a:gs>
                  <a:gs pos="30000">
                    <a:srgbClr val="FFFFFF"/>
                  </a:gs>
                </a:gsLst>
                <a:lin ang="5400000" scaled="0"/>
              </a:gradFill>
              <a:latin typeface="Lucida Console" charset="0"/>
              <a:ea typeface="Lucida Console" charset="0"/>
              <a:cs typeface="Lucida Console" charset="0"/>
            </a:endParaRPr>
          </a:p>
        </p:txBody>
      </p:sp>
      <p:sp>
        <p:nvSpPr>
          <p:cNvPr id="17" name="TextBox 16"/>
          <p:cNvSpPr txBox="1"/>
          <p:nvPr/>
        </p:nvSpPr>
        <p:spPr>
          <a:xfrm>
            <a:off x="4235155" y="1568219"/>
            <a:ext cx="3473033" cy="572422"/>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sz="2000" b="1" kern="0" dirty="0" err="1" smtClean="0">
                <a:gradFill>
                  <a:gsLst>
                    <a:gs pos="2917">
                      <a:srgbClr val="FFFFFF"/>
                    </a:gs>
                    <a:gs pos="30000">
                      <a:srgbClr val="FFFFFF"/>
                    </a:gs>
                  </a:gsLst>
                  <a:lin ang="5400000" scaled="0"/>
                </a:gradFill>
                <a:latin typeface="Lucida Console" charset="0"/>
                <a:ea typeface="Lucida Console" charset="0"/>
                <a:cs typeface="Lucida Console" charset="0"/>
              </a:rPr>
              <a:t>PersonContactDetails</a:t>
            </a:r>
            <a:endParaRPr lang="en-US" sz="2000" b="1" kern="0" dirty="0">
              <a:gradFill>
                <a:gsLst>
                  <a:gs pos="2917">
                    <a:srgbClr val="FFFFFF"/>
                  </a:gs>
                  <a:gs pos="30000">
                    <a:srgbClr val="FFFFFF"/>
                  </a:gs>
                </a:gsLst>
                <a:lin ang="5400000" scaled="0"/>
              </a:gradFill>
              <a:latin typeface="Lucida Console" charset="0"/>
              <a:ea typeface="Lucida Console" charset="0"/>
              <a:cs typeface="Lucida Console" charset="0"/>
            </a:endParaRPr>
          </a:p>
        </p:txBody>
      </p:sp>
      <p:cxnSp>
        <p:nvCxnSpPr>
          <p:cNvPr id="19" name="Straight Connector 18"/>
          <p:cNvCxnSpPr/>
          <p:nvPr/>
        </p:nvCxnSpPr>
        <p:spPr>
          <a:xfrm flipV="1">
            <a:off x="3705419" y="2278062"/>
            <a:ext cx="531618" cy="334"/>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708019" y="2506802"/>
            <a:ext cx="414948"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6" idx="3"/>
            <a:endCxn id="8" idx="3"/>
          </p:cNvCxnSpPr>
          <p:nvPr/>
        </p:nvCxnSpPr>
        <p:spPr>
          <a:xfrm>
            <a:off x="11170535" y="2352258"/>
            <a:ext cx="18972" cy="1997951"/>
          </a:xfrm>
          <a:prstGeom prst="bentConnector3">
            <a:avLst>
              <a:gd name="adj1" fmla="val 1304743"/>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4" idx="1"/>
            <a:endCxn id="7" idx="1"/>
          </p:cNvCxnSpPr>
          <p:nvPr/>
        </p:nvCxnSpPr>
        <p:spPr>
          <a:xfrm rot="10800000" flipV="1">
            <a:off x="659733" y="2392518"/>
            <a:ext cx="12698" cy="2259037"/>
          </a:xfrm>
          <a:prstGeom prst="bentConnector3">
            <a:avLst>
              <a:gd name="adj1" fmla="val 1800000"/>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72434" y="2506802"/>
            <a:ext cx="303486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235155" y="2582862"/>
            <a:ext cx="3473033" cy="13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795668" y="2112907"/>
            <a:ext cx="1484969" cy="544722"/>
          </a:xfrm>
          <a:prstGeom prst="rect">
            <a:avLst/>
          </a:prstGeom>
          <a:noFill/>
        </p:spPr>
        <p:txBody>
          <a:bodyPr wrap="none" lIns="182854" tIns="146283" rIns="182854" bIns="146283" rtlCol="0">
            <a:spAutoFit/>
          </a:bodyPr>
          <a:lstStyle/>
          <a:p>
            <a:pPr defTabSz="914224">
              <a:lnSpc>
                <a:spcPct val="90000"/>
              </a:lnSpc>
              <a:spcAft>
                <a:spcPts val="600"/>
              </a:spcAft>
            </a:pPr>
            <a:r>
              <a:rPr lang="en-US" kern="0" dirty="0" err="1">
                <a:gradFill>
                  <a:gsLst>
                    <a:gs pos="2917">
                      <a:srgbClr val="FFFFFF"/>
                    </a:gs>
                    <a:gs pos="30000">
                      <a:srgbClr val="FFFFFF"/>
                    </a:gs>
                  </a:gsLst>
                  <a:lin ang="5400000" scaled="0"/>
                </a:gradFill>
                <a:latin typeface="Lucida Console" charset="0"/>
                <a:ea typeface="Lucida Console" charset="0"/>
                <a:cs typeface="Lucida Console" charset="0"/>
              </a:rPr>
              <a:t>PersonId</a:t>
            </a:r>
            <a:endParaRPr lang="en-US" kern="0" dirty="0">
              <a:gradFill>
                <a:gsLst>
                  <a:gs pos="2917">
                    <a:srgbClr val="FFFFFF"/>
                  </a:gs>
                  <a:gs pos="30000">
                    <a:srgbClr val="FFFFFF"/>
                  </a:gs>
                </a:gsLst>
                <a:lin ang="5400000" scaled="0"/>
              </a:gradFill>
              <a:latin typeface="Lucida Console" charset="0"/>
              <a:ea typeface="Lucida Console" charset="0"/>
              <a:cs typeface="Lucida Console" charset="0"/>
            </a:endParaRPr>
          </a:p>
        </p:txBody>
      </p:sp>
      <p:sp>
        <p:nvSpPr>
          <p:cNvPr id="37" name="TextBox 36"/>
          <p:cNvSpPr txBox="1"/>
          <p:nvPr/>
        </p:nvSpPr>
        <p:spPr>
          <a:xfrm>
            <a:off x="4799304" y="2515081"/>
            <a:ext cx="2461199" cy="544722"/>
          </a:xfrm>
          <a:prstGeom prst="rect">
            <a:avLst/>
          </a:prstGeom>
          <a:noFill/>
        </p:spPr>
        <p:txBody>
          <a:bodyPr wrap="none" lIns="182854" tIns="146283" rIns="182854" bIns="146283" rtlCol="0">
            <a:spAutoFit/>
          </a:bodyPr>
          <a:lstStyle/>
          <a:p>
            <a:pPr defTabSz="914224">
              <a:lnSpc>
                <a:spcPct val="90000"/>
              </a:lnSpc>
              <a:spcAft>
                <a:spcPts val="600"/>
              </a:spcAft>
            </a:pPr>
            <a:r>
              <a:rPr lang="en-US" kern="0" dirty="0" err="1">
                <a:gradFill>
                  <a:gsLst>
                    <a:gs pos="2917">
                      <a:srgbClr val="FFFFFF"/>
                    </a:gs>
                    <a:gs pos="30000">
                      <a:srgbClr val="FFFFFF"/>
                    </a:gs>
                  </a:gsLst>
                  <a:lin ang="5400000" scaled="0"/>
                </a:gradFill>
                <a:latin typeface="Lucida Console" charset="0"/>
                <a:ea typeface="Lucida Console" charset="0"/>
                <a:cs typeface="Lucida Console" charset="0"/>
              </a:rPr>
              <a:t>ContactDetailId</a:t>
            </a:r>
            <a:endParaRPr lang="en-US" kern="0" dirty="0">
              <a:gradFill>
                <a:gsLst>
                  <a:gs pos="2917">
                    <a:srgbClr val="FFFFFF"/>
                  </a:gs>
                  <a:gs pos="30000">
                    <a:srgbClr val="FFFFFF"/>
                  </a:gs>
                </a:gsLst>
                <a:lin ang="5400000" scaled="0"/>
              </a:gradFill>
              <a:latin typeface="Lucida Console" charset="0"/>
              <a:ea typeface="Lucida Console" charset="0"/>
              <a:cs typeface="Lucida Console" charset="0"/>
            </a:endParaRPr>
          </a:p>
        </p:txBody>
      </p:sp>
      <p:sp>
        <p:nvSpPr>
          <p:cNvPr id="38" name="TextBox 37"/>
          <p:cNvSpPr txBox="1"/>
          <p:nvPr/>
        </p:nvSpPr>
        <p:spPr>
          <a:xfrm>
            <a:off x="788839" y="2079979"/>
            <a:ext cx="701101" cy="544722"/>
          </a:xfrm>
          <a:prstGeom prst="rect">
            <a:avLst/>
          </a:prstGeom>
          <a:noFill/>
        </p:spPr>
        <p:txBody>
          <a:bodyPr wrap="none" lIns="182854" tIns="146283" rIns="182854" bIns="146283" rtlCol="0">
            <a:spAutoFit/>
          </a:bodyPr>
          <a:lstStyle/>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 </a:t>
            </a:r>
            <a:r>
              <a:rPr lang="en-US" b="1" kern="0" dirty="0">
                <a:gradFill>
                  <a:gsLst>
                    <a:gs pos="2917">
                      <a:srgbClr val="FFFFFF"/>
                    </a:gs>
                    <a:gs pos="30000">
                      <a:srgbClr val="FFFFFF"/>
                    </a:gs>
                  </a:gsLst>
                  <a:lin ang="5400000" scaled="0"/>
                </a:gradFill>
                <a:latin typeface="Lucida Console" charset="0"/>
                <a:ea typeface="Lucida Console" charset="0"/>
                <a:cs typeface="Lucida Console" charset="0"/>
              </a:rPr>
              <a:t>Id</a:t>
            </a:r>
          </a:p>
        </p:txBody>
      </p:sp>
      <p:sp>
        <p:nvSpPr>
          <p:cNvPr id="39" name="TextBox 38"/>
          <p:cNvSpPr txBox="1"/>
          <p:nvPr/>
        </p:nvSpPr>
        <p:spPr>
          <a:xfrm>
            <a:off x="8264429" y="2077546"/>
            <a:ext cx="701101" cy="544722"/>
          </a:xfrm>
          <a:prstGeom prst="rect">
            <a:avLst/>
          </a:prstGeom>
          <a:noFill/>
        </p:spPr>
        <p:txBody>
          <a:bodyPr wrap="none" lIns="182854" tIns="146283" rIns="182854" bIns="146283" rtlCol="0">
            <a:spAutoFit/>
          </a:bodyPr>
          <a:lstStyle/>
          <a:p>
            <a:pPr defTabSz="914224">
              <a:lnSpc>
                <a:spcPct val="90000"/>
              </a:lnSpc>
              <a:spcAft>
                <a:spcPts val="600"/>
              </a:spcAft>
            </a:pPr>
            <a:r>
              <a:rPr lang="en-US" kern="0" dirty="0">
                <a:gradFill>
                  <a:gsLst>
                    <a:gs pos="2917">
                      <a:srgbClr val="FFFFFF"/>
                    </a:gs>
                    <a:gs pos="30000">
                      <a:srgbClr val="FFFFFF"/>
                    </a:gs>
                  </a:gsLst>
                  <a:lin ang="5400000" scaled="0"/>
                </a:gradFill>
                <a:latin typeface="Segoe UI"/>
              </a:rPr>
              <a:t> </a:t>
            </a:r>
            <a:r>
              <a:rPr lang="en-US" kern="0" dirty="0">
                <a:gradFill>
                  <a:gsLst>
                    <a:gs pos="2917">
                      <a:srgbClr val="FFFFFF"/>
                    </a:gs>
                    <a:gs pos="30000">
                      <a:srgbClr val="FFFFFF"/>
                    </a:gs>
                  </a:gsLst>
                  <a:lin ang="5400000" scaled="0"/>
                </a:gradFill>
                <a:latin typeface="Lucida Console" charset="0"/>
                <a:ea typeface="Lucida Console" charset="0"/>
                <a:cs typeface="Lucida Console" charset="0"/>
              </a:rPr>
              <a:t>Id</a:t>
            </a:r>
          </a:p>
        </p:txBody>
      </p:sp>
      <p:sp>
        <p:nvSpPr>
          <p:cNvPr id="40" name="TextBox 39"/>
          <p:cNvSpPr txBox="1"/>
          <p:nvPr/>
        </p:nvSpPr>
        <p:spPr>
          <a:xfrm>
            <a:off x="788839" y="4088663"/>
            <a:ext cx="701101" cy="544722"/>
          </a:xfrm>
          <a:prstGeom prst="rect">
            <a:avLst/>
          </a:prstGeom>
          <a:noFill/>
        </p:spPr>
        <p:txBody>
          <a:bodyPr wrap="none" lIns="182854" tIns="146283" rIns="182854" bIns="146283" rtlCol="0">
            <a:spAutoFit/>
          </a:bodyPr>
          <a:lstStyle/>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 </a:t>
            </a:r>
            <a:r>
              <a:rPr lang="en-US" b="1" kern="0" dirty="0">
                <a:gradFill>
                  <a:gsLst>
                    <a:gs pos="2917">
                      <a:srgbClr val="FFFFFF"/>
                    </a:gs>
                    <a:gs pos="30000">
                      <a:srgbClr val="FFFFFF"/>
                    </a:gs>
                  </a:gsLst>
                  <a:lin ang="5400000" scaled="0"/>
                </a:gradFill>
                <a:latin typeface="Lucida Console" charset="0"/>
                <a:ea typeface="Lucida Console" charset="0"/>
                <a:cs typeface="Lucida Console" charset="0"/>
              </a:rPr>
              <a:t>Id</a:t>
            </a:r>
          </a:p>
        </p:txBody>
      </p:sp>
      <p:sp>
        <p:nvSpPr>
          <p:cNvPr id="41" name="TextBox 40"/>
          <p:cNvSpPr txBox="1"/>
          <p:nvPr/>
        </p:nvSpPr>
        <p:spPr>
          <a:xfrm>
            <a:off x="8264429" y="4083119"/>
            <a:ext cx="701101" cy="544722"/>
          </a:xfrm>
          <a:prstGeom prst="rect">
            <a:avLst/>
          </a:prstGeom>
          <a:noFill/>
        </p:spPr>
        <p:txBody>
          <a:bodyPr wrap="none" lIns="182854" tIns="146283" rIns="182854" bIns="146283" rtlCol="0">
            <a:spAutoFit/>
          </a:bodyPr>
          <a:lstStyle/>
          <a:p>
            <a:pPr defTabSz="914224">
              <a:lnSpc>
                <a:spcPct val="90000"/>
              </a:lnSpc>
              <a:spcAft>
                <a:spcPts val="600"/>
              </a:spcAft>
            </a:pPr>
            <a:r>
              <a:rPr lang="en-US" kern="0" dirty="0">
                <a:gradFill>
                  <a:gsLst>
                    <a:gs pos="2917">
                      <a:srgbClr val="FFFFFF"/>
                    </a:gs>
                    <a:gs pos="30000">
                      <a:srgbClr val="FFFFFF"/>
                    </a:gs>
                  </a:gsLst>
                  <a:lin ang="5400000" scaled="0"/>
                </a:gradFill>
                <a:latin typeface="Segoe UI"/>
              </a:rPr>
              <a:t> </a:t>
            </a:r>
            <a:r>
              <a:rPr lang="en-US" kern="0" dirty="0">
                <a:gradFill>
                  <a:gsLst>
                    <a:gs pos="2917">
                      <a:srgbClr val="FFFFFF"/>
                    </a:gs>
                    <a:gs pos="30000">
                      <a:srgbClr val="FFFFFF"/>
                    </a:gs>
                  </a:gsLst>
                  <a:lin ang="5400000" scaled="0"/>
                </a:gradFill>
                <a:latin typeface="Lucida Console" charset="0"/>
                <a:ea typeface="Lucida Console" charset="0"/>
                <a:cs typeface="Lucida Console" charset="0"/>
              </a:rPr>
              <a:t>Id</a:t>
            </a:r>
          </a:p>
        </p:txBody>
      </p:sp>
      <p:cxnSp>
        <p:nvCxnSpPr>
          <p:cNvPr id="42" name="Straight Connector 41"/>
          <p:cNvCxnSpPr/>
          <p:nvPr/>
        </p:nvCxnSpPr>
        <p:spPr>
          <a:xfrm>
            <a:off x="659734" y="4487722"/>
            <a:ext cx="303486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154640" y="2541588"/>
            <a:ext cx="303486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137550" y="4584341"/>
            <a:ext cx="303486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pic>
        <p:nvPicPr>
          <p:cNvPr id="45" name="Picture 44" descr="Key, Yellow, Metal, Symbol, Icon"/>
          <p:cNvPicPr>
            <a:picLocks noChangeAspect="1"/>
          </p:cNvPicPr>
          <p:nvPr/>
        </p:nvPicPr>
        <p:blipFill>
          <a:blip r:embed="rId3"/>
          <a:stretch>
            <a:fillRect/>
          </a:stretch>
        </p:blipFill>
        <p:spPr>
          <a:xfrm rot="5400000">
            <a:off x="769368" y="2272081"/>
            <a:ext cx="281224" cy="140612"/>
          </a:xfrm>
          <a:prstGeom prst="rect">
            <a:avLst/>
          </a:prstGeom>
        </p:spPr>
      </p:pic>
      <p:pic>
        <p:nvPicPr>
          <p:cNvPr id="46" name="Picture 45" descr="Key, Yellow, Metal, Symbol, Icon"/>
          <p:cNvPicPr>
            <a:picLocks noChangeAspect="1"/>
          </p:cNvPicPr>
          <p:nvPr/>
        </p:nvPicPr>
        <p:blipFill>
          <a:blip r:embed="rId3"/>
          <a:stretch>
            <a:fillRect/>
          </a:stretch>
        </p:blipFill>
        <p:spPr>
          <a:xfrm rot="5400000">
            <a:off x="769368" y="4236033"/>
            <a:ext cx="281224" cy="140612"/>
          </a:xfrm>
          <a:prstGeom prst="rect">
            <a:avLst/>
          </a:prstGeom>
        </p:spPr>
      </p:pic>
      <p:pic>
        <p:nvPicPr>
          <p:cNvPr id="48" name="Picture 47" descr="Key, Yellow, Metal, Symbol, Icon"/>
          <p:cNvPicPr>
            <a:picLocks noChangeAspect="1"/>
          </p:cNvPicPr>
          <p:nvPr/>
        </p:nvPicPr>
        <p:blipFill>
          <a:blip r:embed="rId3"/>
          <a:stretch>
            <a:fillRect/>
          </a:stretch>
        </p:blipFill>
        <p:spPr>
          <a:xfrm rot="5400000">
            <a:off x="8267661" y="2263075"/>
            <a:ext cx="281224" cy="140612"/>
          </a:xfrm>
          <a:prstGeom prst="rect">
            <a:avLst/>
          </a:prstGeom>
        </p:spPr>
      </p:pic>
      <p:pic>
        <p:nvPicPr>
          <p:cNvPr id="49" name="Picture 48" descr="Key, Yellow, Metal, Symbol, Icon"/>
          <p:cNvPicPr>
            <a:picLocks noChangeAspect="1"/>
          </p:cNvPicPr>
          <p:nvPr/>
        </p:nvPicPr>
        <p:blipFill>
          <a:blip r:embed="rId3"/>
          <a:stretch>
            <a:fillRect/>
          </a:stretch>
        </p:blipFill>
        <p:spPr>
          <a:xfrm rot="5400000">
            <a:off x="8232601" y="4276804"/>
            <a:ext cx="281224" cy="140612"/>
          </a:xfrm>
          <a:prstGeom prst="rect">
            <a:avLst/>
          </a:prstGeom>
        </p:spPr>
      </p:pic>
      <p:sp>
        <p:nvSpPr>
          <p:cNvPr id="11" name="Title 10"/>
          <p:cNvSpPr>
            <a:spLocks noGrp="1"/>
          </p:cNvSpPr>
          <p:nvPr>
            <p:ph type="title"/>
          </p:nvPr>
        </p:nvSpPr>
        <p:spPr/>
        <p:txBody>
          <a:bodyPr/>
          <a:lstStyle/>
          <a:p>
            <a:r>
              <a:rPr lang="en-US" dirty="0"/>
              <a:t>Modeling data, the relational way</a:t>
            </a:r>
          </a:p>
        </p:txBody>
      </p:sp>
    </p:spTree>
    <p:extLst>
      <p:ext uri="{BB962C8B-B14F-4D97-AF65-F5344CB8AC3E}">
        <p14:creationId xmlns:p14="http://schemas.microsoft.com/office/powerpoint/2010/main" val="379364009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59734" y="1592532"/>
            <a:ext cx="3047568" cy="4926871"/>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FFFFFF"/>
                  </a:gs>
                  <a:gs pos="100000">
                    <a:srgbClr val="FFFFFF"/>
                  </a:gs>
                </a:gsLst>
                <a:lin ang="5400000" scaled="0"/>
              </a:gradFill>
              <a:latin typeface="Segoe UI"/>
            </a:endParaRPr>
          </a:p>
        </p:txBody>
      </p:sp>
      <p:sp>
        <p:nvSpPr>
          <p:cNvPr id="13" name="TextBox 12"/>
          <p:cNvSpPr txBox="1"/>
          <p:nvPr/>
        </p:nvSpPr>
        <p:spPr>
          <a:xfrm>
            <a:off x="659734" y="1592533"/>
            <a:ext cx="3047568" cy="544688"/>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Person</a:t>
            </a:r>
          </a:p>
        </p:txBody>
      </p:sp>
      <p:cxnSp>
        <p:nvCxnSpPr>
          <p:cNvPr id="34" name="Straight Connector 33"/>
          <p:cNvCxnSpPr/>
          <p:nvPr/>
        </p:nvCxnSpPr>
        <p:spPr>
          <a:xfrm>
            <a:off x="672434" y="2506802"/>
            <a:ext cx="303486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88839" y="2079980"/>
            <a:ext cx="617710" cy="516992"/>
          </a:xfrm>
          <a:prstGeom prst="rect">
            <a:avLst/>
          </a:prstGeom>
          <a:noFill/>
        </p:spPr>
        <p:txBody>
          <a:bodyPr wrap="none" lIns="182854" tIns="146283" rIns="182854" bIns="146283" rtlCol="0">
            <a:spAutoFit/>
          </a:bodyPr>
          <a:lstStyle/>
          <a:p>
            <a:pPr defTabSz="914224">
              <a:lnSpc>
                <a:spcPct val="90000"/>
              </a:lnSpc>
              <a:spcAft>
                <a:spcPts val="600"/>
              </a:spcAft>
            </a:pPr>
            <a:r>
              <a:rPr lang="en-US" sz="1599" b="1" kern="0" dirty="0">
                <a:gradFill>
                  <a:gsLst>
                    <a:gs pos="2917">
                      <a:srgbClr val="FFFFFF"/>
                    </a:gs>
                    <a:gs pos="30000">
                      <a:srgbClr val="FFFFFF"/>
                    </a:gs>
                  </a:gsLst>
                  <a:lin ang="5400000" scaled="0"/>
                </a:gradFill>
                <a:latin typeface="Segoe UI"/>
              </a:rPr>
              <a:t> Id</a:t>
            </a:r>
          </a:p>
        </p:txBody>
      </p:sp>
      <p:pic>
        <p:nvPicPr>
          <p:cNvPr id="45" name="Picture 44" descr="Key, Yellow, Metal, Symbol, Icon"/>
          <p:cNvPicPr>
            <a:picLocks noChangeAspect="1"/>
          </p:cNvPicPr>
          <p:nvPr/>
        </p:nvPicPr>
        <p:blipFill>
          <a:blip r:embed="rId3"/>
          <a:stretch>
            <a:fillRect/>
          </a:stretch>
        </p:blipFill>
        <p:spPr>
          <a:xfrm rot="5400000">
            <a:off x="769368" y="2272081"/>
            <a:ext cx="281224" cy="140612"/>
          </a:xfrm>
          <a:prstGeom prst="rect">
            <a:avLst/>
          </a:prstGeom>
        </p:spPr>
      </p:pic>
      <p:sp>
        <p:nvSpPr>
          <p:cNvPr id="32" name="TextBox 31"/>
          <p:cNvSpPr txBox="1"/>
          <p:nvPr/>
        </p:nvSpPr>
        <p:spPr>
          <a:xfrm>
            <a:off x="659734" y="2506803"/>
            <a:ext cx="3047568" cy="2546112"/>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Addresses</a:t>
            </a: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p:txBody>
      </p:sp>
      <p:sp>
        <p:nvSpPr>
          <p:cNvPr id="2" name="TextBox 1"/>
          <p:cNvSpPr txBox="1"/>
          <p:nvPr/>
        </p:nvSpPr>
        <p:spPr>
          <a:xfrm>
            <a:off x="3932563" y="1409089"/>
            <a:ext cx="8713884" cy="5565865"/>
          </a:xfrm>
          <a:prstGeom prst="rect">
            <a:avLst/>
          </a:prstGeom>
          <a:noFill/>
        </p:spPr>
        <p:txBody>
          <a:bodyPr wrap="none" lIns="182854" tIns="146283" rIns="182854" bIns="146283" rtlCol="0">
            <a:spAutoFit/>
          </a:bodyPr>
          <a:lstStyle/>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a:t>
            </a:r>
            <a:br>
              <a:rPr lang="en-US" sz="2400" b="1" kern="0" dirty="0">
                <a:gradFill>
                  <a:gsLst>
                    <a:gs pos="2917">
                      <a:srgbClr val="FFFFFF"/>
                    </a:gs>
                    <a:gs pos="30000">
                      <a:srgbClr val="FFFFFF"/>
                    </a:gs>
                  </a:gsLst>
                  <a:lin ang="5400000" scaled="0"/>
                </a:gradFill>
                <a:latin typeface="Lucida Console" panose="020B0609040504020204" pitchFamily="49" charset="0"/>
              </a:rPr>
            </a:br>
            <a:r>
              <a:rPr lang="en-US" sz="2400" b="1" kern="0" dirty="0">
                <a:gradFill>
                  <a:gsLst>
                    <a:gs pos="2917">
                      <a:srgbClr val="FFFFFF"/>
                    </a:gs>
                    <a:gs pos="30000">
                      <a:srgbClr val="FFFFFF"/>
                    </a:gs>
                  </a:gsLst>
                  <a:lin ang="5400000" scaled="0"/>
                </a:gradFill>
                <a:latin typeface="Lucida Console" panose="020B0609040504020204" pitchFamily="49" charset="0"/>
              </a:rPr>
              <a:t>  "id": "0ec1ab0c-de08-4e42-a429-...",</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"addresses": [</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 "street": "1 Redmond Way",</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"city": "Redmond", "state": "WA",</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"zip": 98052}</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a:t>
            </a:r>
            <a:r>
              <a:rPr lang="en-US" sz="2400" b="1" kern="0" dirty="0" err="1">
                <a:gradFill>
                  <a:gsLst>
                    <a:gs pos="2917">
                      <a:srgbClr val="FFFFFF"/>
                    </a:gs>
                    <a:gs pos="30000">
                      <a:srgbClr val="FFFFFF"/>
                    </a:gs>
                  </a:gsLst>
                  <a:lin ang="5400000" scaled="0"/>
                </a:gradFill>
                <a:latin typeface="Lucida Console" panose="020B0609040504020204" pitchFamily="49" charset="0"/>
              </a:rPr>
              <a:t>contactDetails</a:t>
            </a:r>
            <a:r>
              <a:rPr lang="en-US" sz="2400" b="1" kern="0" dirty="0">
                <a:gradFill>
                  <a:gsLst>
                    <a:gs pos="2917">
                      <a:srgbClr val="FFFFFF"/>
                    </a:gs>
                    <a:gs pos="30000">
                      <a:srgbClr val="FFFFFF"/>
                    </a:gs>
                  </a:gsLst>
                  <a:lin ang="5400000" scaled="0"/>
                </a:gradFill>
                <a:latin typeface="Lucida Console" panose="020B0609040504020204" pitchFamily="49" charset="0"/>
              </a:rPr>
              <a:t>": [</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{"type": "home", "detail": “555-1212"},</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{"type": "email", "detail": “me@ms.com"}</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a:t>
            </a:r>
          </a:p>
        </p:txBody>
      </p:sp>
      <p:sp>
        <p:nvSpPr>
          <p:cNvPr id="51" name="TextBox 50"/>
          <p:cNvSpPr txBox="1"/>
          <p:nvPr/>
        </p:nvSpPr>
        <p:spPr>
          <a:xfrm>
            <a:off x="837284" y="3007323"/>
            <a:ext cx="2790520" cy="882424"/>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Address</a:t>
            </a:r>
          </a:p>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a:t>
            </a:r>
          </a:p>
        </p:txBody>
      </p:sp>
      <p:sp>
        <p:nvSpPr>
          <p:cNvPr id="52" name="TextBox 51"/>
          <p:cNvSpPr txBox="1"/>
          <p:nvPr/>
        </p:nvSpPr>
        <p:spPr>
          <a:xfrm>
            <a:off x="837284" y="3878208"/>
            <a:ext cx="2790520" cy="882424"/>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Address</a:t>
            </a:r>
          </a:p>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a:t>
            </a:r>
          </a:p>
        </p:txBody>
      </p:sp>
      <p:sp>
        <p:nvSpPr>
          <p:cNvPr id="54" name="TextBox 53"/>
          <p:cNvSpPr txBox="1"/>
          <p:nvPr/>
        </p:nvSpPr>
        <p:spPr>
          <a:xfrm>
            <a:off x="656426" y="4996125"/>
            <a:ext cx="3047568" cy="1547899"/>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b="1" kern="0" dirty="0" err="1">
                <a:gradFill>
                  <a:gsLst>
                    <a:gs pos="2917">
                      <a:srgbClr val="FFFFFF"/>
                    </a:gs>
                    <a:gs pos="30000">
                      <a:srgbClr val="FFFFFF"/>
                    </a:gs>
                  </a:gsLst>
                  <a:lin ang="5400000" scaled="0"/>
                </a:gradFill>
                <a:latin typeface="Segoe UI"/>
              </a:rPr>
              <a:t>ContactDetails</a:t>
            </a: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p:txBody>
      </p:sp>
      <p:sp>
        <p:nvSpPr>
          <p:cNvPr id="55" name="TextBox 54"/>
          <p:cNvSpPr txBox="1"/>
          <p:nvPr/>
        </p:nvSpPr>
        <p:spPr>
          <a:xfrm>
            <a:off x="818492" y="5474954"/>
            <a:ext cx="2790520" cy="882424"/>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b="1" kern="0" dirty="0" err="1">
                <a:gradFill>
                  <a:gsLst>
                    <a:gs pos="2917">
                      <a:srgbClr val="FFFFFF"/>
                    </a:gs>
                    <a:gs pos="30000">
                      <a:srgbClr val="FFFFFF"/>
                    </a:gs>
                  </a:gsLst>
                  <a:lin ang="5400000" scaled="0"/>
                </a:gradFill>
                <a:latin typeface="Segoe UI"/>
              </a:rPr>
              <a:t>ContactDetail</a:t>
            </a: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a:t>
            </a:r>
          </a:p>
        </p:txBody>
      </p:sp>
      <p:sp>
        <p:nvSpPr>
          <p:cNvPr id="5" name="Title 4"/>
          <p:cNvSpPr>
            <a:spLocks noGrp="1"/>
          </p:cNvSpPr>
          <p:nvPr>
            <p:ph type="title"/>
          </p:nvPr>
        </p:nvSpPr>
        <p:spPr/>
        <p:txBody>
          <a:bodyPr/>
          <a:lstStyle/>
          <a:p>
            <a:r>
              <a:rPr lang="en-US" dirty="0"/>
              <a:t>Modeling data, the document way</a:t>
            </a:r>
          </a:p>
        </p:txBody>
      </p:sp>
    </p:spTree>
    <p:extLst>
      <p:ext uri="{BB962C8B-B14F-4D97-AF65-F5344CB8AC3E}">
        <p14:creationId xmlns:p14="http://schemas.microsoft.com/office/powerpoint/2010/main" val="51763683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Modeling challenge:</a:t>
            </a:r>
            <a:br>
              <a:rPr lang="en-US" dirty="0"/>
            </a:br>
            <a:r>
              <a:rPr lang="en-US" dirty="0" smtClean="0"/>
              <a:t>Related data</a:t>
            </a:r>
            <a:endParaRPr lang="en-US" dirty="0"/>
          </a:p>
        </p:txBody>
      </p:sp>
    </p:spTree>
    <p:extLst>
      <p:ext uri="{BB962C8B-B14F-4D97-AF65-F5344CB8AC3E}">
        <p14:creationId xmlns:p14="http://schemas.microsoft.com/office/powerpoint/2010/main" val="33268880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646237" y="6086387"/>
            <a:ext cx="1154577" cy="470856"/>
          </a:xfrm>
          <a:prstGeom prst="rect">
            <a:avLst/>
          </a:prstGeom>
          <a:noFill/>
        </p:spPr>
        <p:txBody>
          <a:bodyPr wrap="none" rtlCol="0">
            <a:spAutoFit/>
          </a:bodyPr>
          <a:lstStyle/>
          <a:p>
            <a:pPr defTabSz="914224"/>
            <a:r>
              <a:rPr lang="en-US" sz="2400" kern="0" dirty="0">
                <a:solidFill>
                  <a:srgbClr val="FFFFFF"/>
                </a:solidFill>
                <a:latin typeface="Segoe UI"/>
              </a:rPr>
              <a:t>embed</a:t>
            </a:r>
          </a:p>
        </p:txBody>
      </p:sp>
      <p:sp>
        <p:nvSpPr>
          <p:cNvPr id="10" name="TextBox 9"/>
          <p:cNvSpPr txBox="1"/>
          <p:nvPr/>
        </p:nvSpPr>
        <p:spPr>
          <a:xfrm>
            <a:off x="8047037" y="6086387"/>
            <a:ext cx="1483194" cy="470856"/>
          </a:xfrm>
          <a:prstGeom prst="rect">
            <a:avLst/>
          </a:prstGeom>
          <a:noFill/>
        </p:spPr>
        <p:txBody>
          <a:bodyPr wrap="none" rtlCol="0">
            <a:spAutoFit/>
          </a:bodyPr>
          <a:lstStyle/>
          <a:p>
            <a:pPr defTabSz="914224"/>
            <a:r>
              <a:rPr lang="en-US" sz="2400" kern="0" dirty="0">
                <a:solidFill>
                  <a:srgbClr val="FFFFFF"/>
                </a:solidFill>
                <a:latin typeface="Segoe UI"/>
              </a:rPr>
              <a:t>reference</a:t>
            </a:r>
          </a:p>
        </p:txBody>
      </p:sp>
      <p:sp>
        <p:nvSpPr>
          <p:cNvPr id="2" name="Title 1"/>
          <p:cNvSpPr>
            <a:spLocks noGrp="1"/>
          </p:cNvSpPr>
          <p:nvPr>
            <p:ph type="title"/>
          </p:nvPr>
        </p:nvSpPr>
        <p:spPr/>
        <p:txBody>
          <a:bodyPr/>
          <a:lstStyle/>
          <a:p>
            <a:r>
              <a:rPr lang="en-US" dirty="0"/>
              <a:t>To embed or to reference, that is the question</a:t>
            </a:r>
          </a:p>
        </p:txBody>
      </p:sp>
      <p:sp>
        <p:nvSpPr>
          <p:cNvPr id="4" name="Text Placeholder 3"/>
          <p:cNvSpPr>
            <a:spLocks noGrp="1"/>
          </p:cNvSpPr>
          <p:nvPr>
            <p:ph type="body" sz="quarter" idx="10"/>
          </p:nvPr>
        </p:nvSpPr>
        <p:spPr>
          <a:xfrm>
            <a:off x="124605" y="1212849"/>
            <a:ext cx="5791198" cy="4062651"/>
          </a:xfrm>
        </p:spPr>
        <p:txBody>
          <a:bodyPr/>
          <a:lstStyle/>
          <a:p>
            <a:pPr marL="0" indent="0" defTabSz="932597">
              <a:spcBef>
                <a:spcPts val="0"/>
              </a:spcBef>
              <a:buNone/>
              <a:defRPr/>
            </a:pPr>
            <a:r>
              <a:rPr lang="en-US" sz="2000" dirty="0">
                <a:solidFill>
                  <a:schemeClr val="tx1"/>
                </a:solidFill>
                <a:latin typeface="Consolas" charset="0"/>
                <a:ea typeface="Consolas" charset="0"/>
                <a:cs typeface="Consolas" charset="0"/>
              </a:rPr>
              <a:t>{</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sessionId</a:t>
            </a: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session1",</a:t>
            </a:r>
          </a:p>
          <a:p>
            <a:pPr marL="0" indent="0" defTabSz="932597">
              <a:spcBef>
                <a:spcPts val="0"/>
              </a:spcBef>
              <a:buNone/>
              <a:defRPr/>
            </a:pPr>
            <a:r>
              <a:rPr lang="en-US" sz="2000" dirty="0" smtClean="0">
                <a:solidFill>
                  <a:schemeClr val="tx1"/>
                </a:solidFill>
                <a:latin typeface="Consolas" charset="0"/>
                <a:ea typeface="Consolas" charset="0"/>
                <a:cs typeface="Consolas" charset="0"/>
              </a:rPr>
              <a:t>  </a:t>
            </a:r>
            <a:r>
              <a:rPr lang="en-US" sz="2000" dirty="0">
                <a:solidFill>
                  <a:schemeClr val="tx1"/>
                </a:solidFill>
                <a:latin typeface="Consolas" charset="0"/>
                <a:ea typeface="Consolas" charset="0"/>
                <a:cs typeface="Consolas" charset="0"/>
              </a:rPr>
              <a:t>"</a:t>
            </a:r>
            <a:r>
              <a:rPr lang="en-US" sz="2000" dirty="0" err="1">
                <a:solidFill>
                  <a:schemeClr val="tx1"/>
                </a:solidFill>
                <a:latin typeface="Consolas" charset="0"/>
                <a:ea typeface="Consolas" charset="0"/>
                <a:cs typeface="Consolas" charset="0"/>
              </a:rPr>
              <a:t>sessionName</a:t>
            </a: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Document </a:t>
            </a:r>
            <a:r>
              <a:rPr lang="en-US" sz="2000" dirty="0">
                <a:solidFill>
                  <a:schemeClr val="tx1"/>
                </a:solidFill>
                <a:latin typeface="Consolas" charset="0"/>
                <a:ea typeface="Consolas" charset="0"/>
                <a:cs typeface="Consolas" charset="0"/>
              </a:rPr>
              <a:t>modeling</a:t>
            </a:r>
            <a:r>
              <a:rPr lang="en-US" sz="2000" dirty="0" smtClean="0">
                <a:solidFill>
                  <a:schemeClr val="tx1"/>
                </a:solidFill>
                <a:latin typeface="Consolas" charset="0"/>
                <a:ea typeface="Consolas" charset="0"/>
                <a:cs typeface="Consolas" charset="0"/>
              </a:rPr>
              <a:t>",</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 "</a:t>
            </a:r>
            <a:r>
              <a:rPr lang="en-US" sz="2000" dirty="0">
                <a:solidFill>
                  <a:schemeClr val="tx1"/>
                </a:solidFill>
                <a:latin typeface="Consolas" charset="0"/>
                <a:ea typeface="Consolas" charset="0"/>
                <a:cs typeface="Consolas" charset="0"/>
              </a:rPr>
              <a:t>speakers": [</a:t>
            </a:r>
          </a:p>
          <a:p>
            <a:pPr marL="0" indent="0" defTabSz="932597">
              <a:spcBef>
                <a:spcPts val="0"/>
              </a:spcBef>
              <a:buNone/>
              <a:defRPr/>
            </a:pPr>
            <a:r>
              <a:rPr lang="en-US" sz="2000" dirty="0">
                <a:solidFill>
                  <a:schemeClr val="tx1"/>
                </a:solidFill>
                <a:latin typeface="Consolas" charset="0"/>
                <a:ea typeface="Consolas" charset="0"/>
                <a:cs typeface="Consolas" charset="0"/>
              </a:rPr>
              <a:t>    { "id": 1, "name": "Ryan",</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thumbnailUrl</a:t>
            </a:r>
            <a:r>
              <a:rPr lang="en-US" sz="2000" dirty="0">
                <a:solidFill>
                  <a:schemeClr val="tx1"/>
                </a:solidFill>
                <a:latin typeface="Consolas" charset="0"/>
                <a:ea typeface="Consolas" charset="0"/>
                <a:cs typeface="Consolas" charset="0"/>
              </a:rPr>
              <a:t>": "...",</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shortProfile</a:t>
            </a:r>
            <a:r>
              <a:rPr lang="en-US" sz="2000" dirty="0">
                <a:solidFill>
                  <a:schemeClr val="tx1"/>
                </a:solidFill>
                <a:latin typeface="Consolas" charset="0"/>
                <a:ea typeface="Consolas" charset="0"/>
                <a:cs typeface="Consolas" charset="0"/>
              </a:rPr>
              <a:t>": "..."</a:t>
            </a:r>
          </a:p>
          <a:p>
            <a:pPr marL="0" indent="0" defTabSz="932597">
              <a:spcBef>
                <a:spcPts val="0"/>
              </a:spcBef>
              <a:buNone/>
              <a:defRPr/>
            </a:pPr>
            <a:r>
              <a:rPr lang="en-US" sz="2000" dirty="0">
                <a:solidFill>
                  <a:schemeClr val="tx1"/>
                </a:solidFill>
                <a:latin typeface="Consolas" charset="0"/>
                <a:ea typeface="Consolas" charset="0"/>
                <a:cs typeface="Consolas" charset="0"/>
              </a:rPr>
              <a:t>    },</a:t>
            </a:r>
          </a:p>
          <a:p>
            <a:pPr marL="0" indent="0" defTabSz="932597">
              <a:spcBef>
                <a:spcPts val="0"/>
              </a:spcBef>
              <a:buNone/>
              <a:defRPr/>
            </a:pPr>
            <a:r>
              <a:rPr lang="en-US" sz="2000" dirty="0">
                <a:solidFill>
                  <a:schemeClr val="tx1"/>
                </a:solidFill>
                <a:latin typeface="Consolas" charset="0"/>
                <a:ea typeface="Consolas" charset="0"/>
                <a:cs typeface="Consolas" charset="0"/>
              </a:rPr>
              <a:t>    { "id": 2, "name": "David",</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thumbnailUrl</a:t>
            </a:r>
            <a:r>
              <a:rPr lang="en-US" sz="2000" dirty="0">
                <a:solidFill>
                  <a:schemeClr val="tx1"/>
                </a:solidFill>
                <a:latin typeface="Consolas" charset="0"/>
                <a:ea typeface="Consolas" charset="0"/>
                <a:cs typeface="Consolas" charset="0"/>
              </a:rPr>
              <a:t>": "...",</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shortProfile</a:t>
            </a:r>
            <a:r>
              <a:rPr lang="en-US" sz="2000" dirty="0">
                <a:solidFill>
                  <a:schemeClr val="tx1"/>
                </a:solidFill>
                <a:latin typeface="Consolas" charset="0"/>
                <a:ea typeface="Consolas" charset="0"/>
                <a:cs typeface="Consolas" charset="0"/>
              </a:rPr>
              <a:t>": "..."</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 ]</a:t>
            </a:r>
            <a:endParaRPr lang="en-US" sz="2000" dirty="0">
              <a:solidFill>
                <a:schemeClr val="tx1"/>
              </a:solidFill>
              <a:latin typeface="Consolas" charset="0"/>
              <a:ea typeface="Consolas" charset="0"/>
              <a:cs typeface="Consolas" charset="0"/>
            </a:endParaRPr>
          </a:p>
          <a:p>
            <a:pPr marL="0" indent="0" defTabSz="932597">
              <a:spcBef>
                <a:spcPts val="0"/>
              </a:spcBef>
              <a:buNone/>
              <a:defRPr/>
            </a:pPr>
            <a:r>
              <a:rPr lang="en-US" sz="2000" dirty="0" smtClean="0">
                <a:solidFill>
                  <a:schemeClr val="tx1"/>
                </a:solidFill>
                <a:latin typeface="Consolas" charset="0"/>
                <a:ea typeface="Consolas" charset="0"/>
                <a:cs typeface="Consolas" charset="0"/>
              </a:rPr>
              <a:t>}</a:t>
            </a:r>
            <a:endParaRPr lang="en-US" sz="2000" dirty="0">
              <a:solidFill>
                <a:schemeClr val="tx1"/>
              </a:solidFill>
              <a:latin typeface="Consolas" charset="0"/>
              <a:ea typeface="Consolas" charset="0"/>
              <a:cs typeface="Consolas" charset="0"/>
            </a:endParaRPr>
          </a:p>
        </p:txBody>
      </p:sp>
      <p:sp>
        <p:nvSpPr>
          <p:cNvPr id="5" name="Text Placeholder 4"/>
          <p:cNvSpPr>
            <a:spLocks noGrp="1"/>
          </p:cNvSpPr>
          <p:nvPr>
            <p:ph type="body" sz="quarter" idx="11"/>
          </p:nvPr>
        </p:nvSpPr>
        <p:spPr>
          <a:xfrm>
            <a:off x="6065837" y="1212849"/>
            <a:ext cx="6248400" cy="4616648"/>
          </a:xfrm>
        </p:spPr>
        <p:txBody>
          <a:bodyPr/>
          <a:lstStyle/>
          <a:p>
            <a:pPr marL="0" indent="0" defTabSz="932597">
              <a:lnSpc>
                <a:spcPct val="100000"/>
              </a:lnSpc>
              <a:spcBef>
                <a:spcPts val="0"/>
              </a:spcBef>
              <a:buNone/>
              <a:defRPr/>
            </a:pPr>
            <a:r>
              <a:rPr lang="en-US" sz="2000" dirty="0">
                <a:solidFill>
                  <a:schemeClr val="tx1"/>
                </a:solidFill>
                <a:latin typeface="Consolas" charset="0"/>
                <a:ea typeface="Consolas" charset="0"/>
                <a:cs typeface="Consolas" charset="0"/>
              </a:rPr>
              <a:t>{</a:t>
            </a:r>
          </a:p>
          <a:p>
            <a:pPr marL="0" indent="0" defTabSz="932597">
              <a:lnSpc>
                <a:spcPct val="100000"/>
              </a:lnSpc>
              <a:spcBef>
                <a:spcPts val="0"/>
              </a:spcBef>
              <a:buNone/>
              <a:defRPr/>
            </a:pPr>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sessionId</a:t>
            </a:r>
            <a:r>
              <a:rPr lang="en-US" sz="2000" dirty="0">
                <a:solidFill>
                  <a:schemeClr val="tx1"/>
                </a:solidFill>
                <a:latin typeface="Consolas" charset="0"/>
                <a:ea typeface="Consolas" charset="0"/>
                <a:cs typeface="Consolas" charset="0"/>
              </a:rPr>
              <a:t>": "session1",</a:t>
            </a:r>
          </a:p>
          <a:p>
            <a:pPr marL="0" indent="0" defTabSz="932597">
              <a:lnSpc>
                <a:spcPct val="100000"/>
              </a:lnSpc>
              <a:spcBef>
                <a:spcPts val="0"/>
              </a:spcBef>
              <a:buNone/>
              <a:defRPr/>
            </a:pPr>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sessionName</a:t>
            </a: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Document </a:t>
            </a:r>
            <a:r>
              <a:rPr lang="en-US" sz="2000" dirty="0">
                <a:solidFill>
                  <a:schemeClr val="tx1"/>
                </a:solidFill>
                <a:latin typeface="Consolas" charset="0"/>
                <a:ea typeface="Consolas" charset="0"/>
                <a:cs typeface="Consolas" charset="0"/>
              </a:rPr>
              <a:t>modeling",</a:t>
            </a:r>
          </a:p>
          <a:p>
            <a:pPr marL="0" indent="0" defTabSz="932597">
              <a:lnSpc>
                <a:spcPct val="100000"/>
              </a:lnSpc>
              <a:spcBef>
                <a:spcPts val="0"/>
              </a:spcBef>
              <a:buNone/>
              <a:defRPr/>
            </a:pPr>
            <a:r>
              <a:rPr lang="en-US" sz="2000" dirty="0">
                <a:solidFill>
                  <a:schemeClr val="tx1"/>
                </a:solidFill>
                <a:latin typeface="Consolas" charset="0"/>
                <a:ea typeface="Consolas" charset="0"/>
                <a:cs typeface="Consolas" charset="0"/>
              </a:rPr>
              <a:t>  "speakers": [{ "id": 1 },{ "id": 2 }]</a:t>
            </a:r>
          </a:p>
          <a:p>
            <a:pPr marL="0" indent="0" defTabSz="932597">
              <a:lnSpc>
                <a:spcPct val="100000"/>
              </a:lnSpc>
              <a:spcBef>
                <a:spcPts val="0"/>
              </a:spcBef>
              <a:buNone/>
              <a:defRPr/>
            </a:pPr>
            <a:r>
              <a:rPr lang="en-US" sz="2000" dirty="0" smtClean="0">
                <a:solidFill>
                  <a:schemeClr val="tx1"/>
                </a:solidFill>
                <a:latin typeface="Consolas" charset="0"/>
                <a:ea typeface="Consolas" charset="0"/>
                <a:cs typeface="Consolas" charset="0"/>
              </a:rPr>
              <a:t>},</a:t>
            </a:r>
            <a:endParaRPr lang="en-US" sz="2000" dirty="0">
              <a:solidFill>
                <a:schemeClr val="tx1"/>
              </a:solidFill>
              <a:latin typeface="Consolas" charset="0"/>
              <a:ea typeface="Consolas" charset="0"/>
              <a:cs typeface="Consolas" charset="0"/>
            </a:endParaRPr>
          </a:p>
          <a:p>
            <a:pPr marL="0" indent="0" defTabSz="932597">
              <a:lnSpc>
                <a:spcPct val="100000"/>
              </a:lnSpc>
              <a:spcBef>
                <a:spcPts val="0"/>
              </a:spcBef>
              <a:buNone/>
              <a:defRPr/>
            </a:pPr>
            <a:r>
              <a:rPr lang="en-US" sz="2000" dirty="0">
                <a:solidFill>
                  <a:schemeClr val="tx1"/>
                </a:solidFill>
                <a:latin typeface="Consolas" charset="0"/>
                <a:ea typeface="Consolas" charset="0"/>
                <a:cs typeface="Consolas" charset="0"/>
              </a:rPr>
              <a:t>{</a:t>
            </a:r>
          </a:p>
          <a:p>
            <a:pPr marL="0" indent="0" defTabSz="932597">
              <a:lnSpc>
                <a:spcPct val="100000"/>
              </a:lnSpc>
              <a:spcBef>
                <a:spcPts val="0"/>
              </a:spcBef>
              <a:buNone/>
              <a:defRPr/>
            </a:pPr>
            <a:r>
              <a:rPr lang="en-US" sz="2000" dirty="0">
                <a:solidFill>
                  <a:schemeClr val="tx1"/>
                </a:solidFill>
                <a:latin typeface="Consolas" charset="0"/>
                <a:ea typeface="Consolas" charset="0"/>
                <a:cs typeface="Consolas" charset="0"/>
              </a:rPr>
              <a:t>  "id": "1", "name": "Ryan</a:t>
            </a:r>
            <a:r>
              <a:rPr lang="en-US" sz="2000" dirty="0" smtClean="0">
                <a:solidFill>
                  <a:schemeClr val="tx1"/>
                </a:solidFill>
                <a:latin typeface="Consolas" charset="0"/>
                <a:ea typeface="Consolas" charset="0"/>
                <a:cs typeface="Consolas" charset="0"/>
              </a:rPr>
              <a:t>",</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thumbnailUrl</a:t>
            </a:r>
            <a:r>
              <a:rPr lang="en-US" sz="2000" dirty="0">
                <a:solidFill>
                  <a:schemeClr val="tx1"/>
                </a:solidFill>
                <a:latin typeface="Consolas" charset="0"/>
                <a:ea typeface="Consolas" charset="0"/>
                <a:cs typeface="Consolas" charset="0"/>
              </a:rPr>
              <a:t>": "...",</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a:t>
            </a:r>
            <a:r>
              <a:rPr lang="en-US" sz="2000" dirty="0" err="1">
                <a:solidFill>
                  <a:schemeClr val="tx1"/>
                </a:solidFill>
                <a:latin typeface="Consolas" charset="0"/>
                <a:ea typeface="Consolas" charset="0"/>
                <a:cs typeface="Consolas" charset="0"/>
              </a:rPr>
              <a:t>shortProfile</a:t>
            </a: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a:t>
            </a:r>
          </a:p>
          <a:p>
            <a:pPr marL="0" indent="0" defTabSz="932597">
              <a:spcBef>
                <a:spcPts val="0"/>
              </a:spcBef>
              <a:buNone/>
              <a:defRPr/>
            </a:pPr>
            <a:r>
              <a:rPr lang="en-US" sz="2000" dirty="0" smtClean="0">
                <a:solidFill>
                  <a:schemeClr val="tx1"/>
                </a:solidFill>
                <a:latin typeface="Consolas" charset="0"/>
                <a:ea typeface="Consolas" charset="0"/>
                <a:cs typeface="Consolas" charset="0"/>
              </a:rPr>
              <a:t>},</a:t>
            </a:r>
            <a:endParaRPr lang="en-US" sz="2000" dirty="0">
              <a:latin typeface="Consolas" charset="0"/>
              <a:ea typeface="Consolas" charset="0"/>
              <a:cs typeface="Consolas" charset="0"/>
            </a:endParaRPr>
          </a:p>
          <a:p>
            <a:pPr marL="0" indent="0" defTabSz="932597">
              <a:lnSpc>
                <a:spcPct val="100000"/>
              </a:lnSpc>
              <a:spcBef>
                <a:spcPts val="0"/>
              </a:spcBef>
              <a:buNone/>
              <a:defRPr/>
            </a:pPr>
            <a:r>
              <a:rPr lang="en-US" sz="2000" dirty="0">
                <a:solidFill>
                  <a:schemeClr val="tx1"/>
                </a:solidFill>
                <a:latin typeface="Consolas" charset="0"/>
                <a:ea typeface="Consolas" charset="0"/>
                <a:cs typeface="Consolas" charset="0"/>
              </a:rPr>
              <a:t>{</a:t>
            </a:r>
          </a:p>
          <a:p>
            <a:pPr marL="0" indent="0" defTabSz="932597">
              <a:lnSpc>
                <a:spcPct val="100000"/>
              </a:lnSpc>
              <a:spcBef>
                <a:spcPts val="0"/>
              </a:spcBef>
              <a:buNone/>
              <a:defRPr/>
            </a:pPr>
            <a:r>
              <a:rPr lang="en-US" sz="2000" dirty="0">
                <a:solidFill>
                  <a:schemeClr val="tx1"/>
                </a:solidFill>
                <a:latin typeface="Consolas" charset="0"/>
                <a:ea typeface="Consolas" charset="0"/>
                <a:cs typeface="Consolas" charset="0"/>
              </a:rPr>
              <a:t>  "id": "2", "name": "David</a:t>
            </a:r>
            <a:r>
              <a:rPr lang="en-US" sz="2000" dirty="0" smtClean="0">
                <a:solidFill>
                  <a:schemeClr val="tx1"/>
                </a:solidFill>
                <a:latin typeface="Consolas" charset="0"/>
                <a:ea typeface="Consolas" charset="0"/>
                <a:cs typeface="Consolas" charset="0"/>
              </a:rPr>
              <a:t>",</a:t>
            </a:r>
          </a:p>
          <a:p>
            <a:pPr marL="0" indent="0" defTabSz="932597">
              <a:spcBef>
                <a:spcPts val="0"/>
              </a:spcBef>
              <a:buNone/>
              <a:defRPr/>
            </a:pPr>
            <a:r>
              <a:rPr lang="en-US" sz="2000" dirty="0" smtClean="0">
                <a:solidFill>
                  <a:schemeClr val="tx1"/>
                </a:solidFill>
                <a:latin typeface="Consolas" charset="0"/>
                <a:ea typeface="Consolas" charset="0"/>
                <a:cs typeface="Consolas" charset="0"/>
              </a:rPr>
              <a:t>  </a:t>
            </a:r>
            <a:r>
              <a:rPr lang="en-US" sz="2000" dirty="0">
                <a:solidFill>
                  <a:schemeClr val="tx1"/>
                </a:solidFill>
                <a:latin typeface="Consolas" charset="0"/>
                <a:ea typeface="Consolas" charset="0"/>
                <a:cs typeface="Consolas" charset="0"/>
              </a:rPr>
              <a:t>"</a:t>
            </a:r>
            <a:r>
              <a:rPr lang="en-US" sz="2000" dirty="0" err="1">
                <a:solidFill>
                  <a:schemeClr val="tx1"/>
                </a:solidFill>
                <a:latin typeface="Consolas" charset="0"/>
                <a:ea typeface="Consolas" charset="0"/>
                <a:cs typeface="Consolas" charset="0"/>
              </a:rPr>
              <a:t>thumbnailUrl</a:t>
            </a:r>
            <a:r>
              <a:rPr lang="en-US" sz="2000" dirty="0">
                <a:solidFill>
                  <a:schemeClr val="tx1"/>
                </a:solidFill>
                <a:latin typeface="Consolas" charset="0"/>
                <a:ea typeface="Consolas" charset="0"/>
                <a:cs typeface="Consolas" charset="0"/>
              </a:rPr>
              <a:t>": "...",</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 </a:t>
            </a:r>
            <a:r>
              <a:rPr lang="en-US" sz="2000" dirty="0">
                <a:solidFill>
                  <a:schemeClr val="tx1"/>
                </a:solidFill>
                <a:latin typeface="Consolas" charset="0"/>
                <a:ea typeface="Consolas" charset="0"/>
                <a:cs typeface="Consolas" charset="0"/>
              </a:rPr>
              <a:t>"</a:t>
            </a:r>
            <a:r>
              <a:rPr lang="en-US" sz="2000" dirty="0" err="1" smtClean="0">
                <a:solidFill>
                  <a:schemeClr val="tx1"/>
                </a:solidFill>
                <a:latin typeface="Consolas" charset="0"/>
                <a:ea typeface="Consolas" charset="0"/>
                <a:cs typeface="Consolas" charset="0"/>
              </a:rPr>
              <a:t>shortProfile</a:t>
            </a:r>
            <a:r>
              <a:rPr lang="en-US" sz="2000" dirty="0" smtClean="0">
                <a:solidFill>
                  <a:schemeClr val="tx1"/>
                </a:solidFill>
                <a:latin typeface="Consolas" charset="0"/>
                <a:ea typeface="Consolas" charset="0"/>
                <a:cs typeface="Consolas" charset="0"/>
              </a:rPr>
              <a:t>": "..."</a:t>
            </a:r>
          </a:p>
          <a:p>
            <a:pPr marL="0" indent="0" defTabSz="932597">
              <a:spcBef>
                <a:spcPts val="0"/>
              </a:spcBef>
              <a:buNone/>
              <a:defRPr/>
            </a:pPr>
            <a:r>
              <a:rPr lang="en-US" sz="2000" dirty="0" smtClean="0">
                <a:solidFill>
                  <a:schemeClr val="tx1"/>
                </a:solidFill>
                <a:latin typeface="Consolas" charset="0"/>
                <a:ea typeface="Consolas" charset="0"/>
                <a:cs typeface="Consolas" charset="0"/>
              </a:rPr>
              <a:t>}</a:t>
            </a:r>
          </a:p>
        </p:txBody>
      </p:sp>
    </p:spTree>
    <p:extLst>
      <p:ext uri="{BB962C8B-B14F-4D97-AF65-F5344CB8AC3E}">
        <p14:creationId xmlns:p14="http://schemas.microsoft.com/office/powerpoint/2010/main" val="26307430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mph" presetSubtype="2" fill="hold" nodeType="clickEffect">
                                  <p:stCondLst>
                                    <p:cond delay="0"/>
                                  </p:stCondLst>
                                  <p:childTnLst>
                                    <p:animClr clrSpc="rgb" dir="cw">
                                      <p:cBhvr override="childStyle">
                                        <p:cTn id="53" dur="500" fill="hold"/>
                                        <p:tgtEl>
                                          <p:spTgt spid="4">
                                            <p:txEl>
                                              <p:pRg st="3" end="3"/>
                                            </p:txEl>
                                          </p:spTgt>
                                        </p:tgtEl>
                                        <p:attrNameLst>
                                          <p:attrName>style.color</p:attrName>
                                        </p:attrNameLst>
                                      </p:cBhvr>
                                      <p:to>
                                        <a:srgbClr val="FFFC00"/>
                                      </p:to>
                                    </p:animClr>
                                  </p:childTnLst>
                                </p:cTn>
                              </p:par>
                              <p:par>
                                <p:cTn id="54" presetID="3" presetClass="emph" presetSubtype="2" fill="hold" nodeType="withEffect">
                                  <p:stCondLst>
                                    <p:cond delay="0"/>
                                  </p:stCondLst>
                                  <p:childTnLst>
                                    <p:animClr clrSpc="rgb" dir="cw">
                                      <p:cBhvr override="childStyle">
                                        <p:cTn id="55" dur="500" fill="hold"/>
                                        <p:tgtEl>
                                          <p:spTgt spid="4">
                                            <p:txEl>
                                              <p:pRg st="12" end="12"/>
                                            </p:txEl>
                                          </p:spTgt>
                                        </p:tgtEl>
                                        <p:attrNameLst>
                                          <p:attrName>style.color</p:attrName>
                                        </p:attrNameLst>
                                      </p:cBhvr>
                                      <p:to>
                                        <a:srgbClr val="FFFC00"/>
                                      </p:to>
                                    </p:animClr>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
                                            <p:txEl>
                                              <p:pRg st="0" end="0"/>
                                            </p:txEl>
                                          </p:spTgt>
                                        </p:tgtEl>
                                        <p:attrNameLst>
                                          <p:attrName>style.visibility</p:attrName>
                                        </p:attrNameLst>
                                      </p:cBhvr>
                                      <p:to>
                                        <p:strVal val="visible"/>
                                      </p:to>
                                    </p:set>
                                    <p:animEffect transition="in" filter="fade">
                                      <p:cBhvr>
                                        <p:cTn id="60" dur="500"/>
                                        <p:tgtEl>
                                          <p:spTgt spid="5">
                                            <p:txEl>
                                              <p:pRg st="0" end="0"/>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1" end="1"/>
                                            </p:txEl>
                                          </p:spTgt>
                                        </p:tgtEl>
                                        <p:attrNameLst>
                                          <p:attrName>style.visibility</p:attrName>
                                        </p:attrNameLst>
                                      </p:cBhvr>
                                      <p:to>
                                        <p:strVal val="visible"/>
                                      </p:to>
                                    </p:set>
                                    <p:animEffect transition="in" filter="fade">
                                      <p:cBhvr>
                                        <p:cTn id="63" dur="500"/>
                                        <p:tgtEl>
                                          <p:spTgt spid="5">
                                            <p:txEl>
                                              <p:pRg st="1" end="1"/>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 end="2"/>
                                            </p:txEl>
                                          </p:spTgt>
                                        </p:tgtEl>
                                        <p:attrNameLst>
                                          <p:attrName>style.visibility</p:attrName>
                                        </p:attrNameLst>
                                      </p:cBhvr>
                                      <p:to>
                                        <p:strVal val="visible"/>
                                      </p:to>
                                    </p:set>
                                    <p:animEffect transition="in" filter="fade">
                                      <p:cBhvr>
                                        <p:cTn id="66" dur="500"/>
                                        <p:tgtEl>
                                          <p:spTgt spid="5">
                                            <p:txEl>
                                              <p:pRg st="2" end="2"/>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3" end="3"/>
                                            </p:txEl>
                                          </p:spTgt>
                                        </p:tgtEl>
                                        <p:attrNameLst>
                                          <p:attrName>style.visibility</p:attrName>
                                        </p:attrNameLst>
                                      </p:cBhvr>
                                      <p:to>
                                        <p:strVal val="visible"/>
                                      </p:to>
                                    </p:set>
                                    <p:animEffect transition="in" filter="fade">
                                      <p:cBhvr>
                                        <p:cTn id="69" dur="500"/>
                                        <p:tgtEl>
                                          <p:spTgt spid="5">
                                            <p:txEl>
                                              <p:pRg st="3" end="3"/>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5">
                                            <p:txEl>
                                              <p:pRg st="4" end="4"/>
                                            </p:txEl>
                                          </p:spTgt>
                                        </p:tgtEl>
                                        <p:attrNameLst>
                                          <p:attrName>style.visibility</p:attrName>
                                        </p:attrNameLst>
                                      </p:cBhvr>
                                      <p:to>
                                        <p:strVal val="visible"/>
                                      </p:to>
                                    </p:set>
                                    <p:animEffect transition="in" filter="fade">
                                      <p:cBhvr>
                                        <p:cTn id="72" dur="500"/>
                                        <p:tgtEl>
                                          <p:spTgt spid="5">
                                            <p:txEl>
                                              <p:pRg st="4" end="4"/>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5">
                                            <p:txEl>
                                              <p:pRg st="5" end="5"/>
                                            </p:txEl>
                                          </p:spTgt>
                                        </p:tgtEl>
                                        <p:attrNameLst>
                                          <p:attrName>style.visibility</p:attrName>
                                        </p:attrNameLst>
                                      </p:cBhvr>
                                      <p:to>
                                        <p:strVal val="visible"/>
                                      </p:to>
                                    </p:set>
                                    <p:animEffect transition="in" filter="fade">
                                      <p:cBhvr>
                                        <p:cTn id="75" dur="500"/>
                                        <p:tgtEl>
                                          <p:spTgt spid="5">
                                            <p:txEl>
                                              <p:pRg st="5" end="5"/>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5">
                                            <p:txEl>
                                              <p:pRg st="6" end="6"/>
                                            </p:txEl>
                                          </p:spTgt>
                                        </p:tgtEl>
                                        <p:attrNameLst>
                                          <p:attrName>style.visibility</p:attrName>
                                        </p:attrNameLst>
                                      </p:cBhvr>
                                      <p:to>
                                        <p:strVal val="visible"/>
                                      </p:to>
                                    </p:set>
                                    <p:animEffect transition="in" filter="fade">
                                      <p:cBhvr>
                                        <p:cTn id="78" dur="500"/>
                                        <p:tgtEl>
                                          <p:spTgt spid="5">
                                            <p:txEl>
                                              <p:pRg st="6" end="6"/>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5">
                                            <p:txEl>
                                              <p:pRg st="7" end="7"/>
                                            </p:txEl>
                                          </p:spTgt>
                                        </p:tgtEl>
                                        <p:attrNameLst>
                                          <p:attrName>style.visibility</p:attrName>
                                        </p:attrNameLst>
                                      </p:cBhvr>
                                      <p:to>
                                        <p:strVal val="visible"/>
                                      </p:to>
                                    </p:set>
                                    <p:animEffect transition="in" filter="fade">
                                      <p:cBhvr>
                                        <p:cTn id="81" dur="500"/>
                                        <p:tgtEl>
                                          <p:spTgt spid="5">
                                            <p:txEl>
                                              <p:pRg st="7" end="7"/>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5">
                                            <p:txEl>
                                              <p:pRg st="8" end="8"/>
                                            </p:txEl>
                                          </p:spTgt>
                                        </p:tgtEl>
                                        <p:attrNameLst>
                                          <p:attrName>style.visibility</p:attrName>
                                        </p:attrNameLst>
                                      </p:cBhvr>
                                      <p:to>
                                        <p:strVal val="visible"/>
                                      </p:to>
                                    </p:set>
                                    <p:animEffect transition="in" filter="fade">
                                      <p:cBhvr>
                                        <p:cTn id="84" dur="500"/>
                                        <p:tgtEl>
                                          <p:spTgt spid="5">
                                            <p:txEl>
                                              <p:pRg st="8" end="8"/>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5">
                                            <p:txEl>
                                              <p:pRg st="9" end="9"/>
                                            </p:txEl>
                                          </p:spTgt>
                                        </p:tgtEl>
                                        <p:attrNameLst>
                                          <p:attrName>style.visibility</p:attrName>
                                        </p:attrNameLst>
                                      </p:cBhvr>
                                      <p:to>
                                        <p:strVal val="visible"/>
                                      </p:to>
                                    </p:set>
                                    <p:animEffect transition="in" filter="fade">
                                      <p:cBhvr>
                                        <p:cTn id="87" dur="500"/>
                                        <p:tgtEl>
                                          <p:spTgt spid="5">
                                            <p:txEl>
                                              <p:pRg st="9" end="9"/>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5">
                                            <p:txEl>
                                              <p:pRg st="10" end="10"/>
                                            </p:txEl>
                                          </p:spTgt>
                                        </p:tgtEl>
                                        <p:attrNameLst>
                                          <p:attrName>style.visibility</p:attrName>
                                        </p:attrNameLst>
                                      </p:cBhvr>
                                      <p:to>
                                        <p:strVal val="visible"/>
                                      </p:to>
                                    </p:set>
                                    <p:animEffect transition="in" filter="fade">
                                      <p:cBhvr>
                                        <p:cTn id="90" dur="500"/>
                                        <p:tgtEl>
                                          <p:spTgt spid="5">
                                            <p:txEl>
                                              <p:pRg st="10" end="10"/>
                                            </p:txEl>
                                          </p:spTgt>
                                        </p:tgtEl>
                                      </p:cBhvr>
                                    </p:animEffect>
                                  </p:childTnLst>
                                </p:cTn>
                              </p:par>
                              <p:par>
                                <p:cTn id="91" presetID="10" presetClass="entr" presetSubtype="0" fill="hold" nodeType="withEffect">
                                  <p:stCondLst>
                                    <p:cond delay="0"/>
                                  </p:stCondLst>
                                  <p:childTnLst>
                                    <p:set>
                                      <p:cBhvr>
                                        <p:cTn id="92" dur="1" fill="hold">
                                          <p:stCondLst>
                                            <p:cond delay="0"/>
                                          </p:stCondLst>
                                        </p:cTn>
                                        <p:tgtEl>
                                          <p:spTgt spid="5">
                                            <p:txEl>
                                              <p:pRg st="11" end="11"/>
                                            </p:txEl>
                                          </p:spTgt>
                                        </p:tgtEl>
                                        <p:attrNameLst>
                                          <p:attrName>style.visibility</p:attrName>
                                        </p:attrNameLst>
                                      </p:cBhvr>
                                      <p:to>
                                        <p:strVal val="visible"/>
                                      </p:to>
                                    </p:set>
                                    <p:animEffect transition="in" filter="fade">
                                      <p:cBhvr>
                                        <p:cTn id="93" dur="500"/>
                                        <p:tgtEl>
                                          <p:spTgt spid="5">
                                            <p:txEl>
                                              <p:pRg st="11" end="11"/>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5">
                                            <p:txEl>
                                              <p:pRg st="12" end="12"/>
                                            </p:txEl>
                                          </p:spTgt>
                                        </p:tgtEl>
                                        <p:attrNameLst>
                                          <p:attrName>style.visibility</p:attrName>
                                        </p:attrNameLst>
                                      </p:cBhvr>
                                      <p:to>
                                        <p:strVal val="visible"/>
                                      </p:to>
                                    </p:set>
                                    <p:animEffect transition="in" filter="fade">
                                      <p:cBhvr>
                                        <p:cTn id="96" dur="500"/>
                                        <p:tgtEl>
                                          <p:spTgt spid="5">
                                            <p:txEl>
                                              <p:pRg st="12" end="12"/>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5">
                                            <p:txEl>
                                              <p:pRg st="13" end="13"/>
                                            </p:txEl>
                                          </p:spTgt>
                                        </p:tgtEl>
                                        <p:attrNameLst>
                                          <p:attrName>style.visibility</p:attrName>
                                        </p:attrNameLst>
                                      </p:cBhvr>
                                      <p:to>
                                        <p:strVal val="visible"/>
                                      </p:to>
                                    </p:set>
                                    <p:animEffect transition="in" filter="fade">
                                      <p:cBhvr>
                                        <p:cTn id="99" dur="500"/>
                                        <p:tgtEl>
                                          <p:spTgt spid="5">
                                            <p:txEl>
                                              <p:pRg st="13" end="13"/>
                                            </p:txEl>
                                          </p:spTgt>
                                        </p:tgtEl>
                                      </p:cBhvr>
                                    </p:animEffect>
                                  </p:childTnLst>
                                </p:cTn>
                              </p:par>
                              <p:par>
                                <p:cTn id="100" presetID="10" presetClass="entr" presetSubtype="0" fill="hold" nodeType="withEffect">
                                  <p:stCondLst>
                                    <p:cond delay="0"/>
                                  </p:stCondLst>
                                  <p:childTnLst>
                                    <p:set>
                                      <p:cBhvr>
                                        <p:cTn id="101" dur="1" fill="hold">
                                          <p:stCondLst>
                                            <p:cond delay="0"/>
                                          </p:stCondLst>
                                        </p:cTn>
                                        <p:tgtEl>
                                          <p:spTgt spid="5">
                                            <p:txEl>
                                              <p:pRg st="14" end="14"/>
                                            </p:txEl>
                                          </p:spTgt>
                                        </p:tgtEl>
                                        <p:attrNameLst>
                                          <p:attrName>style.visibility</p:attrName>
                                        </p:attrNameLst>
                                      </p:cBhvr>
                                      <p:to>
                                        <p:strVal val="visible"/>
                                      </p:to>
                                    </p:set>
                                    <p:animEffect transition="in" filter="fade">
                                      <p:cBhvr>
                                        <p:cTn id="102" dur="500"/>
                                        <p:tgtEl>
                                          <p:spTgt spid="5">
                                            <p:txEl>
                                              <p:pRg st="14" end="14"/>
                                            </p:txEl>
                                          </p:spTgt>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0"/>
                                        </p:tgtEl>
                                        <p:attrNameLst>
                                          <p:attrName>style.visibility</p:attrName>
                                        </p:attrNameLst>
                                      </p:cBhvr>
                                      <p:to>
                                        <p:strVal val="visible"/>
                                      </p:to>
                                    </p:set>
                                    <p:animEffect transition="in" filter="fade">
                                      <p:cBhvr>
                                        <p:cTn id="105" dur="500"/>
                                        <p:tgtEl>
                                          <p:spTgt spid="10"/>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mph" presetSubtype="2" fill="hold" nodeType="clickEffect">
                                  <p:stCondLst>
                                    <p:cond delay="0"/>
                                  </p:stCondLst>
                                  <p:childTnLst>
                                    <p:animClr clrSpc="rgb" dir="cw">
                                      <p:cBhvr override="childStyle">
                                        <p:cTn id="109" dur="500" fill="hold"/>
                                        <p:tgtEl>
                                          <p:spTgt spid="5">
                                            <p:txEl>
                                              <p:pRg st="3" end="3"/>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Related data:</a:t>
            </a:r>
            <a:r>
              <a:rPr lang="en-US" dirty="0"/>
              <a:t/>
            </a:r>
            <a:br>
              <a:rPr lang="en-US" dirty="0"/>
            </a:br>
            <a:r>
              <a:rPr lang="en-US" dirty="0"/>
              <a:t>Embedding</a:t>
            </a:r>
          </a:p>
        </p:txBody>
      </p:sp>
    </p:spTree>
    <p:extLst>
      <p:ext uri="{BB962C8B-B14F-4D97-AF65-F5344CB8AC3E}">
        <p14:creationId xmlns:p14="http://schemas.microsoft.com/office/powerpoint/2010/main" val="6188887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l="14550" b="18714"/>
          <a:stretch/>
        </p:blipFill>
        <p:spPr>
          <a:xfrm>
            <a:off x="808804" y="2350138"/>
            <a:ext cx="5533267" cy="3947781"/>
          </a:xfrm>
          <a:prstGeom prst="rect">
            <a:avLst/>
          </a:prstGeom>
        </p:spPr>
      </p:pic>
      <p:sp>
        <p:nvSpPr>
          <p:cNvPr id="2" name="Title 1"/>
          <p:cNvSpPr>
            <a:spLocks noGrp="1"/>
          </p:cNvSpPr>
          <p:nvPr>
            <p:ph type="title"/>
          </p:nvPr>
        </p:nvSpPr>
        <p:spPr/>
        <p:txBody>
          <a:bodyPr/>
          <a:lstStyle/>
          <a:p>
            <a:r>
              <a:rPr lang="en-US" dirty="0"/>
              <a:t>To embed </a:t>
            </a:r>
            <a:r>
              <a:rPr lang="en-US" dirty="0">
                <a:solidFill>
                  <a:schemeClr val="accent6"/>
                </a:solidFill>
              </a:rPr>
              <a:t>or to reference, that is the question</a:t>
            </a:r>
          </a:p>
        </p:txBody>
      </p:sp>
      <p:sp>
        <p:nvSpPr>
          <p:cNvPr id="5" name="Rectangle 4"/>
          <p:cNvSpPr/>
          <p:nvPr/>
        </p:nvSpPr>
        <p:spPr>
          <a:xfrm>
            <a:off x="712217" y="1537506"/>
            <a:ext cx="8647266" cy="940923"/>
          </a:xfrm>
          <a:prstGeom prst="rect">
            <a:avLst/>
          </a:prstGeom>
        </p:spPr>
        <p:txBody>
          <a:bodyPr wrap="square">
            <a:spAutoFit/>
          </a:bodyPr>
          <a:lstStyle/>
          <a:p>
            <a:pPr defTabSz="914224">
              <a:spcBef>
                <a:spcPts val="612"/>
              </a:spcBef>
            </a:pPr>
            <a:r>
              <a:rPr lang="en-US" sz="2448" kern="0" dirty="0">
                <a:solidFill>
                  <a:srgbClr val="FFFFFF"/>
                </a:solidFill>
                <a:latin typeface="Segoe UI"/>
              </a:rPr>
              <a:t>Data from entities </a:t>
            </a:r>
            <a:r>
              <a:rPr lang="en-US" sz="2448" kern="0" dirty="0">
                <a:latin typeface="Segoe UI"/>
              </a:rPr>
              <a:t>are queried together</a:t>
            </a:r>
          </a:p>
          <a:p>
            <a:pPr defTabSz="914224">
              <a:spcBef>
                <a:spcPts val="612"/>
              </a:spcBef>
            </a:pPr>
            <a:endParaRPr lang="en-US" sz="2448" kern="0" dirty="0">
              <a:solidFill>
                <a:srgbClr val="FFFFFF"/>
              </a:solidFill>
              <a:latin typeface="Segoe UI"/>
            </a:endParaRPr>
          </a:p>
        </p:txBody>
      </p:sp>
    </p:spTree>
    <p:extLst>
      <p:ext uri="{BB962C8B-B14F-4D97-AF65-F5344CB8AC3E}">
        <p14:creationId xmlns:p14="http://schemas.microsoft.com/office/powerpoint/2010/main" val="28196763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288207" y="2107082"/>
            <a:ext cx="1717351" cy="3423957"/>
            <a:chOff x="10279021" y="1197760"/>
            <a:chExt cx="1684069" cy="3357601"/>
          </a:xfrm>
        </p:grpSpPr>
        <p:pic>
          <p:nvPicPr>
            <p:cNvPr id="6" name="Picture 5"/>
            <p:cNvPicPr>
              <a:picLocks noChangeAspect="1"/>
            </p:cNvPicPr>
            <p:nvPr/>
          </p:nvPicPr>
          <p:blipFill>
            <a:blip r:embed="rId3"/>
            <a:stretch>
              <a:fillRect/>
            </a:stretch>
          </p:blipFill>
          <p:spPr>
            <a:xfrm>
              <a:off x="10279021" y="1197760"/>
              <a:ext cx="1684069" cy="3357601"/>
            </a:xfrm>
            <a:prstGeom prst="rect">
              <a:avLst/>
            </a:prstGeom>
          </p:spPr>
        </p:pic>
        <p:pic>
          <p:nvPicPr>
            <p:cNvPr id="8" name="Picture 7"/>
            <p:cNvPicPr>
              <a:picLocks noChangeAspect="1"/>
            </p:cNvPicPr>
            <p:nvPr/>
          </p:nvPicPr>
          <p:blipFill>
            <a:blip r:embed="rId4"/>
            <a:stretch>
              <a:fillRect/>
            </a:stretch>
          </p:blipFill>
          <p:spPr>
            <a:xfrm>
              <a:off x="10741477" y="1563397"/>
              <a:ext cx="581025" cy="685800"/>
            </a:xfrm>
            <a:prstGeom prst="rect">
              <a:avLst/>
            </a:prstGeom>
          </p:spPr>
        </p:pic>
        <p:pic>
          <p:nvPicPr>
            <p:cNvPr id="9" name="Picture 8"/>
            <p:cNvPicPr>
              <a:picLocks noChangeAspect="1"/>
            </p:cNvPicPr>
            <p:nvPr/>
          </p:nvPicPr>
          <p:blipFill>
            <a:blip r:embed="rId5"/>
            <a:stretch>
              <a:fillRect/>
            </a:stretch>
          </p:blipFill>
          <p:spPr>
            <a:xfrm>
              <a:off x="10741477" y="2357968"/>
              <a:ext cx="704850" cy="600075"/>
            </a:xfrm>
            <a:prstGeom prst="rect">
              <a:avLst/>
            </a:prstGeom>
          </p:spPr>
        </p:pic>
        <p:pic>
          <p:nvPicPr>
            <p:cNvPr id="10" name="Picture 9"/>
            <p:cNvPicPr>
              <a:picLocks noChangeAspect="1"/>
            </p:cNvPicPr>
            <p:nvPr/>
          </p:nvPicPr>
          <p:blipFill>
            <a:blip r:embed="rId6"/>
            <a:stretch>
              <a:fillRect/>
            </a:stretch>
          </p:blipFill>
          <p:spPr>
            <a:xfrm>
              <a:off x="10708139" y="3101295"/>
              <a:ext cx="647700" cy="504825"/>
            </a:xfrm>
            <a:prstGeom prst="rect">
              <a:avLst/>
            </a:prstGeom>
          </p:spPr>
        </p:pic>
        <p:pic>
          <p:nvPicPr>
            <p:cNvPr id="11" name="Picture 10"/>
            <p:cNvPicPr>
              <a:picLocks noChangeAspect="1"/>
            </p:cNvPicPr>
            <p:nvPr/>
          </p:nvPicPr>
          <p:blipFill>
            <a:blip r:embed="rId7"/>
            <a:stretch>
              <a:fillRect/>
            </a:stretch>
          </p:blipFill>
          <p:spPr>
            <a:xfrm>
              <a:off x="10741477" y="3749372"/>
              <a:ext cx="733425" cy="676275"/>
            </a:xfrm>
            <a:prstGeom prst="rect">
              <a:avLst/>
            </a:prstGeom>
          </p:spPr>
        </p:pic>
      </p:grpSp>
      <p:grpSp>
        <p:nvGrpSpPr>
          <p:cNvPr id="12" name="Group 11"/>
          <p:cNvGrpSpPr/>
          <p:nvPr/>
        </p:nvGrpSpPr>
        <p:grpSpPr>
          <a:xfrm>
            <a:off x="2068189" y="2599827"/>
            <a:ext cx="1717351" cy="3519071"/>
            <a:chOff x="9071696" y="1543877"/>
            <a:chExt cx="1684069" cy="3450872"/>
          </a:xfrm>
        </p:grpSpPr>
        <p:pic>
          <p:nvPicPr>
            <p:cNvPr id="13" name="Picture 12"/>
            <p:cNvPicPr>
              <a:picLocks noChangeAspect="1"/>
            </p:cNvPicPr>
            <p:nvPr/>
          </p:nvPicPr>
          <p:blipFill>
            <a:blip r:embed="rId3"/>
            <a:stretch>
              <a:fillRect/>
            </a:stretch>
          </p:blipFill>
          <p:spPr>
            <a:xfrm>
              <a:off x="9071696" y="1543877"/>
              <a:ext cx="1684069" cy="3450872"/>
            </a:xfrm>
            <a:prstGeom prst="rect">
              <a:avLst/>
            </a:prstGeom>
          </p:spPr>
        </p:pic>
        <p:pic>
          <p:nvPicPr>
            <p:cNvPr id="14" name="Picture 13"/>
            <p:cNvPicPr>
              <a:picLocks noChangeAspect="1"/>
            </p:cNvPicPr>
            <p:nvPr/>
          </p:nvPicPr>
          <p:blipFill>
            <a:blip r:embed="rId4"/>
            <a:stretch>
              <a:fillRect/>
            </a:stretch>
          </p:blipFill>
          <p:spPr>
            <a:xfrm>
              <a:off x="9534647" y="1894170"/>
              <a:ext cx="581025" cy="685800"/>
            </a:xfrm>
            <a:prstGeom prst="rect">
              <a:avLst/>
            </a:prstGeom>
          </p:spPr>
        </p:pic>
        <p:pic>
          <p:nvPicPr>
            <p:cNvPr id="15" name="Picture 14"/>
            <p:cNvPicPr>
              <a:picLocks noChangeAspect="1"/>
            </p:cNvPicPr>
            <p:nvPr/>
          </p:nvPicPr>
          <p:blipFill>
            <a:blip r:embed="rId5"/>
            <a:stretch>
              <a:fillRect/>
            </a:stretch>
          </p:blipFill>
          <p:spPr>
            <a:xfrm>
              <a:off x="9534647" y="2688741"/>
              <a:ext cx="704850" cy="600075"/>
            </a:xfrm>
            <a:prstGeom prst="rect">
              <a:avLst/>
            </a:prstGeom>
          </p:spPr>
        </p:pic>
        <p:pic>
          <p:nvPicPr>
            <p:cNvPr id="16" name="Picture 15"/>
            <p:cNvPicPr>
              <a:picLocks noChangeAspect="1"/>
            </p:cNvPicPr>
            <p:nvPr/>
          </p:nvPicPr>
          <p:blipFill>
            <a:blip r:embed="rId6"/>
            <a:stretch>
              <a:fillRect/>
            </a:stretch>
          </p:blipFill>
          <p:spPr>
            <a:xfrm>
              <a:off x="9501309" y="3432068"/>
              <a:ext cx="647700" cy="504825"/>
            </a:xfrm>
            <a:prstGeom prst="rect">
              <a:avLst/>
            </a:prstGeom>
          </p:spPr>
        </p:pic>
        <p:pic>
          <p:nvPicPr>
            <p:cNvPr id="17" name="Picture 16"/>
            <p:cNvPicPr>
              <a:picLocks noChangeAspect="1"/>
            </p:cNvPicPr>
            <p:nvPr/>
          </p:nvPicPr>
          <p:blipFill>
            <a:blip r:embed="rId7"/>
            <a:stretch>
              <a:fillRect/>
            </a:stretch>
          </p:blipFill>
          <p:spPr>
            <a:xfrm>
              <a:off x="9534647" y="4080145"/>
              <a:ext cx="733425" cy="676275"/>
            </a:xfrm>
            <a:prstGeom prst="rect">
              <a:avLst/>
            </a:prstGeom>
          </p:spPr>
        </p:pic>
      </p:grpSp>
      <p:pic>
        <p:nvPicPr>
          <p:cNvPr id="21" name="Picture 20"/>
          <p:cNvPicPr>
            <a:picLocks noChangeAspect="1"/>
          </p:cNvPicPr>
          <p:nvPr/>
        </p:nvPicPr>
        <p:blipFill rotWithShape="1">
          <a:blip r:embed="rId3"/>
          <a:srcRect r="7623"/>
          <a:stretch/>
        </p:blipFill>
        <p:spPr>
          <a:xfrm>
            <a:off x="895791" y="2942067"/>
            <a:ext cx="1527043" cy="3553383"/>
          </a:xfrm>
          <a:prstGeom prst="rect">
            <a:avLst/>
          </a:prstGeom>
        </p:spPr>
      </p:pic>
      <p:pic>
        <p:nvPicPr>
          <p:cNvPr id="22" name="Picture 21"/>
          <p:cNvPicPr>
            <a:picLocks noChangeAspect="1"/>
          </p:cNvPicPr>
          <p:nvPr/>
        </p:nvPicPr>
        <p:blipFill>
          <a:blip r:embed="rId4"/>
          <a:stretch>
            <a:fillRect/>
          </a:stretch>
        </p:blipFill>
        <p:spPr>
          <a:xfrm>
            <a:off x="1426169" y="3358954"/>
            <a:ext cx="592508" cy="699354"/>
          </a:xfrm>
          <a:prstGeom prst="rect">
            <a:avLst/>
          </a:prstGeom>
        </p:spPr>
      </p:pic>
      <p:pic>
        <p:nvPicPr>
          <p:cNvPr id="23" name="Picture 22"/>
          <p:cNvPicPr>
            <a:picLocks noChangeAspect="1"/>
          </p:cNvPicPr>
          <p:nvPr/>
        </p:nvPicPr>
        <p:blipFill>
          <a:blip r:embed="rId5"/>
          <a:stretch>
            <a:fillRect/>
          </a:stretch>
        </p:blipFill>
        <p:spPr>
          <a:xfrm>
            <a:off x="1426168" y="4169228"/>
            <a:ext cx="718780" cy="611934"/>
          </a:xfrm>
          <a:prstGeom prst="rect">
            <a:avLst/>
          </a:prstGeom>
        </p:spPr>
      </p:pic>
      <p:pic>
        <p:nvPicPr>
          <p:cNvPr id="24" name="Picture 23"/>
          <p:cNvPicPr>
            <a:picLocks noChangeAspect="1"/>
          </p:cNvPicPr>
          <p:nvPr/>
        </p:nvPicPr>
        <p:blipFill>
          <a:blip r:embed="rId6"/>
          <a:stretch>
            <a:fillRect/>
          </a:stretch>
        </p:blipFill>
        <p:spPr>
          <a:xfrm>
            <a:off x="1392172" y="4927245"/>
            <a:ext cx="660500" cy="514802"/>
          </a:xfrm>
          <a:prstGeom prst="rect">
            <a:avLst/>
          </a:prstGeom>
        </p:spPr>
      </p:pic>
      <p:pic>
        <p:nvPicPr>
          <p:cNvPr id="25" name="Picture 24"/>
          <p:cNvPicPr>
            <a:picLocks noChangeAspect="1"/>
          </p:cNvPicPr>
          <p:nvPr/>
        </p:nvPicPr>
        <p:blipFill>
          <a:blip r:embed="rId7"/>
          <a:stretch>
            <a:fillRect/>
          </a:stretch>
        </p:blipFill>
        <p:spPr>
          <a:xfrm>
            <a:off x="1426170" y="5588130"/>
            <a:ext cx="747920" cy="689640"/>
          </a:xfrm>
          <a:prstGeom prst="rect">
            <a:avLst/>
          </a:prstGeom>
        </p:spPr>
      </p:pic>
      <p:sp>
        <p:nvSpPr>
          <p:cNvPr id="2" name="Title 1"/>
          <p:cNvSpPr>
            <a:spLocks noGrp="1"/>
          </p:cNvSpPr>
          <p:nvPr>
            <p:ph type="title"/>
          </p:nvPr>
        </p:nvSpPr>
        <p:spPr/>
        <p:txBody>
          <a:bodyPr/>
          <a:lstStyle/>
          <a:p>
            <a:r>
              <a:rPr lang="en-US" dirty="0"/>
              <a:t>To embed </a:t>
            </a:r>
            <a:r>
              <a:rPr lang="en-US" dirty="0">
                <a:solidFill>
                  <a:schemeClr val="accent6"/>
                </a:solidFill>
              </a:rPr>
              <a:t>or to reference, that is the question</a:t>
            </a:r>
            <a:endParaRPr lang="en-US" dirty="0"/>
          </a:p>
        </p:txBody>
      </p:sp>
      <p:sp>
        <p:nvSpPr>
          <p:cNvPr id="26" name="Rectangle 25"/>
          <p:cNvSpPr/>
          <p:nvPr/>
        </p:nvSpPr>
        <p:spPr>
          <a:xfrm>
            <a:off x="712217" y="1537506"/>
            <a:ext cx="8647266" cy="940923"/>
          </a:xfrm>
          <a:prstGeom prst="rect">
            <a:avLst/>
          </a:prstGeom>
        </p:spPr>
        <p:txBody>
          <a:bodyPr wrap="square">
            <a:spAutoFit/>
          </a:bodyPr>
          <a:lstStyle/>
          <a:p>
            <a:pPr defTabSz="914224">
              <a:spcBef>
                <a:spcPts val="612"/>
              </a:spcBef>
            </a:pPr>
            <a:r>
              <a:rPr lang="en-US" sz="2448" kern="0" dirty="0">
                <a:solidFill>
                  <a:srgbClr val="FFFFFF"/>
                </a:solidFill>
                <a:latin typeface="Segoe UI"/>
              </a:rPr>
              <a:t>Data from entities </a:t>
            </a:r>
            <a:r>
              <a:rPr lang="en-US" sz="2448" kern="0" dirty="0">
                <a:latin typeface="Segoe UI"/>
              </a:rPr>
              <a:t>are queried together</a:t>
            </a:r>
          </a:p>
          <a:p>
            <a:pPr defTabSz="914224">
              <a:spcBef>
                <a:spcPts val="612"/>
              </a:spcBef>
            </a:pPr>
            <a:endParaRPr lang="en-US" sz="2448" kern="0" dirty="0">
              <a:solidFill>
                <a:srgbClr val="FFFFFF"/>
              </a:solidFill>
              <a:latin typeface="Segoe UI"/>
            </a:endParaRPr>
          </a:p>
        </p:txBody>
      </p:sp>
    </p:spTree>
    <p:extLst>
      <p:ext uri="{BB962C8B-B14F-4D97-AF65-F5344CB8AC3E}">
        <p14:creationId xmlns:p14="http://schemas.microsoft.com/office/powerpoint/2010/main" val="31594052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500"/>
                                  </p:stCondLst>
                                  <p:childTnLst>
                                    <p:set>
                                      <p:cBhvr>
                                        <p:cTn id="12" dur="1" fill="hold">
                                          <p:stCondLst>
                                            <p:cond delay="0"/>
                                          </p:stCondLst>
                                        </p:cTn>
                                        <p:tgtEl>
                                          <p:spTgt spid="23"/>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nodeType="afterEffect">
                                  <p:stCondLst>
                                    <p:cond delay="500"/>
                                  </p:stCondLst>
                                  <p:childTnLst>
                                    <p:set>
                                      <p:cBhvr>
                                        <p:cTn id="15" dur="1" fill="hold">
                                          <p:stCondLst>
                                            <p:cond delay="0"/>
                                          </p:stCondLst>
                                        </p:cTn>
                                        <p:tgtEl>
                                          <p:spTgt spid="24"/>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50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25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12217" y="1537506"/>
            <a:ext cx="8647266" cy="940923"/>
          </a:xfrm>
          <a:prstGeom prst="rect">
            <a:avLst/>
          </a:prstGeom>
        </p:spPr>
        <p:txBody>
          <a:bodyPr wrap="square">
            <a:spAutoFit/>
          </a:bodyPr>
          <a:lstStyle/>
          <a:p>
            <a:pPr defTabSz="914224">
              <a:spcBef>
                <a:spcPts val="612"/>
              </a:spcBef>
            </a:pPr>
            <a:r>
              <a:rPr lang="en-US" sz="2448" kern="0" dirty="0">
                <a:solidFill>
                  <a:srgbClr val="FFFFFF"/>
                </a:solidFill>
                <a:latin typeface="Segoe UI"/>
              </a:rPr>
              <a:t>Data from entities are </a:t>
            </a:r>
            <a:r>
              <a:rPr lang="en-US" sz="2448" kern="0" dirty="0">
                <a:solidFill>
                  <a:srgbClr val="FFF100"/>
                </a:solidFill>
                <a:latin typeface="Segoe UI"/>
              </a:rPr>
              <a:t>queried together</a:t>
            </a:r>
          </a:p>
          <a:p>
            <a:pPr defTabSz="914224">
              <a:spcBef>
                <a:spcPts val="612"/>
              </a:spcBef>
            </a:pPr>
            <a:endParaRPr lang="en-US" sz="2448" kern="0" dirty="0">
              <a:solidFill>
                <a:srgbClr val="FFFFFF"/>
              </a:solidFill>
              <a:latin typeface="Segoe UI"/>
            </a:endParaRPr>
          </a:p>
        </p:txBody>
      </p:sp>
      <p:sp>
        <p:nvSpPr>
          <p:cNvPr id="2" name="TextBox 1"/>
          <p:cNvSpPr txBox="1"/>
          <p:nvPr/>
        </p:nvSpPr>
        <p:spPr>
          <a:xfrm>
            <a:off x="1160692" y="2230141"/>
            <a:ext cx="11274019" cy="4236096"/>
          </a:xfrm>
          <a:prstGeom prst="rect">
            <a:avLst/>
          </a:prstGeom>
          <a:noFill/>
        </p:spPr>
        <p:txBody>
          <a:bodyPr wrap="square" rtlCol="0">
            <a:spAutoFit/>
          </a:bodyPr>
          <a:lstStyle/>
          <a:p>
            <a:pPr defTabSz="914224"/>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"id": </a:t>
            </a:r>
            <a:r>
              <a:rPr lang="en-US" sz="2448" kern="0" dirty="0">
                <a:solidFill>
                  <a:srgbClr val="FFFFFF"/>
                </a:solidFill>
                <a:latin typeface="Lucida Console" panose="020B0609040504020204" pitchFamily="49" charset="0"/>
              </a:rPr>
              <a:t>"book1",</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"covers": </a:t>
            </a:r>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{"type": </a:t>
            </a:r>
            <a:r>
              <a:rPr lang="en-US" sz="2448" kern="0" dirty="0">
                <a:solidFill>
                  <a:srgbClr val="FFFFFF"/>
                </a:solidFill>
                <a:latin typeface="Lucida Console" panose="020B0609040504020204" pitchFamily="49" charset="0"/>
              </a:rPr>
              <a:t>"front", </a:t>
            </a:r>
            <a:r>
              <a:rPr lang="en-US" sz="2448" kern="0" dirty="0" smtClean="0">
                <a:solidFill>
                  <a:srgbClr val="FFFFFF"/>
                </a:solidFill>
                <a:latin typeface="Lucida Console" panose="020B0609040504020204" pitchFamily="49" charset="0"/>
              </a:rPr>
              <a:t>"</a:t>
            </a:r>
            <a:r>
              <a:rPr lang="en-US" sz="2448" kern="0" dirty="0" err="1" smtClean="0">
                <a:solidFill>
                  <a:srgbClr val="FFFFFF"/>
                </a:solidFill>
                <a:latin typeface="Lucida Console" panose="020B0609040504020204" pitchFamily="49" charset="0"/>
              </a:rPr>
              <a:t>artworkUrl</a:t>
            </a:r>
            <a:r>
              <a:rPr lang="en-US" sz="2448" kern="0" dirty="0" smtClean="0">
                <a:solidFill>
                  <a:srgbClr val="FFFFFF"/>
                </a:solidFill>
                <a:latin typeface="Lucida Console" panose="020B0609040504020204" pitchFamily="49" charset="0"/>
              </a:rPr>
              <a:t>": </a:t>
            </a:r>
            <a:r>
              <a:rPr lang="en-US" sz="2448" kern="0" dirty="0">
                <a:solidFill>
                  <a:srgbClr val="FFFFFF"/>
                </a:solidFill>
                <a:latin typeface="Lucida Console" panose="020B0609040504020204" pitchFamily="49" charset="0"/>
              </a:rPr>
              <a:t>"http://..."},</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{"type": </a:t>
            </a:r>
            <a:r>
              <a:rPr lang="en-US" sz="2448" kern="0" dirty="0">
                <a:solidFill>
                  <a:srgbClr val="FFFFFF"/>
                </a:solidFill>
                <a:latin typeface="Lucida Console" panose="020B0609040504020204" pitchFamily="49" charset="0"/>
              </a:rPr>
              <a:t>"back", </a:t>
            </a:r>
            <a:r>
              <a:rPr lang="en-US" sz="2448" kern="0" dirty="0" smtClean="0">
                <a:solidFill>
                  <a:srgbClr val="FFFFFF"/>
                </a:solidFill>
                <a:latin typeface="Lucida Console" panose="020B0609040504020204" pitchFamily="49" charset="0"/>
              </a:rPr>
              <a:t>"</a:t>
            </a:r>
            <a:r>
              <a:rPr lang="en-US" sz="2448" kern="0" dirty="0" err="1" smtClean="0">
                <a:solidFill>
                  <a:srgbClr val="FFFFFF"/>
                </a:solidFill>
                <a:latin typeface="Lucida Console" panose="020B0609040504020204" pitchFamily="49" charset="0"/>
              </a:rPr>
              <a:t>artworkUrl</a:t>
            </a:r>
            <a:r>
              <a:rPr lang="en-US" sz="2448" kern="0" dirty="0" smtClean="0">
                <a:solidFill>
                  <a:srgbClr val="FFFFFF"/>
                </a:solidFill>
                <a:latin typeface="Lucida Console" panose="020B0609040504020204" pitchFamily="49" charset="0"/>
              </a:rPr>
              <a:t>": </a:t>
            </a:r>
            <a:r>
              <a:rPr lang="en-US" sz="2448" kern="0" dirty="0">
                <a:solidFill>
                  <a:srgbClr val="FFFFFF"/>
                </a:solidFill>
                <a:latin typeface="Lucida Console" panose="020B0609040504020204" pitchFamily="49" charset="0"/>
              </a:rPr>
              <a:t>"http://..."}</a:t>
            </a:r>
          </a:p>
          <a:p>
            <a:pPr defTabSz="914224"/>
            <a:r>
              <a:rPr lang="en-US" sz="2448" kern="0" dirty="0">
                <a:solidFill>
                  <a:srgbClr val="FFFFFF"/>
                </a:solidFill>
                <a:latin typeface="Lucida Console" panose="020B0609040504020204" pitchFamily="49" charset="0"/>
              </a:rPr>
              <a:t>  ],      </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"chapters": </a:t>
            </a:r>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{"id": </a:t>
            </a:r>
            <a:r>
              <a:rPr lang="en-US" sz="2448" kern="0" dirty="0">
                <a:solidFill>
                  <a:srgbClr val="FFFFFF"/>
                </a:solidFill>
                <a:latin typeface="Lucida Console" panose="020B0609040504020204" pitchFamily="49" charset="0"/>
              </a:rPr>
              <a:t>1, </a:t>
            </a:r>
            <a:r>
              <a:rPr lang="en-US" sz="2448" kern="0" dirty="0" smtClean="0">
                <a:solidFill>
                  <a:srgbClr val="FFFFFF"/>
                </a:solidFill>
                <a:latin typeface="Lucida Console" panose="020B0609040504020204" pitchFamily="49" charset="0"/>
              </a:rPr>
              <a:t>"synopsis": </a:t>
            </a:r>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"pages":24</a:t>
            </a:r>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"words":1456</a:t>
            </a:r>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{"id": </a:t>
            </a:r>
            <a:r>
              <a:rPr lang="en-US" sz="2448" kern="0" dirty="0">
                <a:solidFill>
                  <a:srgbClr val="FFFFFF"/>
                </a:solidFill>
                <a:latin typeface="Lucida Console" panose="020B0609040504020204" pitchFamily="49" charset="0"/>
              </a:rPr>
              <a:t>2, </a:t>
            </a:r>
            <a:r>
              <a:rPr lang="en-US" sz="2448" kern="0" dirty="0" smtClean="0">
                <a:solidFill>
                  <a:srgbClr val="FFFFFF"/>
                </a:solidFill>
                <a:latin typeface="Lucida Console" panose="020B0609040504020204" pitchFamily="49" charset="0"/>
              </a:rPr>
              <a:t>"synopsis": </a:t>
            </a:r>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"pages":18</a:t>
            </a:r>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"words":960</a:t>
            </a:r>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p>
          <a:p>
            <a:pPr defTabSz="914224"/>
            <a:r>
              <a:rPr lang="en-US" sz="2448" kern="0" dirty="0" smtClean="0">
                <a:solidFill>
                  <a:srgbClr val="FFFFFF"/>
                </a:solidFill>
                <a:latin typeface="Lucida Console" panose="020B0609040504020204" pitchFamily="49" charset="0"/>
              </a:rPr>
              <a:t>}</a:t>
            </a:r>
            <a:endParaRPr lang="en-US" sz="2448" kern="0" dirty="0">
              <a:solidFill>
                <a:srgbClr val="FFFFFF"/>
              </a:solidFill>
              <a:latin typeface="Lucida Console" panose="020B0609040504020204" pitchFamily="49" charset="0"/>
            </a:endParaRPr>
          </a:p>
        </p:txBody>
      </p:sp>
      <p:sp>
        <p:nvSpPr>
          <p:cNvPr id="3" name="Title 2"/>
          <p:cNvSpPr>
            <a:spLocks noGrp="1"/>
          </p:cNvSpPr>
          <p:nvPr>
            <p:ph type="title"/>
          </p:nvPr>
        </p:nvSpPr>
        <p:spPr/>
        <p:txBody>
          <a:bodyPr/>
          <a:lstStyle/>
          <a:p>
            <a:r>
              <a:rPr lang="en-US" dirty="0"/>
              <a:t>To embed </a:t>
            </a:r>
            <a:r>
              <a:rPr lang="en-US" dirty="0">
                <a:solidFill>
                  <a:schemeClr val="accent6"/>
                </a:solidFill>
              </a:rPr>
              <a:t>or to reference, that is the question</a:t>
            </a:r>
            <a:endParaRPr lang="en-US" dirty="0"/>
          </a:p>
        </p:txBody>
      </p:sp>
    </p:spTree>
    <p:extLst>
      <p:ext uri="{BB962C8B-B14F-4D97-AF65-F5344CB8AC3E}">
        <p14:creationId xmlns:p14="http://schemas.microsoft.com/office/powerpoint/2010/main" val="21017363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1" end="1"/>
                                            </p:txEl>
                                          </p:spTgt>
                                        </p:tgtEl>
                                        <p:attrNameLst>
                                          <p:attrName>style.color</p:attrName>
                                        </p:attrNameLst>
                                      </p:cBhvr>
                                      <p:to>
                                        <a:srgbClr val="FFFC00"/>
                                      </p:to>
                                    </p:animClr>
                                  </p:childTnLst>
                                </p:cTn>
                              </p:par>
                              <p:par>
                                <p:cTn id="7" presetID="3" presetClass="emph" presetSubtype="2" fill="hold" nodeType="withEffect">
                                  <p:stCondLst>
                                    <p:cond delay="0"/>
                                  </p:stCondLst>
                                  <p:childTnLst>
                                    <p:animClr clrSpc="rgb" dir="cw">
                                      <p:cBhvr override="childStyle">
                                        <p:cTn id="8" dur="500" fill="hold"/>
                                        <p:tgtEl>
                                          <p:spTgt spid="2">
                                            <p:txEl>
                                              <p:pRg st="2" end="2"/>
                                            </p:txEl>
                                          </p:spTgt>
                                        </p:tgtEl>
                                        <p:attrNameLst>
                                          <p:attrName>style.color</p:attrName>
                                        </p:attrNameLst>
                                      </p:cBhvr>
                                      <p:to>
                                        <a:srgbClr val="FFFC00"/>
                                      </p:to>
                                    </p:animClr>
                                  </p:childTnLst>
                                </p:cTn>
                              </p:par>
                              <p:par>
                                <p:cTn id="9" presetID="3" presetClass="emph" presetSubtype="2" fill="hold" nodeType="withEffect">
                                  <p:stCondLst>
                                    <p:cond delay="0"/>
                                  </p:stCondLst>
                                  <p:childTnLst>
                                    <p:animClr clrSpc="rgb" dir="cw">
                                      <p:cBhvr override="childStyle">
                                        <p:cTn id="10" dur="500" fill="hold"/>
                                        <p:tgtEl>
                                          <p:spTgt spid="2">
                                            <p:txEl>
                                              <p:pRg st="5" end="5"/>
                                            </p:txEl>
                                          </p:spTgt>
                                        </p:tgtEl>
                                        <p:attrNameLst>
                                          <p:attrName>style.color</p:attrName>
                                        </p:attrNameLst>
                                      </p:cBhvr>
                                      <p:to>
                                        <a:srgbClr val="FFFC00"/>
                                      </p:to>
                                    </p:animClr>
                                  </p:childTnLst>
                                </p:cTn>
                              </p:par>
                              <p:par>
                                <p:cTn id="11" presetID="3" presetClass="emph" presetSubtype="2" fill="hold" nodeType="withEffect">
                                  <p:stCondLst>
                                    <p:cond delay="0"/>
                                  </p:stCondLst>
                                  <p:childTnLst>
                                    <p:animClr clrSpc="rgb" dir="cw">
                                      <p:cBhvr override="childStyle">
                                        <p:cTn id="12" dur="500" fill="hold"/>
                                        <p:tgtEl>
                                          <p:spTgt spid="2">
                                            <p:txEl>
                                              <p:pRg st="6" end="6"/>
                                            </p:txEl>
                                          </p:spTgt>
                                        </p:tgtEl>
                                        <p:attrNameLst>
                                          <p:attrName>style.color</p:attrName>
                                        </p:attrNameLst>
                                      </p:cBhvr>
                                      <p:to>
                                        <a:srgbClr val="FFFC00"/>
                                      </p:to>
                                    </p:animClr>
                                  </p:childTnLst>
                                </p:cTn>
                              </p:par>
                              <p:par>
                                <p:cTn id="13" presetID="3" presetClass="emph" presetSubtype="2" fill="hold" nodeType="withEffect">
                                  <p:stCondLst>
                                    <p:cond delay="0"/>
                                  </p:stCondLst>
                                  <p:childTnLst>
                                    <p:animClr clrSpc="rgb" dir="cw">
                                      <p:cBhvr override="childStyle">
                                        <p:cTn id="14" dur="500" fill="hold"/>
                                        <p:tgtEl>
                                          <p:spTgt spid="2">
                                            <p:txEl>
                                              <p:pRg st="9" end="9"/>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 your brain today:</a:t>
            </a:r>
            <a:endParaRPr lang="en-US" dirty="0"/>
          </a:p>
        </p:txBody>
      </p:sp>
      <p:sp>
        <p:nvSpPr>
          <p:cNvPr id="5" name="Text Placeholder 4"/>
          <p:cNvSpPr>
            <a:spLocks noGrp="1"/>
          </p:cNvSpPr>
          <p:nvPr>
            <p:ph type="body" sz="quarter" idx="10"/>
          </p:nvPr>
        </p:nvSpPr>
        <p:spPr>
          <a:xfrm>
            <a:off x="274638" y="1212850"/>
            <a:ext cx="11887200" cy="3447098"/>
          </a:xfrm>
        </p:spPr>
        <p:txBody>
          <a:bodyPr vert="horz" wrap="square" lIns="146304" tIns="91440" rIns="146304" bIns="91440" rtlCol="0" anchor="t">
            <a:spAutoFit/>
          </a:bodyPr>
          <a:lstStyle/>
          <a:p>
            <a:r>
              <a:rPr lang="en-US" dirty="0" smtClean="0"/>
              <a:t>Un-learn relational habits</a:t>
            </a:r>
          </a:p>
          <a:p>
            <a:r>
              <a:rPr lang="en-US" dirty="0" smtClean="0"/>
              <a:t>Crush </a:t>
            </a:r>
            <a:r>
              <a:rPr lang="en-US" dirty="0" smtClean="0"/>
              <a:t>common </a:t>
            </a:r>
            <a:r>
              <a:rPr lang="en-US" dirty="0"/>
              <a:t>modeling </a:t>
            </a:r>
            <a:r>
              <a:rPr lang="en-US" dirty="0" smtClean="0"/>
              <a:t>challenges</a:t>
            </a:r>
            <a:endParaRPr lang="en-US" dirty="0"/>
          </a:p>
          <a:p>
            <a:r>
              <a:rPr lang="en-US" dirty="0" err="1" smtClean="0"/>
              <a:t>Grok</a:t>
            </a:r>
            <a:r>
              <a:rPr lang="en-US" dirty="0" smtClean="0"/>
              <a:t> real-world </a:t>
            </a:r>
            <a:r>
              <a:rPr lang="en-US" dirty="0"/>
              <a:t>use </a:t>
            </a:r>
            <a:r>
              <a:rPr lang="en-US" dirty="0" smtClean="0"/>
              <a:t>cases</a:t>
            </a:r>
          </a:p>
          <a:p>
            <a:endParaRPr lang="en-US" dirty="0"/>
          </a:p>
          <a:p>
            <a:r>
              <a:rPr lang="en-US" dirty="0" smtClean="0"/>
              <a:t>Thought-provoking?</a:t>
            </a:r>
          </a:p>
        </p:txBody>
      </p:sp>
    </p:spTree>
    <p:extLst>
      <p:ext uri="{BB962C8B-B14F-4D97-AF65-F5344CB8AC3E}">
        <p14:creationId xmlns:p14="http://schemas.microsoft.com/office/powerpoint/2010/main" val="2372320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12217" y="1537506"/>
            <a:ext cx="8647266" cy="941056"/>
          </a:xfrm>
          <a:prstGeom prst="rect">
            <a:avLst/>
          </a:prstGeom>
        </p:spPr>
        <p:txBody>
          <a:bodyPr wrap="square">
            <a:spAutoFit/>
          </a:bodyPr>
          <a:lstStyle/>
          <a:p>
            <a:pPr defTabSz="914224">
              <a:spcBef>
                <a:spcPts val="612"/>
              </a:spcBef>
            </a:pPr>
            <a:r>
              <a:rPr lang="en-US" sz="2448" kern="0" dirty="0">
                <a:solidFill>
                  <a:schemeClr val="bg1">
                    <a:lumMod val="60000"/>
                    <a:lumOff val="40000"/>
                  </a:schemeClr>
                </a:solidFill>
                <a:latin typeface="Segoe UI"/>
              </a:rPr>
              <a:t>Data from entities are queried together</a:t>
            </a:r>
          </a:p>
          <a:p>
            <a:pPr defTabSz="914224">
              <a:spcBef>
                <a:spcPts val="612"/>
              </a:spcBef>
            </a:pPr>
            <a:r>
              <a:rPr lang="en-US" sz="2448" kern="0" dirty="0">
                <a:solidFill>
                  <a:srgbClr val="FFFFFF"/>
                </a:solidFill>
                <a:latin typeface="Segoe UI"/>
              </a:rPr>
              <a:t>The child is a</a:t>
            </a:r>
            <a:r>
              <a:rPr lang="en-US" sz="2448" b="1" kern="0" dirty="0">
                <a:solidFill>
                  <a:srgbClr val="FFFFFF"/>
                </a:solidFill>
                <a:latin typeface="Segoe UI"/>
              </a:rPr>
              <a:t> </a:t>
            </a:r>
            <a:r>
              <a:rPr lang="en-US" sz="2448" kern="0" dirty="0">
                <a:solidFill>
                  <a:srgbClr val="FFF100"/>
                </a:solidFill>
                <a:latin typeface="Segoe UI"/>
              </a:rPr>
              <a:t>dependent</a:t>
            </a:r>
            <a:r>
              <a:rPr lang="en-US" sz="2448" b="1" kern="0" dirty="0">
                <a:solidFill>
                  <a:srgbClr val="FFFFFF"/>
                </a:solidFill>
                <a:latin typeface="Segoe UI"/>
              </a:rPr>
              <a:t> </a:t>
            </a:r>
            <a:r>
              <a:rPr lang="en-US" sz="2448" kern="0" dirty="0">
                <a:solidFill>
                  <a:srgbClr val="FFFFFF"/>
                </a:solidFill>
                <a:latin typeface="Segoe UI"/>
              </a:rPr>
              <a:t>e.g. Order Line depends on Order</a:t>
            </a:r>
          </a:p>
        </p:txBody>
      </p:sp>
      <p:sp>
        <p:nvSpPr>
          <p:cNvPr id="6" name="TextBox 5"/>
          <p:cNvSpPr txBox="1"/>
          <p:nvPr/>
        </p:nvSpPr>
        <p:spPr>
          <a:xfrm>
            <a:off x="1047463" y="2578112"/>
            <a:ext cx="11133442" cy="3936220"/>
          </a:xfrm>
          <a:prstGeom prst="rect">
            <a:avLst/>
          </a:prstGeom>
          <a:noFill/>
        </p:spPr>
        <p:txBody>
          <a:bodyPr wrap="square" rtlCol="0">
            <a:spAutoFit/>
          </a:bodyPr>
          <a:lstStyle/>
          <a:p>
            <a:pPr defTabSz="914224"/>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"id": </a:t>
            </a:r>
            <a:r>
              <a:rPr lang="en-US" sz="2448" kern="0" dirty="0">
                <a:solidFill>
                  <a:srgbClr val="FFFFFF"/>
                </a:solidFill>
                <a:latin typeface="Lucida Console" panose="020B0609040504020204" pitchFamily="49" charset="0"/>
              </a:rPr>
              <a:t>"</a:t>
            </a:r>
            <a:r>
              <a:rPr lang="en-US" sz="2448" kern="0" dirty="0">
                <a:latin typeface="Lucida Console" panose="020B0609040504020204" pitchFamily="49" charset="0"/>
              </a:rPr>
              <a:t>order1</a:t>
            </a:r>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"customer": </a:t>
            </a:r>
            <a:r>
              <a:rPr lang="en-US" sz="2448" kern="0" dirty="0">
                <a:solidFill>
                  <a:srgbClr val="FFFFFF"/>
                </a:solidFill>
                <a:latin typeface="Lucida Console" panose="020B0609040504020204" pitchFamily="49" charset="0"/>
              </a:rPr>
              <a:t>"customer1",</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a:t>
            </a:r>
            <a:r>
              <a:rPr lang="en-US" sz="2448" kern="0" dirty="0" err="1" smtClean="0">
                <a:solidFill>
                  <a:srgbClr val="FFFFFF"/>
                </a:solidFill>
                <a:latin typeface="Lucida Console" panose="020B0609040504020204" pitchFamily="49" charset="0"/>
              </a:rPr>
              <a:t>orderDate</a:t>
            </a:r>
            <a:r>
              <a:rPr lang="en-US" sz="2448" kern="0" dirty="0" smtClean="0">
                <a:solidFill>
                  <a:srgbClr val="FFFFFF"/>
                </a:solidFill>
                <a:latin typeface="Lucida Console" panose="020B0609040504020204" pitchFamily="49" charset="0"/>
              </a:rPr>
              <a:t>": </a:t>
            </a:r>
            <a:r>
              <a:rPr lang="en-US" sz="2448" kern="0" dirty="0">
                <a:solidFill>
                  <a:srgbClr val="FFFFFF"/>
                </a:solidFill>
                <a:latin typeface="Lucida Console" panose="020B0609040504020204" pitchFamily="49" charset="0"/>
              </a:rPr>
              <a:t>"2014-09-15T23:14:25.7251173Z"</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a:t>
            </a:r>
            <a:r>
              <a:rPr lang="en-US" sz="2448" kern="0" dirty="0" smtClean="0">
                <a:latin typeface="Lucida Console" panose="020B0609040504020204" pitchFamily="49" charset="0"/>
              </a:rPr>
              <a:t>lines":</a:t>
            </a:r>
            <a:r>
              <a:rPr lang="en-US" sz="2448" kern="0" dirty="0" smtClean="0">
                <a:solidFill>
                  <a:srgbClr val="FFF100"/>
                </a:solidFill>
                <a:latin typeface="Lucida Console" panose="020B0609040504020204" pitchFamily="49" charset="0"/>
              </a:rPr>
              <a:t> </a:t>
            </a:r>
            <a:r>
              <a:rPr lang="en-US" sz="2448" kern="0" dirty="0">
                <a:latin typeface="Lucida Console" panose="020B0609040504020204" pitchFamily="49" charset="0"/>
              </a:rPr>
              <a:t>[</a:t>
            </a:r>
          </a:p>
          <a:p>
            <a:pPr defTabSz="914224"/>
            <a:r>
              <a:rPr lang="en-US" sz="2448" kern="0" dirty="0">
                <a:latin typeface="Lucida Console" panose="020B0609040504020204" pitchFamily="49" charset="0"/>
              </a:rPr>
              <a:t>    </a:t>
            </a:r>
            <a:r>
              <a:rPr lang="en-US" sz="2448" kern="0" dirty="0" smtClean="0">
                <a:latin typeface="Lucida Console" panose="020B0609040504020204" pitchFamily="49" charset="0"/>
              </a:rPr>
              <a:t>{"product": "monitor", "price": </a:t>
            </a:r>
            <a:r>
              <a:rPr lang="en-US" sz="2448" kern="0" dirty="0">
                <a:latin typeface="Lucida Console" panose="020B0609040504020204" pitchFamily="49" charset="0"/>
              </a:rPr>
              <a:t>200.00, </a:t>
            </a:r>
            <a:r>
              <a:rPr lang="en-US" sz="2448" kern="0" dirty="0" smtClean="0">
                <a:latin typeface="Lucida Console" panose="020B0609040504020204" pitchFamily="49" charset="0"/>
              </a:rPr>
              <a:t>"</a:t>
            </a:r>
            <a:r>
              <a:rPr lang="en-US" sz="2448" kern="0" dirty="0" err="1" smtClean="0">
                <a:latin typeface="Lucida Console" panose="020B0609040504020204" pitchFamily="49" charset="0"/>
              </a:rPr>
              <a:t>qty</a:t>
            </a:r>
            <a:r>
              <a:rPr lang="en-US" sz="2448" kern="0" dirty="0" smtClean="0">
                <a:latin typeface="Lucida Console" panose="020B0609040504020204" pitchFamily="49" charset="0"/>
              </a:rPr>
              <a:t>": </a:t>
            </a:r>
            <a:r>
              <a:rPr lang="en-US" sz="2448" kern="0" dirty="0">
                <a:latin typeface="Lucida Console" panose="020B0609040504020204" pitchFamily="49" charset="0"/>
              </a:rPr>
              <a:t>50 },</a:t>
            </a:r>
          </a:p>
          <a:p>
            <a:pPr defTabSz="914224"/>
            <a:r>
              <a:rPr lang="en-US" sz="2448" kern="0" dirty="0">
                <a:latin typeface="Lucida Console" panose="020B0609040504020204" pitchFamily="49" charset="0"/>
              </a:rPr>
              <a:t>    </a:t>
            </a:r>
            <a:r>
              <a:rPr lang="en-US" sz="2448" kern="0" dirty="0" smtClean="0">
                <a:latin typeface="Lucida Console" panose="020B0609040504020204" pitchFamily="49" charset="0"/>
              </a:rPr>
              <a:t>{"product": </a:t>
            </a:r>
            <a:r>
              <a:rPr lang="en-US" sz="2448" kern="0" dirty="0">
                <a:latin typeface="Lucida Console" panose="020B0609040504020204" pitchFamily="49" charset="0"/>
              </a:rPr>
              <a:t>"Keyboard", </a:t>
            </a:r>
            <a:r>
              <a:rPr lang="en-US" sz="2448" kern="0" dirty="0" smtClean="0">
                <a:latin typeface="Lucida Console" panose="020B0609040504020204" pitchFamily="49" charset="0"/>
              </a:rPr>
              <a:t>"price":</a:t>
            </a:r>
            <a:r>
              <a:rPr lang="en-US" sz="2448" kern="0" dirty="0">
                <a:latin typeface="Lucida Console" panose="020B0609040504020204" pitchFamily="49" charset="0"/>
              </a:rPr>
              <a:t>23.67, </a:t>
            </a:r>
            <a:r>
              <a:rPr lang="en-US" sz="2448" kern="0" dirty="0" smtClean="0">
                <a:latin typeface="Lucida Console" panose="020B0609040504020204" pitchFamily="49" charset="0"/>
              </a:rPr>
              <a:t>"qty":4</a:t>
            </a:r>
            <a:r>
              <a:rPr lang="en-US" sz="2448" kern="0" dirty="0">
                <a:latin typeface="Lucida Console" panose="020B0609040504020204" pitchFamily="49" charset="0"/>
              </a:rPr>
              <a:t>},</a:t>
            </a:r>
          </a:p>
          <a:p>
            <a:pPr defTabSz="914224"/>
            <a:r>
              <a:rPr lang="en-US" sz="2448" kern="0" dirty="0">
                <a:latin typeface="Lucida Console" panose="020B0609040504020204" pitchFamily="49" charset="0"/>
              </a:rPr>
              <a:t>    </a:t>
            </a:r>
            <a:r>
              <a:rPr lang="en-US" sz="2448" kern="0" dirty="0" smtClean="0">
                <a:latin typeface="Lucida Console" panose="020B0609040504020204" pitchFamily="49" charset="0"/>
              </a:rPr>
              <a:t>{"product": </a:t>
            </a:r>
            <a:r>
              <a:rPr lang="en-US" sz="2448" kern="0" dirty="0">
                <a:latin typeface="Lucida Console" panose="020B0609040504020204" pitchFamily="49" charset="0"/>
              </a:rPr>
              <a:t>"CPU", </a:t>
            </a:r>
            <a:r>
              <a:rPr lang="en-US" sz="2448" kern="0" dirty="0" smtClean="0">
                <a:latin typeface="Lucida Console" panose="020B0609040504020204" pitchFamily="49" charset="0"/>
              </a:rPr>
              <a:t>"price":87.89</a:t>
            </a:r>
            <a:r>
              <a:rPr lang="en-US" sz="2448" kern="0" dirty="0">
                <a:latin typeface="Lucida Console" panose="020B0609040504020204" pitchFamily="49" charset="0"/>
              </a:rPr>
              <a:t>, </a:t>
            </a:r>
            <a:r>
              <a:rPr lang="en-US" sz="2448" kern="0" dirty="0" smtClean="0">
                <a:latin typeface="Lucida Console" panose="020B0609040504020204" pitchFamily="49" charset="0"/>
              </a:rPr>
              <a:t>"qty":1</a:t>
            </a:r>
            <a:r>
              <a:rPr lang="en-US" sz="2448" kern="0" dirty="0">
                <a:latin typeface="Lucida Console" panose="020B0609040504020204" pitchFamily="49" charset="0"/>
              </a:rPr>
              <a:t>}</a:t>
            </a:r>
          </a:p>
          <a:p>
            <a:pPr defTabSz="914224"/>
            <a:r>
              <a:rPr lang="en-US" sz="2448" kern="0" dirty="0">
                <a:latin typeface="Lucida Console" panose="020B0609040504020204" pitchFamily="49" charset="0"/>
              </a:rPr>
              <a:t>  ]      </a:t>
            </a:r>
          </a:p>
          <a:p>
            <a:pPr defTabSz="914224"/>
            <a:r>
              <a:rPr lang="en-US" sz="2448" kern="0" dirty="0">
                <a:solidFill>
                  <a:srgbClr val="FFFFFF"/>
                </a:solidFill>
                <a:latin typeface="Lucida Console" panose="020B0609040504020204" pitchFamily="49" charset="0"/>
              </a:rPr>
              <a:t>}</a:t>
            </a:r>
          </a:p>
        </p:txBody>
      </p:sp>
      <p:sp>
        <p:nvSpPr>
          <p:cNvPr id="2" name="Title 1"/>
          <p:cNvSpPr>
            <a:spLocks noGrp="1"/>
          </p:cNvSpPr>
          <p:nvPr>
            <p:ph type="title"/>
          </p:nvPr>
        </p:nvSpPr>
        <p:spPr/>
        <p:txBody>
          <a:bodyPr/>
          <a:lstStyle/>
          <a:p>
            <a:r>
              <a:rPr lang="en-US" dirty="0"/>
              <a:t>To embed </a:t>
            </a:r>
            <a:r>
              <a:rPr lang="en-US" dirty="0">
                <a:solidFill>
                  <a:schemeClr val="accent6"/>
                </a:solidFill>
              </a:rPr>
              <a:t>or to reference, that is the question</a:t>
            </a:r>
            <a:endParaRPr lang="en-US" dirty="0"/>
          </a:p>
        </p:txBody>
      </p:sp>
    </p:spTree>
    <p:extLst>
      <p:ext uri="{BB962C8B-B14F-4D97-AF65-F5344CB8AC3E}">
        <p14:creationId xmlns:p14="http://schemas.microsoft.com/office/powerpoint/2010/main" val="31666096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nodeType="clickEffect">
                                  <p:stCondLst>
                                    <p:cond delay="0"/>
                                  </p:stCondLst>
                                  <p:childTnLst>
                                    <p:animClr clrSpc="rgb" dir="cw">
                                      <p:cBhvr override="childStyle">
                                        <p:cTn id="38" dur="500" fill="hold"/>
                                        <p:tgtEl>
                                          <p:spTgt spid="6">
                                            <p:txEl>
                                              <p:pRg st="1" end="1"/>
                                            </p:txEl>
                                          </p:spTgt>
                                        </p:tgtEl>
                                        <p:attrNameLst>
                                          <p:attrName>style.color</p:attrName>
                                        </p:attrNameLst>
                                      </p:cBhvr>
                                      <p:to>
                                        <a:srgbClr val="FFFC00"/>
                                      </p:to>
                                    </p:animClr>
                                  </p:childTnLst>
                                </p:cTn>
                              </p:par>
                              <p:par>
                                <p:cTn id="39" presetID="3" presetClass="emph" presetSubtype="2" fill="hold" nodeType="withEffect">
                                  <p:stCondLst>
                                    <p:cond delay="0"/>
                                  </p:stCondLst>
                                  <p:childTnLst>
                                    <p:animClr clrSpc="rgb" dir="cw">
                                      <p:cBhvr override="childStyle">
                                        <p:cTn id="40" dur="500" fill="hold"/>
                                        <p:tgtEl>
                                          <p:spTgt spid="6">
                                            <p:txEl>
                                              <p:pRg st="4" end="4"/>
                                            </p:txEl>
                                          </p:spTgt>
                                        </p:tgtEl>
                                        <p:attrNameLst>
                                          <p:attrName>style.color</p:attrName>
                                        </p:attrNameLst>
                                      </p:cBhvr>
                                      <p:to>
                                        <a:srgbClr val="FFFC00"/>
                                      </p:to>
                                    </p:animClr>
                                  </p:childTnLst>
                                </p:cTn>
                              </p:par>
                              <p:par>
                                <p:cTn id="41" presetID="3" presetClass="emph" presetSubtype="2" fill="hold" nodeType="withEffect">
                                  <p:stCondLst>
                                    <p:cond delay="0"/>
                                  </p:stCondLst>
                                  <p:childTnLst>
                                    <p:animClr clrSpc="rgb" dir="cw">
                                      <p:cBhvr override="childStyle">
                                        <p:cTn id="42" dur="500" fill="hold"/>
                                        <p:tgtEl>
                                          <p:spTgt spid="6">
                                            <p:txEl>
                                              <p:pRg st="8" end="8"/>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12217" y="1537505"/>
            <a:ext cx="8647266" cy="1866418"/>
          </a:xfrm>
          <a:prstGeom prst="rect">
            <a:avLst/>
          </a:prstGeom>
        </p:spPr>
        <p:txBody>
          <a:bodyPr wrap="square">
            <a:spAutoFit/>
          </a:bodyPr>
          <a:lstStyle/>
          <a:p>
            <a:pPr defTabSz="914224">
              <a:spcBef>
                <a:spcPts val="612"/>
              </a:spcBef>
            </a:pPr>
            <a:r>
              <a:rPr lang="en-US" sz="2448" kern="0" dirty="0">
                <a:solidFill>
                  <a:schemeClr val="bg1">
                    <a:lumMod val="60000"/>
                    <a:lumOff val="40000"/>
                  </a:schemeClr>
                </a:solidFill>
                <a:latin typeface="Segoe UI"/>
              </a:rPr>
              <a:t>Data from entities are queried together</a:t>
            </a:r>
          </a:p>
          <a:p>
            <a:pPr defTabSz="914224">
              <a:spcBef>
                <a:spcPts val="612"/>
              </a:spcBef>
            </a:pPr>
            <a:r>
              <a:rPr lang="en-US" sz="2448" kern="0" dirty="0">
                <a:solidFill>
                  <a:schemeClr val="bg1">
                    <a:lumMod val="60000"/>
                    <a:lumOff val="40000"/>
                  </a:schemeClr>
                </a:solidFill>
                <a:latin typeface="Segoe UI"/>
              </a:rPr>
              <a:t>The child is a dependent e.g. Order Line depends on Order</a:t>
            </a:r>
          </a:p>
          <a:p>
            <a:pPr defTabSz="914224">
              <a:spcBef>
                <a:spcPts val="612"/>
              </a:spcBef>
            </a:pPr>
            <a:r>
              <a:rPr lang="en-US" sz="2448" kern="0" dirty="0">
                <a:solidFill>
                  <a:srgbClr val="FFF100"/>
                </a:solidFill>
                <a:latin typeface="Segoe UI"/>
              </a:rPr>
              <a:t>1:1 relationship</a:t>
            </a:r>
          </a:p>
          <a:p>
            <a:pPr defTabSz="914224">
              <a:spcBef>
                <a:spcPts val="612"/>
              </a:spcBef>
            </a:pPr>
            <a:endParaRPr lang="en-US" sz="2448" kern="0" dirty="0">
              <a:solidFill>
                <a:srgbClr val="FFFFFF"/>
              </a:solidFill>
              <a:latin typeface="Segoe UI"/>
            </a:endParaRPr>
          </a:p>
        </p:txBody>
      </p:sp>
      <p:sp>
        <p:nvSpPr>
          <p:cNvPr id="9" name="TextBox 8"/>
          <p:cNvSpPr txBox="1"/>
          <p:nvPr/>
        </p:nvSpPr>
        <p:spPr>
          <a:xfrm>
            <a:off x="1047463" y="2937248"/>
            <a:ext cx="8525449" cy="3105978"/>
          </a:xfrm>
          <a:prstGeom prst="rect">
            <a:avLst/>
          </a:prstGeom>
          <a:noFill/>
        </p:spPr>
        <p:txBody>
          <a:bodyPr wrap="square" rtlCol="0">
            <a:spAutoFit/>
          </a:bodyPr>
          <a:lstStyle/>
          <a:p>
            <a:pPr defTabSz="914224"/>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"id": "person1",</a:t>
            </a:r>
          </a:p>
          <a:p>
            <a:pPr defTabSz="914224"/>
            <a:r>
              <a:rPr lang="en-US" sz="2448" kern="0" dirty="0">
                <a:solidFill>
                  <a:srgbClr val="FFFFFF"/>
                </a:solidFill>
                <a:latin typeface="Lucida Console" panose="020B0609040504020204" pitchFamily="49" charset="0"/>
              </a:rPr>
              <a:t>  "username": "</a:t>
            </a:r>
            <a:r>
              <a:rPr lang="en-US" sz="2448" kern="0" dirty="0" err="1">
                <a:solidFill>
                  <a:srgbClr val="FFFFFF"/>
                </a:solidFill>
                <a:latin typeface="Lucida Console" panose="020B0609040504020204" pitchFamily="49" charset="0"/>
              </a:rPr>
              <a:t>jsmith</a:t>
            </a:r>
            <a:r>
              <a:rPr lang="en-US" sz="2448" kern="0" dirty="0">
                <a:solidFill>
                  <a:srgbClr val="FFFFFF"/>
                </a:solidFill>
                <a:latin typeface="Lucida Console" panose="020B0609040504020204" pitchFamily="49" charset="0"/>
              </a:rPr>
              <a:t>",</a:t>
            </a:r>
          </a:p>
          <a:p>
            <a:pPr defTabSz="914224"/>
            <a:r>
              <a:rPr lang="en-US" sz="2448" kern="0" dirty="0">
                <a:latin typeface="Lucida Console" panose="020B0609040504020204" pitchFamily="49" charset="0"/>
              </a:rPr>
              <a:t>  "profile"</a:t>
            </a:r>
            <a:r>
              <a:rPr lang="en-US" sz="2448" kern="0" dirty="0">
                <a:solidFill>
                  <a:srgbClr val="FFFFFF"/>
                </a:solidFill>
                <a:latin typeface="Lucida Console" panose="020B0609040504020204" pitchFamily="49" charset="0"/>
              </a:rPr>
              <a:t>: {</a:t>
            </a:r>
          </a:p>
          <a:p>
            <a:pPr defTabSz="914224"/>
            <a:r>
              <a:rPr lang="en-US" sz="2448" kern="0" dirty="0">
                <a:solidFill>
                  <a:srgbClr val="FFFFFF"/>
                </a:solidFill>
                <a:latin typeface="Lucida Console" panose="020B0609040504020204" pitchFamily="49" charset="0"/>
              </a:rPr>
              <a:t>    "</a:t>
            </a:r>
            <a:r>
              <a:rPr lang="en-US" sz="2448" kern="0" dirty="0">
                <a:latin typeface="Lucida Console" panose="020B0609040504020204" pitchFamily="49" charset="0"/>
              </a:rPr>
              <a:t>name"</a:t>
            </a:r>
            <a:r>
              <a:rPr lang="en-US" sz="2448" kern="0" dirty="0">
                <a:solidFill>
                  <a:srgbClr val="FFFFFF"/>
                </a:solidFill>
                <a:latin typeface="Lucida Console" panose="020B0609040504020204" pitchFamily="49" charset="0"/>
              </a:rPr>
              <a:t>: "John Smith",</a:t>
            </a:r>
          </a:p>
          <a:p>
            <a:pPr defTabSz="914224"/>
            <a:r>
              <a:rPr lang="en-US" sz="2448" kern="0" dirty="0">
                <a:solidFill>
                  <a:srgbClr val="FFFFFF"/>
                </a:solidFill>
                <a:latin typeface="Lucida Console" panose="020B0609040504020204" pitchFamily="49" charset="0"/>
              </a:rPr>
              <a:t>    "</a:t>
            </a:r>
            <a:r>
              <a:rPr lang="en-US" sz="2448" kern="0" dirty="0" err="1">
                <a:solidFill>
                  <a:srgbClr val="FFFFFF"/>
                </a:solidFill>
                <a:latin typeface="Lucida Console" panose="020B0609040504020204" pitchFamily="49" charset="0"/>
              </a:rPr>
              <a:t>joinDate</a:t>
            </a:r>
            <a:r>
              <a:rPr lang="en-US" sz="2448" kern="0" dirty="0">
                <a:solidFill>
                  <a:srgbClr val="FFFFFF"/>
                </a:solidFill>
                <a:latin typeface="Lucida Console" panose="020B0609040504020204" pitchFamily="49" charset="0"/>
              </a:rPr>
              <a:t>": "2016-03-01"</a:t>
            </a:r>
          </a:p>
          <a:p>
            <a:pPr defTabSz="914224"/>
            <a:r>
              <a:rPr lang="en-US" sz="2448" kern="0" dirty="0">
                <a:solidFill>
                  <a:srgbClr val="FFFFFF"/>
                </a:solidFill>
                <a:latin typeface="Lucida Console" panose="020B0609040504020204" pitchFamily="49" charset="0"/>
              </a:rPr>
              <a:t>  } </a:t>
            </a:r>
          </a:p>
          <a:p>
            <a:pPr defTabSz="914224"/>
            <a:r>
              <a:rPr lang="en-US" sz="2448" kern="0" dirty="0">
                <a:solidFill>
                  <a:srgbClr val="FFFFFF"/>
                </a:solidFill>
                <a:latin typeface="Lucida Console" panose="020B0609040504020204" pitchFamily="49" charset="0"/>
              </a:rPr>
              <a:t>}</a:t>
            </a:r>
          </a:p>
        </p:txBody>
      </p:sp>
      <p:sp>
        <p:nvSpPr>
          <p:cNvPr id="3" name="Title 2"/>
          <p:cNvSpPr>
            <a:spLocks noGrp="1"/>
          </p:cNvSpPr>
          <p:nvPr>
            <p:ph type="title"/>
          </p:nvPr>
        </p:nvSpPr>
        <p:spPr/>
        <p:txBody>
          <a:bodyPr/>
          <a:lstStyle/>
          <a:p>
            <a:r>
              <a:rPr lang="en-US" dirty="0"/>
              <a:t>To embed </a:t>
            </a:r>
            <a:r>
              <a:rPr lang="en-US" dirty="0">
                <a:solidFill>
                  <a:schemeClr val="accent6"/>
                </a:solidFill>
              </a:rPr>
              <a:t>or to reference, that is the question</a:t>
            </a:r>
            <a:endParaRPr lang="en-US" dirty="0"/>
          </a:p>
        </p:txBody>
      </p:sp>
    </p:spTree>
    <p:extLst>
      <p:ext uri="{BB962C8B-B14F-4D97-AF65-F5344CB8AC3E}">
        <p14:creationId xmlns:p14="http://schemas.microsoft.com/office/powerpoint/2010/main" val="15801728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fade">
                                      <p:cBhvr>
                                        <p:cTn id="19" dur="500"/>
                                        <p:tgtEl>
                                          <p:spTgt spid="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fade">
                                      <p:cBhvr>
                                        <p:cTn id="22" dur="500"/>
                                        <p:tgtEl>
                                          <p:spTgt spid="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Effect transition="in" filter="fade">
                                      <p:cBhvr>
                                        <p:cTn id="25" dur="500"/>
                                        <p:tgtEl>
                                          <p:spTgt spid="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xEl>
                                              <p:pRg st="7" end="7"/>
                                            </p:txEl>
                                          </p:spTgt>
                                        </p:tgtEl>
                                        <p:attrNameLst>
                                          <p:attrName>style.visibility</p:attrName>
                                        </p:attrNameLst>
                                      </p:cBhvr>
                                      <p:to>
                                        <p:strVal val="visible"/>
                                      </p:to>
                                    </p:set>
                                    <p:animEffect transition="in" filter="fade">
                                      <p:cBhvr>
                                        <p:cTn id="28" dur="500"/>
                                        <p:tgtEl>
                                          <p:spTgt spid="9">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mph" presetSubtype="2" fill="hold" nodeType="clickEffect">
                                  <p:stCondLst>
                                    <p:cond delay="0"/>
                                  </p:stCondLst>
                                  <p:childTnLst>
                                    <p:animClr clrSpc="rgb" dir="cw">
                                      <p:cBhvr override="childStyle">
                                        <p:cTn id="32" dur="500" fill="hold"/>
                                        <p:tgtEl>
                                          <p:spTgt spid="9">
                                            <p:txEl>
                                              <p:pRg st="2" end="2"/>
                                            </p:txEl>
                                          </p:spTgt>
                                        </p:tgtEl>
                                        <p:attrNameLst>
                                          <p:attrName>style.color</p:attrName>
                                        </p:attrNameLst>
                                      </p:cBhvr>
                                      <p:to>
                                        <a:srgbClr val="FFFC00"/>
                                      </p:to>
                                    </p:animClr>
                                  </p:childTnLst>
                                </p:cTn>
                              </p:par>
                              <p:par>
                                <p:cTn id="33" presetID="3" presetClass="emph" presetSubtype="2" fill="hold" nodeType="withEffect">
                                  <p:stCondLst>
                                    <p:cond delay="0"/>
                                  </p:stCondLst>
                                  <p:childTnLst>
                                    <p:animClr clrSpc="rgb" dir="cw">
                                      <p:cBhvr override="childStyle">
                                        <p:cTn id="34" dur="500" fill="hold"/>
                                        <p:tgtEl>
                                          <p:spTgt spid="9">
                                            <p:txEl>
                                              <p:pRg st="3" end="3"/>
                                            </p:txEl>
                                          </p:spTgt>
                                        </p:tgtEl>
                                        <p:attrNameLst>
                                          <p:attrName>style.color</p:attrName>
                                        </p:attrNameLst>
                                      </p:cBhvr>
                                      <p:to>
                                        <a:srgbClr val="FFFC00"/>
                                      </p:to>
                                    </p:animClr>
                                  </p:childTnLst>
                                </p:cTn>
                              </p:par>
                              <p:par>
                                <p:cTn id="35" presetID="3" presetClass="emph" presetSubtype="2" fill="hold" nodeType="withEffect">
                                  <p:stCondLst>
                                    <p:cond delay="0"/>
                                  </p:stCondLst>
                                  <p:childTnLst>
                                    <p:animClr clrSpc="rgb" dir="cw">
                                      <p:cBhvr override="childStyle">
                                        <p:cTn id="36" dur="500" fill="hold"/>
                                        <p:tgtEl>
                                          <p:spTgt spid="9">
                                            <p:txEl>
                                              <p:pRg st="6" end="6"/>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12217" y="1537505"/>
            <a:ext cx="8647266" cy="2329099"/>
          </a:xfrm>
          <a:prstGeom prst="rect">
            <a:avLst/>
          </a:prstGeom>
        </p:spPr>
        <p:txBody>
          <a:bodyPr wrap="square">
            <a:spAutoFit/>
          </a:bodyPr>
          <a:lstStyle/>
          <a:p>
            <a:pPr defTabSz="914224">
              <a:spcBef>
                <a:spcPts val="612"/>
              </a:spcBef>
            </a:pPr>
            <a:r>
              <a:rPr lang="en-US" sz="2448" kern="0" dirty="0">
                <a:solidFill>
                  <a:schemeClr val="bg1">
                    <a:lumMod val="60000"/>
                    <a:lumOff val="40000"/>
                  </a:schemeClr>
                </a:solidFill>
                <a:latin typeface="Segoe UI"/>
              </a:rPr>
              <a:t>Data from entities are queried together</a:t>
            </a:r>
          </a:p>
          <a:p>
            <a:pPr defTabSz="914224">
              <a:spcBef>
                <a:spcPts val="612"/>
              </a:spcBef>
            </a:pPr>
            <a:r>
              <a:rPr lang="en-US" sz="2448" kern="0" dirty="0">
                <a:solidFill>
                  <a:schemeClr val="bg1">
                    <a:lumMod val="60000"/>
                    <a:lumOff val="40000"/>
                  </a:schemeClr>
                </a:solidFill>
                <a:latin typeface="Segoe UI"/>
              </a:rPr>
              <a:t>The child is a dependent e.g. Order Line depends on Order</a:t>
            </a:r>
          </a:p>
          <a:p>
            <a:pPr defTabSz="914224">
              <a:spcBef>
                <a:spcPts val="612"/>
              </a:spcBef>
            </a:pPr>
            <a:r>
              <a:rPr lang="en-US" sz="2448" kern="0" dirty="0">
                <a:solidFill>
                  <a:schemeClr val="bg1">
                    <a:lumMod val="60000"/>
                    <a:lumOff val="40000"/>
                  </a:schemeClr>
                </a:solidFill>
                <a:latin typeface="Segoe UI"/>
              </a:rPr>
              <a:t>1:1 relationship</a:t>
            </a:r>
          </a:p>
          <a:p>
            <a:pPr defTabSz="914224">
              <a:spcBef>
                <a:spcPts val="612"/>
              </a:spcBef>
            </a:pPr>
            <a:r>
              <a:rPr lang="en-US" sz="2448" kern="0" dirty="0">
                <a:solidFill>
                  <a:srgbClr val="FFFFFF"/>
                </a:solidFill>
                <a:latin typeface="Segoe UI"/>
              </a:rPr>
              <a:t>Similar </a:t>
            </a:r>
            <a:r>
              <a:rPr lang="en-US" sz="2448" kern="0" dirty="0">
                <a:solidFill>
                  <a:srgbClr val="FFF100"/>
                </a:solidFill>
                <a:latin typeface="Segoe UI"/>
              </a:rPr>
              <a:t>volatility</a:t>
            </a:r>
          </a:p>
          <a:p>
            <a:pPr defTabSz="914224">
              <a:spcBef>
                <a:spcPts val="612"/>
              </a:spcBef>
            </a:pPr>
            <a:endParaRPr lang="en-US" sz="2448" kern="0" dirty="0">
              <a:solidFill>
                <a:srgbClr val="FFFFFF"/>
              </a:solidFill>
              <a:latin typeface="Segoe UI"/>
            </a:endParaRPr>
          </a:p>
        </p:txBody>
      </p:sp>
      <p:sp>
        <p:nvSpPr>
          <p:cNvPr id="8" name="TextBox 7"/>
          <p:cNvSpPr txBox="1"/>
          <p:nvPr/>
        </p:nvSpPr>
        <p:spPr>
          <a:xfrm>
            <a:off x="1047463" y="3443979"/>
            <a:ext cx="8525449" cy="3482685"/>
          </a:xfrm>
          <a:prstGeom prst="rect">
            <a:avLst/>
          </a:prstGeom>
          <a:noFill/>
        </p:spPr>
        <p:txBody>
          <a:bodyPr wrap="square" rtlCol="0">
            <a:spAutoFit/>
          </a:bodyPr>
          <a:lstStyle/>
          <a:p>
            <a:pPr defTabSz="914224"/>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id: "person1</a:t>
            </a:r>
            <a:r>
              <a:rPr lang="en-US" sz="2448" kern="0" dirty="0" smtClean="0">
                <a:solidFill>
                  <a:srgbClr val="FFFFFF"/>
                </a:solidFill>
                <a:latin typeface="Lucida Console" panose="020B0609040504020204" pitchFamily="49" charset="0"/>
              </a:rPr>
              <a:t>",</a:t>
            </a:r>
          </a:p>
          <a:p>
            <a:pPr defTabSz="914224"/>
            <a:r>
              <a:rPr lang="en-US" sz="2448" kern="0" dirty="0" smtClean="0">
                <a:solidFill>
                  <a:srgbClr val="FFFFFF"/>
                </a:solidFill>
                <a:latin typeface="Lucida Console" panose="020B0609040504020204" pitchFamily="49" charset="0"/>
              </a:rPr>
              <a:t>  </a:t>
            </a:r>
            <a:r>
              <a:rPr lang="en-US" sz="2448" kern="0" dirty="0">
                <a:solidFill>
                  <a:srgbClr val="FFFFFF"/>
                </a:solidFill>
                <a:latin typeface="Lucida Console" panose="020B0609040504020204" pitchFamily="49" charset="0"/>
              </a:rPr>
              <a:t>name: "John Smith",</a:t>
            </a:r>
          </a:p>
          <a:p>
            <a:pPr defTabSz="914224"/>
            <a:r>
              <a:rPr lang="en-US" sz="2448" kern="0" dirty="0">
                <a:solidFill>
                  <a:srgbClr val="FFFFFF"/>
                </a:solidFill>
                <a:latin typeface="Lucida Console" panose="020B0609040504020204" pitchFamily="49" charset="0"/>
              </a:rPr>
              <a:t>  </a:t>
            </a:r>
            <a:r>
              <a:rPr lang="en-US" sz="2448" kern="0" dirty="0">
                <a:latin typeface="Lucida Console" panose="020B0609040504020204" pitchFamily="49" charset="0"/>
              </a:rPr>
              <a:t>email</a:t>
            </a:r>
            <a:r>
              <a:rPr lang="en-US" sz="2448" kern="0" dirty="0">
                <a:solidFill>
                  <a:srgbClr val="FFFFFF"/>
                </a:solidFill>
                <a:latin typeface="Lucida Console" panose="020B0609040504020204" pitchFamily="49" charset="0"/>
              </a:rPr>
              <a:t>: "</a:t>
            </a:r>
            <a:r>
              <a:rPr lang="en-US" sz="2448" kern="0" dirty="0" err="1">
                <a:solidFill>
                  <a:srgbClr val="FFFFFF"/>
                </a:solidFill>
                <a:latin typeface="Lucida Console" panose="020B0609040504020204" pitchFamily="49" charset="0"/>
              </a:rPr>
              <a:t>jsmith@contoso.com</a:t>
            </a:r>
            <a:r>
              <a:rPr lang="en-US" sz="2448" kern="0" dirty="0">
                <a:solidFill>
                  <a:srgbClr val="FFFFFF"/>
                </a:solidFill>
                <a:latin typeface="Lucida Console" panose="020B0609040504020204" pitchFamily="49" charset="0"/>
              </a:rPr>
              <a:t>",</a:t>
            </a:r>
          </a:p>
          <a:p>
            <a:pPr defTabSz="914224"/>
            <a:r>
              <a:rPr lang="en-US" sz="2448" kern="0" dirty="0">
                <a:solidFill>
                  <a:srgbClr val="FFF100"/>
                </a:solidFill>
                <a:latin typeface="Lucida Console" panose="020B0609040504020204" pitchFamily="49" charset="0"/>
              </a:rPr>
              <a:t>  </a:t>
            </a:r>
            <a:r>
              <a:rPr lang="en-US" sz="2448" kern="0" dirty="0" err="1">
                <a:latin typeface="Lucida Console" panose="020B0609040504020204" pitchFamily="49" charset="0"/>
              </a:rPr>
              <a:t>socialIds</a:t>
            </a:r>
            <a:r>
              <a:rPr lang="en-US" sz="2448" kern="0" dirty="0">
                <a:solidFill>
                  <a:srgbClr val="FFFFFF"/>
                </a:solidFill>
                <a:latin typeface="Lucida Console" panose="020B0609040504020204" pitchFamily="49" charset="0"/>
              </a:rPr>
              <a:t>: [</a:t>
            </a:r>
          </a:p>
          <a:p>
            <a:pPr defTabSz="914224"/>
            <a:r>
              <a:rPr lang="en-US" sz="2448" kern="0" dirty="0">
                <a:solidFill>
                  <a:srgbClr val="FFFFFF"/>
                </a:solidFill>
                <a:latin typeface="Lucida Console" panose="020B0609040504020204" pitchFamily="49" charset="0"/>
              </a:rPr>
              <a:t>    {"</a:t>
            </a:r>
            <a:r>
              <a:rPr lang="en-US" sz="2448" kern="0" dirty="0" err="1">
                <a:solidFill>
                  <a:srgbClr val="FFFFFF"/>
                </a:solidFill>
                <a:latin typeface="Lucida Console" panose="020B0609040504020204" pitchFamily="49" charset="0"/>
              </a:rPr>
              <a:t>twitchat</a:t>
            </a:r>
            <a:r>
              <a:rPr lang="en-US" sz="2448" kern="0" dirty="0">
                <a:solidFill>
                  <a:srgbClr val="FFFFFF"/>
                </a:solidFill>
                <a:latin typeface="Lucida Console" panose="020B0609040504020204" pitchFamily="49" charset="0"/>
              </a:rPr>
              <a:t>" : "</a:t>
            </a:r>
            <a:r>
              <a:rPr lang="en-US" sz="2448" kern="0" dirty="0" err="1">
                <a:solidFill>
                  <a:srgbClr val="FFFFFF"/>
                </a:solidFill>
                <a:latin typeface="Lucida Console" panose="020B0609040504020204" pitchFamily="49" charset="0"/>
              </a:rPr>
              <a:t>jsmith</a:t>
            </a:r>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err="1">
                <a:solidFill>
                  <a:srgbClr val="FFFFFF"/>
                </a:solidFill>
                <a:latin typeface="Lucida Console" panose="020B0609040504020204" pitchFamily="49" charset="0"/>
              </a:rPr>
              <a:t>instabook</a:t>
            </a:r>
            <a:r>
              <a:rPr lang="en-US" sz="2448" kern="0" dirty="0">
                <a:solidFill>
                  <a:srgbClr val="FFFFFF"/>
                </a:solidFill>
                <a:latin typeface="Lucida Console" panose="020B0609040504020204" pitchFamily="49" charset="0"/>
              </a:rPr>
              <a:t>" : "</a:t>
            </a:r>
            <a:r>
              <a:rPr lang="en-US" sz="2448" kern="0" dirty="0" err="1">
                <a:solidFill>
                  <a:srgbClr val="FFFFFF"/>
                </a:solidFill>
                <a:latin typeface="Lucida Console" panose="020B0609040504020204" pitchFamily="49" charset="0"/>
              </a:rPr>
              <a:t>jsmith</a:t>
            </a:r>
            <a:r>
              <a:rPr lang="en-US" sz="2448" kern="0" dirty="0" smtClean="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 ]</a:t>
            </a:r>
            <a:endParaRPr lang="en-US" sz="2448" kern="0" dirty="0">
              <a:solidFill>
                <a:srgbClr val="FFFFFF"/>
              </a:solidFill>
              <a:latin typeface="Lucida Console" panose="020B0609040504020204" pitchFamily="49" charset="0"/>
            </a:endParaRPr>
          </a:p>
          <a:p>
            <a:pPr defTabSz="914224"/>
            <a:r>
              <a:rPr lang="en-US" sz="2448" kern="0" dirty="0">
                <a:solidFill>
                  <a:srgbClr val="FFFFFF"/>
                </a:solidFill>
                <a:latin typeface="Lucida Console" panose="020B0609040504020204" pitchFamily="49" charset="0"/>
              </a:rPr>
              <a:t>}</a:t>
            </a:r>
          </a:p>
        </p:txBody>
      </p:sp>
      <p:sp>
        <p:nvSpPr>
          <p:cNvPr id="2" name="Title 1"/>
          <p:cNvSpPr>
            <a:spLocks noGrp="1"/>
          </p:cNvSpPr>
          <p:nvPr>
            <p:ph type="title"/>
          </p:nvPr>
        </p:nvSpPr>
        <p:spPr/>
        <p:txBody>
          <a:bodyPr/>
          <a:lstStyle/>
          <a:p>
            <a:r>
              <a:rPr lang="en-US" dirty="0"/>
              <a:t>To embed </a:t>
            </a:r>
            <a:r>
              <a:rPr lang="en-US" dirty="0">
                <a:solidFill>
                  <a:schemeClr val="accent6"/>
                </a:solidFill>
              </a:rPr>
              <a:t>or to reference, that is the question</a:t>
            </a:r>
            <a:endParaRPr lang="en-US" dirty="0"/>
          </a:p>
        </p:txBody>
      </p:sp>
    </p:spTree>
    <p:extLst>
      <p:ext uri="{BB962C8B-B14F-4D97-AF65-F5344CB8AC3E}">
        <p14:creationId xmlns:p14="http://schemas.microsoft.com/office/powerpoint/2010/main" val="36309084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500"/>
                                        <p:tgtEl>
                                          <p:spTgt spid="8">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xEl>
                                              <p:pRg st="7" end="7"/>
                                            </p:txEl>
                                          </p:spTgt>
                                        </p:tgtEl>
                                        <p:attrNameLst>
                                          <p:attrName>style.visibility</p:attrName>
                                        </p:attrNameLst>
                                      </p:cBhvr>
                                      <p:to>
                                        <p:strVal val="visible"/>
                                      </p:to>
                                    </p:set>
                                    <p:animEffect transition="in" filter="fade">
                                      <p:cBhvr>
                                        <p:cTn id="28" dur="500"/>
                                        <p:tgtEl>
                                          <p:spTgt spid="8">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Effect transition="in" filter="fade">
                                      <p:cBhvr>
                                        <p:cTn id="31" dur="500"/>
                                        <p:tgtEl>
                                          <p:spTgt spid="8">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mph" presetSubtype="2" fill="hold" nodeType="clickEffect">
                                  <p:stCondLst>
                                    <p:cond delay="0"/>
                                  </p:stCondLst>
                                  <p:childTnLst>
                                    <p:animClr clrSpc="rgb" dir="cw">
                                      <p:cBhvr override="childStyle">
                                        <p:cTn id="35" dur="1000" fill="hold"/>
                                        <p:tgtEl>
                                          <p:spTgt spid="8">
                                            <p:txEl>
                                              <p:pRg st="3" end="3"/>
                                            </p:txEl>
                                          </p:spTgt>
                                        </p:tgtEl>
                                        <p:attrNameLst>
                                          <p:attrName>style.color</p:attrName>
                                        </p:attrNameLst>
                                      </p:cBhvr>
                                      <p:to>
                                        <a:srgbClr val="FFFC00"/>
                                      </p:to>
                                    </p:animClr>
                                  </p:childTnLst>
                                </p:cTn>
                              </p:par>
                              <p:par>
                                <p:cTn id="36" presetID="3" presetClass="emph" presetSubtype="2" fill="hold" nodeType="withEffect">
                                  <p:stCondLst>
                                    <p:cond delay="0"/>
                                  </p:stCondLst>
                                  <p:childTnLst>
                                    <p:animClr clrSpc="rgb" dir="cw">
                                      <p:cBhvr override="childStyle">
                                        <p:cTn id="37" dur="1000" fill="hold"/>
                                        <p:tgtEl>
                                          <p:spTgt spid="8">
                                            <p:txEl>
                                              <p:pRg st="4" end="4"/>
                                            </p:txEl>
                                          </p:spTgt>
                                        </p:tgtEl>
                                        <p:attrNameLst>
                                          <p:attrName>style.color</p:attrName>
                                        </p:attrNameLst>
                                      </p:cBhvr>
                                      <p:to>
                                        <a:srgbClr val="FFFC00"/>
                                      </p:to>
                                    </p:animClr>
                                  </p:childTnLst>
                                </p:cTn>
                              </p:par>
                              <p:par>
                                <p:cTn id="38" presetID="3" presetClass="emph" presetSubtype="2" fill="hold" nodeType="withEffect">
                                  <p:stCondLst>
                                    <p:cond delay="0"/>
                                  </p:stCondLst>
                                  <p:childTnLst>
                                    <p:animClr clrSpc="rgb" dir="cw">
                                      <p:cBhvr override="childStyle">
                                        <p:cTn id="39" dur="500" fill="hold"/>
                                        <p:tgtEl>
                                          <p:spTgt spid="8">
                                            <p:txEl>
                                              <p:pRg st="7" end="7"/>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12217" y="1537505"/>
            <a:ext cx="8647266" cy="2791780"/>
          </a:xfrm>
          <a:prstGeom prst="rect">
            <a:avLst/>
          </a:prstGeom>
        </p:spPr>
        <p:txBody>
          <a:bodyPr wrap="square">
            <a:spAutoFit/>
          </a:bodyPr>
          <a:lstStyle/>
          <a:p>
            <a:pPr defTabSz="914224">
              <a:spcBef>
                <a:spcPts val="612"/>
              </a:spcBef>
            </a:pPr>
            <a:r>
              <a:rPr lang="en-US" sz="2448" kern="0" dirty="0">
                <a:solidFill>
                  <a:schemeClr val="bg1">
                    <a:lumMod val="60000"/>
                    <a:lumOff val="40000"/>
                  </a:schemeClr>
                </a:solidFill>
                <a:latin typeface="Segoe UI"/>
              </a:rPr>
              <a:t>Data from entities are queried together</a:t>
            </a:r>
          </a:p>
          <a:p>
            <a:pPr defTabSz="914224">
              <a:spcBef>
                <a:spcPts val="612"/>
              </a:spcBef>
            </a:pPr>
            <a:r>
              <a:rPr lang="en-US" sz="2448" kern="0" dirty="0">
                <a:solidFill>
                  <a:schemeClr val="bg1">
                    <a:lumMod val="60000"/>
                    <a:lumOff val="40000"/>
                  </a:schemeClr>
                </a:solidFill>
                <a:latin typeface="Segoe UI"/>
              </a:rPr>
              <a:t>The child is a dependent e.g. Order Line depends on Order</a:t>
            </a:r>
          </a:p>
          <a:p>
            <a:pPr defTabSz="914224">
              <a:spcBef>
                <a:spcPts val="612"/>
              </a:spcBef>
            </a:pPr>
            <a:r>
              <a:rPr lang="en-US" sz="2448" kern="0" dirty="0">
                <a:solidFill>
                  <a:schemeClr val="bg1">
                    <a:lumMod val="60000"/>
                    <a:lumOff val="40000"/>
                  </a:schemeClr>
                </a:solidFill>
                <a:latin typeface="Segoe UI"/>
              </a:rPr>
              <a:t>1:1</a:t>
            </a:r>
            <a:r>
              <a:rPr lang="en-US" sz="2448" b="1" kern="0" dirty="0">
                <a:solidFill>
                  <a:schemeClr val="bg1">
                    <a:lumMod val="60000"/>
                    <a:lumOff val="40000"/>
                  </a:schemeClr>
                </a:solidFill>
                <a:latin typeface="Segoe UI"/>
              </a:rPr>
              <a:t> </a:t>
            </a:r>
            <a:r>
              <a:rPr lang="en-US" sz="2448" kern="0" dirty="0">
                <a:solidFill>
                  <a:schemeClr val="bg1">
                    <a:lumMod val="60000"/>
                    <a:lumOff val="40000"/>
                  </a:schemeClr>
                </a:solidFill>
                <a:latin typeface="Segoe UI"/>
              </a:rPr>
              <a:t>relationship</a:t>
            </a:r>
          </a:p>
          <a:p>
            <a:pPr defTabSz="914224">
              <a:spcBef>
                <a:spcPts val="612"/>
              </a:spcBef>
            </a:pPr>
            <a:r>
              <a:rPr lang="en-US" sz="2448" kern="0" dirty="0">
                <a:solidFill>
                  <a:schemeClr val="bg1">
                    <a:lumMod val="60000"/>
                    <a:lumOff val="40000"/>
                  </a:schemeClr>
                </a:solidFill>
                <a:latin typeface="Segoe UI"/>
              </a:rPr>
              <a:t>Similar volatility</a:t>
            </a:r>
          </a:p>
          <a:p>
            <a:pPr defTabSz="914224">
              <a:spcBef>
                <a:spcPts val="612"/>
              </a:spcBef>
            </a:pPr>
            <a:r>
              <a:rPr lang="en-US" sz="2448" kern="0" dirty="0">
                <a:solidFill>
                  <a:srgbClr val="FFFFFF"/>
                </a:solidFill>
                <a:latin typeface="Segoe UI"/>
              </a:rPr>
              <a:t>The set of values or sub-documents is </a:t>
            </a:r>
            <a:r>
              <a:rPr lang="en-US" sz="2448" kern="0" dirty="0">
                <a:solidFill>
                  <a:srgbClr val="FFF100"/>
                </a:solidFill>
                <a:latin typeface="Segoe UI"/>
              </a:rPr>
              <a:t>bounded (1:few)</a:t>
            </a:r>
          </a:p>
          <a:p>
            <a:pPr defTabSz="914224">
              <a:spcBef>
                <a:spcPts val="612"/>
              </a:spcBef>
            </a:pPr>
            <a:endParaRPr lang="en-US" sz="2448" kern="0" dirty="0">
              <a:solidFill>
                <a:srgbClr val="FFFFFF"/>
              </a:solidFill>
              <a:latin typeface="Segoe UI"/>
            </a:endParaRPr>
          </a:p>
        </p:txBody>
      </p:sp>
      <p:sp>
        <p:nvSpPr>
          <p:cNvPr id="4" name="TextBox 3"/>
          <p:cNvSpPr txBox="1"/>
          <p:nvPr/>
        </p:nvSpPr>
        <p:spPr>
          <a:xfrm>
            <a:off x="1016585" y="4569400"/>
            <a:ext cx="11220598" cy="2352567"/>
          </a:xfrm>
          <a:prstGeom prst="rect">
            <a:avLst/>
          </a:prstGeom>
          <a:noFill/>
        </p:spPr>
        <p:txBody>
          <a:bodyPr wrap="square" rtlCol="0">
            <a:spAutoFit/>
          </a:bodyPr>
          <a:lstStyle/>
          <a:p>
            <a:pPr defTabSz="914224"/>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"title": "The Shape of JSON: Document Modeling 101",</a:t>
            </a:r>
            <a:endParaRPr lang="en-US" sz="2448" kern="0" dirty="0">
              <a:solidFill>
                <a:srgbClr val="FFFFFF"/>
              </a:solidFill>
              <a:latin typeface="Lucida Console" panose="020B0609040504020204" pitchFamily="49" charset="0"/>
            </a:endParaRP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"day": </a:t>
            </a:r>
            <a:r>
              <a:rPr lang="en-US" sz="2448" kern="0" dirty="0">
                <a:solidFill>
                  <a:srgbClr val="FFFFFF"/>
                </a:solidFill>
                <a:latin typeface="Lucida Console" panose="020B0609040504020204" pitchFamily="49" charset="0"/>
              </a:rPr>
              <a:t>"</a:t>
            </a:r>
            <a:r>
              <a:rPr lang="en-US" sz="2448" kern="0" dirty="0" smtClean="0">
                <a:solidFill>
                  <a:srgbClr val="FFFFFF"/>
                </a:solidFill>
                <a:latin typeface="Lucida Console" panose="020B0609040504020204" pitchFamily="49" charset="0"/>
              </a:rPr>
              <a:t>2016-05-05",</a:t>
            </a:r>
            <a:endParaRPr lang="en-US" sz="2448" kern="0" dirty="0">
              <a:solidFill>
                <a:srgbClr val="FFFFFF"/>
              </a:solidFill>
              <a:latin typeface="Lucida Console" panose="020B0609040504020204" pitchFamily="49" charset="0"/>
            </a:endParaRP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"track": "data",</a:t>
            </a:r>
            <a:endParaRPr lang="en-US" sz="2448" kern="0" dirty="0">
              <a:solidFill>
                <a:srgbClr val="FFFFFF"/>
              </a:solidFill>
              <a:latin typeface="Lucida Console" panose="020B0609040504020204" pitchFamily="49" charset="0"/>
            </a:endParaRPr>
          </a:p>
          <a:p>
            <a:pPr defTabSz="914224"/>
            <a:r>
              <a:rPr lang="en-US" sz="2448" kern="0" dirty="0">
                <a:solidFill>
                  <a:srgbClr val="FFFFFF"/>
                </a:solidFill>
                <a:latin typeface="Lucida Console" panose="020B0609040504020204" pitchFamily="49" charset="0"/>
              </a:rPr>
              <a:t>  "</a:t>
            </a:r>
            <a:r>
              <a:rPr lang="en-US" sz="2448" kern="0" dirty="0">
                <a:latin typeface="Lucida Console" panose="020B0609040504020204" pitchFamily="49" charset="0"/>
              </a:rPr>
              <a:t>tags"</a:t>
            </a:r>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 "Azure", "data"] </a:t>
            </a:r>
            <a:endParaRPr lang="en-US" sz="2448" kern="0" dirty="0">
              <a:solidFill>
                <a:srgbClr val="FFFFFF"/>
              </a:solidFill>
              <a:latin typeface="Lucida Console" panose="020B0609040504020204" pitchFamily="49" charset="0"/>
            </a:endParaRPr>
          </a:p>
          <a:p>
            <a:pPr defTabSz="914224"/>
            <a:r>
              <a:rPr lang="en-US" sz="2448" kern="0" dirty="0">
                <a:solidFill>
                  <a:srgbClr val="FFFFFF"/>
                </a:solidFill>
                <a:latin typeface="Lucida Console" panose="020B0609040504020204" pitchFamily="49" charset="0"/>
              </a:rPr>
              <a:t>}</a:t>
            </a:r>
          </a:p>
        </p:txBody>
      </p:sp>
      <p:sp>
        <p:nvSpPr>
          <p:cNvPr id="2" name="Title 1"/>
          <p:cNvSpPr>
            <a:spLocks noGrp="1"/>
          </p:cNvSpPr>
          <p:nvPr>
            <p:ph type="title"/>
          </p:nvPr>
        </p:nvSpPr>
        <p:spPr/>
        <p:txBody>
          <a:bodyPr/>
          <a:lstStyle/>
          <a:p>
            <a:r>
              <a:rPr lang="en-US" dirty="0"/>
              <a:t>To embed </a:t>
            </a:r>
            <a:r>
              <a:rPr lang="en-US" dirty="0">
                <a:solidFill>
                  <a:schemeClr val="accent6"/>
                </a:solidFill>
              </a:rPr>
              <a:t>or to reference, that is the question</a:t>
            </a:r>
            <a:endParaRPr lang="en-US" dirty="0"/>
          </a:p>
        </p:txBody>
      </p:sp>
    </p:spTree>
    <p:extLst>
      <p:ext uri="{BB962C8B-B14F-4D97-AF65-F5344CB8AC3E}">
        <p14:creationId xmlns:p14="http://schemas.microsoft.com/office/powerpoint/2010/main" val="40447524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nodeType="clickEffect">
                                  <p:stCondLst>
                                    <p:cond delay="0"/>
                                  </p:stCondLst>
                                  <p:childTnLst>
                                    <p:animClr clrSpc="rgb" dir="cw">
                                      <p:cBhvr override="childStyle">
                                        <p:cTn id="26" dur="500" fill="hold"/>
                                        <p:tgtEl>
                                          <p:spTgt spid="4">
                                            <p:txEl>
                                              <p:pRg st="4" end="4"/>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 y="2538095"/>
            <a:ext cx="12436475" cy="1918334"/>
          </a:xfrm>
          <a:prstGeom prst="rect">
            <a:avLst/>
          </a:prstGeom>
        </p:spPr>
      </p:pic>
    </p:spTree>
    <p:extLst>
      <p:ext uri="{BB962C8B-B14F-4D97-AF65-F5344CB8AC3E}">
        <p14:creationId xmlns:p14="http://schemas.microsoft.com/office/powerpoint/2010/main" val="168785387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12217" y="1537505"/>
            <a:ext cx="8647266" cy="2791780"/>
          </a:xfrm>
          <a:prstGeom prst="rect">
            <a:avLst/>
          </a:prstGeom>
        </p:spPr>
        <p:txBody>
          <a:bodyPr wrap="square">
            <a:spAutoFit/>
          </a:bodyPr>
          <a:lstStyle/>
          <a:p>
            <a:pPr defTabSz="914224">
              <a:spcBef>
                <a:spcPts val="612"/>
              </a:spcBef>
            </a:pPr>
            <a:r>
              <a:rPr lang="en-US" sz="2448" kern="0" dirty="0">
                <a:solidFill>
                  <a:srgbClr val="FFFFFF"/>
                </a:solidFill>
                <a:latin typeface="Segoe UI"/>
              </a:rPr>
              <a:t>Data from entities are </a:t>
            </a:r>
            <a:r>
              <a:rPr lang="en-US" sz="2448" kern="0" dirty="0">
                <a:solidFill>
                  <a:srgbClr val="FFF100"/>
                </a:solidFill>
                <a:latin typeface="Segoe UI"/>
              </a:rPr>
              <a:t>queried together</a:t>
            </a:r>
          </a:p>
          <a:p>
            <a:pPr defTabSz="914224">
              <a:spcBef>
                <a:spcPts val="612"/>
              </a:spcBef>
            </a:pPr>
            <a:r>
              <a:rPr lang="en-US" sz="2448" kern="0" dirty="0">
                <a:solidFill>
                  <a:srgbClr val="FFFFFF"/>
                </a:solidFill>
                <a:latin typeface="Segoe UI"/>
              </a:rPr>
              <a:t>The child is </a:t>
            </a:r>
            <a:r>
              <a:rPr lang="en-US" sz="2448" b="1" kern="0" dirty="0">
                <a:solidFill>
                  <a:srgbClr val="FFFFFF"/>
                </a:solidFill>
                <a:latin typeface="Segoe UI"/>
              </a:rPr>
              <a:t>a </a:t>
            </a:r>
            <a:r>
              <a:rPr lang="en-US" sz="2448" kern="0" dirty="0">
                <a:solidFill>
                  <a:srgbClr val="FFF100"/>
                </a:solidFill>
                <a:latin typeface="Segoe UI"/>
              </a:rPr>
              <a:t>dependent</a:t>
            </a:r>
            <a:r>
              <a:rPr lang="en-US" sz="2448" b="1" kern="0" dirty="0">
                <a:solidFill>
                  <a:srgbClr val="FFFFFF"/>
                </a:solidFill>
                <a:latin typeface="Segoe UI"/>
              </a:rPr>
              <a:t> </a:t>
            </a:r>
            <a:r>
              <a:rPr lang="en-US" sz="2448" kern="0" dirty="0">
                <a:solidFill>
                  <a:srgbClr val="FFFFFF"/>
                </a:solidFill>
                <a:latin typeface="Segoe UI"/>
              </a:rPr>
              <a:t>e.g. Order Line depends on Order</a:t>
            </a:r>
          </a:p>
          <a:p>
            <a:pPr defTabSz="914224">
              <a:spcBef>
                <a:spcPts val="612"/>
              </a:spcBef>
            </a:pPr>
            <a:r>
              <a:rPr lang="en-US" sz="2448" kern="0" dirty="0">
                <a:solidFill>
                  <a:srgbClr val="FFF100"/>
                </a:solidFill>
                <a:latin typeface="Segoe UI"/>
              </a:rPr>
              <a:t>1:1</a:t>
            </a:r>
            <a:r>
              <a:rPr lang="en-US" sz="2448" b="1" kern="0" dirty="0">
                <a:solidFill>
                  <a:srgbClr val="FFFFFF"/>
                </a:solidFill>
                <a:latin typeface="Segoe UI"/>
              </a:rPr>
              <a:t> </a:t>
            </a:r>
            <a:r>
              <a:rPr lang="en-US" sz="2448" kern="0" dirty="0">
                <a:solidFill>
                  <a:srgbClr val="FFFFFF"/>
                </a:solidFill>
                <a:latin typeface="Segoe UI"/>
              </a:rPr>
              <a:t>relationship</a:t>
            </a:r>
          </a:p>
          <a:p>
            <a:pPr defTabSz="914224">
              <a:spcBef>
                <a:spcPts val="612"/>
              </a:spcBef>
            </a:pPr>
            <a:r>
              <a:rPr lang="en-US" sz="2448" kern="0" dirty="0">
                <a:solidFill>
                  <a:srgbClr val="FFFFFF"/>
                </a:solidFill>
                <a:latin typeface="Segoe UI"/>
              </a:rPr>
              <a:t>Similar </a:t>
            </a:r>
            <a:r>
              <a:rPr lang="en-US" sz="2448" kern="0" dirty="0">
                <a:solidFill>
                  <a:srgbClr val="FFF100"/>
                </a:solidFill>
                <a:latin typeface="Segoe UI"/>
              </a:rPr>
              <a:t>volatility</a:t>
            </a:r>
          </a:p>
          <a:p>
            <a:pPr defTabSz="914224">
              <a:spcBef>
                <a:spcPts val="612"/>
              </a:spcBef>
            </a:pPr>
            <a:r>
              <a:rPr lang="en-US" sz="2448" kern="0" dirty="0">
                <a:solidFill>
                  <a:srgbClr val="FFFFFF"/>
                </a:solidFill>
                <a:latin typeface="Segoe UI"/>
              </a:rPr>
              <a:t>The set of values or sub-documents is bounded (</a:t>
            </a:r>
            <a:r>
              <a:rPr lang="en-US" sz="2448" kern="0" dirty="0">
                <a:solidFill>
                  <a:srgbClr val="FFF100"/>
                </a:solidFill>
                <a:latin typeface="Segoe UI"/>
              </a:rPr>
              <a:t>1:few</a:t>
            </a:r>
            <a:r>
              <a:rPr lang="en-US" sz="2448" kern="0" dirty="0">
                <a:solidFill>
                  <a:srgbClr val="FFFFFF"/>
                </a:solidFill>
                <a:latin typeface="Segoe UI"/>
              </a:rPr>
              <a:t>)</a:t>
            </a:r>
          </a:p>
          <a:p>
            <a:pPr defTabSz="914224">
              <a:spcBef>
                <a:spcPts val="612"/>
              </a:spcBef>
            </a:pPr>
            <a:endParaRPr lang="en-US" sz="2448" kern="0" dirty="0">
              <a:solidFill>
                <a:srgbClr val="FFFFFF"/>
              </a:solidFill>
              <a:latin typeface="Segoe UI"/>
            </a:endParaRPr>
          </a:p>
        </p:txBody>
      </p:sp>
      <p:sp>
        <p:nvSpPr>
          <p:cNvPr id="4" name="Rectangle 3"/>
          <p:cNvSpPr/>
          <p:nvPr/>
        </p:nvSpPr>
        <p:spPr>
          <a:xfrm>
            <a:off x="712218" y="5539557"/>
            <a:ext cx="11448777" cy="531812"/>
          </a:xfrm>
          <a:prstGeom prst="rect">
            <a:avLst/>
          </a:prstGeom>
        </p:spPr>
        <p:txBody>
          <a:bodyPr wrap="square">
            <a:spAutoFit/>
          </a:bodyPr>
          <a:lstStyle/>
          <a:p>
            <a:pPr defTabSz="914224"/>
            <a:r>
              <a:rPr lang="en-US" sz="2856" kern="0" dirty="0">
                <a:solidFill>
                  <a:srgbClr val="FFFFFF"/>
                </a:solidFill>
                <a:latin typeface="Segoe UI"/>
              </a:rPr>
              <a:t>Typically embedded data models provide better </a:t>
            </a:r>
            <a:r>
              <a:rPr lang="en-US" sz="2856" kern="0" dirty="0">
                <a:solidFill>
                  <a:srgbClr val="FFFF00"/>
                </a:solidFill>
                <a:latin typeface="Segoe UI"/>
              </a:rPr>
              <a:t>read </a:t>
            </a:r>
            <a:r>
              <a:rPr lang="en-US" sz="2856" kern="0" dirty="0">
                <a:solidFill>
                  <a:srgbClr val="FFFFFF"/>
                </a:solidFill>
                <a:latin typeface="Segoe UI"/>
              </a:rPr>
              <a:t>performance</a:t>
            </a:r>
          </a:p>
        </p:txBody>
      </p:sp>
      <p:sp>
        <p:nvSpPr>
          <p:cNvPr id="2" name="Title 1"/>
          <p:cNvSpPr>
            <a:spLocks noGrp="1"/>
          </p:cNvSpPr>
          <p:nvPr>
            <p:ph type="title"/>
          </p:nvPr>
        </p:nvSpPr>
        <p:spPr/>
        <p:txBody>
          <a:bodyPr/>
          <a:lstStyle/>
          <a:p>
            <a:r>
              <a:rPr lang="en-US" dirty="0"/>
              <a:t>To embed </a:t>
            </a:r>
            <a:r>
              <a:rPr lang="en-US" dirty="0">
                <a:solidFill>
                  <a:schemeClr val="accent6"/>
                </a:solidFill>
              </a:rPr>
              <a:t>or to reference, that is the question</a:t>
            </a:r>
            <a:endParaRPr lang="en-US" dirty="0"/>
          </a:p>
        </p:txBody>
      </p:sp>
    </p:spTree>
    <p:extLst>
      <p:ext uri="{BB962C8B-B14F-4D97-AF65-F5344CB8AC3E}">
        <p14:creationId xmlns:p14="http://schemas.microsoft.com/office/powerpoint/2010/main" val="188194940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Related data:</a:t>
            </a:r>
            <a:r>
              <a:rPr lang="en-US" dirty="0"/>
              <a:t/>
            </a:r>
            <a:br>
              <a:rPr lang="en-US" dirty="0"/>
            </a:br>
            <a:r>
              <a:rPr lang="en-US" dirty="0"/>
              <a:t>Referencing</a:t>
            </a:r>
          </a:p>
        </p:txBody>
      </p:sp>
    </p:spTree>
    <p:extLst>
      <p:ext uri="{BB962C8B-B14F-4D97-AF65-F5344CB8AC3E}">
        <p14:creationId xmlns:p14="http://schemas.microsoft.com/office/powerpoint/2010/main" val="39619086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44373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14224">
              <a:buNone/>
            </a:pPr>
            <a:r>
              <a:rPr lang="en-US" sz="2856" dirty="0">
                <a:solidFill>
                  <a:srgbClr val="FFFFFF"/>
                </a:solidFill>
                <a:latin typeface="Segoe UI"/>
              </a:rPr>
              <a:t>one-to-many relationships (</a:t>
            </a:r>
            <a:r>
              <a:rPr lang="en-US" sz="2856" dirty="0">
                <a:solidFill>
                  <a:srgbClr val="FFF100"/>
                </a:solidFill>
                <a:latin typeface="Segoe UI"/>
              </a:rPr>
              <a:t>unbounded</a:t>
            </a:r>
            <a:r>
              <a:rPr lang="en-US" sz="2856" dirty="0">
                <a:solidFill>
                  <a:srgbClr val="FFFFFF"/>
                </a:solidFill>
                <a:latin typeface="Segoe UI"/>
              </a:rPr>
              <a:t>)</a:t>
            </a:r>
          </a:p>
        </p:txBody>
      </p:sp>
      <p:sp>
        <p:nvSpPr>
          <p:cNvPr id="4" name="TextBox 3"/>
          <p:cNvSpPr txBox="1"/>
          <p:nvPr/>
        </p:nvSpPr>
        <p:spPr>
          <a:xfrm>
            <a:off x="877047" y="2011309"/>
            <a:ext cx="11287156" cy="4236096"/>
          </a:xfrm>
          <a:prstGeom prst="rect">
            <a:avLst/>
          </a:prstGeom>
          <a:noFill/>
        </p:spPr>
        <p:txBody>
          <a:bodyPr wrap="square" rtlCol="0">
            <a:spAutoFit/>
          </a:bodyPr>
          <a:lstStyle/>
          <a:p>
            <a:pPr defTabSz="914224"/>
            <a:r>
              <a:rPr lang="en-US" sz="2448" kern="0" dirty="0">
                <a:solidFill>
                  <a:srgbClr val="FFFFFF"/>
                </a:solidFill>
                <a:latin typeface="Consolas" charset="0"/>
                <a:ea typeface="Consolas" charset="0"/>
                <a:cs typeface="Consolas" charset="0"/>
              </a:rPr>
              <a:t>{</a:t>
            </a:r>
          </a:p>
          <a:p>
            <a:pPr defTabSz="914224"/>
            <a:r>
              <a:rPr lang="en-US" sz="2448" kern="0" dirty="0" smtClean="0">
                <a:solidFill>
                  <a:srgbClr val="FFFFFF"/>
                </a:solidFill>
                <a:latin typeface="Consolas" charset="0"/>
                <a:ea typeface="Consolas" charset="0"/>
                <a:cs typeface="Consolas" charset="0"/>
              </a:rPr>
              <a:t>  "</a:t>
            </a:r>
            <a:r>
              <a:rPr lang="en-US" sz="2448" kern="0" dirty="0" smtClean="0">
                <a:latin typeface="Consolas" charset="0"/>
                <a:ea typeface="Consolas" charset="0"/>
                <a:cs typeface="Consolas" charset="0"/>
              </a:rPr>
              <a:t>title</a:t>
            </a:r>
            <a:r>
              <a:rPr lang="en-US" sz="2448" kern="0" dirty="0" smtClean="0">
                <a:solidFill>
                  <a:srgbClr val="FFFFFF"/>
                </a:solidFill>
                <a:latin typeface="Consolas" charset="0"/>
                <a:ea typeface="Consolas" charset="0"/>
                <a:cs typeface="Consolas" charset="0"/>
              </a:rPr>
              <a:t>": "</a:t>
            </a:r>
            <a:r>
              <a:rPr lang="en-US" sz="2448" kern="0" dirty="0" smtClean="0">
                <a:solidFill>
                  <a:srgbClr val="FFFFFF"/>
                </a:solidFill>
                <a:latin typeface="Lucida Console" panose="020B0609040504020204" pitchFamily="49" charset="0"/>
              </a:rPr>
              <a:t>The </a:t>
            </a:r>
            <a:r>
              <a:rPr lang="en-US" sz="2448" kern="0" dirty="0">
                <a:solidFill>
                  <a:srgbClr val="FFFFFF"/>
                </a:solidFill>
                <a:latin typeface="Lucida Console" panose="020B0609040504020204" pitchFamily="49" charset="0"/>
              </a:rPr>
              <a:t>Shape of JSON: Document Modeling </a:t>
            </a:r>
            <a:r>
              <a:rPr lang="en-US" sz="2448" kern="0" dirty="0" smtClean="0">
                <a:solidFill>
                  <a:srgbClr val="FFFFFF"/>
                </a:solidFill>
                <a:latin typeface="Lucida Console" panose="020B0609040504020204" pitchFamily="49" charset="0"/>
              </a:rPr>
              <a:t>101</a:t>
            </a:r>
            <a:r>
              <a:rPr lang="en-US" sz="2448" kern="0" dirty="0" smtClean="0">
                <a:solidFill>
                  <a:srgbClr val="FFFFFF"/>
                </a:solidFill>
                <a:latin typeface="Consolas" charset="0"/>
                <a:ea typeface="Consolas" charset="0"/>
                <a:cs typeface="Consolas" charset="0"/>
              </a:rPr>
              <a:t>",    </a:t>
            </a:r>
            <a:r>
              <a:rPr lang="en-US" sz="2448" kern="0" dirty="0">
                <a:solidFill>
                  <a:srgbClr val="FFFFFF"/>
                </a:solidFill>
                <a:latin typeface="Consolas" charset="0"/>
                <a:ea typeface="Consolas" charset="0"/>
                <a:cs typeface="Consolas" charset="0"/>
              </a:rPr>
              <a:t/>
            </a:r>
            <a:br>
              <a:rPr lang="en-US" sz="2448" kern="0" dirty="0">
                <a:solidFill>
                  <a:srgbClr val="FFFFFF"/>
                </a:solidFill>
                <a:latin typeface="Consolas" charset="0"/>
                <a:ea typeface="Consolas" charset="0"/>
                <a:cs typeface="Consolas" charset="0"/>
              </a:rPr>
            </a:br>
            <a:r>
              <a:rPr lang="en-US" sz="2448" kern="0" dirty="0">
                <a:solidFill>
                  <a:srgbClr val="FFFFFF"/>
                </a:solidFill>
                <a:latin typeface="Consolas" charset="0"/>
                <a:ea typeface="Consolas" charset="0"/>
                <a:cs typeface="Consolas" charset="0"/>
              </a:rPr>
              <a:t>  "tags": [ </a:t>
            </a:r>
            <a:r>
              <a:rPr lang="en-US" sz="2448" kern="0" dirty="0" smtClean="0">
                <a:solidFill>
                  <a:srgbClr val="FFFFFF"/>
                </a:solidFill>
                <a:latin typeface="Consolas" charset="0"/>
                <a:ea typeface="Consolas" charset="0"/>
                <a:cs typeface="Consolas" charset="0"/>
              </a:rPr>
              <a:t>"Azure", "data" </a:t>
            </a:r>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  "comments": [</a:t>
            </a: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{"id": "c1", </a:t>
            </a:r>
            <a:r>
              <a:rPr lang="en-US" sz="2448" kern="0" dirty="0">
                <a:solidFill>
                  <a:srgbClr val="FFFFFF"/>
                </a:solidFill>
                <a:latin typeface="Consolas" charset="0"/>
                <a:ea typeface="Consolas" charset="0"/>
                <a:cs typeface="Consolas" charset="0"/>
              </a:rPr>
              <a:t>"comment": "Cool talk!"},</a:t>
            </a: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{"id": "c2", </a:t>
            </a:r>
            <a:r>
              <a:rPr lang="en-US" sz="2448" kern="0" dirty="0">
                <a:solidFill>
                  <a:srgbClr val="FFFFFF"/>
                </a:solidFill>
                <a:latin typeface="Consolas" charset="0"/>
                <a:ea typeface="Consolas" charset="0"/>
                <a:cs typeface="Consolas" charset="0"/>
              </a:rPr>
              <a:t>"comment": </a:t>
            </a:r>
            <a:r>
              <a:rPr lang="en-US" sz="2448" kern="0" dirty="0" smtClean="0">
                <a:solidFill>
                  <a:srgbClr val="FFFFFF"/>
                </a:solidFill>
                <a:latin typeface="Consolas" charset="0"/>
                <a:ea typeface="Consolas" charset="0"/>
                <a:cs typeface="Consolas" charset="0"/>
              </a:rPr>
              <a:t>"Totally decoded."},</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{"id": "c3", </a:t>
            </a:r>
            <a:r>
              <a:rPr lang="en-US" sz="2448" kern="0" dirty="0">
                <a:solidFill>
                  <a:srgbClr val="FFFFFF"/>
                </a:solidFill>
                <a:latin typeface="Consolas" charset="0"/>
                <a:ea typeface="Consolas" charset="0"/>
                <a:cs typeface="Consolas" charset="0"/>
              </a:rPr>
              <a:t>"comment": "Mind. Blown."}</a:t>
            </a:r>
          </a:p>
          <a:p>
            <a:pPr defTabSz="914224"/>
            <a:r>
              <a:rPr lang="is-IS" sz="2448" kern="0" dirty="0">
                <a:solidFill>
                  <a:srgbClr val="FFFFFF"/>
                </a:solidFill>
                <a:latin typeface="Consolas" charset="0"/>
                <a:ea typeface="Consolas" charset="0"/>
                <a:cs typeface="Consolas" charset="0"/>
              </a:rPr>
              <a:t>        </a:t>
            </a:r>
            <a:r>
              <a:rPr lang="is-IS" sz="2448" kern="0" dirty="0" smtClean="0">
                <a:solidFill>
                  <a:srgbClr val="FFFFFF"/>
                </a:solidFill>
                <a:latin typeface="Consolas" charset="0"/>
                <a:ea typeface="Consolas" charset="0"/>
                <a:cs typeface="Consolas" charset="0"/>
              </a:rPr>
              <a:t> ...</a:t>
            </a:r>
          </a:p>
          <a:p>
            <a:pPr defTabSz="914224"/>
            <a:r>
              <a:rPr lang="en-US" sz="2448" kern="0" dirty="0" smtClean="0">
                <a:solidFill>
                  <a:srgbClr val="FFFFFF"/>
                </a:solidFill>
                <a:latin typeface="Consolas" charset="0"/>
                <a:ea typeface="Consolas" charset="0"/>
                <a:cs typeface="Consolas" charset="0"/>
              </a:rPr>
              <a:t>    {"id": "c99999", "comment": "Smooth as Irish Whiskey."}</a:t>
            </a:r>
          </a:p>
          <a:p>
            <a:pPr defTabSz="914224"/>
            <a:r>
              <a:rPr lang="en-US" sz="2448" kern="0" dirty="0" smtClean="0">
                <a:solidFill>
                  <a:srgbClr val="FFFFFF"/>
                </a:solidFill>
                <a:latin typeface="Consolas" charset="0"/>
                <a:ea typeface="Consolas" charset="0"/>
                <a:cs typeface="Consolas" charset="0"/>
              </a:rPr>
              <a:t>  </a:t>
            </a:r>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a:t>
            </a: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Tree>
    <p:extLst>
      <p:ext uri="{BB962C8B-B14F-4D97-AF65-F5344CB8AC3E}">
        <p14:creationId xmlns:p14="http://schemas.microsoft.com/office/powerpoint/2010/main" val="3287190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nodeType="clickEffect">
                                  <p:stCondLst>
                                    <p:cond delay="0"/>
                                  </p:stCondLst>
                                  <p:childTnLst>
                                    <p:animClr clrSpc="rgb" dir="cw">
                                      <p:cBhvr override="childStyle">
                                        <p:cTn id="38" dur="500" fill="hold"/>
                                        <p:tgtEl>
                                          <p:spTgt spid="4">
                                            <p:txEl>
                                              <p:pRg st="2" end="2"/>
                                            </p:txEl>
                                          </p:spTgt>
                                        </p:tgtEl>
                                        <p:attrNameLst>
                                          <p:attrName>style.color</p:attrName>
                                        </p:attrNameLst>
                                      </p:cBhvr>
                                      <p:to>
                                        <a:srgbClr val="FFFC00"/>
                                      </p:to>
                                    </p:animClr>
                                  </p:childTnLst>
                                </p:cTn>
                              </p:par>
                              <p:par>
                                <p:cTn id="39" presetID="3" presetClass="emph" presetSubtype="2" fill="hold" nodeType="withEffect">
                                  <p:stCondLst>
                                    <p:cond delay="0"/>
                                  </p:stCondLst>
                                  <p:childTnLst>
                                    <p:animClr clrSpc="rgb" dir="cw">
                                      <p:cBhvr override="childStyle">
                                        <p:cTn id="40" dur="500" fill="hold"/>
                                        <p:tgtEl>
                                          <p:spTgt spid="4">
                                            <p:txEl>
                                              <p:pRg st="3" end="3"/>
                                            </p:txEl>
                                          </p:spTgt>
                                        </p:tgtEl>
                                        <p:attrNameLst>
                                          <p:attrName>style.color</p:attrName>
                                        </p:attrNameLst>
                                      </p:cBhvr>
                                      <p:to>
                                        <a:srgbClr val="FFFC00"/>
                                      </p:to>
                                    </p:animClr>
                                  </p:childTnLst>
                                </p:cTn>
                              </p:par>
                              <p:par>
                                <p:cTn id="41" presetID="3" presetClass="emph" presetSubtype="2" fill="hold" nodeType="withEffect">
                                  <p:stCondLst>
                                    <p:cond delay="0"/>
                                  </p:stCondLst>
                                  <p:childTnLst>
                                    <p:animClr clrSpc="rgb" dir="cw">
                                      <p:cBhvr override="childStyle">
                                        <p:cTn id="42" dur="500" fill="hold"/>
                                        <p:tgtEl>
                                          <p:spTgt spid="4">
                                            <p:txEl>
                                              <p:pRg st="4" end="4"/>
                                            </p:txEl>
                                          </p:spTgt>
                                        </p:tgtEl>
                                        <p:attrNameLst>
                                          <p:attrName>style.color</p:attrName>
                                        </p:attrNameLst>
                                      </p:cBhvr>
                                      <p:to>
                                        <a:srgbClr val="FFFC00"/>
                                      </p:to>
                                    </p:animClr>
                                  </p:childTnLst>
                                </p:cTn>
                              </p:par>
                              <p:par>
                                <p:cTn id="43" presetID="3" presetClass="emph" presetSubtype="2" fill="hold" nodeType="withEffect">
                                  <p:stCondLst>
                                    <p:cond delay="0"/>
                                  </p:stCondLst>
                                  <p:childTnLst>
                                    <p:animClr clrSpc="rgb" dir="cw">
                                      <p:cBhvr override="childStyle">
                                        <p:cTn id="44" dur="500" fill="hold"/>
                                        <p:tgtEl>
                                          <p:spTgt spid="4">
                                            <p:txEl>
                                              <p:pRg st="5" end="5"/>
                                            </p:txEl>
                                          </p:spTgt>
                                        </p:tgtEl>
                                        <p:attrNameLst>
                                          <p:attrName>style.color</p:attrName>
                                        </p:attrNameLst>
                                      </p:cBhvr>
                                      <p:to>
                                        <a:srgbClr val="FFFC00"/>
                                      </p:to>
                                    </p:animClr>
                                  </p:childTnLst>
                                </p:cTn>
                              </p:par>
                              <p:par>
                                <p:cTn id="45" presetID="3" presetClass="emph" presetSubtype="2" fill="hold" nodeType="withEffect">
                                  <p:stCondLst>
                                    <p:cond delay="0"/>
                                  </p:stCondLst>
                                  <p:childTnLst>
                                    <p:animClr clrSpc="rgb" dir="cw">
                                      <p:cBhvr override="childStyle">
                                        <p:cTn id="46" dur="500" fill="hold"/>
                                        <p:tgtEl>
                                          <p:spTgt spid="4">
                                            <p:txEl>
                                              <p:pRg st="6" end="6"/>
                                            </p:txEl>
                                          </p:spTgt>
                                        </p:tgtEl>
                                        <p:attrNameLst>
                                          <p:attrName>style.color</p:attrName>
                                        </p:attrNameLst>
                                      </p:cBhvr>
                                      <p:to>
                                        <a:srgbClr val="FFFC00"/>
                                      </p:to>
                                    </p:animClr>
                                  </p:childTnLst>
                                </p:cTn>
                              </p:par>
                              <p:par>
                                <p:cTn id="47" presetID="3" presetClass="emph" presetSubtype="2" fill="hold" nodeType="withEffect">
                                  <p:stCondLst>
                                    <p:cond delay="0"/>
                                  </p:stCondLst>
                                  <p:childTnLst>
                                    <p:animClr clrSpc="rgb" dir="cw">
                                      <p:cBhvr override="childStyle">
                                        <p:cTn id="48" dur="500" fill="hold"/>
                                        <p:tgtEl>
                                          <p:spTgt spid="4">
                                            <p:txEl>
                                              <p:pRg st="7" end="7"/>
                                            </p:txEl>
                                          </p:spTgt>
                                        </p:tgtEl>
                                        <p:attrNameLst>
                                          <p:attrName>style.color</p:attrName>
                                        </p:attrNameLst>
                                      </p:cBhvr>
                                      <p:to>
                                        <a:srgbClr val="FFFC00"/>
                                      </p:to>
                                    </p:animClr>
                                  </p:childTnLst>
                                </p:cTn>
                              </p:par>
                              <p:par>
                                <p:cTn id="49" presetID="3" presetClass="emph" presetSubtype="2" fill="hold" nodeType="withEffect">
                                  <p:stCondLst>
                                    <p:cond delay="0"/>
                                  </p:stCondLst>
                                  <p:childTnLst>
                                    <p:animClr clrSpc="rgb" dir="cw">
                                      <p:cBhvr override="childStyle">
                                        <p:cTn id="50" dur="500" fill="hold"/>
                                        <p:tgtEl>
                                          <p:spTgt spid="4">
                                            <p:txEl>
                                              <p:pRg st="8" end="8"/>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44373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14224">
              <a:buNone/>
            </a:pPr>
            <a:r>
              <a:rPr lang="en-US" sz="2856" dirty="0">
                <a:solidFill>
                  <a:srgbClr val="FFFFFF"/>
                </a:solidFill>
                <a:latin typeface="Segoe UI"/>
              </a:rPr>
              <a:t>one-to-many relationships (</a:t>
            </a:r>
            <a:r>
              <a:rPr lang="en-US" sz="2856" dirty="0">
                <a:solidFill>
                  <a:srgbClr val="FFF100"/>
                </a:solidFill>
                <a:latin typeface="Segoe UI"/>
              </a:rPr>
              <a:t>unbounded</a:t>
            </a:r>
            <a:r>
              <a:rPr lang="en-US" sz="2856" dirty="0">
                <a:solidFill>
                  <a:srgbClr val="FFFFFF"/>
                </a:solidFill>
                <a:latin typeface="Segoe UI"/>
              </a:rPr>
              <a:t>)</a:t>
            </a:r>
          </a:p>
        </p:txBody>
      </p:sp>
      <p:sp>
        <p:nvSpPr>
          <p:cNvPr id="4" name="TextBox 3"/>
          <p:cNvSpPr txBox="1"/>
          <p:nvPr/>
        </p:nvSpPr>
        <p:spPr>
          <a:xfrm>
            <a:off x="877047" y="2011309"/>
            <a:ext cx="11287156" cy="1975862"/>
          </a:xfrm>
          <a:prstGeom prst="rect">
            <a:avLst/>
          </a:prstGeom>
          <a:noFill/>
        </p:spPr>
        <p:txBody>
          <a:bodyPr wrap="square" rtlCol="0">
            <a:spAutoFit/>
          </a:bodyPr>
          <a:lstStyle/>
          <a:p>
            <a:pPr defTabSz="914224"/>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  "id": </a:t>
            </a:r>
            <a:r>
              <a:rPr lang="en-US" sz="2448" kern="0" dirty="0" smtClean="0">
                <a:solidFill>
                  <a:srgbClr val="FFFFFF"/>
                </a:solidFill>
                <a:latin typeface="Consolas" charset="0"/>
                <a:ea typeface="Consolas" charset="0"/>
                <a:cs typeface="Consolas" charset="0"/>
              </a:rPr>
              <a:t>"t1",</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"title": "</a:t>
            </a:r>
            <a:r>
              <a:rPr lang="en-US" sz="2448" kern="0" dirty="0">
                <a:solidFill>
                  <a:srgbClr val="FFFFFF"/>
                </a:solidFill>
                <a:latin typeface="Lucida Console" panose="020B0609040504020204" pitchFamily="49" charset="0"/>
              </a:rPr>
              <a:t> The Shape of JSON: Document Modeling </a:t>
            </a:r>
            <a:r>
              <a:rPr lang="en-US" sz="2448" kern="0" dirty="0" smtClean="0">
                <a:solidFill>
                  <a:srgbClr val="FFFFFF"/>
                </a:solidFill>
                <a:latin typeface="Lucida Console" panose="020B0609040504020204" pitchFamily="49" charset="0"/>
              </a:rPr>
              <a:t>101</a:t>
            </a:r>
            <a:r>
              <a:rPr lang="en-US" sz="2448" kern="0" dirty="0" smtClean="0">
                <a:solidFill>
                  <a:srgbClr val="FFFFFF"/>
                </a:solidFill>
                <a:latin typeface="Consolas" charset="0"/>
                <a:ea typeface="Consolas" charset="0"/>
                <a:cs typeface="Consolas" charset="0"/>
              </a:rPr>
              <a:t>",</a:t>
            </a:r>
            <a:r>
              <a:rPr lang="en-US" sz="2448" kern="0" dirty="0">
                <a:solidFill>
                  <a:srgbClr val="FFFFFF"/>
                </a:solidFill>
                <a:latin typeface="Consolas" charset="0"/>
                <a:ea typeface="Consolas" charset="0"/>
                <a:cs typeface="Consolas" charset="0"/>
              </a:rPr>
              <a:t/>
            </a:r>
            <a:br>
              <a:rPr lang="en-US" sz="2448" kern="0" dirty="0">
                <a:solidFill>
                  <a:srgbClr val="FFFFFF"/>
                </a:solidFill>
                <a:latin typeface="Consolas" charset="0"/>
                <a:ea typeface="Consolas" charset="0"/>
                <a:cs typeface="Consolas" charset="0"/>
              </a:rPr>
            </a:br>
            <a:r>
              <a:rPr lang="en-US" sz="2448" kern="0" dirty="0">
                <a:solidFill>
                  <a:srgbClr val="FFFFFF"/>
                </a:solidFill>
                <a:latin typeface="Consolas" charset="0"/>
                <a:ea typeface="Consolas" charset="0"/>
                <a:cs typeface="Consolas" charset="0"/>
              </a:rPr>
              <a:t>  "tags": [ </a:t>
            </a:r>
            <a:r>
              <a:rPr lang="en-US" sz="2448" kern="0" dirty="0" smtClean="0">
                <a:solidFill>
                  <a:srgbClr val="FFFFFF"/>
                </a:solidFill>
                <a:latin typeface="Consolas" charset="0"/>
                <a:ea typeface="Consolas" charset="0"/>
                <a:cs typeface="Consolas" charset="0"/>
              </a:rPr>
              <a:t>"Azure", "data" </a:t>
            </a:r>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a:t>
            </a:r>
          </a:p>
        </p:txBody>
      </p:sp>
      <p:sp>
        <p:nvSpPr>
          <p:cNvPr id="6" name="TextBox 5"/>
          <p:cNvSpPr txBox="1"/>
          <p:nvPr/>
        </p:nvSpPr>
        <p:spPr>
          <a:xfrm>
            <a:off x="877047" y="4569400"/>
            <a:ext cx="12128291" cy="2352567"/>
          </a:xfrm>
          <a:prstGeom prst="rect">
            <a:avLst/>
          </a:prstGeom>
          <a:noFill/>
        </p:spPr>
        <p:txBody>
          <a:bodyPr wrap="square" rtlCol="0">
            <a:spAutoFit/>
          </a:bodyPr>
          <a:lstStyle/>
          <a:p>
            <a:pPr defTabSz="914224"/>
            <a:r>
              <a:rPr lang="en-US" sz="2448" kern="0" dirty="0">
                <a:solidFill>
                  <a:srgbClr val="FFFFFF"/>
                </a:solidFill>
                <a:latin typeface="Consolas" charset="0"/>
                <a:ea typeface="Consolas" charset="0"/>
                <a:cs typeface="Consolas" charset="0"/>
              </a:rPr>
              <a:t>{"id": "c1", </a:t>
            </a:r>
            <a:r>
              <a:rPr lang="en-US" sz="2448" kern="0" dirty="0" smtClean="0">
                <a:solidFill>
                  <a:srgbClr val="FFFFFF"/>
                </a:solidFill>
                <a:latin typeface="Consolas" charset="0"/>
                <a:ea typeface="Consolas" charset="0"/>
                <a:cs typeface="Consolas" charset="0"/>
              </a:rPr>
              <a:t>"</a:t>
            </a:r>
            <a:r>
              <a:rPr lang="en-US" sz="2448" kern="0" dirty="0" err="1" smtClean="0">
                <a:solidFill>
                  <a:srgbClr val="FFFFFF"/>
                </a:solidFill>
                <a:latin typeface="Consolas" charset="0"/>
                <a:ea typeface="Consolas" charset="0"/>
                <a:cs typeface="Consolas" charset="0"/>
              </a:rPr>
              <a:t>talkId</a:t>
            </a:r>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"t1</a:t>
            </a:r>
            <a:r>
              <a:rPr lang="en-US" sz="2448" kern="0" dirty="0">
                <a:solidFill>
                  <a:srgbClr val="FFFFFF"/>
                </a:solidFill>
                <a:latin typeface="Consolas" charset="0"/>
                <a:ea typeface="Consolas" charset="0"/>
                <a:cs typeface="Consolas" charset="0"/>
              </a:rPr>
              <a:t>", "comment": "Cool talk!"}</a:t>
            </a:r>
          </a:p>
          <a:p>
            <a:pPr defTabSz="914224"/>
            <a:r>
              <a:rPr lang="en-US" sz="2448" kern="0" dirty="0">
                <a:solidFill>
                  <a:srgbClr val="FFFFFF"/>
                </a:solidFill>
                <a:latin typeface="Consolas" charset="0"/>
                <a:ea typeface="Consolas" charset="0"/>
                <a:cs typeface="Consolas" charset="0"/>
              </a:rPr>
              <a:t>{"id": "c2", </a:t>
            </a:r>
            <a:r>
              <a:rPr lang="en-US" sz="2448" kern="0" dirty="0" smtClean="0">
                <a:solidFill>
                  <a:srgbClr val="FFFFFF"/>
                </a:solidFill>
                <a:latin typeface="Consolas" charset="0"/>
                <a:ea typeface="Consolas" charset="0"/>
                <a:cs typeface="Consolas" charset="0"/>
              </a:rPr>
              <a:t>"</a:t>
            </a:r>
            <a:r>
              <a:rPr lang="en-US" sz="2448" kern="0" dirty="0" err="1" smtClean="0">
                <a:solidFill>
                  <a:srgbClr val="FFFFFF"/>
                </a:solidFill>
                <a:latin typeface="Consolas" charset="0"/>
                <a:ea typeface="Consolas" charset="0"/>
                <a:cs typeface="Consolas" charset="0"/>
              </a:rPr>
              <a:t>talkId</a:t>
            </a:r>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"t1</a:t>
            </a:r>
            <a:r>
              <a:rPr lang="en-US" sz="2448" kern="0" dirty="0">
                <a:solidFill>
                  <a:srgbClr val="FFFFFF"/>
                </a:solidFill>
                <a:latin typeface="Consolas" charset="0"/>
                <a:ea typeface="Consolas" charset="0"/>
                <a:cs typeface="Consolas" charset="0"/>
              </a:rPr>
              <a:t>", "comment": </a:t>
            </a:r>
            <a:r>
              <a:rPr lang="en-US" sz="2448" kern="0" dirty="0" smtClean="0">
                <a:solidFill>
                  <a:srgbClr val="FFFFFF"/>
                </a:solidFill>
                <a:latin typeface="Consolas" charset="0"/>
                <a:ea typeface="Consolas" charset="0"/>
                <a:cs typeface="Consolas" charset="0"/>
              </a:rPr>
              <a:t>"Totally decoded."}</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{"id": "c3", </a:t>
            </a:r>
            <a:r>
              <a:rPr lang="en-US" sz="2448" kern="0" dirty="0" smtClean="0">
                <a:solidFill>
                  <a:srgbClr val="FFFFFF"/>
                </a:solidFill>
                <a:latin typeface="Consolas" charset="0"/>
                <a:ea typeface="Consolas" charset="0"/>
                <a:cs typeface="Consolas" charset="0"/>
              </a:rPr>
              <a:t>"</a:t>
            </a:r>
            <a:r>
              <a:rPr lang="en-US" sz="2448" kern="0" dirty="0" err="1" smtClean="0">
                <a:solidFill>
                  <a:srgbClr val="FFFFFF"/>
                </a:solidFill>
                <a:latin typeface="Consolas" charset="0"/>
                <a:ea typeface="Consolas" charset="0"/>
                <a:cs typeface="Consolas" charset="0"/>
              </a:rPr>
              <a:t>talkId</a:t>
            </a:r>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"t1</a:t>
            </a:r>
            <a:r>
              <a:rPr lang="en-US" sz="2448" kern="0" dirty="0">
                <a:solidFill>
                  <a:srgbClr val="FFFFFF"/>
                </a:solidFill>
                <a:latin typeface="Consolas" charset="0"/>
                <a:ea typeface="Consolas" charset="0"/>
                <a:cs typeface="Consolas" charset="0"/>
              </a:rPr>
              <a:t>", "comment": "Mind. Blown."}</a:t>
            </a:r>
          </a:p>
          <a:p>
            <a:pPr defTabSz="914224"/>
            <a:r>
              <a:rPr lang="is-IS" sz="2448" kern="0" dirty="0">
                <a:solidFill>
                  <a:srgbClr val="FFFFFF"/>
                </a:solidFill>
                <a:latin typeface="Segoe UI"/>
              </a:rPr>
              <a:t>…</a:t>
            </a:r>
          </a:p>
          <a:p>
            <a:pPr defTabSz="914224"/>
            <a:r>
              <a:rPr lang="en-US" sz="2448" kern="0" dirty="0">
                <a:solidFill>
                  <a:srgbClr val="FFFFFF"/>
                </a:solidFill>
                <a:latin typeface="Consolas" charset="0"/>
                <a:ea typeface="Consolas" charset="0"/>
                <a:cs typeface="Consolas" charset="0"/>
              </a:rPr>
              <a:t>{"id": "c99999", </a:t>
            </a:r>
            <a:r>
              <a:rPr lang="en-US" sz="2448" kern="0" dirty="0" smtClean="0">
                <a:solidFill>
                  <a:srgbClr val="FFFFFF"/>
                </a:solidFill>
                <a:latin typeface="Consolas" charset="0"/>
                <a:ea typeface="Consolas" charset="0"/>
                <a:cs typeface="Consolas" charset="0"/>
              </a:rPr>
              <a:t>"</a:t>
            </a:r>
            <a:r>
              <a:rPr lang="en-US" sz="2448" kern="0" dirty="0" err="1" smtClean="0">
                <a:solidFill>
                  <a:srgbClr val="FFFFFF"/>
                </a:solidFill>
                <a:latin typeface="Consolas" charset="0"/>
                <a:ea typeface="Consolas" charset="0"/>
                <a:cs typeface="Consolas" charset="0"/>
              </a:rPr>
              <a:t>talkId</a:t>
            </a:r>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"t1</a:t>
            </a:r>
            <a:r>
              <a:rPr lang="en-US" sz="2448" kern="0" dirty="0">
                <a:solidFill>
                  <a:srgbClr val="FFFFFF"/>
                </a:solidFill>
                <a:latin typeface="Consolas" charset="0"/>
                <a:ea typeface="Consolas" charset="0"/>
                <a:cs typeface="Consolas" charset="0"/>
              </a:rPr>
              <a:t>", "comment": </a:t>
            </a:r>
            <a:r>
              <a:rPr lang="en-US" sz="2448" kern="0" dirty="0" smtClean="0">
                <a:solidFill>
                  <a:srgbClr val="FFFFFF"/>
                </a:solidFill>
                <a:latin typeface="Consolas" charset="0"/>
                <a:ea typeface="Consolas" charset="0"/>
                <a:cs typeface="Consolas" charset="0"/>
              </a:rPr>
              <a:t>"Smooth as..."}</a:t>
            </a:r>
            <a:endParaRPr lang="en-US" sz="2448" kern="0" dirty="0">
              <a:solidFill>
                <a:srgbClr val="FFFFFF"/>
              </a:solidFill>
              <a:latin typeface="Consolas" charset="0"/>
              <a:ea typeface="Consolas" charset="0"/>
              <a:cs typeface="Consolas" charset="0"/>
            </a:endParaRPr>
          </a:p>
          <a:p>
            <a:pPr defTabSz="914224"/>
            <a:endParaRPr lang="en-US" sz="2448" kern="0" dirty="0">
              <a:solidFill>
                <a:srgbClr val="FFFFFF"/>
              </a:solidFill>
              <a:latin typeface="Segoe UI"/>
            </a:endParaRP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Tree>
    <p:extLst>
      <p:ext uri="{BB962C8B-B14F-4D97-AF65-F5344CB8AC3E}">
        <p14:creationId xmlns:p14="http://schemas.microsoft.com/office/powerpoint/2010/main" val="329840036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44373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14224">
              <a:buNone/>
            </a:pPr>
            <a:r>
              <a:rPr lang="en-US" sz="2856" dirty="0">
                <a:solidFill>
                  <a:schemeClr val="bg1">
                    <a:lumMod val="60000"/>
                    <a:lumOff val="40000"/>
                  </a:schemeClr>
                </a:solidFill>
                <a:latin typeface="Segoe UI"/>
              </a:rPr>
              <a:t>one-to-many relationships (unbounded)</a:t>
            </a:r>
          </a:p>
          <a:p>
            <a:pPr marL="0" indent="0" defTabSz="914224">
              <a:buNone/>
            </a:pPr>
            <a:r>
              <a:rPr lang="en-US" sz="2856" dirty="0">
                <a:solidFill>
                  <a:srgbClr val="FFF100"/>
                </a:solidFill>
                <a:latin typeface="Segoe UI"/>
              </a:rPr>
              <a:t>many-to-many</a:t>
            </a:r>
            <a:r>
              <a:rPr lang="en-US" sz="2856" dirty="0">
                <a:solidFill>
                  <a:srgbClr val="FFFFFF"/>
                </a:solidFill>
                <a:latin typeface="Segoe UI"/>
              </a:rPr>
              <a:t> relationships</a:t>
            </a:r>
          </a:p>
        </p:txBody>
      </p:sp>
      <p:sp>
        <p:nvSpPr>
          <p:cNvPr id="20" name="TextBox 19"/>
          <p:cNvSpPr txBox="1"/>
          <p:nvPr/>
        </p:nvSpPr>
        <p:spPr>
          <a:xfrm>
            <a:off x="1078239" y="6195632"/>
            <a:ext cx="2889780" cy="606488"/>
          </a:xfrm>
          <a:prstGeom prst="rect">
            <a:avLst/>
          </a:prstGeom>
          <a:noFill/>
        </p:spPr>
        <p:txBody>
          <a:bodyPr wrap="square" rtlCol="0">
            <a:spAutoFit/>
          </a:bodyPr>
          <a:lstStyle/>
          <a:p>
            <a:pPr defTabSz="914224"/>
            <a:r>
              <a:rPr lang="en-US" sz="3264" kern="0" dirty="0">
                <a:solidFill>
                  <a:srgbClr val="FFFFFF"/>
                </a:solidFill>
                <a:latin typeface="Segoe UI"/>
              </a:rPr>
              <a:t>Look familiar? </a:t>
            </a:r>
          </a:p>
        </p:txBody>
      </p:sp>
      <p:sp>
        <p:nvSpPr>
          <p:cNvPr id="21" name="Rectangle 20"/>
          <p:cNvSpPr/>
          <p:nvPr/>
        </p:nvSpPr>
        <p:spPr>
          <a:xfrm>
            <a:off x="3828186" y="6305483"/>
            <a:ext cx="5661720" cy="478308"/>
          </a:xfrm>
          <a:prstGeom prst="rect">
            <a:avLst/>
          </a:prstGeom>
        </p:spPr>
        <p:txBody>
          <a:bodyPr wrap="square">
            <a:spAutoFit/>
          </a:bodyPr>
          <a:lstStyle/>
          <a:p>
            <a:pPr defTabSz="914224"/>
            <a:r>
              <a:rPr lang="en-US" sz="2448" kern="0" dirty="0">
                <a:solidFill>
                  <a:srgbClr val="FFFFFF"/>
                </a:solidFill>
                <a:latin typeface="Segoe UI"/>
              </a:rPr>
              <a:t>It should …. It's the "relational" way</a:t>
            </a: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grpSp>
        <p:nvGrpSpPr>
          <p:cNvPr id="6" name="Group 5"/>
          <p:cNvGrpSpPr/>
          <p:nvPr/>
        </p:nvGrpSpPr>
        <p:grpSpPr>
          <a:xfrm>
            <a:off x="159204" y="2614613"/>
            <a:ext cx="3551088" cy="3450175"/>
            <a:chOff x="952500" y="2614613"/>
            <a:chExt cx="2757791" cy="3450175"/>
          </a:xfrm>
        </p:grpSpPr>
        <p:sp>
          <p:nvSpPr>
            <p:cNvPr id="4" name="TextBox 3"/>
            <p:cNvSpPr txBox="1"/>
            <p:nvPr/>
          </p:nvSpPr>
          <p:spPr>
            <a:xfrm>
              <a:off x="952500" y="2614613"/>
              <a:ext cx="2757791" cy="3450175"/>
            </a:xfrm>
            <a:prstGeom prst="rect">
              <a:avLst/>
            </a:prstGeom>
            <a:ln>
              <a:noFill/>
              <a:prstDash val="sysDot"/>
            </a:ln>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latin typeface="Consolas"/>
                </a:rPr>
                <a:t>{</a:t>
              </a:r>
            </a:p>
            <a:p>
              <a:pPr>
                <a:lnSpc>
                  <a:spcPct val="90000"/>
                </a:lnSpc>
                <a:spcAft>
                  <a:spcPts val="600"/>
                </a:spcAft>
              </a:pPr>
              <a:r>
                <a:rPr lang="en-US" sz="2000" dirty="0">
                  <a:gradFill>
                    <a:gsLst>
                      <a:gs pos="2917">
                        <a:schemeClr val="tx1"/>
                      </a:gs>
                      <a:gs pos="30000">
                        <a:schemeClr val="tx1"/>
                      </a:gs>
                    </a:gsLst>
                    <a:lin ang="5400000" scaled="0"/>
                  </a:gradFill>
                  <a:latin typeface="Consolas"/>
                </a:rPr>
                <a:t>  "id": "s1",</a:t>
              </a:r>
              <a:r>
                <a:rPr lang="en-US" sz="2400" dirty="0">
                  <a:gradFill>
                    <a:gsLst>
                      <a:gs pos="2917">
                        <a:schemeClr val="tx1"/>
                      </a:gs>
                      <a:gs pos="30000">
                        <a:schemeClr val="tx1"/>
                      </a:gs>
                    </a:gsLst>
                    <a:lin ang="5400000" scaled="0"/>
                  </a:gradFill>
                </a:rPr>
                <a:t/>
              </a:r>
              <a:br>
                <a:rPr lang="en-US" sz="2400" dirty="0">
                  <a:gradFill>
                    <a:gsLst>
                      <a:gs pos="2917">
                        <a:schemeClr val="tx1"/>
                      </a:gs>
                      <a:gs pos="30000">
                        <a:schemeClr val="tx1"/>
                      </a:gs>
                    </a:gsLst>
                    <a:lin ang="5400000" scaled="0"/>
                  </a:gradFill>
                </a:rPr>
              </a:br>
              <a:r>
                <a:rPr lang="en-US" sz="2000" dirty="0">
                  <a:solidFill>
                    <a:srgbClr val="FFFFFF"/>
                  </a:solidFill>
                  <a:latin typeface="Consolas"/>
                </a:rPr>
                <a:t>  "name": </a:t>
              </a:r>
              <a:r>
                <a:rPr lang="en-US" sz="2000" dirty="0" smtClean="0">
                  <a:solidFill>
                    <a:srgbClr val="FFFFFF"/>
                  </a:solidFill>
                  <a:latin typeface="Consolas"/>
                </a:rPr>
                <a:t>"Stefan"</a:t>
              </a:r>
              <a:endParaRPr lang="en-US" sz="2000" dirty="0">
                <a:solidFill>
                  <a:srgbClr val="FFFFFF"/>
                </a:solidFill>
                <a:latin typeface="Consolas"/>
              </a:endParaRPr>
            </a:p>
            <a:p>
              <a:pPr>
                <a:lnSpc>
                  <a:spcPct val="90000"/>
                </a:lnSpc>
                <a:spcAft>
                  <a:spcPts val="600"/>
                </a:spcAft>
              </a:pPr>
              <a:r>
                <a:rPr lang="en-US" sz="2000" dirty="0">
                  <a:gradFill>
                    <a:gsLst>
                      <a:gs pos="2917">
                        <a:schemeClr val="tx1"/>
                      </a:gs>
                      <a:gs pos="30000">
                        <a:schemeClr val="tx1"/>
                      </a:gs>
                    </a:gsLst>
                    <a:lin ang="5400000" scaled="0"/>
                  </a:gradFill>
                  <a:latin typeface="Consolas"/>
                </a:rPr>
                <a:t>}</a:t>
              </a:r>
            </a:p>
            <a:p>
              <a:pPr>
                <a:lnSpc>
                  <a:spcPct val="90000"/>
                </a:lnSpc>
                <a:spcAft>
                  <a:spcPts val="600"/>
                </a:spcAft>
              </a:pPr>
              <a:r>
                <a:rPr lang="en-US" sz="2000" dirty="0">
                  <a:gradFill>
                    <a:gsLst>
                      <a:gs pos="2917">
                        <a:schemeClr val="tx1"/>
                      </a:gs>
                      <a:gs pos="30000">
                        <a:schemeClr val="tx1"/>
                      </a:gs>
                    </a:gsLst>
                    <a:lin ang="5400000" scaled="0"/>
                  </a:gradFill>
                  <a:latin typeface="Consolas"/>
                </a:rPr>
                <a:t>{</a:t>
              </a:r>
              <a:r>
                <a:rPr lang="en-US" sz="2400" dirty="0">
                  <a:gradFill>
                    <a:gsLst>
                      <a:gs pos="2917">
                        <a:schemeClr val="tx1"/>
                      </a:gs>
                      <a:gs pos="30000">
                        <a:schemeClr val="tx1"/>
                      </a:gs>
                    </a:gsLst>
                    <a:lin ang="5400000" scaled="0"/>
                  </a:gradFill>
                </a:rPr>
                <a:t/>
              </a:r>
              <a:br>
                <a:rPr lang="en-US" sz="2400" dirty="0">
                  <a:gradFill>
                    <a:gsLst>
                      <a:gs pos="2917">
                        <a:schemeClr val="tx1"/>
                      </a:gs>
                      <a:gs pos="30000">
                        <a:schemeClr val="tx1"/>
                      </a:gs>
                    </a:gsLst>
                    <a:lin ang="5400000" scaled="0"/>
                  </a:gradFill>
                </a:rPr>
              </a:br>
              <a:r>
                <a:rPr lang="en-US" sz="2000" dirty="0">
                  <a:solidFill>
                    <a:srgbClr val="FFFFFF"/>
                  </a:solidFill>
                  <a:latin typeface="Consolas"/>
                </a:rPr>
                <a:t>  "id": "s2",</a:t>
              </a:r>
            </a:p>
            <a:p>
              <a:pPr>
                <a:lnSpc>
                  <a:spcPct val="90000"/>
                </a:lnSpc>
                <a:spcAft>
                  <a:spcPts val="600"/>
                </a:spcAft>
              </a:pPr>
              <a:r>
                <a:rPr lang="en-US" sz="2000" dirty="0">
                  <a:solidFill>
                    <a:srgbClr val="FFFFFF"/>
                  </a:solidFill>
                  <a:latin typeface="Consolas"/>
                </a:rPr>
                <a:t>  "name": </a:t>
              </a:r>
              <a:r>
                <a:rPr lang="en-US" sz="2000" dirty="0" smtClean="0">
                  <a:solidFill>
                    <a:srgbClr val="FFFFFF"/>
                  </a:solidFill>
                  <a:latin typeface="Consolas"/>
                </a:rPr>
                <a:t>"Anthony"</a:t>
              </a:r>
              <a:endParaRPr lang="en-US" sz="2000" dirty="0">
                <a:solidFill>
                  <a:srgbClr val="FFFFFF"/>
                </a:solidFill>
                <a:latin typeface="Consolas"/>
              </a:endParaRPr>
            </a:p>
            <a:p>
              <a:pPr>
                <a:lnSpc>
                  <a:spcPct val="90000"/>
                </a:lnSpc>
                <a:spcAft>
                  <a:spcPts val="600"/>
                </a:spcAft>
              </a:pPr>
              <a:r>
                <a:rPr lang="en-US" sz="2000" dirty="0">
                  <a:gradFill>
                    <a:gsLst>
                      <a:gs pos="2917">
                        <a:schemeClr val="tx1"/>
                      </a:gs>
                      <a:gs pos="30000">
                        <a:schemeClr val="tx1"/>
                      </a:gs>
                    </a:gsLst>
                    <a:lin ang="5400000" scaled="0"/>
                  </a:gradFill>
                  <a:latin typeface="Consolas"/>
                </a:rPr>
                <a:t>}</a:t>
              </a:r>
            </a:p>
          </p:txBody>
        </p:sp>
        <p:sp>
          <p:nvSpPr>
            <p:cNvPr id="5" name="Rectangle 4"/>
            <p:cNvSpPr/>
            <p:nvPr/>
          </p:nvSpPr>
          <p:spPr bwMode="auto">
            <a:xfrm>
              <a:off x="952501" y="2614613"/>
              <a:ext cx="2686504" cy="3016249"/>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 name="Group 6"/>
          <p:cNvGrpSpPr/>
          <p:nvPr/>
        </p:nvGrpSpPr>
        <p:grpSpPr>
          <a:xfrm>
            <a:off x="3827463" y="2614612"/>
            <a:ext cx="3200400" cy="3016249"/>
            <a:chOff x="3827463" y="2614612"/>
            <a:chExt cx="3200400" cy="3016249"/>
          </a:xfrm>
        </p:grpSpPr>
        <p:sp>
          <p:nvSpPr>
            <p:cNvPr id="18" name="TextBox 17"/>
            <p:cNvSpPr txBox="1"/>
            <p:nvPr/>
          </p:nvSpPr>
          <p:spPr>
            <a:xfrm>
              <a:off x="3827463" y="2614613"/>
              <a:ext cx="3200400" cy="2819233"/>
            </a:xfrm>
            <a:prstGeom prst="rect">
              <a:avLst/>
            </a:prstGeom>
            <a:ln>
              <a:noFill/>
              <a:prstDash val="sysDot"/>
            </a:ln>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latin typeface="Consolas"/>
                </a:rPr>
                <a:t>{</a:t>
              </a:r>
              <a:r>
                <a:rPr lang="en-US" sz="2400" dirty="0">
                  <a:gradFill>
                    <a:gsLst>
                      <a:gs pos="2917">
                        <a:schemeClr val="tx1"/>
                      </a:gs>
                      <a:gs pos="30000">
                        <a:schemeClr val="tx1"/>
                      </a:gs>
                    </a:gsLst>
                    <a:lin ang="5400000" scaled="0"/>
                  </a:gradFill>
                </a:rPr>
                <a:t/>
              </a:r>
              <a:br>
                <a:rPr lang="en-US" sz="2400" dirty="0">
                  <a:gradFill>
                    <a:gsLst>
                      <a:gs pos="2917">
                        <a:schemeClr val="tx1"/>
                      </a:gs>
                      <a:gs pos="30000">
                        <a:schemeClr val="tx1"/>
                      </a:gs>
                    </a:gsLst>
                    <a:lin ang="5400000" scaled="0"/>
                  </a:gradFill>
                </a:rPr>
              </a:br>
              <a:r>
                <a:rPr lang="en-US" sz="2000" dirty="0">
                  <a:solidFill>
                    <a:srgbClr val="FFFFFF"/>
                  </a:solidFill>
                  <a:latin typeface="Consolas"/>
                </a:rPr>
                <a:t>  "</a:t>
              </a:r>
              <a:r>
                <a:rPr lang="en-US" sz="2000" dirty="0" err="1">
                  <a:solidFill>
                    <a:srgbClr val="FFFFFF"/>
                  </a:solidFill>
                  <a:latin typeface="Consolas"/>
                </a:rPr>
                <a:t>speakerId</a:t>
              </a:r>
              <a:r>
                <a:rPr lang="en-US" sz="2000" dirty="0">
                  <a:solidFill>
                    <a:srgbClr val="FFFFFF"/>
                  </a:solidFill>
                  <a:latin typeface="Consolas"/>
                </a:rPr>
                <a:t>": "s1",</a:t>
              </a:r>
              <a:r>
                <a:rPr lang="en-US" sz="2400" dirty="0">
                  <a:solidFill>
                    <a:srgbClr val="FFFFFF"/>
                  </a:solidFill>
                  <a:latin typeface="Segoe UI"/>
                </a:rPr>
                <a:t/>
              </a:r>
              <a:br>
                <a:rPr lang="en-US" sz="2400" dirty="0">
                  <a:solidFill>
                    <a:srgbClr val="FFFFFF"/>
                  </a:solidFill>
                  <a:latin typeface="Segoe UI"/>
                </a:rPr>
              </a:br>
              <a:r>
                <a:rPr lang="en-US" sz="2000" dirty="0">
                  <a:solidFill>
                    <a:srgbClr val="FFFFFF"/>
                  </a:solidFill>
                  <a:latin typeface="Consolas"/>
                </a:rPr>
                <a:t>  "</a:t>
              </a:r>
              <a:r>
                <a:rPr lang="en-US" sz="2000" dirty="0" err="1">
                  <a:solidFill>
                    <a:srgbClr val="FFFFFF"/>
                  </a:solidFill>
                  <a:latin typeface="Consolas"/>
                </a:rPr>
                <a:t>sessionId</a:t>
              </a:r>
              <a:r>
                <a:rPr lang="en-US" sz="2000" dirty="0">
                  <a:solidFill>
                    <a:srgbClr val="FFFFFF"/>
                  </a:solidFill>
                  <a:latin typeface="Consolas"/>
                </a:rPr>
                <a:t>": "t1"</a:t>
              </a:r>
            </a:p>
            <a:p>
              <a:pPr>
                <a:lnSpc>
                  <a:spcPct val="90000"/>
                </a:lnSpc>
                <a:spcAft>
                  <a:spcPts val="600"/>
                </a:spcAft>
              </a:pPr>
              <a:r>
                <a:rPr lang="en-US" sz="2000" dirty="0">
                  <a:gradFill>
                    <a:gsLst>
                      <a:gs pos="2917">
                        <a:schemeClr val="tx1"/>
                      </a:gs>
                      <a:gs pos="30000">
                        <a:schemeClr val="tx1"/>
                      </a:gs>
                    </a:gsLst>
                    <a:lin ang="5400000" scaled="0"/>
                  </a:gradFill>
                  <a:latin typeface="Consolas"/>
                </a:rPr>
                <a:t>}</a:t>
              </a:r>
            </a:p>
            <a:p>
              <a:pPr>
                <a:lnSpc>
                  <a:spcPct val="90000"/>
                </a:lnSpc>
                <a:spcAft>
                  <a:spcPts val="600"/>
                </a:spcAft>
              </a:pPr>
              <a:r>
                <a:rPr lang="en-US" sz="2000" dirty="0">
                  <a:gradFill>
                    <a:gsLst>
                      <a:gs pos="2917">
                        <a:schemeClr val="tx1"/>
                      </a:gs>
                      <a:gs pos="30000">
                        <a:schemeClr val="tx1"/>
                      </a:gs>
                    </a:gsLst>
                    <a:lin ang="5400000" scaled="0"/>
                  </a:gradFill>
                  <a:latin typeface="Consolas"/>
                </a:rPr>
                <a:t>{</a:t>
              </a:r>
            </a:p>
            <a:p>
              <a:pPr>
                <a:lnSpc>
                  <a:spcPct val="90000"/>
                </a:lnSpc>
                <a:spcAft>
                  <a:spcPts val="600"/>
                </a:spcAft>
              </a:pPr>
              <a:r>
                <a:rPr lang="en-US" sz="2000" dirty="0">
                  <a:gradFill>
                    <a:gsLst>
                      <a:gs pos="2917">
                        <a:schemeClr val="tx1"/>
                      </a:gs>
                      <a:gs pos="30000">
                        <a:schemeClr val="tx1"/>
                      </a:gs>
                    </a:gsLst>
                    <a:lin ang="5400000" scaled="0"/>
                  </a:gradFill>
                  <a:latin typeface="Consolas"/>
                </a:rPr>
                <a:t>  "</a:t>
              </a:r>
              <a:r>
                <a:rPr lang="en-US" sz="2000" dirty="0" err="1">
                  <a:gradFill>
                    <a:gsLst>
                      <a:gs pos="2917">
                        <a:schemeClr val="tx1"/>
                      </a:gs>
                      <a:gs pos="30000">
                        <a:schemeClr val="tx1"/>
                      </a:gs>
                    </a:gsLst>
                    <a:lin ang="5400000" scaled="0"/>
                  </a:gradFill>
                  <a:latin typeface="Consolas"/>
                </a:rPr>
                <a:t>speakerId</a:t>
              </a:r>
              <a:r>
                <a:rPr lang="en-US" sz="2000" dirty="0">
                  <a:gradFill>
                    <a:gsLst>
                      <a:gs pos="2917">
                        <a:schemeClr val="tx1"/>
                      </a:gs>
                      <a:gs pos="30000">
                        <a:schemeClr val="tx1"/>
                      </a:gs>
                    </a:gsLst>
                    <a:lin ang="5400000" scaled="0"/>
                  </a:gradFill>
                  <a:latin typeface="Consolas"/>
                </a:rPr>
                <a:t>": "s2",</a:t>
              </a:r>
            </a:p>
            <a:p>
              <a:pPr>
                <a:lnSpc>
                  <a:spcPct val="90000"/>
                </a:lnSpc>
                <a:spcAft>
                  <a:spcPts val="600"/>
                </a:spcAft>
              </a:pPr>
              <a:r>
                <a:rPr lang="en-US" sz="2000" dirty="0">
                  <a:gradFill>
                    <a:gsLst>
                      <a:gs pos="2917">
                        <a:schemeClr val="tx1"/>
                      </a:gs>
                      <a:gs pos="30000">
                        <a:schemeClr val="tx1"/>
                      </a:gs>
                    </a:gsLst>
                    <a:lin ang="5400000" scaled="0"/>
                  </a:gradFill>
                  <a:latin typeface="Consolas"/>
                </a:rPr>
                <a:t>  "</a:t>
              </a:r>
              <a:r>
                <a:rPr lang="en-US" sz="2000" dirty="0" err="1">
                  <a:gradFill>
                    <a:gsLst>
                      <a:gs pos="2917">
                        <a:schemeClr val="tx1"/>
                      </a:gs>
                      <a:gs pos="30000">
                        <a:schemeClr val="tx1"/>
                      </a:gs>
                    </a:gsLst>
                    <a:lin ang="5400000" scaled="0"/>
                  </a:gradFill>
                  <a:latin typeface="Consolas"/>
                </a:rPr>
                <a:t>sessionId</a:t>
              </a:r>
              <a:r>
                <a:rPr lang="en-US" sz="2000" dirty="0">
                  <a:gradFill>
                    <a:gsLst>
                      <a:gs pos="2917">
                        <a:schemeClr val="tx1"/>
                      </a:gs>
                      <a:gs pos="30000">
                        <a:schemeClr val="tx1"/>
                      </a:gs>
                    </a:gsLst>
                    <a:lin ang="5400000" scaled="0"/>
                  </a:gradFill>
                  <a:latin typeface="Consolas"/>
                </a:rPr>
                <a:t>": "t1"</a:t>
              </a:r>
              <a:r>
                <a:rPr lang="en-US" sz="2400" dirty="0">
                  <a:gradFill>
                    <a:gsLst>
                      <a:gs pos="2917">
                        <a:schemeClr val="tx1"/>
                      </a:gs>
                      <a:gs pos="30000">
                        <a:schemeClr val="tx1"/>
                      </a:gs>
                    </a:gsLst>
                    <a:lin ang="5400000" scaled="0"/>
                  </a:gradFill>
                </a:rPr>
                <a:t/>
              </a:r>
              <a:br>
                <a:rPr lang="en-US" sz="2400" dirty="0">
                  <a:gradFill>
                    <a:gsLst>
                      <a:gs pos="2917">
                        <a:schemeClr val="tx1"/>
                      </a:gs>
                      <a:gs pos="30000">
                        <a:schemeClr val="tx1"/>
                      </a:gs>
                    </a:gsLst>
                    <a:lin ang="5400000" scaled="0"/>
                  </a:gradFill>
                </a:rPr>
              </a:br>
              <a:r>
                <a:rPr lang="en-US" sz="2000" dirty="0">
                  <a:solidFill>
                    <a:srgbClr val="FFFFFF"/>
                  </a:solidFill>
                  <a:latin typeface="Consolas"/>
                </a:rPr>
                <a:t>}</a:t>
              </a:r>
            </a:p>
          </p:txBody>
        </p:sp>
        <p:sp>
          <p:nvSpPr>
            <p:cNvPr id="10" name="Rectangle 9"/>
            <p:cNvSpPr/>
            <p:nvPr/>
          </p:nvSpPr>
          <p:spPr bwMode="auto">
            <a:xfrm>
              <a:off x="3932237" y="2614612"/>
              <a:ext cx="2971800" cy="3016249"/>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7189333" y="2614613"/>
            <a:ext cx="5087939" cy="3016249"/>
            <a:chOff x="7189333" y="2614613"/>
            <a:chExt cx="5087939" cy="3016249"/>
          </a:xfrm>
        </p:grpSpPr>
        <p:sp>
          <p:nvSpPr>
            <p:cNvPr id="19" name="TextBox 18"/>
            <p:cNvSpPr txBox="1"/>
            <p:nvPr/>
          </p:nvSpPr>
          <p:spPr>
            <a:xfrm>
              <a:off x="7216322" y="2614613"/>
              <a:ext cx="5060950" cy="2874633"/>
            </a:xfrm>
            <a:prstGeom prst="rect">
              <a:avLst/>
            </a:prstGeom>
            <a:ln>
              <a:noFill/>
              <a:prstDash val="sysDot"/>
            </a:ln>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latin typeface="Consolas"/>
                </a:rPr>
                <a:t>{</a:t>
              </a:r>
              <a:r>
                <a:rPr lang="en-US" sz="2400" dirty="0">
                  <a:gradFill>
                    <a:gsLst>
                      <a:gs pos="2917">
                        <a:schemeClr val="tx1"/>
                      </a:gs>
                      <a:gs pos="30000">
                        <a:schemeClr val="tx1"/>
                      </a:gs>
                    </a:gsLst>
                    <a:lin ang="5400000" scaled="0"/>
                  </a:gradFill>
                </a:rPr>
                <a:t/>
              </a:r>
              <a:br>
                <a:rPr lang="en-US" sz="2400" dirty="0">
                  <a:gradFill>
                    <a:gsLst>
                      <a:gs pos="2917">
                        <a:schemeClr val="tx1"/>
                      </a:gs>
                      <a:gs pos="30000">
                        <a:schemeClr val="tx1"/>
                      </a:gs>
                    </a:gsLst>
                    <a:lin ang="5400000" scaled="0"/>
                  </a:gradFill>
                </a:rPr>
              </a:br>
              <a:r>
                <a:rPr lang="en-US" sz="2000" dirty="0">
                  <a:solidFill>
                    <a:srgbClr val="FFFFFF"/>
                  </a:solidFill>
                  <a:latin typeface="Consolas"/>
                </a:rPr>
                <a:t>  "id": "t1",</a:t>
              </a:r>
            </a:p>
            <a:p>
              <a:pPr>
                <a:lnSpc>
                  <a:spcPct val="90000"/>
                </a:lnSpc>
                <a:spcAft>
                  <a:spcPts val="600"/>
                </a:spcAft>
              </a:pPr>
              <a:r>
                <a:rPr lang="en-US" sz="2000" dirty="0">
                  <a:solidFill>
                    <a:srgbClr val="FFFFFF"/>
                  </a:solidFill>
                  <a:latin typeface="Consolas"/>
                </a:rPr>
                <a:t>  "description": </a:t>
              </a:r>
              <a:r>
                <a:rPr lang="en-US" sz="2000" dirty="0" smtClean="0">
                  <a:solidFill>
                    <a:srgbClr val="FFFFFF"/>
                  </a:solidFill>
                  <a:latin typeface="Consolas"/>
                </a:rPr>
                <a:t>"</a:t>
              </a:r>
              <a:r>
                <a:rPr lang="en-US" sz="2000" dirty="0" smtClean="0">
                  <a:solidFill>
                    <a:srgbClr val="FFFFFF"/>
                  </a:solidFill>
                  <a:latin typeface="Consolas" charset="0"/>
                </a:rPr>
                <a:t>Security I"</a:t>
              </a:r>
              <a:endParaRPr lang="en-US" sz="2000" dirty="0">
                <a:solidFill>
                  <a:srgbClr val="FFFFFF"/>
                </a:solidFill>
                <a:latin typeface="Consolas" charset="0"/>
              </a:endParaRPr>
            </a:p>
            <a:p>
              <a:pPr>
                <a:lnSpc>
                  <a:spcPct val="90000"/>
                </a:lnSpc>
                <a:spcAft>
                  <a:spcPts val="600"/>
                </a:spcAft>
              </a:pPr>
              <a:r>
                <a:rPr lang="en-US" sz="2000" dirty="0">
                  <a:gradFill>
                    <a:gsLst>
                      <a:gs pos="2917">
                        <a:schemeClr val="tx1"/>
                      </a:gs>
                      <a:gs pos="30000">
                        <a:schemeClr val="tx1"/>
                      </a:gs>
                    </a:gsLst>
                    <a:lin ang="5400000" scaled="0"/>
                  </a:gradFill>
                  <a:latin typeface="Consolas"/>
                </a:rPr>
                <a:t>}</a:t>
              </a:r>
              <a:r>
                <a:rPr lang="en-US" sz="2400" dirty="0">
                  <a:gradFill>
                    <a:gsLst>
                      <a:gs pos="2917">
                        <a:schemeClr val="tx1"/>
                      </a:gs>
                      <a:gs pos="30000">
                        <a:schemeClr val="tx1"/>
                      </a:gs>
                    </a:gsLst>
                    <a:lin ang="5400000" scaled="0"/>
                  </a:gradFill>
                </a:rPr>
                <a:t/>
              </a:r>
              <a:br>
                <a:rPr lang="en-US" sz="2400" dirty="0">
                  <a:gradFill>
                    <a:gsLst>
                      <a:gs pos="2917">
                        <a:schemeClr val="tx1"/>
                      </a:gs>
                      <a:gs pos="30000">
                        <a:schemeClr val="tx1"/>
                      </a:gs>
                    </a:gsLst>
                    <a:lin ang="5400000" scaled="0"/>
                  </a:gradFill>
                </a:rPr>
              </a:br>
              <a:r>
                <a:rPr lang="en-US" sz="2000" dirty="0">
                  <a:solidFill>
                    <a:srgbClr val="FFFFFF"/>
                  </a:solidFill>
                  <a:latin typeface="Consolas"/>
                </a:rPr>
                <a:t>{</a:t>
              </a:r>
              <a:r>
                <a:rPr lang="en-US" sz="2000" dirty="0">
                  <a:gradFill>
                    <a:gsLst>
                      <a:gs pos="2917">
                        <a:schemeClr val="tx1"/>
                      </a:gs>
                      <a:gs pos="30000">
                        <a:schemeClr val="tx1"/>
                      </a:gs>
                    </a:gsLst>
                    <a:lin ang="5400000" scaled="0"/>
                  </a:gradFill>
                  <a:latin typeface="Consolas"/>
                </a:rPr>
                <a:t> </a:t>
              </a:r>
              <a:r>
                <a:rPr lang="en-US" sz="2400" dirty="0">
                  <a:gradFill>
                    <a:gsLst>
                      <a:gs pos="2917">
                        <a:schemeClr val="tx1"/>
                      </a:gs>
                      <a:gs pos="30000">
                        <a:schemeClr val="tx1"/>
                      </a:gs>
                    </a:gsLst>
                    <a:lin ang="5400000" scaled="0"/>
                  </a:gradFill>
                </a:rPr>
                <a:t/>
              </a:r>
              <a:br>
                <a:rPr lang="en-US" sz="2400" dirty="0">
                  <a:gradFill>
                    <a:gsLst>
                      <a:gs pos="2917">
                        <a:schemeClr val="tx1"/>
                      </a:gs>
                      <a:gs pos="30000">
                        <a:schemeClr val="tx1"/>
                      </a:gs>
                    </a:gsLst>
                    <a:lin ang="5400000" scaled="0"/>
                  </a:gradFill>
                </a:rPr>
              </a:br>
              <a:r>
                <a:rPr lang="en-US" sz="2000" dirty="0">
                  <a:gradFill>
                    <a:gsLst>
                      <a:gs pos="2917">
                        <a:schemeClr val="tx1"/>
                      </a:gs>
                      <a:gs pos="30000">
                        <a:schemeClr val="tx1"/>
                      </a:gs>
                    </a:gsLst>
                    <a:lin ang="5400000" scaled="0"/>
                  </a:gradFill>
                  <a:latin typeface="Consolas"/>
                </a:rPr>
                <a:t>  "id": "t2", </a:t>
              </a:r>
            </a:p>
            <a:p>
              <a:pPr>
                <a:lnSpc>
                  <a:spcPct val="90000"/>
                </a:lnSpc>
                <a:spcAft>
                  <a:spcPts val="600"/>
                </a:spcAft>
              </a:pPr>
              <a:r>
                <a:rPr lang="en-US" sz="2000" dirty="0">
                  <a:solidFill>
                    <a:srgbClr val="FFFFFF"/>
                  </a:solidFill>
                  <a:latin typeface="Consolas"/>
                </a:rPr>
                <a:t>  "description": </a:t>
              </a:r>
              <a:r>
                <a:rPr lang="en-US" sz="2000" dirty="0" smtClean="0">
                  <a:solidFill>
                    <a:srgbClr val="FFFFFF"/>
                  </a:solidFill>
                  <a:latin typeface="Consolas"/>
                </a:rPr>
                <a:t>"Security II</a:t>
              </a:r>
              <a:r>
                <a:rPr lang="en-US" sz="2000" dirty="0" smtClean="0">
                  <a:solidFill>
                    <a:srgbClr val="FFFFFF"/>
                  </a:solidFill>
                  <a:latin typeface="Consolas" charset="0"/>
                </a:rPr>
                <a:t>"</a:t>
              </a:r>
              <a:r>
                <a:rPr lang="en-US" sz="2000" dirty="0" smtClean="0">
                  <a:gradFill>
                    <a:gsLst>
                      <a:gs pos="2917">
                        <a:schemeClr val="tx1"/>
                      </a:gs>
                      <a:gs pos="30000">
                        <a:schemeClr val="tx1"/>
                      </a:gs>
                    </a:gsLst>
                    <a:lin ang="5400000" scaled="0"/>
                  </a:gradFill>
                  <a:latin typeface="Consolas" charset="0"/>
                </a:rPr>
                <a:t> </a:t>
              </a:r>
              <a:endParaRPr lang="en-US" sz="2000" dirty="0">
                <a:gradFill>
                  <a:gsLst>
                    <a:gs pos="2917">
                      <a:schemeClr val="tx1"/>
                    </a:gs>
                    <a:gs pos="30000">
                      <a:schemeClr val="tx1"/>
                    </a:gs>
                  </a:gsLst>
                  <a:lin ang="5400000" scaled="0"/>
                </a:gradFill>
                <a:latin typeface="Consolas" charset="0"/>
              </a:endParaRPr>
            </a:p>
            <a:p>
              <a:pPr>
                <a:lnSpc>
                  <a:spcPct val="90000"/>
                </a:lnSpc>
                <a:spcAft>
                  <a:spcPts val="600"/>
                </a:spcAft>
              </a:pPr>
              <a:r>
                <a:rPr lang="en-US" sz="2000" dirty="0">
                  <a:solidFill>
                    <a:srgbClr val="FFFFFF"/>
                  </a:solidFill>
                  <a:latin typeface="Consolas"/>
                </a:rPr>
                <a:t>}</a:t>
              </a:r>
              <a:r>
                <a:rPr lang="en-US" sz="2400" dirty="0">
                  <a:gradFill>
                    <a:gsLst>
                      <a:gs pos="2917">
                        <a:schemeClr val="tx1"/>
                      </a:gs>
                      <a:gs pos="30000">
                        <a:schemeClr val="tx1"/>
                      </a:gs>
                    </a:gsLst>
                    <a:lin ang="5400000" scaled="0"/>
                  </a:gradFill>
                  <a:latin typeface="Segoe UI" charset="0"/>
                </a:rPr>
                <a:t> </a:t>
              </a:r>
              <a:endParaRPr lang="en-US" sz="2400" dirty="0">
                <a:gradFill>
                  <a:gsLst>
                    <a:gs pos="2917">
                      <a:schemeClr val="tx1"/>
                    </a:gs>
                    <a:gs pos="30000">
                      <a:schemeClr val="tx1"/>
                    </a:gs>
                  </a:gsLst>
                  <a:lin ang="5400000" scaled="0"/>
                </a:gradFill>
              </a:endParaRPr>
            </a:p>
          </p:txBody>
        </p:sp>
        <p:sp>
          <p:nvSpPr>
            <p:cNvPr id="11" name="Rectangle 10"/>
            <p:cNvSpPr/>
            <p:nvPr/>
          </p:nvSpPr>
          <p:spPr bwMode="auto">
            <a:xfrm>
              <a:off x="7189333" y="2614613"/>
              <a:ext cx="4974870" cy="3016249"/>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9371732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25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a:t>
            </a:r>
            <a:r>
              <a:rPr lang="en-US" dirty="0" smtClean="0"/>
              <a:t>challenges</a:t>
            </a:r>
            <a:endParaRPr lang="en-US" dirty="0"/>
          </a:p>
        </p:txBody>
      </p:sp>
      <p:sp>
        <p:nvSpPr>
          <p:cNvPr id="3" name="Text Placeholder 2"/>
          <p:cNvSpPr>
            <a:spLocks noGrp="1"/>
          </p:cNvSpPr>
          <p:nvPr>
            <p:ph type="body" sz="quarter" idx="10"/>
          </p:nvPr>
        </p:nvSpPr>
        <p:spPr>
          <a:xfrm>
            <a:off x="274638" y="1212850"/>
            <a:ext cx="11887200" cy="2092881"/>
          </a:xfrm>
        </p:spPr>
        <p:txBody>
          <a:bodyPr/>
          <a:lstStyle/>
          <a:p>
            <a:r>
              <a:rPr lang="en-US" dirty="0" smtClean="0"/>
              <a:t>Related data</a:t>
            </a:r>
            <a:endParaRPr lang="en-US" dirty="0"/>
          </a:p>
          <a:p>
            <a:r>
              <a:rPr lang="en-US" dirty="0" smtClean="0"/>
              <a:t>Normalization vs </a:t>
            </a:r>
            <a:r>
              <a:rPr lang="en-US" dirty="0" err="1" smtClean="0"/>
              <a:t>denormalization</a:t>
            </a:r>
            <a:endParaRPr lang="en-US" dirty="0" smtClean="0"/>
          </a:p>
          <a:p>
            <a:r>
              <a:rPr lang="en-US" dirty="0"/>
              <a:t>Homogeneous vs heterogeneous </a:t>
            </a:r>
            <a:r>
              <a:rPr lang="en-US" dirty="0" smtClean="0"/>
              <a:t>data</a:t>
            </a:r>
          </a:p>
        </p:txBody>
      </p:sp>
    </p:spTree>
    <p:extLst>
      <p:ext uri="{BB962C8B-B14F-4D97-AF65-F5344CB8AC3E}">
        <p14:creationId xmlns:p14="http://schemas.microsoft.com/office/powerpoint/2010/main" val="1555830530"/>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44373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856" dirty="0">
                <a:solidFill>
                  <a:schemeClr val="bg1">
                    <a:lumMod val="60000"/>
                    <a:lumOff val="40000"/>
                  </a:schemeClr>
                </a:solidFill>
                <a:latin typeface="Segoe UI"/>
              </a:rPr>
              <a:t>one-to-many relationships (unbounded)</a:t>
            </a:r>
          </a:p>
          <a:p>
            <a:pPr marL="0" indent="0" defTabSz="932597">
              <a:spcBef>
                <a:spcPts val="1020"/>
              </a:spcBef>
              <a:buNone/>
            </a:pPr>
            <a:r>
              <a:rPr lang="en-US" sz="2856" dirty="0">
                <a:solidFill>
                  <a:srgbClr val="FFF100"/>
                </a:solidFill>
                <a:latin typeface="Segoe UI"/>
              </a:rPr>
              <a:t>many-to-many </a:t>
            </a:r>
            <a:r>
              <a:rPr lang="en-US" sz="2856" dirty="0">
                <a:solidFill>
                  <a:srgbClr val="FFFFFF"/>
                </a:solidFill>
                <a:latin typeface="Segoe UI"/>
              </a:rPr>
              <a:t>relationships</a:t>
            </a: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
        <p:nvSpPr>
          <p:cNvPr id="8" name="Content Placeholder 2"/>
          <p:cNvSpPr txBox="1">
            <a:spLocks/>
          </p:cNvSpPr>
          <p:nvPr/>
        </p:nvSpPr>
        <p:spPr>
          <a:xfrm>
            <a:off x="1064128" y="2603084"/>
            <a:ext cx="3690047" cy="4524315"/>
          </a:xfrm>
          <a:prstGeom prst="rect">
            <a:avLst/>
          </a:prstGeom>
          <a:noFill/>
          <a:ln>
            <a:noFill/>
          </a:ln>
        </p:spPr>
        <p:txBody>
          <a:bodyPr wrap="square">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0"/>
              </a:spcBef>
              <a:buNone/>
            </a:pPr>
            <a:r>
              <a:rPr lang="en-US" sz="2000" dirty="0">
                <a:latin typeface="Consolas" charset="0"/>
                <a:ea typeface="Consolas" charset="0"/>
                <a:cs typeface="Consolas" charset="0"/>
              </a:rPr>
              <a:t>{</a:t>
            </a:r>
          </a:p>
          <a:p>
            <a:pPr marL="0" indent="0" defTabSz="932597">
              <a:spcBef>
                <a:spcPts val="0"/>
              </a:spcBef>
              <a:buNone/>
            </a:pPr>
            <a:r>
              <a:rPr lang="en-US" sz="2000" dirty="0">
                <a:latin typeface="Consolas" charset="0"/>
                <a:ea typeface="Consolas" charset="0"/>
                <a:cs typeface="Consolas" charset="0"/>
              </a:rPr>
              <a:t>  "id": "s1",</a:t>
            </a:r>
          </a:p>
          <a:p>
            <a:pPr marL="0" indent="0" defTabSz="932597">
              <a:spcBef>
                <a:spcPts val="0"/>
              </a:spcBef>
              <a:buNone/>
            </a:pPr>
            <a:r>
              <a:rPr lang="en-US" sz="2000" dirty="0">
                <a:latin typeface="Consolas" charset="0"/>
                <a:ea typeface="Consolas" charset="0"/>
                <a:cs typeface="Consolas" charset="0"/>
              </a:rPr>
              <a:t>  "name": </a:t>
            </a:r>
            <a:r>
              <a:rPr lang="en-US" sz="2000" dirty="0" smtClean="0">
                <a:latin typeface="Consolas" charset="0"/>
                <a:ea typeface="Consolas" charset="0"/>
                <a:cs typeface="Consolas" charset="0"/>
              </a:rPr>
              <a:t>"Stefan",</a:t>
            </a:r>
            <a:endParaRPr lang="en-US" sz="2000" dirty="0">
              <a:latin typeface="Consolas" charset="0"/>
              <a:ea typeface="Consolas" charset="0"/>
              <a:cs typeface="Consolas" charset="0"/>
            </a:endParaRPr>
          </a:p>
          <a:p>
            <a:pPr marL="0" indent="0" defTabSz="932597">
              <a:spcBef>
                <a:spcPts val="0"/>
              </a:spcBef>
              <a:buNone/>
            </a:pPr>
            <a:r>
              <a:rPr lang="en-US" sz="2000" dirty="0">
                <a:latin typeface="Consolas" charset="0"/>
                <a:ea typeface="Consolas" charset="0"/>
                <a:cs typeface="Consolas" charset="0"/>
              </a:rPr>
              <a:t>  "sessions": [</a:t>
            </a:r>
          </a:p>
          <a:p>
            <a:pPr marL="0" indent="0" defTabSz="932597">
              <a:spcBef>
                <a:spcPts val="0"/>
              </a:spcBef>
              <a:buNone/>
            </a:pPr>
            <a:r>
              <a:rPr lang="en-US" sz="2000" dirty="0">
                <a:latin typeface="Consolas" charset="0"/>
                <a:ea typeface="Consolas" charset="0"/>
                <a:cs typeface="Consolas" charset="0"/>
              </a:rPr>
              <a:t>    {"id":"t1"},</a:t>
            </a:r>
          </a:p>
          <a:p>
            <a:pPr marL="0" indent="0" defTabSz="932597">
              <a:spcBef>
                <a:spcPts val="0"/>
              </a:spcBef>
              <a:buNone/>
            </a:pPr>
            <a:r>
              <a:rPr lang="en-US" sz="2000" dirty="0">
                <a:latin typeface="Consolas" charset="0"/>
                <a:ea typeface="Consolas" charset="0"/>
                <a:cs typeface="Consolas" charset="0"/>
              </a:rPr>
              <a:t>    {"id":"t2"}</a:t>
            </a:r>
          </a:p>
          <a:p>
            <a:pPr marL="0" indent="0" defTabSz="932597">
              <a:spcBef>
                <a:spcPts val="0"/>
              </a:spcBef>
              <a:buNone/>
            </a:pPr>
            <a:r>
              <a:rPr lang="en-US" sz="2000" dirty="0">
                <a:latin typeface="Consolas" charset="0"/>
                <a:ea typeface="Consolas" charset="0"/>
                <a:cs typeface="Consolas" charset="0"/>
              </a:rPr>
              <a:t>  ]</a:t>
            </a:r>
          </a:p>
          <a:p>
            <a:pPr marL="0" indent="0" defTabSz="932597">
              <a:spcBef>
                <a:spcPts val="0"/>
              </a:spcBef>
              <a:buNone/>
            </a:pPr>
            <a:r>
              <a:rPr lang="en-US" sz="2000" dirty="0">
                <a:latin typeface="Consolas" charset="0"/>
                <a:ea typeface="Consolas" charset="0"/>
                <a:cs typeface="Consolas" charset="0"/>
              </a:rPr>
              <a:t>}</a:t>
            </a:r>
          </a:p>
          <a:p>
            <a:pPr marL="0" indent="0" defTabSz="932597">
              <a:spcBef>
                <a:spcPts val="0"/>
              </a:spcBef>
              <a:buNone/>
            </a:pPr>
            <a:r>
              <a:rPr lang="en-US" sz="2000" dirty="0">
                <a:latin typeface="Consolas" charset="0"/>
                <a:ea typeface="Consolas" charset="0"/>
                <a:cs typeface="Consolas" charset="0"/>
              </a:rPr>
              <a:t>{</a:t>
            </a:r>
          </a:p>
          <a:p>
            <a:pPr marL="0" indent="0" defTabSz="932597">
              <a:spcBef>
                <a:spcPts val="0"/>
              </a:spcBef>
              <a:buNone/>
            </a:pPr>
            <a:r>
              <a:rPr lang="en-US" sz="2000" dirty="0">
                <a:latin typeface="Consolas" charset="0"/>
                <a:ea typeface="Consolas" charset="0"/>
                <a:cs typeface="Consolas" charset="0"/>
              </a:rPr>
              <a:t>  "id": "s2",</a:t>
            </a:r>
          </a:p>
          <a:p>
            <a:pPr marL="0" indent="0" defTabSz="932597">
              <a:spcBef>
                <a:spcPts val="0"/>
              </a:spcBef>
              <a:buNone/>
            </a:pPr>
            <a:r>
              <a:rPr lang="en-US" sz="2000" dirty="0">
                <a:latin typeface="Consolas" charset="0"/>
                <a:ea typeface="Consolas" charset="0"/>
                <a:cs typeface="Consolas" charset="0"/>
              </a:rPr>
              <a:t>  "name": </a:t>
            </a:r>
            <a:r>
              <a:rPr lang="en-US" sz="2000" dirty="0" smtClean="0">
                <a:latin typeface="Consolas" charset="0"/>
                <a:ea typeface="Consolas" charset="0"/>
                <a:cs typeface="Consolas" charset="0"/>
              </a:rPr>
              <a:t>"Anthony",</a:t>
            </a:r>
            <a:endParaRPr lang="en-US" sz="2000" dirty="0">
              <a:latin typeface="Consolas" charset="0"/>
              <a:ea typeface="Consolas" charset="0"/>
              <a:cs typeface="Consolas" charset="0"/>
            </a:endParaRPr>
          </a:p>
          <a:p>
            <a:pPr marL="0" indent="0" defTabSz="932597">
              <a:spcBef>
                <a:spcPts val="0"/>
              </a:spcBef>
              <a:buNone/>
            </a:pPr>
            <a:r>
              <a:rPr lang="en-US" sz="2000" dirty="0">
                <a:latin typeface="Consolas" charset="0"/>
                <a:ea typeface="Consolas" charset="0"/>
                <a:cs typeface="Consolas" charset="0"/>
              </a:rPr>
              <a:t>  "sessions": [</a:t>
            </a:r>
          </a:p>
          <a:p>
            <a:pPr marL="0" indent="0" defTabSz="932597">
              <a:spcBef>
                <a:spcPts val="0"/>
              </a:spcBef>
              <a:buNone/>
            </a:pPr>
            <a:r>
              <a:rPr lang="en-US" sz="2000" dirty="0">
                <a:latin typeface="Consolas" charset="0"/>
                <a:ea typeface="Consolas" charset="0"/>
                <a:cs typeface="Consolas" charset="0"/>
              </a:rPr>
              <a:t>    {"id":"t1</a:t>
            </a:r>
            <a:r>
              <a:rPr lang="en-US" sz="2000" dirty="0" smtClean="0">
                <a:latin typeface="Consolas" charset="0"/>
                <a:ea typeface="Consolas" charset="0"/>
                <a:cs typeface="Consolas" charset="0"/>
              </a:rPr>
              <a:t>"},</a:t>
            </a:r>
          </a:p>
          <a:p>
            <a:pPr marL="0" indent="0" defTabSz="932597">
              <a:spcBef>
                <a:spcPts val="0"/>
              </a:spcBef>
              <a:buNone/>
            </a:pPr>
            <a:r>
              <a:rPr lang="en-US" sz="2000" dirty="0">
                <a:latin typeface="Consolas" charset="0"/>
                <a:ea typeface="Consolas" charset="0"/>
                <a:cs typeface="Consolas" charset="0"/>
              </a:rPr>
              <a:t> </a:t>
            </a:r>
            <a:r>
              <a:rPr lang="en-US" sz="2000" dirty="0" smtClean="0">
                <a:latin typeface="Consolas" charset="0"/>
                <a:ea typeface="Consolas" charset="0"/>
                <a:cs typeface="Consolas" charset="0"/>
              </a:rPr>
              <a:t>   {"id":"t2"}</a:t>
            </a:r>
            <a:endParaRPr lang="en-US" sz="2000" dirty="0">
              <a:latin typeface="Consolas" charset="0"/>
              <a:ea typeface="Consolas" charset="0"/>
              <a:cs typeface="Consolas" charset="0"/>
            </a:endParaRPr>
          </a:p>
          <a:p>
            <a:pPr marL="0" indent="0" defTabSz="932597">
              <a:spcBef>
                <a:spcPts val="0"/>
              </a:spcBef>
              <a:buNone/>
            </a:pPr>
            <a:r>
              <a:rPr lang="en-US" sz="2000" dirty="0">
                <a:gradFill>
                  <a:gsLst>
                    <a:gs pos="2917">
                      <a:schemeClr val="tx1"/>
                    </a:gs>
                    <a:gs pos="30000">
                      <a:schemeClr val="tx1"/>
                    </a:gs>
                  </a:gsLst>
                  <a:lin ang="5400000" scaled="0"/>
                </a:gradFill>
                <a:latin typeface="Consolas" charset="0"/>
                <a:ea typeface="Consolas" charset="0"/>
                <a:cs typeface="Consolas" charset="0"/>
              </a:rPr>
              <a:t>  ]</a:t>
            </a:r>
          </a:p>
          <a:p>
            <a:pPr marL="0" indent="0" defTabSz="932597">
              <a:spcBef>
                <a:spcPts val="0"/>
              </a:spcBef>
              <a:buNone/>
            </a:pPr>
            <a:r>
              <a:rPr lang="en-US" sz="2000" dirty="0">
                <a:latin typeface="Consolas" charset="0"/>
                <a:ea typeface="Consolas" charset="0"/>
                <a:cs typeface="Consolas" charset="0"/>
              </a:rPr>
              <a:t>}</a:t>
            </a:r>
          </a:p>
        </p:txBody>
      </p:sp>
      <p:sp>
        <p:nvSpPr>
          <p:cNvPr id="13" name="Rectangle 12"/>
          <p:cNvSpPr/>
          <p:nvPr/>
        </p:nvSpPr>
        <p:spPr bwMode="auto">
          <a:xfrm>
            <a:off x="952501" y="2566622"/>
            <a:ext cx="3284536" cy="4379912"/>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Content Placeholder 2"/>
          <p:cNvSpPr txBox="1">
            <a:spLocks/>
          </p:cNvSpPr>
          <p:nvPr/>
        </p:nvSpPr>
        <p:spPr>
          <a:xfrm>
            <a:off x="5021546" y="2655549"/>
            <a:ext cx="6911691" cy="4526139"/>
          </a:xfrm>
          <a:prstGeom prst="rect">
            <a:avLst/>
          </a:prstGeom>
          <a:noFill/>
          <a:ln>
            <a:noFill/>
          </a:ln>
        </p:spPr>
        <p:txBody>
          <a:bodyPr vert="horz" wrap="square" lIns="93247" tIns="46623" rIns="93247" bIns="46623" rtlCol="0">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0"/>
              </a:spcBef>
              <a:buNone/>
            </a:pP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  "id": "t1",</a:t>
            </a:r>
          </a:p>
          <a:p>
            <a:pPr marL="0" indent="0" defTabSz="932597">
              <a:spcBef>
                <a:spcPts val="0"/>
              </a:spcBef>
              <a:buNone/>
            </a:pPr>
            <a:r>
              <a:rPr lang="en-US" sz="2000" dirty="0">
                <a:latin typeface="Consolas" panose="020B0609020204030204" pitchFamily="49" charset="0"/>
              </a:rPr>
              <a:t>  "name": </a:t>
            </a:r>
            <a:r>
              <a:rPr lang="en-US" sz="2000" dirty="0" smtClean="0">
                <a:latin typeface="Consolas" panose="020B0609020204030204" pitchFamily="49" charset="0"/>
              </a:rPr>
              <a:t>"</a:t>
            </a:r>
            <a:r>
              <a:rPr lang="en-US" sz="2000" kern="0" dirty="0" smtClean="0">
                <a:solidFill>
                  <a:srgbClr val="FFFFFF"/>
                </a:solidFill>
                <a:latin typeface="Consolas" charset="0"/>
                <a:ea typeface="Consolas" charset="0"/>
                <a:cs typeface="Consolas" charset="0"/>
              </a:rPr>
              <a:t>Security I</a:t>
            </a:r>
            <a:r>
              <a:rPr lang="en-US" sz="2000" dirty="0" smtClean="0">
                <a:latin typeface="Consolas" panose="020B0609020204030204" pitchFamily="49" charset="0"/>
              </a:rPr>
              <a:t>",</a:t>
            </a:r>
            <a:endParaRPr lang="en-US" sz="2000" dirty="0">
              <a:latin typeface="Consolas" panose="020B0609020204030204" pitchFamily="49" charset="0"/>
            </a:endParaRPr>
          </a:p>
          <a:p>
            <a:pPr marL="0" indent="0" defTabSz="932597">
              <a:spcBef>
                <a:spcPts val="0"/>
              </a:spcBef>
              <a:buNone/>
            </a:pPr>
            <a:r>
              <a:rPr lang="en-US" sz="2000" dirty="0">
                <a:latin typeface="Consolas" panose="020B0609020204030204" pitchFamily="49" charset="0"/>
              </a:rPr>
              <a:t>  "speakers": [</a:t>
            </a:r>
          </a:p>
          <a:p>
            <a:pPr marL="0" indent="0" defTabSz="932597">
              <a:spcBef>
                <a:spcPts val="0"/>
              </a:spcBef>
              <a:buNone/>
            </a:pPr>
            <a:r>
              <a:rPr lang="en-US" sz="2000" dirty="0">
                <a:latin typeface="Consolas" panose="020B0609020204030204" pitchFamily="49" charset="0"/>
              </a:rPr>
              <a:t>    {"id":"s1"}, </a:t>
            </a:r>
          </a:p>
          <a:p>
            <a:pPr marL="0" indent="0" defTabSz="932597">
              <a:spcBef>
                <a:spcPts val="0"/>
              </a:spcBef>
              <a:buNone/>
            </a:pPr>
            <a:r>
              <a:rPr lang="en-US" sz="2000" dirty="0">
                <a:latin typeface="Consolas" panose="020B0609020204030204" pitchFamily="49" charset="0"/>
              </a:rPr>
              <a:t>    {"id":"s2"}  </a:t>
            </a:r>
          </a:p>
          <a:p>
            <a:pPr marL="0" indent="0" defTabSz="932597">
              <a:spcBef>
                <a:spcPts val="0"/>
              </a:spcBef>
              <a:buNone/>
            </a:pPr>
            <a:r>
              <a:rPr lang="en-US" sz="2000" dirty="0">
                <a:latin typeface="Consolas" panose="020B0609020204030204" pitchFamily="49" charset="0"/>
              </a:rPr>
              <a:t>  ]</a:t>
            </a:r>
          </a:p>
          <a:p>
            <a:pPr marL="0" indent="0" defTabSz="932597">
              <a:spcBef>
                <a:spcPts val="0"/>
              </a:spcBef>
              <a:buNone/>
            </a:pPr>
            <a:r>
              <a:rPr lang="en-US" sz="2000" dirty="0">
                <a:latin typeface="Consolas" panose="020B0609020204030204" pitchFamily="49" charset="0"/>
              </a:rPr>
              <a:t>}</a:t>
            </a:r>
          </a:p>
          <a:p>
            <a:pPr marL="0" indent="0" defTabSz="932597">
              <a:spcBef>
                <a:spcPts val="0"/>
              </a:spcBef>
              <a:buNone/>
            </a:pPr>
            <a:r>
              <a:rPr lang="en-US" sz="2000" dirty="0">
                <a:latin typeface="Consolas" panose="020B0609020204030204" pitchFamily="49" charset="0"/>
              </a:rPr>
              <a:t>{</a:t>
            </a:r>
          </a:p>
          <a:p>
            <a:pPr marL="0" indent="0" defTabSz="932597">
              <a:spcBef>
                <a:spcPts val="0"/>
              </a:spcBef>
              <a:buNone/>
            </a:pPr>
            <a:r>
              <a:rPr lang="en-US" sz="2000" dirty="0">
                <a:latin typeface="Consolas" panose="020B0609020204030204" pitchFamily="49" charset="0"/>
              </a:rPr>
              <a:t>  "id": "t2",</a:t>
            </a:r>
          </a:p>
          <a:p>
            <a:pPr marL="0" indent="0" defTabSz="932597">
              <a:spcBef>
                <a:spcPts val="0"/>
              </a:spcBef>
              <a:buNone/>
            </a:pPr>
            <a:r>
              <a:rPr lang="en-US" sz="2000" dirty="0">
                <a:latin typeface="Consolas" panose="020B0609020204030204" pitchFamily="49" charset="0"/>
              </a:rPr>
              <a:t>  "name": </a:t>
            </a:r>
            <a:r>
              <a:rPr lang="en-US" sz="2000" dirty="0" smtClean="0">
                <a:latin typeface="Consolas" panose="020B0609020204030204" pitchFamily="49" charset="0"/>
              </a:rPr>
              <a:t>"Security II",</a:t>
            </a:r>
            <a:endParaRPr lang="en-US" sz="2000" dirty="0">
              <a:latin typeface="Consolas" panose="020B0609020204030204" pitchFamily="49" charset="0"/>
            </a:endParaRPr>
          </a:p>
          <a:p>
            <a:pPr marL="0" indent="0" defTabSz="932597">
              <a:spcBef>
                <a:spcPts val="0"/>
              </a:spcBef>
              <a:buNone/>
            </a:pPr>
            <a:r>
              <a:rPr lang="en-US" sz="2000" dirty="0">
                <a:latin typeface="Consolas" panose="020B0609020204030204" pitchFamily="49" charset="0"/>
              </a:rPr>
              <a:t>  "speakers": [</a:t>
            </a:r>
          </a:p>
          <a:p>
            <a:pPr marL="0" indent="0" defTabSz="932597">
              <a:spcBef>
                <a:spcPts val="0"/>
              </a:spcBef>
              <a:buNone/>
            </a:pPr>
            <a:r>
              <a:rPr lang="en-US" sz="2000" dirty="0">
                <a:latin typeface="Consolas" panose="020B0609020204030204" pitchFamily="49" charset="0"/>
              </a:rPr>
              <a:t>    {"id":"s1</a:t>
            </a:r>
            <a:r>
              <a:rPr lang="en-US" sz="2000" dirty="0" smtClean="0">
                <a:latin typeface="Consolas" panose="020B0609020204030204" pitchFamily="49" charset="0"/>
              </a:rPr>
              <a:t>"},</a:t>
            </a:r>
          </a:p>
          <a:p>
            <a:pPr marL="0" indent="0" defTabSz="932597">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{"id":"s2"}  </a:t>
            </a:r>
            <a:endParaRPr lang="en-US" sz="2000" dirty="0">
              <a:latin typeface="Consolas" panose="020B0609020204030204" pitchFamily="49" charset="0"/>
            </a:endParaRPr>
          </a:p>
          <a:p>
            <a:pPr marL="0" indent="0" defTabSz="932597">
              <a:spcBef>
                <a:spcPts val="0"/>
              </a:spcBef>
              <a:buNone/>
            </a:pPr>
            <a:r>
              <a:rPr lang="en-US" sz="2000" dirty="0">
                <a:latin typeface="Consolas" panose="020B0609020204030204" pitchFamily="49" charset="0"/>
              </a:rPr>
              <a:t>  ]</a:t>
            </a:r>
          </a:p>
          <a:p>
            <a:pPr marL="0" indent="0" defTabSz="932597">
              <a:spcBef>
                <a:spcPts val="0"/>
              </a:spcBef>
              <a:buNone/>
            </a:pPr>
            <a:r>
              <a:rPr lang="en-US" sz="2000" dirty="0">
                <a:latin typeface="Consolas" panose="020B0609020204030204" pitchFamily="49" charset="0"/>
              </a:rPr>
              <a:t>}</a:t>
            </a:r>
          </a:p>
        </p:txBody>
      </p:sp>
      <p:sp>
        <p:nvSpPr>
          <p:cNvPr id="14" name="Rectangle 13"/>
          <p:cNvSpPr/>
          <p:nvPr/>
        </p:nvSpPr>
        <p:spPr bwMode="auto">
          <a:xfrm>
            <a:off x="4754175" y="2569643"/>
            <a:ext cx="6274838" cy="4331921"/>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802423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fade">
                                      <p:cBhvr>
                                        <p:cTn id="16" dur="500"/>
                                        <p:tgtEl>
                                          <p:spTgt spid="8">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500"/>
                                        <p:tgtEl>
                                          <p:spTgt spid="8">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fade">
                                      <p:cBhvr>
                                        <p:cTn id="25" dur="500"/>
                                        <p:tgtEl>
                                          <p:spTgt spid="8">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fade">
                                      <p:cBhvr>
                                        <p:cTn id="28" dur="500"/>
                                        <p:tgtEl>
                                          <p:spTgt spid="8">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Effect transition="in" filter="fade">
                                      <p:cBhvr>
                                        <p:cTn id="31" dur="500"/>
                                        <p:tgtEl>
                                          <p:spTgt spid="8">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xEl>
                                              <p:pRg st="8" end="8"/>
                                            </p:txEl>
                                          </p:spTgt>
                                        </p:tgtEl>
                                        <p:attrNameLst>
                                          <p:attrName>style.visibility</p:attrName>
                                        </p:attrNameLst>
                                      </p:cBhvr>
                                      <p:to>
                                        <p:strVal val="visible"/>
                                      </p:to>
                                    </p:set>
                                    <p:animEffect transition="in" filter="fade">
                                      <p:cBhvr>
                                        <p:cTn id="34" dur="500"/>
                                        <p:tgtEl>
                                          <p:spTgt spid="8">
                                            <p:txEl>
                                              <p:pRg st="8" end="8"/>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xEl>
                                              <p:pRg st="9" end="9"/>
                                            </p:txEl>
                                          </p:spTgt>
                                        </p:tgtEl>
                                        <p:attrNameLst>
                                          <p:attrName>style.visibility</p:attrName>
                                        </p:attrNameLst>
                                      </p:cBhvr>
                                      <p:to>
                                        <p:strVal val="visible"/>
                                      </p:to>
                                    </p:set>
                                    <p:animEffect transition="in" filter="fade">
                                      <p:cBhvr>
                                        <p:cTn id="37" dur="500"/>
                                        <p:tgtEl>
                                          <p:spTgt spid="8">
                                            <p:txEl>
                                              <p:pRg st="9" end="9"/>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xEl>
                                              <p:pRg st="10" end="10"/>
                                            </p:txEl>
                                          </p:spTgt>
                                        </p:tgtEl>
                                        <p:attrNameLst>
                                          <p:attrName>style.visibility</p:attrName>
                                        </p:attrNameLst>
                                      </p:cBhvr>
                                      <p:to>
                                        <p:strVal val="visible"/>
                                      </p:to>
                                    </p:set>
                                    <p:animEffect transition="in" filter="fade">
                                      <p:cBhvr>
                                        <p:cTn id="40" dur="500"/>
                                        <p:tgtEl>
                                          <p:spTgt spid="8">
                                            <p:txEl>
                                              <p:pRg st="10" end="1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txEl>
                                              <p:pRg st="11" end="11"/>
                                            </p:txEl>
                                          </p:spTgt>
                                        </p:tgtEl>
                                        <p:attrNameLst>
                                          <p:attrName>style.visibility</p:attrName>
                                        </p:attrNameLst>
                                      </p:cBhvr>
                                      <p:to>
                                        <p:strVal val="visible"/>
                                      </p:to>
                                    </p:set>
                                    <p:animEffect transition="in" filter="fade">
                                      <p:cBhvr>
                                        <p:cTn id="43" dur="500"/>
                                        <p:tgtEl>
                                          <p:spTgt spid="8">
                                            <p:txEl>
                                              <p:pRg st="11" end="11"/>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
                                            <p:txEl>
                                              <p:pRg st="12" end="12"/>
                                            </p:txEl>
                                          </p:spTgt>
                                        </p:tgtEl>
                                        <p:attrNameLst>
                                          <p:attrName>style.visibility</p:attrName>
                                        </p:attrNameLst>
                                      </p:cBhvr>
                                      <p:to>
                                        <p:strVal val="visible"/>
                                      </p:to>
                                    </p:set>
                                    <p:animEffect transition="in" filter="fade">
                                      <p:cBhvr>
                                        <p:cTn id="46" dur="500"/>
                                        <p:tgtEl>
                                          <p:spTgt spid="8">
                                            <p:txEl>
                                              <p:pRg st="12" end="12"/>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
                                            <p:txEl>
                                              <p:pRg st="13" end="13"/>
                                            </p:txEl>
                                          </p:spTgt>
                                        </p:tgtEl>
                                        <p:attrNameLst>
                                          <p:attrName>style.visibility</p:attrName>
                                        </p:attrNameLst>
                                      </p:cBhvr>
                                      <p:to>
                                        <p:strVal val="visible"/>
                                      </p:to>
                                    </p:set>
                                    <p:animEffect transition="in" filter="fade">
                                      <p:cBhvr>
                                        <p:cTn id="49" dur="500"/>
                                        <p:tgtEl>
                                          <p:spTgt spid="8">
                                            <p:txEl>
                                              <p:pRg st="13" end="13"/>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
                                            <p:txEl>
                                              <p:pRg st="14" end="14"/>
                                            </p:txEl>
                                          </p:spTgt>
                                        </p:tgtEl>
                                        <p:attrNameLst>
                                          <p:attrName>style.visibility</p:attrName>
                                        </p:attrNameLst>
                                      </p:cBhvr>
                                      <p:to>
                                        <p:strVal val="visible"/>
                                      </p:to>
                                    </p:set>
                                    <p:animEffect transition="in" filter="fade">
                                      <p:cBhvr>
                                        <p:cTn id="52" dur="500"/>
                                        <p:tgtEl>
                                          <p:spTgt spid="8">
                                            <p:txEl>
                                              <p:pRg st="14" end="14"/>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
                                            <p:txEl>
                                              <p:pRg st="15" end="15"/>
                                            </p:txEl>
                                          </p:spTgt>
                                        </p:tgtEl>
                                        <p:attrNameLst>
                                          <p:attrName>style.visibility</p:attrName>
                                        </p:attrNameLst>
                                      </p:cBhvr>
                                      <p:to>
                                        <p:strVal val="visible"/>
                                      </p:to>
                                    </p:set>
                                    <p:animEffect transition="in" filter="fade">
                                      <p:cBhvr>
                                        <p:cTn id="55" dur="500"/>
                                        <p:tgtEl>
                                          <p:spTgt spid="8">
                                            <p:txEl>
                                              <p:pRg st="15" end="15"/>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500"/>
                                        <p:tgtEl>
                                          <p:spTgt spid="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500"/>
                                        <p:tgtEl>
                                          <p:spTgt spid="14"/>
                                        </p:tgtEl>
                                      </p:cBhvr>
                                    </p:animEffect>
                                  </p:childTnLst>
                                </p:cTn>
                              </p:par>
                              <p:par>
                                <p:cTn id="64" presetID="10" presetClass="entr" presetSubtype="0" fill="hold" grpId="1" nodeType="withEffect">
                                  <p:stCondLst>
                                    <p:cond delay="0"/>
                                  </p:stCondLst>
                                  <p:childTnLst>
                                    <p:set>
                                      <p:cBhvr>
                                        <p:cTn id="65" dur="1" fill="hold">
                                          <p:stCondLst>
                                            <p:cond delay="0"/>
                                          </p:stCondLst>
                                        </p:cTn>
                                        <p:tgtEl>
                                          <p:spTgt spid="6">
                                            <p:txEl>
                                              <p:pRg st="0" end="0"/>
                                            </p:txEl>
                                          </p:spTgt>
                                        </p:tgtEl>
                                        <p:attrNameLst>
                                          <p:attrName>style.visibility</p:attrName>
                                        </p:attrNameLst>
                                      </p:cBhvr>
                                      <p:to>
                                        <p:strVal val="visible"/>
                                      </p:to>
                                    </p:set>
                                    <p:animEffect transition="in" filter="fade">
                                      <p:cBhvr>
                                        <p:cTn id="66" dur="500"/>
                                        <p:tgtEl>
                                          <p:spTgt spid="6">
                                            <p:txEl>
                                              <p:pRg st="0" end="0"/>
                                            </p:txEl>
                                          </p:spTgt>
                                        </p:tgtEl>
                                      </p:cBhvr>
                                    </p:animEffect>
                                  </p:childTnLst>
                                </p:cTn>
                              </p:par>
                              <p:par>
                                <p:cTn id="67" presetID="10" presetClass="entr" presetSubtype="0" fill="hold" grpId="1" nodeType="withEffect">
                                  <p:stCondLst>
                                    <p:cond delay="0"/>
                                  </p:stCondLst>
                                  <p:childTnLst>
                                    <p:set>
                                      <p:cBhvr>
                                        <p:cTn id="68" dur="1" fill="hold">
                                          <p:stCondLst>
                                            <p:cond delay="0"/>
                                          </p:stCondLst>
                                        </p:cTn>
                                        <p:tgtEl>
                                          <p:spTgt spid="6">
                                            <p:txEl>
                                              <p:pRg st="1" end="1"/>
                                            </p:txEl>
                                          </p:spTgt>
                                        </p:tgtEl>
                                        <p:attrNameLst>
                                          <p:attrName>style.visibility</p:attrName>
                                        </p:attrNameLst>
                                      </p:cBhvr>
                                      <p:to>
                                        <p:strVal val="visible"/>
                                      </p:to>
                                    </p:set>
                                    <p:animEffect transition="in" filter="fade">
                                      <p:cBhvr>
                                        <p:cTn id="69" dur="500"/>
                                        <p:tgtEl>
                                          <p:spTgt spid="6">
                                            <p:txEl>
                                              <p:pRg st="1" end="1"/>
                                            </p:txEl>
                                          </p:spTgt>
                                        </p:tgtEl>
                                      </p:cBhvr>
                                    </p:animEffect>
                                  </p:childTnLst>
                                </p:cTn>
                              </p:par>
                              <p:par>
                                <p:cTn id="70" presetID="10" presetClass="entr" presetSubtype="0" fill="hold" grpId="1" nodeType="withEffect">
                                  <p:stCondLst>
                                    <p:cond delay="0"/>
                                  </p:stCondLst>
                                  <p:childTnLst>
                                    <p:set>
                                      <p:cBhvr>
                                        <p:cTn id="71" dur="1" fill="hold">
                                          <p:stCondLst>
                                            <p:cond delay="0"/>
                                          </p:stCondLst>
                                        </p:cTn>
                                        <p:tgtEl>
                                          <p:spTgt spid="6">
                                            <p:txEl>
                                              <p:pRg st="2" end="2"/>
                                            </p:txEl>
                                          </p:spTgt>
                                        </p:tgtEl>
                                        <p:attrNameLst>
                                          <p:attrName>style.visibility</p:attrName>
                                        </p:attrNameLst>
                                      </p:cBhvr>
                                      <p:to>
                                        <p:strVal val="visible"/>
                                      </p:to>
                                    </p:set>
                                    <p:animEffect transition="in" filter="fade">
                                      <p:cBhvr>
                                        <p:cTn id="72" dur="500"/>
                                        <p:tgtEl>
                                          <p:spTgt spid="6">
                                            <p:txEl>
                                              <p:pRg st="2" end="2"/>
                                            </p:txEl>
                                          </p:spTgt>
                                        </p:tgtEl>
                                      </p:cBhvr>
                                    </p:animEffect>
                                  </p:childTnLst>
                                </p:cTn>
                              </p:par>
                              <p:par>
                                <p:cTn id="73" presetID="10" presetClass="entr" presetSubtype="0" fill="hold" grpId="1" nodeType="withEffect">
                                  <p:stCondLst>
                                    <p:cond delay="0"/>
                                  </p:stCondLst>
                                  <p:childTnLst>
                                    <p:set>
                                      <p:cBhvr>
                                        <p:cTn id="74" dur="1" fill="hold">
                                          <p:stCondLst>
                                            <p:cond delay="0"/>
                                          </p:stCondLst>
                                        </p:cTn>
                                        <p:tgtEl>
                                          <p:spTgt spid="6">
                                            <p:txEl>
                                              <p:pRg st="3" end="3"/>
                                            </p:txEl>
                                          </p:spTgt>
                                        </p:tgtEl>
                                        <p:attrNameLst>
                                          <p:attrName>style.visibility</p:attrName>
                                        </p:attrNameLst>
                                      </p:cBhvr>
                                      <p:to>
                                        <p:strVal val="visible"/>
                                      </p:to>
                                    </p:set>
                                    <p:animEffect transition="in" filter="fade">
                                      <p:cBhvr>
                                        <p:cTn id="75" dur="500"/>
                                        <p:tgtEl>
                                          <p:spTgt spid="6">
                                            <p:txEl>
                                              <p:pRg st="3" end="3"/>
                                            </p:txEl>
                                          </p:spTgt>
                                        </p:tgtEl>
                                      </p:cBhvr>
                                    </p:animEffect>
                                  </p:childTnLst>
                                </p:cTn>
                              </p:par>
                              <p:par>
                                <p:cTn id="76" presetID="10" presetClass="entr" presetSubtype="0" fill="hold" grpId="1" nodeType="withEffect">
                                  <p:stCondLst>
                                    <p:cond delay="0"/>
                                  </p:stCondLst>
                                  <p:childTnLst>
                                    <p:set>
                                      <p:cBhvr>
                                        <p:cTn id="77" dur="1" fill="hold">
                                          <p:stCondLst>
                                            <p:cond delay="0"/>
                                          </p:stCondLst>
                                        </p:cTn>
                                        <p:tgtEl>
                                          <p:spTgt spid="6">
                                            <p:txEl>
                                              <p:pRg st="4" end="4"/>
                                            </p:txEl>
                                          </p:spTgt>
                                        </p:tgtEl>
                                        <p:attrNameLst>
                                          <p:attrName>style.visibility</p:attrName>
                                        </p:attrNameLst>
                                      </p:cBhvr>
                                      <p:to>
                                        <p:strVal val="visible"/>
                                      </p:to>
                                    </p:set>
                                    <p:animEffect transition="in" filter="fade">
                                      <p:cBhvr>
                                        <p:cTn id="78" dur="500"/>
                                        <p:tgtEl>
                                          <p:spTgt spid="6">
                                            <p:txEl>
                                              <p:pRg st="4" end="4"/>
                                            </p:txEl>
                                          </p:spTgt>
                                        </p:tgtEl>
                                      </p:cBhvr>
                                    </p:animEffect>
                                  </p:childTnLst>
                                </p:cTn>
                              </p:par>
                              <p:par>
                                <p:cTn id="79" presetID="10" presetClass="entr" presetSubtype="0" fill="hold" grpId="1" nodeType="withEffect">
                                  <p:stCondLst>
                                    <p:cond delay="0"/>
                                  </p:stCondLst>
                                  <p:childTnLst>
                                    <p:set>
                                      <p:cBhvr>
                                        <p:cTn id="80" dur="1" fill="hold">
                                          <p:stCondLst>
                                            <p:cond delay="0"/>
                                          </p:stCondLst>
                                        </p:cTn>
                                        <p:tgtEl>
                                          <p:spTgt spid="6">
                                            <p:txEl>
                                              <p:pRg st="5" end="5"/>
                                            </p:txEl>
                                          </p:spTgt>
                                        </p:tgtEl>
                                        <p:attrNameLst>
                                          <p:attrName>style.visibility</p:attrName>
                                        </p:attrNameLst>
                                      </p:cBhvr>
                                      <p:to>
                                        <p:strVal val="visible"/>
                                      </p:to>
                                    </p:set>
                                    <p:animEffect transition="in" filter="fade">
                                      <p:cBhvr>
                                        <p:cTn id="81" dur="500"/>
                                        <p:tgtEl>
                                          <p:spTgt spid="6">
                                            <p:txEl>
                                              <p:pRg st="5" end="5"/>
                                            </p:txEl>
                                          </p:spTgt>
                                        </p:tgtEl>
                                      </p:cBhvr>
                                    </p:animEffect>
                                  </p:childTnLst>
                                </p:cTn>
                              </p:par>
                              <p:par>
                                <p:cTn id="82" presetID="10" presetClass="entr" presetSubtype="0" fill="hold" grpId="1" nodeType="withEffect">
                                  <p:stCondLst>
                                    <p:cond delay="0"/>
                                  </p:stCondLst>
                                  <p:childTnLst>
                                    <p:set>
                                      <p:cBhvr>
                                        <p:cTn id="83" dur="1" fill="hold">
                                          <p:stCondLst>
                                            <p:cond delay="0"/>
                                          </p:stCondLst>
                                        </p:cTn>
                                        <p:tgtEl>
                                          <p:spTgt spid="6">
                                            <p:txEl>
                                              <p:pRg st="6" end="6"/>
                                            </p:txEl>
                                          </p:spTgt>
                                        </p:tgtEl>
                                        <p:attrNameLst>
                                          <p:attrName>style.visibility</p:attrName>
                                        </p:attrNameLst>
                                      </p:cBhvr>
                                      <p:to>
                                        <p:strVal val="visible"/>
                                      </p:to>
                                    </p:set>
                                    <p:animEffect transition="in" filter="fade">
                                      <p:cBhvr>
                                        <p:cTn id="84" dur="500"/>
                                        <p:tgtEl>
                                          <p:spTgt spid="6">
                                            <p:txEl>
                                              <p:pRg st="6" end="6"/>
                                            </p:txEl>
                                          </p:spTgt>
                                        </p:tgtEl>
                                      </p:cBhvr>
                                    </p:animEffect>
                                  </p:childTnLst>
                                </p:cTn>
                              </p:par>
                              <p:par>
                                <p:cTn id="85" presetID="10" presetClass="entr" presetSubtype="0" fill="hold" grpId="1" nodeType="withEffect">
                                  <p:stCondLst>
                                    <p:cond delay="0"/>
                                  </p:stCondLst>
                                  <p:childTnLst>
                                    <p:set>
                                      <p:cBhvr>
                                        <p:cTn id="86" dur="1" fill="hold">
                                          <p:stCondLst>
                                            <p:cond delay="0"/>
                                          </p:stCondLst>
                                        </p:cTn>
                                        <p:tgtEl>
                                          <p:spTgt spid="6">
                                            <p:txEl>
                                              <p:pRg st="7" end="7"/>
                                            </p:txEl>
                                          </p:spTgt>
                                        </p:tgtEl>
                                        <p:attrNameLst>
                                          <p:attrName>style.visibility</p:attrName>
                                        </p:attrNameLst>
                                      </p:cBhvr>
                                      <p:to>
                                        <p:strVal val="visible"/>
                                      </p:to>
                                    </p:set>
                                    <p:animEffect transition="in" filter="fade">
                                      <p:cBhvr>
                                        <p:cTn id="87" dur="500"/>
                                        <p:tgtEl>
                                          <p:spTgt spid="6">
                                            <p:txEl>
                                              <p:pRg st="7" end="7"/>
                                            </p:txEl>
                                          </p:spTgt>
                                        </p:tgtEl>
                                      </p:cBhvr>
                                    </p:animEffect>
                                  </p:childTnLst>
                                </p:cTn>
                              </p:par>
                              <p:par>
                                <p:cTn id="88" presetID="10" presetClass="entr" presetSubtype="0" fill="hold" grpId="1" nodeType="withEffect">
                                  <p:stCondLst>
                                    <p:cond delay="0"/>
                                  </p:stCondLst>
                                  <p:childTnLst>
                                    <p:set>
                                      <p:cBhvr>
                                        <p:cTn id="89" dur="1" fill="hold">
                                          <p:stCondLst>
                                            <p:cond delay="0"/>
                                          </p:stCondLst>
                                        </p:cTn>
                                        <p:tgtEl>
                                          <p:spTgt spid="6">
                                            <p:txEl>
                                              <p:pRg st="8" end="8"/>
                                            </p:txEl>
                                          </p:spTgt>
                                        </p:tgtEl>
                                        <p:attrNameLst>
                                          <p:attrName>style.visibility</p:attrName>
                                        </p:attrNameLst>
                                      </p:cBhvr>
                                      <p:to>
                                        <p:strVal val="visible"/>
                                      </p:to>
                                    </p:set>
                                    <p:animEffect transition="in" filter="fade">
                                      <p:cBhvr>
                                        <p:cTn id="90" dur="500"/>
                                        <p:tgtEl>
                                          <p:spTgt spid="6">
                                            <p:txEl>
                                              <p:pRg st="8" end="8"/>
                                            </p:txEl>
                                          </p:spTgt>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6">
                                            <p:txEl>
                                              <p:pRg st="9" end="9"/>
                                            </p:txEl>
                                          </p:spTgt>
                                        </p:tgtEl>
                                        <p:attrNameLst>
                                          <p:attrName>style.visibility</p:attrName>
                                        </p:attrNameLst>
                                      </p:cBhvr>
                                      <p:to>
                                        <p:strVal val="visible"/>
                                      </p:to>
                                    </p:set>
                                    <p:animEffect transition="in" filter="fade">
                                      <p:cBhvr>
                                        <p:cTn id="93" dur="500"/>
                                        <p:tgtEl>
                                          <p:spTgt spid="6">
                                            <p:txEl>
                                              <p:pRg st="9" end="9"/>
                                            </p:txEl>
                                          </p:spTgt>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6">
                                            <p:txEl>
                                              <p:pRg st="10" end="10"/>
                                            </p:txEl>
                                          </p:spTgt>
                                        </p:tgtEl>
                                        <p:attrNameLst>
                                          <p:attrName>style.visibility</p:attrName>
                                        </p:attrNameLst>
                                      </p:cBhvr>
                                      <p:to>
                                        <p:strVal val="visible"/>
                                      </p:to>
                                    </p:set>
                                    <p:animEffect transition="in" filter="fade">
                                      <p:cBhvr>
                                        <p:cTn id="96" dur="500"/>
                                        <p:tgtEl>
                                          <p:spTgt spid="6">
                                            <p:txEl>
                                              <p:pRg st="10" end="10"/>
                                            </p:txEl>
                                          </p:spTgt>
                                        </p:tgtEl>
                                      </p:cBhvr>
                                    </p:animEffect>
                                  </p:childTnLst>
                                </p:cTn>
                              </p:par>
                              <p:par>
                                <p:cTn id="97" presetID="10" presetClass="entr" presetSubtype="0" fill="hold" grpId="1" nodeType="withEffect">
                                  <p:stCondLst>
                                    <p:cond delay="0"/>
                                  </p:stCondLst>
                                  <p:childTnLst>
                                    <p:set>
                                      <p:cBhvr>
                                        <p:cTn id="98" dur="1" fill="hold">
                                          <p:stCondLst>
                                            <p:cond delay="0"/>
                                          </p:stCondLst>
                                        </p:cTn>
                                        <p:tgtEl>
                                          <p:spTgt spid="6">
                                            <p:txEl>
                                              <p:pRg st="11" end="11"/>
                                            </p:txEl>
                                          </p:spTgt>
                                        </p:tgtEl>
                                        <p:attrNameLst>
                                          <p:attrName>style.visibility</p:attrName>
                                        </p:attrNameLst>
                                      </p:cBhvr>
                                      <p:to>
                                        <p:strVal val="visible"/>
                                      </p:to>
                                    </p:set>
                                    <p:animEffect transition="in" filter="fade">
                                      <p:cBhvr>
                                        <p:cTn id="99" dur="500"/>
                                        <p:tgtEl>
                                          <p:spTgt spid="6">
                                            <p:txEl>
                                              <p:pRg st="11" end="11"/>
                                            </p:txEl>
                                          </p:spTgt>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6">
                                            <p:txEl>
                                              <p:pRg st="12" end="12"/>
                                            </p:txEl>
                                          </p:spTgt>
                                        </p:tgtEl>
                                        <p:attrNameLst>
                                          <p:attrName>style.visibility</p:attrName>
                                        </p:attrNameLst>
                                      </p:cBhvr>
                                      <p:to>
                                        <p:strVal val="visible"/>
                                      </p:to>
                                    </p:set>
                                    <p:animEffect transition="in" filter="fade">
                                      <p:cBhvr>
                                        <p:cTn id="102" dur="500"/>
                                        <p:tgtEl>
                                          <p:spTgt spid="6">
                                            <p:txEl>
                                              <p:pRg st="12" end="12"/>
                                            </p:txEl>
                                          </p:spTgt>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6">
                                            <p:txEl>
                                              <p:pRg st="13" end="13"/>
                                            </p:txEl>
                                          </p:spTgt>
                                        </p:tgtEl>
                                        <p:attrNameLst>
                                          <p:attrName>style.visibility</p:attrName>
                                        </p:attrNameLst>
                                      </p:cBhvr>
                                      <p:to>
                                        <p:strVal val="visible"/>
                                      </p:to>
                                    </p:set>
                                    <p:animEffect transition="in" filter="fade">
                                      <p:cBhvr>
                                        <p:cTn id="105" dur="500"/>
                                        <p:tgtEl>
                                          <p:spTgt spid="6">
                                            <p:txEl>
                                              <p:pRg st="13" end="13"/>
                                            </p:txEl>
                                          </p:spTgt>
                                        </p:tgtEl>
                                      </p:cBhvr>
                                    </p:animEffect>
                                  </p:childTnLst>
                                </p:cTn>
                              </p:par>
                              <p:par>
                                <p:cTn id="106" presetID="10" presetClass="entr" presetSubtype="0" fill="hold" grpId="1" nodeType="withEffect">
                                  <p:stCondLst>
                                    <p:cond delay="0"/>
                                  </p:stCondLst>
                                  <p:childTnLst>
                                    <p:set>
                                      <p:cBhvr>
                                        <p:cTn id="107" dur="1" fill="hold">
                                          <p:stCondLst>
                                            <p:cond delay="0"/>
                                          </p:stCondLst>
                                        </p:cTn>
                                        <p:tgtEl>
                                          <p:spTgt spid="6">
                                            <p:txEl>
                                              <p:pRg st="14" end="14"/>
                                            </p:txEl>
                                          </p:spTgt>
                                        </p:tgtEl>
                                        <p:attrNameLst>
                                          <p:attrName>style.visibility</p:attrName>
                                        </p:attrNameLst>
                                      </p:cBhvr>
                                      <p:to>
                                        <p:strVal val="visible"/>
                                      </p:to>
                                    </p:set>
                                    <p:animEffect transition="in" filter="fade">
                                      <p:cBhvr>
                                        <p:cTn id="108" dur="500"/>
                                        <p:tgtEl>
                                          <p:spTgt spid="6">
                                            <p:txEl>
                                              <p:pRg st="14" end="14"/>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mph" presetSubtype="2" fill="hold" nodeType="clickEffect">
                                  <p:stCondLst>
                                    <p:cond delay="0"/>
                                  </p:stCondLst>
                                  <p:childTnLst>
                                    <p:animClr clrSpc="rgb" dir="cw">
                                      <p:cBhvr override="childStyle">
                                        <p:cTn id="112" dur="500" fill="hold"/>
                                        <p:tgtEl>
                                          <p:spTgt spid="8">
                                            <p:txEl>
                                              <p:pRg st="3" end="3"/>
                                            </p:txEl>
                                          </p:spTgt>
                                        </p:tgtEl>
                                        <p:attrNameLst>
                                          <p:attrName>style.color</p:attrName>
                                        </p:attrNameLst>
                                      </p:cBhvr>
                                      <p:to>
                                        <a:srgbClr val="FFFC00"/>
                                      </p:to>
                                    </p:animClr>
                                  </p:childTnLst>
                                </p:cTn>
                              </p:par>
                              <p:par>
                                <p:cTn id="113" presetID="3" presetClass="emph" presetSubtype="2" fill="hold" nodeType="withEffect">
                                  <p:stCondLst>
                                    <p:cond delay="0"/>
                                  </p:stCondLst>
                                  <p:childTnLst>
                                    <p:animClr clrSpc="rgb" dir="cw">
                                      <p:cBhvr override="childStyle">
                                        <p:cTn id="114" dur="500" fill="hold"/>
                                        <p:tgtEl>
                                          <p:spTgt spid="8">
                                            <p:txEl>
                                              <p:pRg st="6" end="6"/>
                                            </p:txEl>
                                          </p:spTgt>
                                        </p:tgtEl>
                                        <p:attrNameLst>
                                          <p:attrName>style.color</p:attrName>
                                        </p:attrNameLst>
                                      </p:cBhvr>
                                      <p:to>
                                        <a:srgbClr val="FFFC00"/>
                                      </p:to>
                                    </p:animClr>
                                  </p:childTnLst>
                                </p:cTn>
                              </p:par>
                              <p:par>
                                <p:cTn id="115" presetID="3" presetClass="emph" presetSubtype="2" fill="hold" nodeType="withEffect">
                                  <p:stCondLst>
                                    <p:cond delay="0"/>
                                  </p:stCondLst>
                                  <p:childTnLst>
                                    <p:animClr clrSpc="rgb" dir="cw">
                                      <p:cBhvr override="childStyle">
                                        <p:cTn id="116" dur="500" fill="hold"/>
                                        <p:tgtEl>
                                          <p:spTgt spid="8">
                                            <p:txEl>
                                              <p:pRg st="11" end="11"/>
                                            </p:txEl>
                                          </p:spTgt>
                                        </p:tgtEl>
                                        <p:attrNameLst>
                                          <p:attrName>style.color</p:attrName>
                                        </p:attrNameLst>
                                      </p:cBhvr>
                                      <p:to>
                                        <a:srgbClr val="FFFC00"/>
                                      </p:to>
                                    </p:animClr>
                                  </p:childTnLst>
                                </p:cTn>
                              </p:par>
                              <p:par>
                                <p:cTn id="117" presetID="3" presetClass="emph" presetSubtype="2" fill="hold" nodeType="withEffect">
                                  <p:stCondLst>
                                    <p:cond delay="0"/>
                                  </p:stCondLst>
                                  <p:childTnLst>
                                    <p:animClr clrSpc="rgb" dir="cw">
                                      <p:cBhvr override="childStyle">
                                        <p:cTn id="118" dur="500" fill="hold"/>
                                        <p:tgtEl>
                                          <p:spTgt spid="8">
                                            <p:txEl>
                                              <p:pRg st="14" end="14"/>
                                            </p:txEl>
                                          </p:spTgt>
                                        </p:tgtEl>
                                        <p:attrNameLst>
                                          <p:attrName>style.color</p:attrName>
                                        </p:attrNameLst>
                                      </p:cBhvr>
                                      <p:to>
                                        <a:srgbClr val="FFFC00"/>
                                      </p:to>
                                    </p:animClr>
                                  </p:childTnLst>
                                </p:cTn>
                              </p:par>
                            </p:childTnLst>
                          </p:cTn>
                        </p:par>
                      </p:childTnLst>
                    </p:cTn>
                  </p:par>
                  <p:par>
                    <p:cTn id="119" fill="hold">
                      <p:stCondLst>
                        <p:cond delay="indefinite"/>
                      </p:stCondLst>
                      <p:childTnLst>
                        <p:par>
                          <p:cTn id="120" fill="hold">
                            <p:stCondLst>
                              <p:cond delay="0"/>
                            </p:stCondLst>
                            <p:childTnLst>
                              <p:par>
                                <p:cTn id="121" presetID="3" presetClass="emph" presetSubtype="2" fill="hold" nodeType="clickEffect">
                                  <p:stCondLst>
                                    <p:cond delay="0"/>
                                  </p:stCondLst>
                                  <p:childTnLst>
                                    <p:animClr clrSpc="rgb" dir="cw">
                                      <p:cBhvr override="childStyle">
                                        <p:cTn id="122" dur="500" fill="hold"/>
                                        <p:tgtEl>
                                          <p:spTgt spid="6">
                                            <p:txEl>
                                              <p:pRg st="2" end="2"/>
                                            </p:txEl>
                                          </p:spTgt>
                                        </p:tgtEl>
                                        <p:attrNameLst>
                                          <p:attrName>style.color</p:attrName>
                                        </p:attrNameLst>
                                      </p:cBhvr>
                                      <p:to>
                                        <a:srgbClr val="FFFC00"/>
                                      </p:to>
                                    </p:animClr>
                                  </p:childTnLst>
                                </p:cTn>
                              </p:par>
                              <p:par>
                                <p:cTn id="123" presetID="3" presetClass="emph" presetSubtype="2" fill="hold" nodeType="withEffect">
                                  <p:stCondLst>
                                    <p:cond delay="0"/>
                                  </p:stCondLst>
                                  <p:childTnLst>
                                    <p:animClr clrSpc="rgb" dir="cw">
                                      <p:cBhvr override="childStyle">
                                        <p:cTn id="124" dur="500" fill="hold"/>
                                        <p:tgtEl>
                                          <p:spTgt spid="6">
                                            <p:txEl>
                                              <p:pRg st="5" end="5"/>
                                            </p:txEl>
                                          </p:spTgt>
                                        </p:tgtEl>
                                        <p:attrNameLst>
                                          <p:attrName>style.color</p:attrName>
                                        </p:attrNameLst>
                                      </p:cBhvr>
                                      <p:to>
                                        <a:srgbClr val="FFFC00"/>
                                      </p:to>
                                    </p:animClr>
                                  </p:childTnLst>
                                </p:cTn>
                              </p:par>
                              <p:par>
                                <p:cTn id="125" presetID="3" presetClass="emph" presetSubtype="2" fill="hold" nodeType="withEffect">
                                  <p:stCondLst>
                                    <p:cond delay="0"/>
                                  </p:stCondLst>
                                  <p:childTnLst>
                                    <p:animClr clrSpc="rgb" dir="cw">
                                      <p:cBhvr override="childStyle">
                                        <p:cTn id="126" dur="500" fill="hold"/>
                                        <p:tgtEl>
                                          <p:spTgt spid="6">
                                            <p:txEl>
                                              <p:pRg st="10" end="10"/>
                                            </p:txEl>
                                          </p:spTgt>
                                        </p:tgtEl>
                                        <p:attrNameLst>
                                          <p:attrName>style.color</p:attrName>
                                        </p:attrNameLst>
                                      </p:cBhvr>
                                      <p:to>
                                        <a:srgbClr val="FFFC00"/>
                                      </p:to>
                                    </p:animClr>
                                  </p:childTnLst>
                                </p:cTn>
                              </p:par>
                              <p:par>
                                <p:cTn id="127" presetID="3" presetClass="emph" presetSubtype="2" fill="hold" nodeType="withEffect">
                                  <p:stCondLst>
                                    <p:cond delay="0"/>
                                  </p:stCondLst>
                                  <p:childTnLst>
                                    <p:animClr clrSpc="rgb" dir="cw">
                                      <p:cBhvr override="childStyle">
                                        <p:cTn id="128" dur="500" fill="hold"/>
                                        <p:tgtEl>
                                          <p:spTgt spid="6">
                                            <p:txEl>
                                              <p:pRg st="13" end="13"/>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P spid="13" grpId="0" animBg="1"/>
      <p:bldP spid="6" grpId="0"/>
      <p:bldP spid="6" grpId="1" build="allAtOnce"/>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pic>
        <p:nvPicPr>
          <p:cNvPr id="4" name="Picture 3"/>
          <p:cNvPicPr>
            <a:picLocks noChangeAspect="1"/>
          </p:cNvPicPr>
          <p:nvPr/>
        </p:nvPicPr>
        <p:blipFill>
          <a:blip r:embed="rId3"/>
          <a:stretch>
            <a:fillRect/>
          </a:stretch>
        </p:blipFill>
        <p:spPr>
          <a:xfrm>
            <a:off x="1587" y="2824162"/>
            <a:ext cx="12433300" cy="1346200"/>
          </a:xfrm>
          <a:prstGeom prst="rect">
            <a:avLst/>
          </a:prstGeom>
        </p:spPr>
      </p:pic>
    </p:spTree>
    <p:extLst>
      <p:ext uri="{BB962C8B-B14F-4D97-AF65-F5344CB8AC3E}">
        <p14:creationId xmlns:p14="http://schemas.microsoft.com/office/powerpoint/2010/main" val="164867986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pic>
        <p:nvPicPr>
          <p:cNvPr id="5" name="Picture 4"/>
          <p:cNvPicPr>
            <a:picLocks noChangeAspect="1"/>
          </p:cNvPicPr>
          <p:nvPr/>
        </p:nvPicPr>
        <p:blipFill>
          <a:blip r:embed="rId3"/>
          <a:stretch>
            <a:fillRect/>
          </a:stretch>
        </p:blipFill>
        <p:spPr>
          <a:xfrm>
            <a:off x="-1" y="2830589"/>
            <a:ext cx="12436475" cy="1333345"/>
          </a:xfrm>
          <a:prstGeom prst="rect">
            <a:avLst/>
          </a:prstGeom>
        </p:spPr>
      </p:pic>
    </p:spTree>
    <p:extLst>
      <p:ext uri="{BB962C8B-B14F-4D97-AF65-F5344CB8AC3E}">
        <p14:creationId xmlns:p14="http://schemas.microsoft.com/office/powerpoint/2010/main" val="1655692829"/>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pic>
        <p:nvPicPr>
          <p:cNvPr id="5" name="Picture 4"/>
          <p:cNvPicPr>
            <a:picLocks noChangeAspect="1"/>
          </p:cNvPicPr>
          <p:nvPr/>
        </p:nvPicPr>
        <p:blipFill>
          <a:blip r:embed="rId3"/>
          <a:stretch>
            <a:fillRect/>
          </a:stretch>
        </p:blipFill>
        <p:spPr>
          <a:xfrm>
            <a:off x="0" y="332882"/>
            <a:ext cx="12436475" cy="6684321"/>
          </a:xfrm>
          <a:prstGeom prst="rect">
            <a:avLst/>
          </a:prstGeom>
        </p:spPr>
      </p:pic>
      <p:sp>
        <p:nvSpPr>
          <p:cNvPr id="22" name="Rounded Rectangle 21"/>
          <p:cNvSpPr/>
          <p:nvPr/>
        </p:nvSpPr>
        <p:spPr bwMode="auto">
          <a:xfrm>
            <a:off x="1059365" y="4335462"/>
            <a:ext cx="3694810" cy="304800"/>
          </a:xfrm>
          <a:prstGeom prst="round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ounded Rectangle 22"/>
          <p:cNvSpPr/>
          <p:nvPr/>
        </p:nvSpPr>
        <p:spPr bwMode="auto">
          <a:xfrm>
            <a:off x="2663969" y="5021262"/>
            <a:ext cx="1299244" cy="304800"/>
          </a:xfrm>
          <a:prstGeom prst="round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895679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44373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856" dirty="0">
                <a:solidFill>
                  <a:schemeClr val="bg1">
                    <a:lumMod val="60000"/>
                    <a:lumOff val="40000"/>
                  </a:schemeClr>
                </a:solidFill>
                <a:latin typeface="Segoe UI"/>
              </a:rPr>
              <a:t>one-to-many relationships (unbounded)</a:t>
            </a:r>
          </a:p>
          <a:p>
            <a:pPr marL="0" indent="0" defTabSz="932597">
              <a:spcBef>
                <a:spcPts val="1020"/>
              </a:spcBef>
              <a:buNone/>
            </a:pPr>
            <a:r>
              <a:rPr lang="en-US" sz="2856" b="1" dirty="0">
                <a:solidFill>
                  <a:srgbClr val="FFFFFF"/>
                </a:solidFill>
                <a:latin typeface="Segoe UI"/>
              </a:rPr>
              <a:t>many-to-many</a:t>
            </a:r>
            <a:r>
              <a:rPr lang="en-US" sz="2856" dirty="0">
                <a:solidFill>
                  <a:srgbClr val="FFFFFF"/>
                </a:solidFill>
                <a:latin typeface="Segoe UI"/>
              </a:rPr>
              <a:t> relationships</a:t>
            </a: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
        <p:nvSpPr>
          <p:cNvPr id="8" name="Content Placeholder 2"/>
          <p:cNvSpPr txBox="1">
            <a:spLocks/>
          </p:cNvSpPr>
          <p:nvPr/>
        </p:nvSpPr>
        <p:spPr>
          <a:xfrm>
            <a:off x="1064128" y="2603084"/>
            <a:ext cx="3690047" cy="4355038"/>
          </a:xfrm>
          <a:prstGeom prst="rect">
            <a:avLst/>
          </a:prstGeom>
          <a:noFill/>
          <a:ln>
            <a:noFill/>
          </a:ln>
        </p:spPr>
        <p:txBody>
          <a:bodyPr wrap="square">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000" dirty="0">
                <a:latin typeface="Consolas" panose="020B0609020204030204" pitchFamily="49" charset="0"/>
              </a:rPr>
              <a:t>{</a:t>
            </a:r>
          </a:p>
          <a:p>
            <a:pPr marL="0" indent="0" defTabSz="932597">
              <a:spcBef>
                <a:spcPts val="1020"/>
              </a:spcBef>
              <a:buNone/>
            </a:pPr>
            <a:r>
              <a:rPr lang="en-US" sz="2000" dirty="0">
                <a:latin typeface="Consolas" panose="020B0609020204030204" pitchFamily="49" charset="0"/>
              </a:rPr>
              <a:t>  "id": "s1",</a:t>
            </a:r>
            <a:br>
              <a:rPr lang="en-US" sz="2000" dirty="0">
                <a:latin typeface="Consolas" panose="020B0609020204030204" pitchFamily="49" charset="0"/>
              </a:rPr>
            </a:br>
            <a:r>
              <a:rPr lang="en-US" sz="2000" dirty="0">
                <a:latin typeface="Consolas" panose="020B0609020204030204" pitchFamily="49" charset="0"/>
              </a:rPr>
              <a:t>  "name": "Ryan",</a:t>
            </a:r>
            <a:br>
              <a:rPr lang="en-US" sz="2000" dirty="0">
                <a:latin typeface="Consolas" panose="020B0609020204030204" pitchFamily="49" charset="0"/>
              </a:rPr>
            </a:br>
            <a:endParaRPr lang="en-US" sz="2000" dirty="0">
              <a:latin typeface="Consolas" panose="020B0609020204030204" pitchFamily="49" charset="0"/>
            </a:endParaRPr>
          </a:p>
          <a:p>
            <a:pPr marL="0" indent="0" defTabSz="932597">
              <a:spcBef>
                <a:spcPts val="1020"/>
              </a:spcBef>
              <a:buNone/>
            </a:pP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  "id": "s2",</a:t>
            </a:r>
            <a:br>
              <a:rPr lang="en-US" sz="2000" dirty="0">
                <a:latin typeface="Consolas" panose="020B0609020204030204" pitchFamily="49" charset="0"/>
              </a:rPr>
            </a:br>
            <a:r>
              <a:rPr lang="en-US" sz="2000" dirty="0">
                <a:latin typeface="Consolas" panose="020B0609020204030204" pitchFamily="49" charset="0"/>
              </a:rPr>
              <a:t>  "name": "David" </a:t>
            </a:r>
            <a:br>
              <a:rPr lang="en-US" sz="2000" dirty="0">
                <a:latin typeface="Consolas" panose="020B0609020204030204" pitchFamily="49" charset="0"/>
              </a:rPr>
            </a:b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   </a:t>
            </a:r>
            <a:br>
              <a:rPr lang="en-US" sz="2000" dirty="0">
                <a:latin typeface="Consolas" panose="020B0609020204030204" pitchFamily="49" charset="0"/>
              </a:rPr>
            </a:br>
            <a:endParaRPr lang="en-US" sz="2000" dirty="0">
              <a:latin typeface="Consolas" panose="020B0609020204030204" pitchFamily="49" charset="0"/>
            </a:endParaRPr>
          </a:p>
          <a:p>
            <a:pPr marL="0" indent="0" defTabSz="932597">
              <a:spcBef>
                <a:spcPts val="1020"/>
              </a:spcBef>
              <a:buNone/>
            </a:pPr>
            <a:r>
              <a:rPr lang="en-US" sz="2000" dirty="0">
                <a:latin typeface="Consolas" panose="020B0609020204030204" pitchFamily="49" charset="0"/>
              </a:rPr>
              <a:t>}</a:t>
            </a:r>
          </a:p>
        </p:txBody>
      </p:sp>
      <p:sp>
        <p:nvSpPr>
          <p:cNvPr id="13" name="Rectangle 12"/>
          <p:cNvSpPr/>
          <p:nvPr/>
        </p:nvSpPr>
        <p:spPr bwMode="auto">
          <a:xfrm>
            <a:off x="952501" y="2566622"/>
            <a:ext cx="3284536" cy="4379912"/>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Content Placeholder 2"/>
          <p:cNvSpPr txBox="1">
            <a:spLocks/>
          </p:cNvSpPr>
          <p:nvPr/>
        </p:nvSpPr>
        <p:spPr>
          <a:xfrm>
            <a:off x="5021546" y="2655549"/>
            <a:ext cx="6911691" cy="4249140"/>
          </a:xfrm>
          <a:prstGeom prst="rect">
            <a:avLst/>
          </a:prstGeom>
          <a:noFill/>
          <a:ln>
            <a:noFill/>
          </a:ln>
        </p:spPr>
        <p:txBody>
          <a:bodyPr vert="horz" wrap="square" lIns="93247" tIns="46623" rIns="93247" bIns="46623" rtlCol="0">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  "id": "t1",</a:t>
            </a:r>
            <a:br>
              <a:rPr lang="en-US" sz="2000" dirty="0">
                <a:latin typeface="Consolas" panose="020B0609020204030204" pitchFamily="49" charset="0"/>
              </a:rPr>
            </a:br>
            <a:r>
              <a:rPr lang="en-US" sz="2000" dirty="0">
                <a:latin typeface="Consolas" panose="020B0609020204030204" pitchFamily="49" charset="0"/>
              </a:rPr>
              <a:t>  "name": "</a:t>
            </a:r>
            <a:r>
              <a:rPr lang="en-US" sz="2000" kern="0" dirty="0">
                <a:solidFill>
                  <a:srgbClr val="FFFFFF"/>
                </a:solidFill>
                <a:latin typeface="Consolas" charset="0"/>
                <a:ea typeface="Consolas" charset="0"/>
                <a:cs typeface="Consolas" charset="0"/>
              </a:rPr>
              <a:t>Modeling document databases</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  "id": "t2",</a:t>
            </a:r>
            <a:br>
              <a:rPr lang="en-US" sz="2000" dirty="0">
                <a:latin typeface="Consolas" panose="020B0609020204030204" pitchFamily="49" charset="0"/>
              </a:rPr>
            </a:br>
            <a:r>
              <a:rPr lang="en-US" sz="2000" dirty="0">
                <a:latin typeface="Consolas" panose="020B0609020204030204" pitchFamily="49" charset="0"/>
              </a:rPr>
              <a:t>  "name": "Fun with data",</a:t>
            </a:r>
            <a:br>
              <a:rPr lang="en-US" sz="2000" dirty="0">
                <a:latin typeface="Consolas" panose="020B0609020204030204" pitchFamily="49" charset="0"/>
              </a:rPr>
            </a:b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a:t>
            </a:r>
          </a:p>
        </p:txBody>
      </p:sp>
      <p:sp>
        <p:nvSpPr>
          <p:cNvPr id="14" name="Rectangle 13"/>
          <p:cNvSpPr/>
          <p:nvPr/>
        </p:nvSpPr>
        <p:spPr bwMode="auto">
          <a:xfrm>
            <a:off x="4754175" y="2569643"/>
            <a:ext cx="6274838" cy="4331921"/>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p:cNvSpPr txBox="1"/>
          <p:nvPr/>
        </p:nvSpPr>
        <p:spPr>
          <a:xfrm>
            <a:off x="1093967" y="3439110"/>
            <a:ext cx="3066870" cy="1403461"/>
          </a:xfrm>
          <a:prstGeom prst="rect">
            <a:avLst/>
          </a:prstGeom>
          <a:noFill/>
        </p:spPr>
        <p:txBody>
          <a:bodyPr wrap="square" lIns="182880" tIns="146304" rIns="182880" bIns="146304" rtlCol="0">
            <a:spAutoFit/>
          </a:bodyPr>
          <a:lstStyle/>
          <a:p>
            <a:pPr>
              <a:lnSpc>
                <a:spcPct val="90000"/>
              </a:lnSpc>
              <a:spcAft>
                <a:spcPts val="600"/>
              </a:spcAft>
            </a:pPr>
            <a:r>
              <a:rPr lang="en-US" sz="2000" dirty="0">
                <a:latin typeface="Consolas" panose="020B0609020204030204" pitchFamily="49" charset="0"/>
              </a:rPr>
              <a:t> "sessions": [</a:t>
            </a:r>
            <a:br>
              <a:rPr lang="en-US" sz="2000" dirty="0">
                <a:latin typeface="Consolas" panose="020B0609020204030204" pitchFamily="49" charset="0"/>
              </a:rPr>
            </a:br>
            <a:r>
              <a:rPr lang="en-US" sz="2000" dirty="0">
                <a:latin typeface="Consolas" panose="020B0609020204030204" pitchFamily="49" charset="0"/>
              </a:rPr>
              <a:t>    {"id":"t1"}, </a:t>
            </a:r>
            <a:br>
              <a:rPr lang="en-US" sz="2000" dirty="0">
                <a:latin typeface="Consolas" panose="020B0609020204030204" pitchFamily="49" charset="0"/>
              </a:rPr>
            </a:br>
            <a:r>
              <a:rPr lang="en-US" sz="2000" dirty="0">
                <a:latin typeface="Consolas" panose="020B0609020204030204" pitchFamily="49" charset="0"/>
              </a:rPr>
              <a:t>    {"id":"t2"}</a:t>
            </a:r>
            <a:br>
              <a:rPr lang="en-US" sz="2000" dirty="0">
                <a:latin typeface="Consolas" panose="020B0609020204030204" pitchFamily="49" charset="0"/>
              </a:rPr>
            </a:br>
            <a:r>
              <a:rPr lang="en-US" sz="2000" dirty="0">
                <a:latin typeface="Consolas" panose="020B0609020204030204" pitchFamily="49" charset="0"/>
              </a:rPr>
              <a:t>  ]</a:t>
            </a:r>
            <a:endParaRPr lang="en-US" sz="2000" dirty="0">
              <a:gradFill>
                <a:gsLst>
                  <a:gs pos="2917">
                    <a:schemeClr val="tx1"/>
                  </a:gs>
                  <a:gs pos="30000">
                    <a:schemeClr val="tx1"/>
                  </a:gs>
                </a:gsLst>
                <a:lin ang="5400000" scaled="0"/>
              </a:gradFill>
            </a:endParaRPr>
          </a:p>
        </p:txBody>
      </p:sp>
      <p:sp>
        <p:nvSpPr>
          <p:cNvPr id="16" name="TextBox 15"/>
          <p:cNvSpPr txBox="1"/>
          <p:nvPr/>
        </p:nvSpPr>
        <p:spPr>
          <a:xfrm>
            <a:off x="1252348" y="5508424"/>
            <a:ext cx="2203167" cy="1126462"/>
          </a:xfrm>
          <a:prstGeom prst="rect">
            <a:avLst/>
          </a:prstGeom>
          <a:noFill/>
        </p:spPr>
        <p:txBody>
          <a:bodyPr wrap="none" lIns="182880" tIns="146304" rIns="182880" bIns="146304" rtlCol="0">
            <a:spAutoFit/>
          </a:bodyPr>
          <a:lstStyle/>
          <a:p>
            <a:pPr>
              <a:lnSpc>
                <a:spcPct val="90000"/>
              </a:lnSpc>
              <a:spcAft>
                <a:spcPts val="600"/>
              </a:spcAft>
            </a:pPr>
            <a:r>
              <a:rPr lang="en-US" sz="2000" dirty="0">
                <a:latin typeface="Consolas" panose="020B0609020204030204" pitchFamily="49" charset="0"/>
              </a:rPr>
              <a:t>"sessions": [</a:t>
            </a:r>
            <a:br>
              <a:rPr lang="en-US" sz="2000" dirty="0">
                <a:latin typeface="Consolas" panose="020B0609020204030204" pitchFamily="49" charset="0"/>
              </a:rPr>
            </a:br>
            <a:r>
              <a:rPr lang="en-US" sz="2000" dirty="0">
                <a:latin typeface="Consolas" panose="020B0609020204030204" pitchFamily="49" charset="0"/>
              </a:rPr>
              <a:t>  {"id":"t1"}</a:t>
            </a:r>
            <a:r>
              <a:rPr lang="en-US" sz="2000" dirty="0">
                <a:gradFill>
                  <a:gsLst>
                    <a:gs pos="2917">
                      <a:schemeClr val="tx1"/>
                    </a:gs>
                    <a:gs pos="30000">
                      <a:schemeClr val="tx1"/>
                    </a:gs>
                  </a:gsLst>
                  <a:lin ang="5400000" scaled="0"/>
                </a:gradFill>
              </a:rPr>
              <a:t/>
            </a:r>
            <a:br>
              <a:rPr lang="en-US" sz="2000" dirty="0">
                <a:gradFill>
                  <a:gsLst>
                    <a:gs pos="2917">
                      <a:schemeClr val="tx1"/>
                    </a:gs>
                    <a:gs pos="30000">
                      <a:schemeClr val="tx1"/>
                    </a:gs>
                  </a:gsLst>
                  <a:lin ang="5400000" scaled="0"/>
                </a:gradFill>
              </a:rPr>
            </a:br>
            <a:r>
              <a:rPr lang="en-US" sz="2000" dirty="0">
                <a:gradFill>
                  <a:gsLst>
                    <a:gs pos="2917">
                      <a:schemeClr val="tx1"/>
                    </a:gs>
                    <a:gs pos="30000">
                      <a:schemeClr val="tx1"/>
                    </a:gs>
                  </a:gsLst>
                  <a:lin ang="5400000" scaled="0"/>
                </a:gradFill>
              </a:rPr>
              <a:t>  ]</a:t>
            </a:r>
            <a:endParaRPr lang="en-US" sz="2000" dirty="0">
              <a:latin typeface="Consolas" panose="020B0609020204030204" pitchFamily="49" charset="0"/>
            </a:endParaRPr>
          </a:p>
        </p:txBody>
      </p:sp>
      <p:sp>
        <p:nvSpPr>
          <p:cNvPr id="18" name="TextBox 17"/>
          <p:cNvSpPr txBox="1"/>
          <p:nvPr/>
        </p:nvSpPr>
        <p:spPr>
          <a:xfrm>
            <a:off x="5220142" y="3398577"/>
            <a:ext cx="2485296" cy="1403461"/>
          </a:xfrm>
          <a:prstGeom prst="rect">
            <a:avLst/>
          </a:prstGeom>
          <a:noFill/>
        </p:spPr>
        <p:txBody>
          <a:bodyPr wrap="none" lIns="182880" tIns="146304" rIns="182880" bIns="146304" rtlCol="0">
            <a:spAutoFit/>
          </a:bodyPr>
          <a:lstStyle/>
          <a:p>
            <a:pPr>
              <a:lnSpc>
                <a:spcPct val="90000"/>
              </a:lnSpc>
              <a:spcAft>
                <a:spcPts val="600"/>
              </a:spcAft>
            </a:pPr>
            <a:r>
              <a:rPr lang="en-US" sz="2000" dirty="0">
                <a:latin typeface="Consolas" panose="020B0609020204030204" pitchFamily="49" charset="0"/>
              </a:rPr>
              <a:t>"speakers": [</a:t>
            </a:r>
            <a:br>
              <a:rPr lang="en-US" sz="2000" dirty="0">
                <a:latin typeface="Consolas" panose="020B0609020204030204" pitchFamily="49" charset="0"/>
              </a:rPr>
            </a:br>
            <a:r>
              <a:rPr lang="en-US" sz="2000" dirty="0">
                <a:latin typeface="Consolas" panose="020B0609020204030204" pitchFamily="49" charset="0"/>
              </a:rPr>
              <a:t>  {"id":"s1"}, </a:t>
            </a:r>
            <a:br>
              <a:rPr lang="en-US" sz="2000" dirty="0">
                <a:latin typeface="Consolas" panose="020B0609020204030204" pitchFamily="49" charset="0"/>
              </a:rPr>
            </a:br>
            <a:r>
              <a:rPr lang="en-US" sz="2000" dirty="0">
                <a:latin typeface="Consolas" panose="020B0609020204030204" pitchFamily="49" charset="0"/>
              </a:rPr>
              <a:t>  {"id":"s2"}</a:t>
            </a:r>
            <a:br>
              <a:rPr lang="en-US" sz="2000" dirty="0">
                <a:latin typeface="Consolas" panose="020B0609020204030204" pitchFamily="49" charset="0"/>
              </a:rPr>
            </a:br>
            <a:r>
              <a:rPr lang="en-US" sz="2000" dirty="0">
                <a:latin typeface="Consolas" panose="020B0609020204030204" pitchFamily="49" charset="0"/>
              </a:rPr>
              <a:t>]</a:t>
            </a:r>
            <a:endParaRPr lang="en-US" sz="2000" dirty="0">
              <a:gradFill>
                <a:gsLst>
                  <a:gs pos="2917">
                    <a:schemeClr val="tx1"/>
                  </a:gs>
                  <a:gs pos="30000">
                    <a:schemeClr val="tx1"/>
                  </a:gs>
                </a:gsLst>
                <a:lin ang="5400000" scaled="0"/>
              </a:gradFill>
            </a:endParaRPr>
          </a:p>
        </p:txBody>
      </p:sp>
      <p:sp>
        <p:nvSpPr>
          <p:cNvPr id="19" name="TextBox 18"/>
          <p:cNvSpPr txBox="1"/>
          <p:nvPr/>
        </p:nvSpPr>
        <p:spPr>
          <a:xfrm>
            <a:off x="5183733" y="5591628"/>
            <a:ext cx="2203167" cy="1126462"/>
          </a:xfrm>
          <a:prstGeom prst="rect">
            <a:avLst/>
          </a:prstGeom>
          <a:noFill/>
        </p:spPr>
        <p:txBody>
          <a:bodyPr wrap="none" lIns="182880" tIns="146304" rIns="182880" bIns="146304" rtlCol="0">
            <a:spAutoFit/>
          </a:bodyPr>
          <a:lstStyle/>
          <a:p>
            <a:pPr>
              <a:lnSpc>
                <a:spcPct val="90000"/>
              </a:lnSpc>
              <a:spcAft>
                <a:spcPts val="600"/>
              </a:spcAft>
            </a:pPr>
            <a:r>
              <a:rPr lang="en-US" sz="2000" dirty="0">
                <a:latin typeface="Consolas" panose="020B0609020204030204" pitchFamily="49" charset="0"/>
              </a:rPr>
              <a:t>"speakers": [</a:t>
            </a:r>
            <a:br>
              <a:rPr lang="en-US" sz="2000" dirty="0">
                <a:latin typeface="Consolas" panose="020B0609020204030204" pitchFamily="49" charset="0"/>
              </a:rPr>
            </a:br>
            <a:r>
              <a:rPr lang="en-US" sz="2000" dirty="0">
                <a:latin typeface="Consolas" panose="020B0609020204030204" pitchFamily="49" charset="0"/>
              </a:rPr>
              <a:t>  {"id":"s1"}</a:t>
            </a:r>
            <a:br>
              <a:rPr lang="en-US" sz="2000" dirty="0">
                <a:latin typeface="Consolas" panose="020B0609020204030204" pitchFamily="49" charset="0"/>
              </a:rPr>
            </a:br>
            <a:r>
              <a:rPr lang="en-US" sz="2000" dirty="0">
                <a:latin typeface="Consolas" panose="020B0609020204030204" pitchFamily="49" charset="0"/>
              </a:rPr>
              <a:t>]</a:t>
            </a:r>
            <a:endParaRPr lang="en-US" sz="2000" dirty="0">
              <a:gradFill>
                <a:gsLst>
                  <a:gs pos="2917">
                    <a:schemeClr val="tx1"/>
                  </a:gs>
                  <a:gs pos="30000">
                    <a:schemeClr val="tx1"/>
                  </a:gs>
                </a:gsLst>
                <a:lin ang="5400000" scaled="0"/>
              </a:gradFill>
            </a:endParaRPr>
          </a:p>
        </p:txBody>
      </p:sp>
      <p:pic>
        <p:nvPicPr>
          <p:cNvPr id="7" name="Picture 6"/>
          <p:cNvPicPr>
            <a:picLocks noChangeAspect="1"/>
          </p:cNvPicPr>
          <p:nvPr/>
        </p:nvPicPr>
        <p:blipFill>
          <a:blip r:embed="rId3"/>
          <a:stretch>
            <a:fillRect/>
          </a:stretch>
        </p:blipFill>
        <p:spPr>
          <a:xfrm>
            <a:off x="0" y="1026213"/>
            <a:ext cx="12436475" cy="5867413"/>
          </a:xfrm>
          <a:prstGeom prst="rect">
            <a:avLst/>
          </a:prstGeom>
        </p:spPr>
      </p:pic>
      <p:sp>
        <p:nvSpPr>
          <p:cNvPr id="17" name="Rounded Rectangle 16"/>
          <p:cNvSpPr/>
          <p:nvPr/>
        </p:nvSpPr>
        <p:spPr bwMode="auto">
          <a:xfrm>
            <a:off x="767485" y="4657283"/>
            <a:ext cx="2859951" cy="196876"/>
          </a:xfrm>
          <a:prstGeom prst="round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ounded Rectangle 19"/>
          <p:cNvSpPr/>
          <p:nvPr/>
        </p:nvSpPr>
        <p:spPr bwMode="auto">
          <a:xfrm>
            <a:off x="2467720" y="5262734"/>
            <a:ext cx="1159717" cy="234102"/>
          </a:xfrm>
          <a:prstGeom prst="round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453141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176513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856" dirty="0">
                <a:solidFill>
                  <a:schemeClr val="bg1">
                    <a:lumMod val="60000"/>
                    <a:lumOff val="40000"/>
                  </a:schemeClr>
                </a:solidFill>
                <a:latin typeface="Segoe UI"/>
              </a:rPr>
              <a:t>one-to-many relationships (unbounded)</a:t>
            </a:r>
          </a:p>
          <a:p>
            <a:pPr marL="0" indent="0" defTabSz="932597">
              <a:spcBef>
                <a:spcPts val="1020"/>
              </a:spcBef>
              <a:buNone/>
            </a:pPr>
            <a:r>
              <a:rPr lang="en-US" sz="2856" dirty="0">
                <a:solidFill>
                  <a:schemeClr val="bg1">
                    <a:lumMod val="60000"/>
                    <a:lumOff val="40000"/>
                  </a:schemeClr>
                </a:solidFill>
                <a:latin typeface="Segoe UI"/>
              </a:rPr>
              <a:t>many-to-many relationships</a:t>
            </a:r>
          </a:p>
          <a:p>
            <a:pPr marL="0" indent="0" defTabSz="932597">
              <a:spcBef>
                <a:spcPts val="1020"/>
              </a:spcBef>
              <a:buNone/>
            </a:pPr>
            <a:r>
              <a:rPr lang="en-US" sz="2856" dirty="0">
                <a:solidFill>
                  <a:srgbClr val="FFFFFF"/>
                </a:solidFill>
                <a:latin typeface="Segoe UI"/>
              </a:rPr>
              <a:t>related data </a:t>
            </a:r>
            <a:r>
              <a:rPr lang="en-US" sz="2856" dirty="0">
                <a:solidFill>
                  <a:srgbClr val="FFF100"/>
                </a:solidFill>
                <a:latin typeface="Segoe UI"/>
              </a:rPr>
              <a:t>changes with differing volatility</a:t>
            </a:r>
          </a:p>
        </p:txBody>
      </p:sp>
      <p:sp>
        <p:nvSpPr>
          <p:cNvPr id="4" name="TextBox 3"/>
          <p:cNvSpPr txBox="1"/>
          <p:nvPr/>
        </p:nvSpPr>
        <p:spPr>
          <a:xfrm>
            <a:off x="856529" y="3511920"/>
            <a:ext cx="11335613" cy="3214341"/>
          </a:xfrm>
          <a:prstGeom prst="rect">
            <a:avLst/>
          </a:prstGeom>
          <a:noFill/>
        </p:spPr>
        <p:txBody>
          <a:bodyPr wrap="square" rtlCol="0">
            <a:spAutoFit/>
          </a:bodyPr>
          <a:lstStyle/>
          <a:p>
            <a:pPr defTabSz="914224"/>
            <a:r>
              <a:rPr lang="en-US" sz="2448" kern="0" dirty="0" smtClean="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 "id": "online1",</a:t>
            </a:r>
            <a:endParaRPr lang="en-US" sz="2448" kern="0" dirty="0">
              <a:solidFill>
                <a:srgbClr val="FFFFFF"/>
              </a:solidFill>
              <a:latin typeface="Consolas" charset="0"/>
              <a:ea typeface="Consolas" charset="0"/>
              <a:cs typeface="Consolas" charset="0"/>
            </a:endParaRPr>
          </a:p>
          <a:p>
            <a:pPr defTabSz="914224"/>
            <a:r>
              <a:rPr lang="en-US" sz="2448" kern="0" dirty="0" smtClean="0">
                <a:solidFill>
                  <a:srgbClr val="FFFFFF"/>
                </a:solidFill>
                <a:latin typeface="Consolas" charset="0"/>
                <a:ea typeface="Consolas" charset="0"/>
                <a:cs typeface="Consolas" charset="0"/>
              </a:rPr>
              <a:t>  "title": "</a:t>
            </a:r>
            <a:r>
              <a:rPr lang="en-US" sz="2448" kern="0" dirty="0" smtClean="0">
                <a:solidFill>
                  <a:srgbClr val="FFFFFF"/>
                </a:solidFill>
                <a:latin typeface="Lucida Console" panose="020B0609040504020204" pitchFamily="49" charset="0"/>
              </a:rPr>
              <a:t>The </a:t>
            </a:r>
            <a:r>
              <a:rPr lang="en-US" sz="2448" kern="0" dirty="0">
                <a:solidFill>
                  <a:srgbClr val="FFFFFF"/>
                </a:solidFill>
                <a:latin typeface="Lucida Console" panose="020B0609040504020204" pitchFamily="49" charset="0"/>
              </a:rPr>
              <a:t>Shape of JSON: Document Modeling </a:t>
            </a:r>
            <a:r>
              <a:rPr lang="en-US" sz="2448" kern="0" dirty="0" smtClean="0">
                <a:solidFill>
                  <a:srgbClr val="FFFFFF"/>
                </a:solidFill>
                <a:latin typeface="Lucida Console" panose="020B0609040504020204" pitchFamily="49" charset="0"/>
              </a:rPr>
              <a:t>101</a:t>
            </a:r>
            <a:r>
              <a:rPr lang="en-US" sz="2448" kern="0" dirty="0" smtClean="0">
                <a:solidFill>
                  <a:srgbClr val="FFFFFF"/>
                </a:solidFill>
                <a:latin typeface="Consolas" charset="0"/>
                <a:ea typeface="Consolas" charset="0"/>
                <a:cs typeface="Consolas" charset="0"/>
              </a:rPr>
              <a:t>",</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"tags": [ </a:t>
            </a:r>
            <a:r>
              <a:rPr lang="en-US" sz="2448" kern="0" dirty="0" smtClean="0">
                <a:solidFill>
                  <a:srgbClr val="FFFFFF"/>
                </a:solidFill>
                <a:latin typeface="Consolas" charset="0"/>
                <a:ea typeface="Consolas" charset="0"/>
                <a:cs typeface="Consolas" charset="0"/>
              </a:rPr>
              <a:t>"Azure", "data" </a:t>
            </a:r>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  "speakers": [ </a:t>
            </a:r>
            <a:r>
              <a:rPr lang="en-US" sz="2448" kern="0" dirty="0" smtClean="0">
                <a:solidFill>
                  <a:srgbClr val="FFFFFF"/>
                </a:solidFill>
                <a:latin typeface="Consolas" charset="0"/>
                <a:ea typeface="Consolas" charset="0"/>
                <a:cs typeface="Consolas" charset="0"/>
              </a:rPr>
              <a:t>"David"],</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a:t>
            </a:r>
            <a:r>
              <a:rPr lang="en-US" sz="2800" kern="0" dirty="0">
                <a:solidFill>
                  <a:srgbClr val="FFFFFF"/>
                </a:solidFill>
                <a:latin typeface="Consolas" charset="0"/>
                <a:ea typeface="Consolas" charset="0"/>
                <a:cs typeface="Consolas" charset="0"/>
              </a:rPr>
              <a:t>"likes</a:t>
            </a:r>
            <a:r>
              <a:rPr lang="en-US" sz="2800" kern="0" dirty="0" smtClean="0">
                <a:solidFill>
                  <a:srgbClr val="FFFFFF"/>
                </a:solidFill>
                <a:latin typeface="Consolas" charset="0"/>
                <a:ea typeface="Consolas" charset="0"/>
                <a:cs typeface="Consolas" charset="0"/>
              </a:rPr>
              <a:t>": 499,</a:t>
            </a:r>
            <a:endParaRPr lang="en-US" sz="2800" kern="0" dirty="0">
              <a:solidFill>
                <a:srgbClr val="FFFFFF"/>
              </a:solidFill>
              <a:latin typeface="Consolas" charset="0"/>
              <a:ea typeface="Consolas" charset="0"/>
              <a:cs typeface="Consolas" charset="0"/>
            </a:endParaRPr>
          </a:p>
          <a:p>
            <a:pPr defTabSz="914224"/>
            <a:r>
              <a:rPr lang="en-US" sz="2800" kern="0" dirty="0">
                <a:solidFill>
                  <a:srgbClr val="FFFFFF"/>
                </a:solidFill>
                <a:latin typeface="Consolas" charset="0"/>
                <a:ea typeface="Consolas" charset="0"/>
                <a:cs typeface="Consolas" charset="0"/>
              </a:rPr>
              <a:t>  </a:t>
            </a:r>
            <a:r>
              <a:rPr lang="en-US" sz="2800" kern="0" dirty="0" smtClean="0">
                <a:solidFill>
                  <a:srgbClr val="FFFFFF"/>
                </a:solidFill>
                <a:latin typeface="Consolas" charset="0"/>
                <a:ea typeface="Consolas" charset="0"/>
                <a:cs typeface="Consolas" charset="0"/>
              </a:rPr>
              <a:t>"views":</a:t>
            </a:r>
            <a:r>
              <a:rPr lang="en-US" sz="2800" kern="0" dirty="0">
                <a:solidFill>
                  <a:srgbClr val="FFFFFF"/>
                </a:solidFill>
                <a:latin typeface="Consolas" charset="0"/>
                <a:ea typeface="Consolas" charset="0"/>
                <a:cs typeface="Consolas" charset="0"/>
              </a:rPr>
              <a:t>500</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a:t>
            </a: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Tree>
    <p:extLst>
      <p:ext uri="{BB962C8B-B14F-4D97-AF65-F5344CB8AC3E}">
        <p14:creationId xmlns:p14="http://schemas.microsoft.com/office/powerpoint/2010/main" val="13954755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mph" presetSubtype="2" fill="hold" nodeType="clickEffect">
                                  <p:stCondLst>
                                    <p:cond delay="0"/>
                                  </p:stCondLst>
                                  <p:childTnLst>
                                    <p:animClr clrSpc="rgb" dir="cw">
                                      <p:cBhvr override="childStyle">
                                        <p:cTn id="32" dur="500" fill="hold"/>
                                        <p:tgtEl>
                                          <p:spTgt spid="4">
                                            <p:txEl>
                                              <p:pRg st="5" end="5"/>
                                            </p:txEl>
                                          </p:spTgt>
                                        </p:tgtEl>
                                        <p:attrNameLst>
                                          <p:attrName>style.color</p:attrName>
                                        </p:attrNameLst>
                                      </p:cBhvr>
                                      <p:to>
                                        <a:srgbClr val="FFFC00"/>
                                      </p:to>
                                    </p:animClr>
                                  </p:childTnLst>
                                </p:cTn>
                              </p:par>
                              <p:par>
                                <p:cTn id="33" presetID="3" presetClass="emph" presetSubtype="2" fill="hold" nodeType="withEffect">
                                  <p:stCondLst>
                                    <p:cond delay="0"/>
                                  </p:stCondLst>
                                  <p:childTnLst>
                                    <p:animClr clrSpc="rgb" dir="cw">
                                      <p:cBhvr override="childStyle">
                                        <p:cTn id="34" dur="500" fill="hold"/>
                                        <p:tgtEl>
                                          <p:spTgt spid="4">
                                            <p:txEl>
                                              <p:pRg st="6" end="6"/>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176513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856" dirty="0">
                <a:solidFill>
                  <a:schemeClr val="bg1">
                    <a:lumMod val="60000"/>
                    <a:lumOff val="40000"/>
                  </a:schemeClr>
                </a:solidFill>
                <a:latin typeface="Segoe UI"/>
              </a:rPr>
              <a:t>one-to-many relationships (unbounded)</a:t>
            </a:r>
          </a:p>
          <a:p>
            <a:pPr marL="0" indent="0" defTabSz="932597">
              <a:spcBef>
                <a:spcPts val="1020"/>
              </a:spcBef>
              <a:buNone/>
            </a:pPr>
            <a:r>
              <a:rPr lang="en-US" sz="2856" dirty="0">
                <a:solidFill>
                  <a:schemeClr val="bg1">
                    <a:lumMod val="60000"/>
                    <a:lumOff val="40000"/>
                  </a:schemeClr>
                </a:solidFill>
                <a:latin typeface="Segoe UI"/>
              </a:rPr>
              <a:t>many-to-many relationships</a:t>
            </a:r>
          </a:p>
          <a:p>
            <a:pPr marL="0" indent="0" defTabSz="932597">
              <a:spcBef>
                <a:spcPts val="1020"/>
              </a:spcBef>
              <a:buNone/>
            </a:pPr>
            <a:r>
              <a:rPr lang="en-US" sz="2856" dirty="0">
                <a:solidFill>
                  <a:srgbClr val="FFFFFF"/>
                </a:solidFill>
                <a:latin typeface="Segoe UI"/>
              </a:rPr>
              <a:t>related data </a:t>
            </a:r>
            <a:r>
              <a:rPr lang="en-US" sz="2856" dirty="0">
                <a:solidFill>
                  <a:srgbClr val="FFF100"/>
                </a:solidFill>
                <a:latin typeface="Segoe UI"/>
              </a:rPr>
              <a:t>changes with differing volatility</a:t>
            </a:r>
          </a:p>
        </p:txBody>
      </p:sp>
      <p:sp>
        <p:nvSpPr>
          <p:cNvPr id="4" name="TextBox 3"/>
          <p:cNvSpPr txBox="1"/>
          <p:nvPr/>
        </p:nvSpPr>
        <p:spPr>
          <a:xfrm>
            <a:off x="856529" y="3511920"/>
            <a:ext cx="11335613" cy="2352567"/>
          </a:xfrm>
          <a:prstGeom prst="rect">
            <a:avLst/>
          </a:prstGeom>
          <a:noFill/>
        </p:spPr>
        <p:txBody>
          <a:bodyPr wrap="square" rtlCol="0">
            <a:spAutoFit/>
          </a:bodyPr>
          <a:lstStyle/>
          <a:p>
            <a:pPr defTabSz="914224"/>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  "id": </a:t>
            </a:r>
            <a:r>
              <a:rPr lang="en-US" sz="2448" kern="0" dirty="0" smtClean="0">
                <a:solidFill>
                  <a:srgbClr val="FFFFFF"/>
                </a:solidFill>
                <a:latin typeface="Consolas" charset="0"/>
                <a:ea typeface="Consolas" charset="0"/>
                <a:cs typeface="Consolas" charset="0"/>
              </a:rPr>
              <a:t>"online1",</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"title": "</a:t>
            </a:r>
            <a:r>
              <a:rPr lang="en-US" sz="2448" kern="0" dirty="0" smtClean="0">
                <a:solidFill>
                  <a:srgbClr val="FFFFFF"/>
                </a:solidFill>
                <a:latin typeface="Lucida Console" panose="020B0609040504020204" pitchFamily="49" charset="0"/>
              </a:rPr>
              <a:t>The </a:t>
            </a:r>
            <a:r>
              <a:rPr lang="en-US" sz="2448" kern="0" dirty="0">
                <a:solidFill>
                  <a:srgbClr val="FFFFFF"/>
                </a:solidFill>
                <a:latin typeface="Lucida Console" panose="020B0609040504020204" pitchFamily="49" charset="0"/>
              </a:rPr>
              <a:t>Shape of JSON: Document Modeling </a:t>
            </a:r>
            <a:r>
              <a:rPr lang="en-US" sz="2448" kern="0" dirty="0" smtClean="0">
                <a:solidFill>
                  <a:srgbClr val="FFFFFF"/>
                </a:solidFill>
                <a:latin typeface="Lucida Console" panose="020B0609040504020204" pitchFamily="49" charset="0"/>
              </a:rPr>
              <a:t>101</a:t>
            </a:r>
            <a:r>
              <a:rPr lang="en-US" sz="2448" kern="0" dirty="0" smtClean="0">
                <a:solidFill>
                  <a:srgbClr val="FFFFFF"/>
                </a:solidFill>
                <a:latin typeface="Consolas" charset="0"/>
                <a:ea typeface="Consolas" charset="0"/>
                <a:cs typeface="Consolas" charset="0"/>
              </a:rPr>
              <a:t>",</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"tags": [ </a:t>
            </a:r>
            <a:r>
              <a:rPr lang="en-US" sz="2448" kern="0" dirty="0" smtClean="0">
                <a:solidFill>
                  <a:srgbClr val="FFFFFF"/>
                </a:solidFill>
                <a:latin typeface="Consolas" charset="0"/>
                <a:ea typeface="Consolas" charset="0"/>
                <a:cs typeface="Consolas" charset="0"/>
              </a:rPr>
              <a:t>"Azure", "Data" </a:t>
            </a:r>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  "speakers": [ </a:t>
            </a:r>
            <a:r>
              <a:rPr lang="en-US" sz="2448" kern="0" dirty="0" smtClean="0">
                <a:solidFill>
                  <a:srgbClr val="FFFFFF"/>
                </a:solidFill>
                <a:latin typeface="Consolas" charset="0"/>
                <a:ea typeface="Consolas" charset="0"/>
                <a:cs typeface="Consolas" charset="0"/>
              </a:rPr>
              <a:t>"David ]</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a:t>
            </a: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
        <p:nvSpPr>
          <p:cNvPr id="5" name="Rectangle 4"/>
          <p:cNvSpPr/>
          <p:nvPr/>
        </p:nvSpPr>
        <p:spPr>
          <a:xfrm>
            <a:off x="856528" y="6164262"/>
            <a:ext cx="11335613" cy="461665"/>
          </a:xfrm>
          <a:prstGeom prst="rect">
            <a:avLst/>
          </a:prstGeom>
        </p:spPr>
        <p:txBody>
          <a:bodyPr wrap="square">
            <a:spAutoFit/>
          </a:bodyPr>
          <a:lstStyle/>
          <a:p>
            <a:pPr defTabSz="914224"/>
            <a:r>
              <a:rPr lang="en-US" sz="2400" kern="0" dirty="0" smtClean="0">
                <a:solidFill>
                  <a:srgbClr val="FFFFFF"/>
                </a:solidFill>
                <a:latin typeface="Consolas" charset="0"/>
                <a:ea typeface="Consolas" charset="0"/>
                <a:cs typeface="Consolas" charset="0"/>
              </a:rPr>
              <a:t>{ "</a:t>
            </a:r>
            <a:r>
              <a:rPr lang="en-US" sz="2400" kern="0" dirty="0" err="1" smtClean="0">
                <a:solidFill>
                  <a:srgbClr val="FFFFFF"/>
                </a:solidFill>
                <a:latin typeface="Consolas" charset="0"/>
                <a:ea typeface="Consolas" charset="0"/>
                <a:cs typeface="Consolas" charset="0"/>
              </a:rPr>
              <a:t>onlineId</a:t>
            </a:r>
            <a:r>
              <a:rPr lang="en-US" sz="2400" kern="0" dirty="0" smtClean="0">
                <a:solidFill>
                  <a:srgbClr val="FFFFFF"/>
                </a:solidFill>
                <a:latin typeface="Consolas" charset="0"/>
                <a:ea typeface="Consolas" charset="0"/>
                <a:cs typeface="Consolas" charset="0"/>
              </a:rPr>
              <a:t>": "online1", </a:t>
            </a:r>
            <a:r>
              <a:rPr lang="en-US" sz="2400" kern="0" dirty="0">
                <a:solidFill>
                  <a:srgbClr val="FFFFFF"/>
                </a:solidFill>
                <a:latin typeface="Consolas" charset="0"/>
                <a:ea typeface="Consolas" charset="0"/>
                <a:cs typeface="Consolas" charset="0"/>
              </a:rPr>
              <a:t>"likes</a:t>
            </a:r>
            <a:r>
              <a:rPr lang="en-US" sz="2400" kern="0" dirty="0" smtClean="0">
                <a:solidFill>
                  <a:srgbClr val="FFFFFF"/>
                </a:solidFill>
                <a:latin typeface="Consolas" charset="0"/>
                <a:ea typeface="Consolas" charset="0"/>
                <a:cs typeface="Consolas" charset="0"/>
              </a:rPr>
              <a:t>":499,"views":</a:t>
            </a:r>
            <a:r>
              <a:rPr lang="en-US" sz="2400" kern="0" dirty="0">
                <a:solidFill>
                  <a:srgbClr val="FFFFFF"/>
                </a:solidFill>
                <a:latin typeface="Consolas" charset="0"/>
                <a:ea typeface="Consolas" charset="0"/>
                <a:cs typeface="Consolas" charset="0"/>
              </a:rPr>
              <a:t>500 }</a:t>
            </a:r>
          </a:p>
        </p:txBody>
      </p:sp>
    </p:spTree>
    <p:extLst>
      <p:ext uri="{BB962C8B-B14F-4D97-AF65-F5344CB8AC3E}">
        <p14:creationId xmlns:p14="http://schemas.microsoft.com/office/powerpoint/2010/main" val="4140107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5">
                                            <p:txEl>
                                              <p:pRg st="0" end="0"/>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44373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856" dirty="0">
                <a:solidFill>
                  <a:schemeClr val="bg1">
                    <a:lumMod val="60000"/>
                    <a:lumOff val="40000"/>
                  </a:schemeClr>
                </a:solidFill>
                <a:latin typeface="Segoe UI"/>
              </a:rPr>
              <a:t>one-to-many relationships (unbounded)</a:t>
            </a:r>
          </a:p>
          <a:p>
            <a:pPr marL="0" indent="0" defTabSz="932597">
              <a:spcBef>
                <a:spcPts val="1020"/>
              </a:spcBef>
              <a:buNone/>
            </a:pPr>
            <a:r>
              <a:rPr lang="en-US" sz="2856" dirty="0">
                <a:solidFill>
                  <a:schemeClr val="bg1">
                    <a:lumMod val="60000"/>
                    <a:lumOff val="40000"/>
                  </a:schemeClr>
                </a:solidFill>
                <a:latin typeface="Segoe UI"/>
              </a:rPr>
              <a:t>many-to-many relationships</a:t>
            </a:r>
          </a:p>
          <a:p>
            <a:pPr marL="0" indent="0" defTabSz="932597">
              <a:spcBef>
                <a:spcPts val="1020"/>
              </a:spcBef>
              <a:buNone/>
            </a:pPr>
            <a:r>
              <a:rPr lang="en-US" sz="2856" dirty="0">
                <a:solidFill>
                  <a:schemeClr val="bg1">
                    <a:lumMod val="60000"/>
                    <a:lumOff val="40000"/>
                  </a:schemeClr>
                </a:solidFill>
                <a:latin typeface="Segoe UI"/>
              </a:rPr>
              <a:t>related data changes</a:t>
            </a:r>
            <a:r>
              <a:rPr lang="en-US" sz="2856" b="1" dirty="0">
                <a:solidFill>
                  <a:schemeClr val="bg1">
                    <a:lumMod val="60000"/>
                    <a:lumOff val="40000"/>
                  </a:schemeClr>
                </a:solidFill>
                <a:latin typeface="Segoe UI"/>
              </a:rPr>
              <a:t> </a:t>
            </a:r>
            <a:r>
              <a:rPr lang="en-US" sz="2856" dirty="0">
                <a:solidFill>
                  <a:schemeClr val="bg1">
                    <a:lumMod val="60000"/>
                    <a:lumOff val="40000"/>
                  </a:schemeClr>
                </a:solidFill>
                <a:latin typeface="Segoe UI"/>
              </a:rPr>
              <a:t>with differing volatility</a:t>
            </a:r>
          </a:p>
          <a:p>
            <a:pPr marL="0" indent="0" defTabSz="932597">
              <a:spcBef>
                <a:spcPts val="1020"/>
              </a:spcBef>
              <a:buNone/>
            </a:pPr>
            <a:r>
              <a:rPr lang="en-US" sz="2856" dirty="0">
                <a:solidFill>
                  <a:srgbClr val="FFFFFF"/>
                </a:solidFill>
                <a:latin typeface="Segoe UI"/>
              </a:rPr>
              <a:t>referenced entity is </a:t>
            </a:r>
            <a:r>
              <a:rPr lang="en-US" sz="2856" dirty="0">
                <a:latin typeface="Segoe UI"/>
              </a:rPr>
              <a:t>a key entity </a:t>
            </a:r>
            <a:r>
              <a:rPr lang="en-US" sz="2856" dirty="0">
                <a:solidFill>
                  <a:srgbClr val="FFF100"/>
                </a:solidFill>
                <a:latin typeface="Segoe UI"/>
              </a:rPr>
              <a:t>used by many others</a:t>
            </a:r>
          </a:p>
          <a:p>
            <a:pPr marL="233149" indent="-233149" defTabSz="932597">
              <a:spcBef>
                <a:spcPts val="1020"/>
              </a:spcBef>
            </a:pPr>
            <a:endParaRPr lang="en-US" sz="2856" dirty="0">
              <a:solidFill>
                <a:srgbClr val="FFFFFF"/>
              </a:solidFill>
              <a:latin typeface="Segoe UI"/>
            </a:endParaRPr>
          </a:p>
          <a:p>
            <a:pPr marL="233149" indent="-233149" defTabSz="932597">
              <a:spcBef>
                <a:spcPts val="1020"/>
              </a:spcBef>
            </a:pPr>
            <a:endParaRPr lang="en-US" sz="2856" dirty="0">
              <a:solidFill>
                <a:srgbClr val="FFFFFF"/>
              </a:solidFill>
              <a:latin typeface="Segoe UI"/>
            </a:endParaRP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
        <p:nvSpPr>
          <p:cNvPr id="7" name="TextBox 6"/>
          <p:cNvSpPr txBox="1"/>
          <p:nvPr/>
        </p:nvSpPr>
        <p:spPr>
          <a:xfrm>
            <a:off x="856529" y="3573462"/>
            <a:ext cx="11287156" cy="2352567"/>
          </a:xfrm>
          <a:prstGeom prst="rect">
            <a:avLst/>
          </a:prstGeom>
          <a:noFill/>
        </p:spPr>
        <p:txBody>
          <a:bodyPr wrap="square" rtlCol="0">
            <a:spAutoFit/>
          </a:bodyPr>
          <a:lstStyle/>
          <a:p>
            <a:pPr defTabSz="914224"/>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  "id": </a:t>
            </a:r>
            <a:r>
              <a:rPr lang="en-US" sz="2448" kern="0" dirty="0" smtClean="0">
                <a:solidFill>
                  <a:srgbClr val="FFFFFF"/>
                </a:solidFill>
                <a:latin typeface="Consolas" charset="0"/>
                <a:ea typeface="Consolas" charset="0"/>
                <a:cs typeface="Consolas" charset="0"/>
              </a:rPr>
              <a:t>"session1",</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"title": "</a:t>
            </a:r>
            <a:r>
              <a:rPr lang="en-US" sz="2448" kern="0" dirty="0" smtClean="0">
                <a:solidFill>
                  <a:srgbClr val="FFFFFF"/>
                </a:solidFill>
                <a:latin typeface="Lucida Console" panose="020B0609040504020204" pitchFamily="49" charset="0"/>
              </a:rPr>
              <a:t>The </a:t>
            </a:r>
            <a:r>
              <a:rPr lang="en-US" sz="2448" kern="0" dirty="0">
                <a:solidFill>
                  <a:srgbClr val="FFFFFF"/>
                </a:solidFill>
                <a:latin typeface="Lucida Console" panose="020B0609040504020204" pitchFamily="49" charset="0"/>
              </a:rPr>
              <a:t>Shape of JSON: Document Modeling </a:t>
            </a:r>
            <a:r>
              <a:rPr lang="en-US" sz="2448" kern="0" dirty="0" smtClean="0">
                <a:solidFill>
                  <a:srgbClr val="FFFFFF"/>
                </a:solidFill>
                <a:latin typeface="Lucida Console" panose="020B0609040504020204" pitchFamily="49" charset="0"/>
              </a:rPr>
              <a:t>101</a:t>
            </a:r>
            <a:r>
              <a:rPr lang="en-US" sz="2448" kern="0" dirty="0" smtClean="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 "</a:t>
            </a:r>
            <a:r>
              <a:rPr lang="en-US" sz="2448" kern="0" dirty="0">
                <a:solidFill>
                  <a:srgbClr val="FFFFFF"/>
                </a:solidFill>
                <a:latin typeface="Consolas" charset="0"/>
                <a:ea typeface="Consolas" charset="0"/>
                <a:cs typeface="Consolas" charset="0"/>
              </a:rPr>
              <a:t>room": { "id": "201","cap":200,"recording":true </a:t>
            </a:r>
            <a:r>
              <a:rPr lang="en-US" sz="2448" kern="0" dirty="0" smtClean="0">
                <a:solidFill>
                  <a:srgbClr val="FFFFFF"/>
                </a:solidFill>
                <a:latin typeface="Consolas" charset="0"/>
                <a:ea typeface="Consolas" charset="0"/>
                <a:cs typeface="Consolas" charset="0"/>
              </a:rPr>
              <a:t>}</a:t>
            </a:r>
          </a:p>
          <a:p>
            <a:pPr defTabSz="914224"/>
            <a:r>
              <a:rPr lang="en-US" sz="2448" kern="0" dirty="0" smtClean="0">
                <a:solidFill>
                  <a:srgbClr val="FFFFFF"/>
                </a:solidFill>
                <a:latin typeface="Consolas" charset="0"/>
                <a:ea typeface="Consolas" charset="0"/>
                <a:cs typeface="Consolas" charset="0"/>
              </a:rPr>
              <a:t>}</a:t>
            </a:r>
            <a:endParaRPr lang="en-US" sz="2448" kern="0" dirty="0">
              <a:solidFill>
                <a:srgbClr val="FFFFFF"/>
              </a:solidFill>
              <a:latin typeface="Consolas" charset="0"/>
              <a:ea typeface="Consolas" charset="0"/>
              <a:cs typeface="Consolas" charset="0"/>
            </a:endParaRPr>
          </a:p>
          <a:p>
            <a:pPr defTabSz="914224"/>
            <a:endParaRPr lang="en-US" sz="2448" kern="0" dirty="0">
              <a:solidFill>
                <a:srgbClr val="FFFFFF"/>
              </a:solidFill>
              <a:latin typeface="Consolas" charset="0"/>
              <a:ea typeface="Consolas" charset="0"/>
              <a:cs typeface="Consolas" charset="0"/>
            </a:endParaRPr>
          </a:p>
        </p:txBody>
      </p:sp>
    </p:spTree>
    <p:extLst>
      <p:ext uri="{BB962C8B-B14F-4D97-AF65-F5344CB8AC3E}">
        <p14:creationId xmlns:p14="http://schemas.microsoft.com/office/powerpoint/2010/main" val="23644313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mph" presetSubtype="2" fill="hold" nodeType="clickEffect">
                                  <p:stCondLst>
                                    <p:cond delay="0"/>
                                  </p:stCondLst>
                                  <p:childTnLst>
                                    <p:animClr clrSpc="rgb" dir="cw">
                                      <p:cBhvr override="childStyle">
                                        <p:cTn id="23" dur="500" fill="hold"/>
                                        <p:tgtEl>
                                          <p:spTgt spid="7">
                                            <p:txEl>
                                              <p:pRg st="3" end="3"/>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44373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856" dirty="0">
                <a:solidFill>
                  <a:schemeClr val="bg1">
                    <a:lumMod val="60000"/>
                    <a:lumOff val="40000"/>
                  </a:schemeClr>
                </a:solidFill>
                <a:latin typeface="Segoe UI"/>
              </a:rPr>
              <a:t>one-to-many relationships (unbounded)</a:t>
            </a:r>
          </a:p>
          <a:p>
            <a:pPr marL="0" indent="0" defTabSz="932597">
              <a:spcBef>
                <a:spcPts val="1020"/>
              </a:spcBef>
              <a:buNone/>
            </a:pPr>
            <a:r>
              <a:rPr lang="en-US" sz="2856" dirty="0">
                <a:solidFill>
                  <a:schemeClr val="bg1">
                    <a:lumMod val="60000"/>
                    <a:lumOff val="40000"/>
                  </a:schemeClr>
                </a:solidFill>
                <a:latin typeface="Segoe UI"/>
              </a:rPr>
              <a:t>many-to-many relationships</a:t>
            </a:r>
          </a:p>
          <a:p>
            <a:pPr marL="0" indent="0" defTabSz="932597">
              <a:spcBef>
                <a:spcPts val="1020"/>
              </a:spcBef>
              <a:buNone/>
            </a:pPr>
            <a:r>
              <a:rPr lang="en-US" sz="2856" dirty="0">
                <a:solidFill>
                  <a:schemeClr val="bg1">
                    <a:lumMod val="60000"/>
                    <a:lumOff val="40000"/>
                  </a:schemeClr>
                </a:solidFill>
                <a:latin typeface="Segoe UI"/>
              </a:rPr>
              <a:t>related data changes with differing volatility</a:t>
            </a:r>
          </a:p>
          <a:p>
            <a:pPr marL="0" indent="0" defTabSz="932597">
              <a:spcBef>
                <a:spcPts val="1020"/>
              </a:spcBef>
              <a:buNone/>
            </a:pPr>
            <a:r>
              <a:rPr lang="en-US" sz="2856" dirty="0">
                <a:solidFill>
                  <a:srgbClr val="FFFFFF"/>
                </a:solidFill>
                <a:latin typeface="Segoe UI"/>
              </a:rPr>
              <a:t>referenced entity is a key entity </a:t>
            </a:r>
            <a:r>
              <a:rPr lang="en-US" sz="2856" dirty="0">
                <a:solidFill>
                  <a:srgbClr val="FFF100"/>
                </a:solidFill>
                <a:latin typeface="Segoe UI"/>
              </a:rPr>
              <a:t>used by many others</a:t>
            </a:r>
          </a:p>
          <a:p>
            <a:pPr marL="233149" indent="-233149" defTabSz="932597">
              <a:spcBef>
                <a:spcPts val="1020"/>
              </a:spcBef>
            </a:pPr>
            <a:endParaRPr lang="en-US" sz="2856" dirty="0">
              <a:solidFill>
                <a:srgbClr val="FFFFFF"/>
              </a:solidFill>
              <a:latin typeface="Segoe UI"/>
            </a:endParaRPr>
          </a:p>
          <a:p>
            <a:pPr marL="233149" indent="-233149" defTabSz="932597">
              <a:spcBef>
                <a:spcPts val="1020"/>
              </a:spcBef>
            </a:pPr>
            <a:endParaRPr lang="en-US" sz="2856" dirty="0">
              <a:solidFill>
                <a:srgbClr val="FFFFFF"/>
              </a:solidFill>
              <a:latin typeface="Segoe UI"/>
            </a:endParaRP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
        <p:nvSpPr>
          <p:cNvPr id="7" name="TextBox 6"/>
          <p:cNvSpPr txBox="1"/>
          <p:nvPr/>
        </p:nvSpPr>
        <p:spPr>
          <a:xfrm>
            <a:off x="856529" y="3573462"/>
            <a:ext cx="11287156" cy="1975862"/>
          </a:xfrm>
          <a:prstGeom prst="rect">
            <a:avLst/>
          </a:prstGeom>
          <a:noFill/>
        </p:spPr>
        <p:txBody>
          <a:bodyPr wrap="square" rtlCol="0">
            <a:spAutoFit/>
          </a:bodyPr>
          <a:lstStyle/>
          <a:p>
            <a:pPr defTabSz="914224"/>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  "id": </a:t>
            </a:r>
            <a:r>
              <a:rPr lang="en-US" sz="2448" kern="0" dirty="0" smtClean="0">
                <a:solidFill>
                  <a:srgbClr val="FFFFFF"/>
                </a:solidFill>
                <a:latin typeface="Consolas" charset="0"/>
                <a:ea typeface="Consolas" charset="0"/>
                <a:cs typeface="Consolas" charset="0"/>
              </a:rPr>
              <a:t>"session1",</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"title": </a:t>
            </a:r>
            <a:r>
              <a:rPr lang="en-US" sz="2448" kern="0" dirty="0">
                <a:solidFill>
                  <a:srgbClr val="FFFFFF"/>
                </a:solidFill>
                <a:latin typeface="Consolas" charset="0"/>
                <a:ea typeface="Consolas" charset="0"/>
                <a:cs typeface="Consolas" charset="0"/>
              </a:rPr>
              <a:t>"</a:t>
            </a:r>
            <a:r>
              <a:rPr lang="en-US" sz="2448" kern="0" dirty="0">
                <a:solidFill>
                  <a:srgbClr val="FFFFFF"/>
                </a:solidFill>
                <a:latin typeface="Lucida Console" panose="020B0609040504020204" pitchFamily="49" charset="0"/>
              </a:rPr>
              <a:t>The Shape of JSON: Document Modeling 101</a:t>
            </a:r>
            <a:r>
              <a:rPr lang="en-US" sz="2448" kern="0" dirty="0">
                <a:solidFill>
                  <a:srgbClr val="FFFFFF"/>
                </a:solidFill>
                <a:latin typeface="Consolas" charset="0"/>
                <a:ea typeface="Consolas" charset="0"/>
                <a:cs typeface="Consolas" charset="0"/>
              </a:rPr>
              <a:t>",</a:t>
            </a:r>
            <a:endParaRPr lang="en-US" sz="2448" kern="0" dirty="0" smtClean="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 "</a:t>
            </a:r>
            <a:r>
              <a:rPr lang="en-US" sz="2448" kern="0" dirty="0" err="1">
                <a:solidFill>
                  <a:srgbClr val="FFFFFF"/>
                </a:solidFill>
                <a:latin typeface="Consolas" charset="0"/>
                <a:ea typeface="Consolas" charset="0"/>
                <a:cs typeface="Consolas" charset="0"/>
              </a:rPr>
              <a:t>roomId</a:t>
            </a:r>
            <a:r>
              <a:rPr lang="en-US" sz="2448" kern="0" dirty="0">
                <a:solidFill>
                  <a:srgbClr val="FFFFFF"/>
                </a:solidFill>
                <a:latin typeface="Consolas" charset="0"/>
                <a:ea typeface="Consolas" charset="0"/>
                <a:cs typeface="Consolas" charset="0"/>
              </a:rPr>
              <a:t>": "r201</a:t>
            </a:r>
            <a:r>
              <a:rPr lang="en-US" sz="2448" kern="0" dirty="0" smtClean="0">
                <a:solidFill>
                  <a:srgbClr val="FFFFFF"/>
                </a:solidFill>
                <a:latin typeface="Consolas" charset="0"/>
                <a:ea typeface="Consolas" charset="0"/>
                <a:cs typeface="Consolas" charset="0"/>
              </a:rPr>
              <a:t>"</a:t>
            </a:r>
          </a:p>
          <a:p>
            <a:pPr defTabSz="914224"/>
            <a:r>
              <a:rPr lang="en-US" sz="2448" kern="0" dirty="0" smtClean="0">
                <a:solidFill>
                  <a:srgbClr val="FFFFFF"/>
                </a:solidFill>
                <a:latin typeface="Consolas" charset="0"/>
                <a:ea typeface="Consolas" charset="0"/>
                <a:cs typeface="Consolas" charset="0"/>
              </a:rPr>
              <a:t>}</a:t>
            </a:r>
            <a:endParaRPr lang="en-US" sz="2448" kern="0" dirty="0">
              <a:solidFill>
                <a:srgbClr val="FFFFFF"/>
              </a:solidFill>
              <a:latin typeface="Consolas" charset="0"/>
              <a:ea typeface="Consolas" charset="0"/>
              <a:cs typeface="Consolas" charset="0"/>
            </a:endParaRPr>
          </a:p>
        </p:txBody>
      </p:sp>
      <p:sp>
        <p:nvSpPr>
          <p:cNvPr id="5" name="Rectangle 4"/>
          <p:cNvSpPr/>
          <p:nvPr/>
        </p:nvSpPr>
        <p:spPr>
          <a:xfrm>
            <a:off x="856529" y="6164262"/>
            <a:ext cx="10700826" cy="461665"/>
          </a:xfrm>
          <a:prstGeom prst="rect">
            <a:avLst/>
          </a:prstGeom>
        </p:spPr>
        <p:txBody>
          <a:bodyPr wrap="square">
            <a:spAutoFit/>
          </a:bodyPr>
          <a:lstStyle/>
          <a:p>
            <a:pPr defTabSz="914224"/>
            <a:r>
              <a:rPr lang="en-US" sz="2400" kern="0" dirty="0">
                <a:solidFill>
                  <a:srgbClr val="FFFFFF"/>
                </a:solidFill>
                <a:latin typeface="Consolas" charset="0"/>
                <a:ea typeface="Consolas" charset="0"/>
                <a:cs typeface="Consolas" charset="0"/>
              </a:rPr>
              <a:t>{"id": "r201</a:t>
            </a:r>
            <a:r>
              <a:rPr lang="en-US" sz="2400" kern="0" dirty="0" smtClean="0">
                <a:solidFill>
                  <a:srgbClr val="FFFFFF"/>
                </a:solidFill>
                <a:latin typeface="Consolas" charset="0"/>
                <a:ea typeface="Consolas" charset="0"/>
                <a:cs typeface="Consolas" charset="0"/>
              </a:rPr>
              <a:t>", </a:t>
            </a:r>
            <a:r>
              <a:rPr lang="en-US" sz="2400" kern="0" dirty="0" err="1" smtClean="0">
                <a:solidFill>
                  <a:srgbClr val="FFFFFF"/>
                </a:solidFill>
                <a:latin typeface="Consolas" charset="0"/>
                <a:ea typeface="Consolas" charset="0"/>
                <a:cs typeface="Consolas" charset="0"/>
              </a:rPr>
              <a:t>type:"room</a:t>
            </a:r>
            <a:r>
              <a:rPr lang="en-US" sz="2400" kern="0" dirty="0" smtClean="0">
                <a:solidFill>
                  <a:srgbClr val="FFFFFF"/>
                </a:solidFill>
                <a:latin typeface="Consolas" charset="0"/>
                <a:ea typeface="Consolas" charset="0"/>
                <a:cs typeface="Consolas" charset="0"/>
              </a:rPr>
              <a:t>", </a:t>
            </a:r>
            <a:r>
              <a:rPr lang="en-US" sz="2400" kern="0" dirty="0">
                <a:solidFill>
                  <a:srgbClr val="FFFFFF"/>
                </a:solidFill>
                <a:latin typeface="Consolas" charset="0"/>
                <a:ea typeface="Consolas" charset="0"/>
                <a:cs typeface="Consolas" charset="0"/>
              </a:rPr>
              <a:t>"cap": 200, "recording": true }</a:t>
            </a:r>
          </a:p>
        </p:txBody>
      </p:sp>
    </p:spTree>
    <p:extLst>
      <p:ext uri="{BB962C8B-B14F-4D97-AF65-F5344CB8AC3E}">
        <p14:creationId xmlns:p14="http://schemas.microsoft.com/office/powerpoint/2010/main" val="1856167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7">
                                            <p:txEl>
                                              <p:pRg st="3" end="3"/>
                                            </p:txEl>
                                          </p:spTgt>
                                        </p:tgtEl>
                                        <p:attrNameLst>
                                          <p:attrName>style.color</p:attrName>
                                        </p:attrNameLst>
                                      </p:cBhvr>
                                      <p:to>
                                        <a:srgbClr val="FFFC00"/>
                                      </p:to>
                                    </p:animClr>
                                  </p:childTnLst>
                                </p:cTn>
                              </p:par>
                              <p:par>
                                <p:cTn id="7" presetID="3" presetClass="emph" presetSubtype="2" fill="hold" nodeType="withEffect">
                                  <p:stCondLst>
                                    <p:cond delay="0"/>
                                  </p:stCondLst>
                                  <p:childTnLst>
                                    <p:animClr clrSpc="rgb" dir="cw">
                                      <p:cBhvr override="childStyle">
                                        <p:cTn id="8" dur="500" fill="hold"/>
                                        <p:tgtEl>
                                          <p:spTgt spid="5">
                                            <p:txEl>
                                              <p:pRg st="0" end="0"/>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44373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856" dirty="0">
                <a:solidFill>
                  <a:srgbClr val="FFFFFF"/>
                </a:solidFill>
                <a:latin typeface="Segoe UI"/>
              </a:rPr>
              <a:t>one-to-many relationships (</a:t>
            </a:r>
            <a:r>
              <a:rPr lang="en-US" sz="2856" dirty="0">
                <a:solidFill>
                  <a:srgbClr val="FFF100"/>
                </a:solidFill>
                <a:latin typeface="Segoe UI"/>
              </a:rPr>
              <a:t>unbounded</a:t>
            </a:r>
            <a:r>
              <a:rPr lang="en-US" sz="2856" dirty="0">
                <a:solidFill>
                  <a:srgbClr val="FFFFFF"/>
                </a:solidFill>
                <a:latin typeface="Segoe UI"/>
              </a:rPr>
              <a:t>)</a:t>
            </a:r>
          </a:p>
          <a:p>
            <a:pPr marL="0" indent="0" defTabSz="932597">
              <a:spcBef>
                <a:spcPts val="1020"/>
              </a:spcBef>
              <a:buNone/>
            </a:pPr>
            <a:r>
              <a:rPr lang="en-US" sz="2856" dirty="0">
                <a:solidFill>
                  <a:srgbClr val="FFF100"/>
                </a:solidFill>
                <a:latin typeface="Segoe UI"/>
              </a:rPr>
              <a:t>many-to-many</a:t>
            </a:r>
            <a:r>
              <a:rPr lang="en-US" sz="2856" dirty="0">
                <a:solidFill>
                  <a:srgbClr val="FFFF00"/>
                </a:solidFill>
                <a:latin typeface="Segoe UI"/>
              </a:rPr>
              <a:t> </a:t>
            </a:r>
            <a:r>
              <a:rPr lang="en-US" sz="2856" dirty="0">
                <a:solidFill>
                  <a:srgbClr val="FFFFFF"/>
                </a:solidFill>
                <a:latin typeface="Segoe UI"/>
              </a:rPr>
              <a:t>relationships</a:t>
            </a:r>
          </a:p>
          <a:p>
            <a:pPr marL="0" indent="0" defTabSz="932597">
              <a:spcBef>
                <a:spcPts val="1020"/>
              </a:spcBef>
              <a:buNone/>
            </a:pPr>
            <a:r>
              <a:rPr lang="en-US" sz="2856" dirty="0">
                <a:solidFill>
                  <a:srgbClr val="FFFFFF"/>
                </a:solidFill>
                <a:latin typeface="Segoe UI"/>
              </a:rPr>
              <a:t>related data </a:t>
            </a:r>
            <a:r>
              <a:rPr lang="en-US" sz="2856" dirty="0">
                <a:solidFill>
                  <a:srgbClr val="FFF100"/>
                </a:solidFill>
                <a:latin typeface="Segoe UI"/>
              </a:rPr>
              <a:t>changes with differing volatility</a:t>
            </a:r>
          </a:p>
          <a:p>
            <a:pPr marL="0" indent="0" defTabSz="932597">
              <a:spcBef>
                <a:spcPts val="1020"/>
              </a:spcBef>
              <a:buNone/>
            </a:pPr>
            <a:r>
              <a:rPr lang="en-US" sz="2856" dirty="0">
                <a:solidFill>
                  <a:srgbClr val="FFFFFF"/>
                </a:solidFill>
                <a:latin typeface="Segoe UI"/>
              </a:rPr>
              <a:t>referenced entity is a key </a:t>
            </a:r>
            <a:r>
              <a:rPr lang="en-US" sz="2856" dirty="0">
                <a:latin typeface="Segoe UI"/>
              </a:rPr>
              <a:t>entity</a:t>
            </a:r>
            <a:r>
              <a:rPr lang="en-US" sz="2856" dirty="0">
                <a:solidFill>
                  <a:srgbClr val="FFFF00"/>
                </a:solidFill>
                <a:latin typeface="Segoe UI"/>
              </a:rPr>
              <a:t> </a:t>
            </a:r>
            <a:r>
              <a:rPr lang="en-US" sz="2856" dirty="0">
                <a:solidFill>
                  <a:srgbClr val="FFF100"/>
                </a:solidFill>
                <a:latin typeface="Segoe UI"/>
              </a:rPr>
              <a:t>used by many others</a:t>
            </a:r>
          </a:p>
          <a:p>
            <a:pPr marL="233149" indent="-233149" defTabSz="932597">
              <a:spcBef>
                <a:spcPts val="1020"/>
              </a:spcBef>
            </a:pPr>
            <a:endParaRPr lang="en-US" sz="2856" dirty="0">
              <a:solidFill>
                <a:srgbClr val="FFFFFF"/>
              </a:solidFill>
              <a:latin typeface="Segoe UI"/>
            </a:endParaRPr>
          </a:p>
          <a:p>
            <a:pPr marL="233149" indent="-233149" defTabSz="932597">
              <a:spcBef>
                <a:spcPts val="1020"/>
              </a:spcBef>
            </a:pPr>
            <a:endParaRPr lang="en-US" sz="2856" dirty="0">
              <a:solidFill>
                <a:srgbClr val="FFFFFF"/>
              </a:solidFill>
              <a:latin typeface="Segoe UI"/>
            </a:endParaRPr>
          </a:p>
        </p:txBody>
      </p:sp>
      <p:sp>
        <p:nvSpPr>
          <p:cNvPr id="4" name="Rectangle 3"/>
          <p:cNvSpPr/>
          <p:nvPr/>
        </p:nvSpPr>
        <p:spPr>
          <a:xfrm>
            <a:off x="856529" y="5912965"/>
            <a:ext cx="10390196" cy="478376"/>
          </a:xfrm>
          <a:prstGeom prst="rect">
            <a:avLst/>
          </a:prstGeom>
        </p:spPr>
        <p:txBody>
          <a:bodyPr wrap="square">
            <a:spAutoFit/>
          </a:bodyPr>
          <a:lstStyle/>
          <a:p>
            <a:pPr defTabSz="932597"/>
            <a:r>
              <a:rPr lang="en-US" sz="2448" dirty="0">
                <a:solidFill>
                  <a:srgbClr val="FFFFFF"/>
                </a:solidFill>
                <a:latin typeface="Segoe UI"/>
              </a:rPr>
              <a:t>Reading </a:t>
            </a:r>
            <a:r>
              <a:rPr lang="en-US" sz="2448" dirty="0">
                <a:solidFill>
                  <a:srgbClr val="FFF100"/>
                </a:solidFill>
                <a:latin typeface="Segoe UI"/>
              </a:rPr>
              <a:t>may require more round trips</a:t>
            </a:r>
            <a:r>
              <a:rPr lang="en-US" sz="2448" dirty="0">
                <a:solidFill>
                  <a:srgbClr val="FFFFFF"/>
                </a:solidFill>
                <a:latin typeface="Segoe UI"/>
              </a:rPr>
              <a:t> to the server</a:t>
            </a:r>
          </a:p>
        </p:txBody>
      </p:sp>
      <p:sp>
        <p:nvSpPr>
          <p:cNvPr id="6" name="Rectangle 5"/>
          <p:cNvSpPr/>
          <p:nvPr/>
        </p:nvSpPr>
        <p:spPr>
          <a:xfrm>
            <a:off x="856529" y="5248810"/>
            <a:ext cx="10220141" cy="478308"/>
          </a:xfrm>
          <a:prstGeom prst="rect">
            <a:avLst/>
          </a:prstGeom>
        </p:spPr>
        <p:txBody>
          <a:bodyPr wrap="square">
            <a:spAutoFit/>
          </a:bodyPr>
          <a:lstStyle/>
          <a:p>
            <a:pPr defTabSz="932597"/>
            <a:r>
              <a:rPr lang="en-US" sz="2448" dirty="0">
                <a:solidFill>
                  <a:srgbClr val="FFFFFF"/>
                </a:solidFill>
                <a:latin typeface="Segoe UI"/>
              </a:rPr>
              <a:t>Typically referencing provides better </a:t>
            </a:r>
            <a:r>
              <a:rPr lang="en-US" sz="2448" dirty="0">
                <a:solidFill>
                  <a:srgbClr val="FFF100"/>
                </a:solidFill>
                <a:latin typeface="Segoe UI"/>
              </a:rPr>
              <a:t>write</a:t>
            </a:r>
            <a:r>
              <a:rPr lang="en-US" sz="2448" dirty="0">
                <a:solidFill>
                  <a:srgbClr val="FFFF00"/>
                </a:solidFill>
                <a:latin typeface="Segoe UI"/>
              </a:rPr>
              <a:t> </a:t>
            </a:r>
            <a:r>
              <a:rPr lang="en-US" sz="2448" dirty="0">
                <a:solidFill>
                  <a:srgbClr val="FFFFFF"/>
                </a:solidFill>
                <a:latin typeface="Segoe UI"/>
              </a:rPr>
              <a:t>performance</a:t>
            </a: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Tree>
    <p:extLst>
      <p:ext uri="{BB962C8B-B14F-4D97-AF65-F5344CB8AC3E}">
        <p14:creationId xmlns:p14="http://schemas.microsoft.com/office/powerpoint/2010/main" val="183389879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3" name="Text Placeholder 2"/>
          <p:cNvSpPr>
            <a:spLocks noGrp="1"/>
          </p:cNvSpPr>
          <p:nvPr>
            <p:ph type="body" sz="quarter" idx="10"/>
          </p:nvPr>
        </p:nvSpPr>
        <p:spPr/>
        <p:txBody>
          <a:bodyPr/>
          <a:lstStyle/>
          <a:p>
            <a:r>
              <a:rPr lang="en-US" dirty="0"/>
              <a:t>Hierarchical trees</a:t>
            </a:r>
          </a:p>
          <a:p>
            <a:r>
              <a:rPr lang="en-US" dirty="0"/>
              <a:t>Keyword search</a:t>
            </a:r>
          </a:p>
          <a:p>
            <a:r>
              <a:rPr lang="en-US" dirty="0"/>
              <a:t>Telemetry</a:t>
            </a:r>
          </a:p>
          <a:p>
            <a:r>
              <a:rPr lang="en-US" dirty="0"/>
              <a:t>Logging</a:t>
            </a:r>
          </a:p>
          <a:p>
            <a:endParaRPr lang="en-US" dirty="0"/>
          </a:p>
        </p:txBody>
      </p:sp>
    </p:spTree>
    <p:extLst>
      <p:ext uri="{BB962C8B-B14F-4D97-AF65-F5344CB8AC3E}">
        <p14:creationId xmlns:p14="http://schemas.microsoft.com/office/powerpoint/2010/main" val="1776745843"/>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Combining embed + reference</a:t>
            </a:r>
          </a:p>
        </p:txBody>
      </p:sp>
    </p:spTree>
    <p:extLst>
      <p:ext uri="{BB962C8B-B14F-4D97-AF65-F5344CB8AC3E}">
        <p14:creationId xmlns:p14="http://schemas.microsoft.com/office/powerpoint/2010/main" val="792434503"/>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234824" y="1212849"/>
            <a:ext cx="9690100" cy="5384800"/>
          </a:xfrm>
          <a:prstGeom prst="rect">
            <a:avLst/>
          </a:prstGeom>
        </p:spPr>
      </p:pic>
      <p:sp>
        <p:nvSpPr>
          <p:cNvPr id="2" name="Title 1"/>
          <p:cNvSpPr>
            <a:spLocks noGrp="1"/>
          </p:cNvSpPr>
          <p:nvPr>
            <p:ph type="title"/>
          </p:nvPr>
        </p:nvSpPr>
        <p:spPr/>
        <p:txBody>
          <a:bodyPr/>
          <a:lstStyle/>
          <a:p>
            <a:r>
              <a:rPr lang="en-US" dirty="0"/>
              <a:t>Embedded: </a:t>
            </a:r>
            <a:r>
              <a:rPr lang="en-US" dirty="0" err="1"/>
              <a:t>Denormalized</a:t>
            </a:r>
            <a:r>
              <a:rPr lang="en-US" dirty="0"/>
              <a:t> summary data</a:t>
            </a:r>
          </a:p>
        </p:txBody>
      </p:sp>
      <p:sp>
        <p:nvSpPr>
          <p:cNvPr id="5" name="Oval 4"/>
          <p:cNvSpPr/>
          <p:nvPr/>
        </p:nvSpPr>
        <p:spPr bwMode="auto">
          <a:xfrm>
            <a:off x="6827837" y="3344862"/>
            <a:ext cx="2832551" cy="761892"/>
          </a:xfrm>
          <a:prstGeom prst="ellipse">
            <a:avLst/>
          </a:prstGeom>
          <a:noFill/>
          <a:ln w="57150">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Tree>
    <p:extLst>
      <p:ext uri="{BB962C8B-B14F-4D97-AF65-F5344CB8AC3E}">
        <p14:creationId xmlns:p14="http://schemas.microsoft.com/office/powerpoint/2010/main" val="22603628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1952330" y="832387"/>
            <a:ext cx="7531100" cy="5943600"/>
          </a:xfrm>
          <a:prstGeom prst="rect">
            <a:avLst/>
          </a:prstGeom>
        </p:spPr>
      </p:pic>
      <p:sp>
        <p:nvSpPr>
          <p:cNvPr id="9" name="Oval 8"/>
          <p:cNvSpPr/>
          <p:nvPr/>
        </p:nvSpPr>
        <p:spPr bwMode="auto">
          <a:xfrm>
            <a:off x="3575661" y="6014095"/>
            <a:ext cx="1908583" cy="761892"/>
          </a:xfrm>
          <a:prstGeom prst="ellipse">
            <a:avLst/>
          </a:prstGeom>
          <a:noFill/>
          <a:ln w="57150">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3" name="Title 2"/>
          <p:cNvSpPr>
            <a:spLocks noGrp="1"/>
          </p:cNvSpPr>
          <p:nvPr>
            <p:ph type="title"/>
          </p:nvPr>
        </p:nvSpPr>
        <p:spPr/>
        <p:txBody>
          <a:bodyPr/>
          <a:lstStyle/>
          <a:p>
            <a:r>
              <a:rPr lang="en-US" dirty="0"/>
              <a:t>Referenced: summary data</a:t>
            </a:r>
          </a:p>
        </p:txBody>
      </p:sp>
      <p:sp>
        <p:nvSpPr>
          <p:cNvPr id="2" name="Text Placeholder 1"/>
          <p:cNvSpPr>
            <a:spLocks noGrp="1"/>
          </p:cNvSpPr>
          <p:nvPr>
            <p:ph type="body" sz="quarter" idx="10"/>
          </p:nvPr>
        </p:nvSpPr>
        <p:spPr>
          <a:xfrm>
            <a:off x="3545498" y="4569375"/>
            <a:ext cx="5937932" cy="683264"/>
          </a:xfrm>
          <a:solidFill>
            <a:schemeClr val="tx1"/>
          </a:solidFill>
        </p:spPr>
        <p:txBody>
          <a:bodyPr/>
          <a:lstStyle/>
          <a:p>
            <a:r>
              <a:rPr lang="en-US" sz="3600" dirty="0">
                <a:solidFill>
                  <a:srgbClr val="21B150"/>
                </a:solidFill>
              </a:rPr>
              <a:t>Partial content embedded</a:t>
            </a:r>
          </a:p>
        </p:txBody>
      </p:sp>
      <p:cxnSp>
        <p:nvCxnSpPr>
          <p:cNvPr id="11" name="Straight Arrow Connector 10"/>
          <p:cNvCxnSpPr/>
          <p:nvPr/>
        </p:nvCxnSpPr>
        <p:spPr>
          <a:xfrm flipH="1">
            <a:off x="4846637" y="5150357"/>
            <a:ext cx="457200" cy="863738"/>
          </a:xfrm>
          <a:prstGeom prst="straightConnector1">
            <a:avLst/>
          </a:prstGeom>
          <a:ln w="76200">
            <a:solidFill>
              <a:srgbClr val="21B1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
          <p:cNvSpPr txBox="1">
            <a:spLocks/>
          </p:cNvSpPr>
          <p:nvPr/>
        </p:nvSpPr>
        <p:spPr>
          <a:xfrm>
            <a:off x="3819160" y="1000800"/>
            <a:ext cx="5599477" cy="683264"/>
          </a:xfrm>
          <a:prstGeom prst="rect">
            <a:avLst/>
          </a:prstGeom>
          <a:solidFill>
            <a:schemeClr val="tx1"/>
          </a:solidFill>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en-US"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lang="en-US" sz="2400" kern="1200" spc="0" baseline="0">
                <a:gradFill>
                  <a:gsLst>
                    <a:gs pos="1250">
                      <a:schemeClr val="tx1"/>
                    </a:gs>
                    <a:gs pos="100000">
                      <a:schemeClr val="tx1"/>
                    </a:gs>
                  </a:gsLst>
                  <a:lin ang="5400000" scaled="0"/>
                </a:gradFill>
                <a:latin typeface="+mn-lt"/>
                <a:ea typeface="+mn-ea"/>
                <a:cs typeface="Segoe UI" panose="020B0502040204020203" pitchFamily="34" charset="0"/>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solidFill>
                  <a:srgbClr val="21B150"/>
                </a:solidFill>
              </a:rPr>
              <a:t>More volatile than product</a:t>
            </a:r>
          </a:p>
        </p:txBody>
      </p:sp>
      <p:cxnSp>
        <p:nvCxnSpPr>
          <p:cNvPr id="15" name="Straight Arrow Connector 14"/>
          <p:cNvCxnSpPr/>
          <p:nvPr/>
        </p:nvCxnSpPr>
        <p:spPr>
          <a:xfrm flipH="1">
            <a:off x="6514463" y="1935148"/>
            <a:ext cx="1380175" cy="419114"/>
          </a:xfrm>
          <a:prstGeom prst="straightConnector1">
            <a:avLst/>
          </a:prstGeom>
          <a:ln w="76200">
            <a:solidFill>
              <a:srgbClr val="21B1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6877017" y="1928873"/>
            <a:ext cx="1017621" cy="2516690"/>
          </a:xfrm>
          <a:prstGeom prst="straightConnector1">
            <a:avLst/>
          </a:prstGeom>
          <a:ln w="76200">
            <a:solidFill>
              <a:srgbClr val="21B1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bwMode="auto">
          <a:xfrm>
            <a:off x="1189037" y="3677101"/>
            <a:ext cx="7804920" cy="2410961"/>
          </a:xfrm>
          <a:prstGeom prst="ellipse">
            <a:avLst/>
          </a:prstGeom>
          <a:noFill/>
          <a:ln w="57150">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5" name="Oval 4"/>
          <p:cNvSpPr/>
          <p:nvPr/>
        </p:nvSpPr>
        <p:spPr bwMode="auto">
          <a:xfrm>
            <a:off x="1613716" y="1648144"/>
            <a:ext cx="4900747" cy="1978547"/>
          </a:xfrm>
          <a:prstGeom prst="ellipse">
            <a:avLst/>
          </a:prstGeom>
          <a:noFill/>
          <a:ln w="57150">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Tree>
    <p:extLst>
      <p:ext uri="{BB962C8B-B14F-4D97-AF65-F5344CB8AC3E}">
        <p14:creationId xmlns:p14="http://schemas.microsoft.com/office/powerpoint/2010/main" val="38983894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bg/>
                                          </p:spTgt>
                                        </p:tgtEl>
                                        <p:attrNameLst>
                                          <p:attrName>style.visibility</p:attrName>
                                        </p:attrNameLst>
                                      </p:cBhvr>
                                      <p:to>
                                        <p:strVal val="visible"/>
                                      </p:to>
                                    </p:set>
                                    <p:animEffect transition="in" filter="fade">
                                      <p:cBhvr>
                                        <p:cTn id="13" dur="500"/>
                                        <p:tgtEl>
                                          <p:spTgt spid="2">
                                            <p:bg/>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500"/>
                                        <p:tgtEl>
                                          <p:spTgt spid="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xit" presetSubtype="0" fill="hold" nodeType="withEffect">
                                  <p:stCondLst>
                                    <p:cond delay="0"/>
                                  </p:stCondLst>
                                  <p:childTnLst>
                                    <p:animEffect transition="out" filter="fade">
                                      <p:cBhvr>
                                        <p:cTn id="41" dur="500"/>
                                        <p:tgtEl>
                                          <p:spTgt spid="11"/>
                                        </p:tgtEl>
                                      </p:cBhvr>
                                    </p:animEffect>
                                    <p:set>
                                      <p:cBhvr>
                                        <p:cTn id="42" dur="1" fill="hold">
                                          <p:stCondLst>
                                            <p:cond delay="499"/>
                                          </p:stCondLst>
                                        </p:cTn>
                                        <p:tgtEl>
                                          <p:spTgt spid="11"/>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9"/>
                                        </p:tgtEl>
                                      </p:cBhvr>
                                    </p:animEffect>
                                    <p:set>
                                      <p:cBhvr>
                                        <p:cTn id="45" dur="1" fill="hold">
                                          <p:stCondLst>
                                            <p:cond delay="499"/>
                                          </p:stCondLst>
                                        </p:cTn>
                                        <p:tgtEl>
                                          <p:spTgt spid="9"/>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2">
                                            <p:txEl>
                                              <p:pRg st="0" end="0"/>
                                            </p:txEl>
                                          </p:spTgt>
                                        </p:tgtEl>
                                      </p:cBhvr>
                                    </p:animEffect>
                                    <p:set>
                                      <p:cBhvr>
                                        <p:cTn id="48" dur="1" fill="hold">
                                          <p:stCondLst>
                                            <p:cond delay="499"/>
                                          </p:stCondLst>
                                        </p:cTn>
                                        <p:tgtEl>
                                          <p:spTgt spid="2">
                                            <p:txEl>
                                              <p:pRg st="0" end="0"/>
                                            </p:txEl>
                                          </p:spTgt>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2">
                                            <p:bg/>
                                          </p:spTgt>
                                        </p:tgtEl>
                                      </p:cBhvr>
                                    </p:animEffect>
                                    <p:set>
                                      <p:cBhvr>
                                        <p:cTn id="51" dur="1" fill="hold">
                                          <p:stCondLst>
                                            <p:cond delay="499"/>
                                          </p:stCondLst>
                                        </p:cTn>
                                        <p:tgtEl>
                                          <p:spTgt spid="2">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2" grpId="0" uiExpand="1" build="p" animBg="1"/>
      <p:bldP spid="2" grpId="1" build="p" animBg="1"/>
      <p:bldP spid="14" grpId="0" animBg="1"/>
      <p:bldP spid="25" grpId="0" animBg="1"/>
      <p:bldP spid="25" grpId="1" animBg="1"/>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639" y="1567610"/>
            <a:ext cx="12009438" cy="4524315"/>
          </a:xfrm>
          <a:prstGeom prst="rect">
            <a:avLst/>
          </a:prstGeom>
        </p:spPr>
        <p:txBody>
          <a:bodyPr wrap="square">
            <a:spAutoFit/>
          </a:bodyPr>
          <a:lstStyle/>
          <a:p>
            <a:r>
              <a:rPr lang="en-US" sz="2400" dirty="0">
                <a:latin typeface="Consolas" charset="0"/>
                <a:ea typeface="Consolas" charset="0"/>
                <a:cs typeface="Consolas" charset="0"/>
              </a:rPr>
              <a:t>{</a:t>
            </a:r>
          </a:p>
          <a:p>
            <a:r>
              <a:rPr lang="en-US" sz="2400" dirty="0">
                <a:latin typeface="Consolas" charset="0"/>
                <a:ea typeface="Consolas" charset="0"/>
                <a:cs typeface="Consolas" charset="0"/>
              </a:rPr>
              <a:t>  "id": "product1",</a:t>
            </a:r>
          </a:p>
          <a:p>
            <a:r>
              <a:rPr lang="en-US" sz="2400" dirty="0">
                <a:latin typeface="Consolas" charset="0"/>
                <a:ea typeface="Consolas" charset="0"/>
                <a:cs typeface="Consolas" charset="0"/>
              </a:rPr>
              <a:t>  "type": "product",</a:t>
            </a:r>
          </a:p>
          <a:p>
            <a:r>
              <a:rPr lang="en-US" sz="2400" dirty="0">
                <a:latin typeface="Consolas" charset="0"/>
                <a:ea typeface="Consolas" charset="0"/>
                <a:cs typeface="Consolas" charset="0"/>
              </a:rPr>
              <a:t>  "name": "Microsoft Band 2 – Medium",</a:t>
            </a:r>
          </a:p>
          <a:p>
            <a:r>
              <a:rPr lang="en-US" sz="2400" dirty="0">
                <a:latin typeface="Consolas" charset="0"/>
                <a:ea typeface="Consolas" charset="0"/>
                <a:cs typeface="Consolas" charset="0"/>
              </a:rPr>
              <a:t>  "price": "174.99",</a:t>
            </a:r>
          </a:p>
          <a:p>
            <a:r>
              <a:rPr lang="en-US" sz="2400" dirty="0">
                <a:latin typeface="Consolas" charset="0"/>
                <a:ea typeface="Consolas" charset="0"/>
                <a:cs typeface="Consolas" charset="0"/>
              </a:rPr>
              <a:t>  "summary": "Continuous heart rate monitor tracks heart rate...",</a:t>
            </a:r>
          </a:p>
          <a:p>
            <a:r>
              <a:rPr lang="en-US" sz="2400" dirty="0">
                <a:latin typeface="Consolas" charset="0"/>
                <a:ea typeface="Consolas" charset="0"/>
                <a:cs typeface="Consolas" charset="0"/>
              </a:rPr>
              <a:t>  "images": [ {"image1": "http://..."}, { "image2": "http://..."} ],</a:t>
            </a:r>
          </a:p>
          <a:p>
            <a:r>
              <a:rPr lang="en-US" sz="2400" dirty="0">
                <a:latin typeface="Consolas" charset="0"/>
                <a:ea typeface="Consolas" charset="0"/>
                <a:cs typeface="Consolas" charset="0"/>
              </a:rPr>
              <a:t>  "</a:t>
            </a:r>
            <a:r>
              <a:rPr lang="en-US" sz="2400" dirty="0" err="1">
                <a:latin typeface="Consolas" charset="0"/>
                <a:ea typeface="Consolas" charset="0"/>
                <a:cs typeface="Consolas" charset="0"/>
              </a:rPr>
              <a:t>reviewSummary</a:t>
            </a:r>
            <a:r>
              <a:rPr lang="en-US" sz="2400" dirty="0">
                <a:latin typeface="Consolas" charset="0"/>
                <a:ea typeface="Consolas" charset="0"/>
                <a:cs typeface="Consolas" charset="0"/>
              </a:rPr>
              <a:t>": {</a:t>
            </a:r>
          </a:p>
          <a:p>
            <a:r>
              <a:rPr lang="en-US" sz="2400" dirty="0">
                <a:latin typeface="Consolas" charset="0"/>
                <a:ea typeface="Consolas" charset="0"/>
                <a:cs typeface="Consolas" charset="0"/>
              </a:rPr>
              <a:t>    "</a:t>
            </a:r>
            <a:r>
              <a:rPr lang="en-US" sz="2400" dirty="0" err="1">
                <a:latin typeface="Consolas" charset="0"/>
                <a:ea typeface="Consolas" charset="0"/>
                <a:cs typeface="Consolas" charset="0"/>
              </a:rPr>
              <a:t>averageStars</a:t>
            </a:r>
            <a:r>
              <a:rPr lang="en-US" sz="2400" dirty="0">
                <a:latin typeface="Consolas" charset="0"/>
                <a:ea typeface="Consolas" charset="0"/>
                <a:cs typeface="Consolas" charset="0"/>
              </a:rPr>
              <a:t>": 4,</a:t>
            </a:r>
          </a:p>
          <a:p>
            <a:r>
              <a:rPr lang="en-US" sz="2400" dirty="0">
                <a:latin typeface="Consolas" charset="0"/>
                <a:ea typeface="Consolas" charset="0"/>
                <a:cs typeface="Consolas" charset="0"/>
              </a:rPr>
              <a:t>    "</a:t>
            </a:r>
            <a:r>
              <a:rPr lang="en-US" sz="2400" dirty="0" err="1">
                <a:latin typeface="Consolas" charset="0"/>
                <a:ea typeface="Consolas" charset="0"/>
                <a:cs typeface="Consolas" charset="0"/>
              </a:rPr>
              <a:t>reviewCount</a:t>
            </a:r>
            <a:r>
              <a:rPr lang="en-US" sz="2400" dirty="0">
                <a:latin typeface="Consolas" charset="0"/>
                <a:ea typeface="Consolas" charset="0"/>
                <a:cs typeface="Consolas" charset="0"/>
              </a:rPr>
              <a:t>": 313</a:t>
            </a:r>
          </a:p>
          <a:p>
            <a:r>
              <a:rPr lang="en-US" sz="2400" dirty="0">
                <a:latin typeface="Consolas" charset="0"/>
                <a:ea typeface="Consolas" charset="0"/>
                <a:cs typeface="Consolas" charset="0"/>
              </a:rPr>
              <a:t>  }</a:t>
            </a:r>
          </a:p>
          <a:p>
            <a:r>
              <a:rPr lang="en-US" sz="2400" dirty="0">
                <a:latin typeface="Consolas" charset="0"/>
                <a:ea typeface="Consolas" charset="0"/>
                <a:cs typeface="Consolas" charset="0"/>
              </a:rPr>
              <a:t>}</a:t>
            </a:r>
          </a:p>
        </p:txBody>
      </p:sp>
      <p:pic>
        <p:nvPicPr>
          <p:cNvPr id="14" name="Picture 13"/>
          <p:cNvPicPr>
            <a:picLocks noChangeAspect="1"/>
          </p:cNvPicPr>
          <p:nvPr/>
        </p:nvPicPr>
        <p:blipFill>
          <a:blip r:embed="rId3"/>
          <a:stretch>
            <a:fillRect/>
          </a:stretch>
        </p:blipFill>
        <p:spPr>
          <a:xfrm>
            <a:off x="76138" y="1689420"/>
            <a:ext cx="12436475" cy="4254315"/>
          </a:xfrm>
          <a:prstGeom prst="rect">
            <a:avLst/>
          </a:prstGeom>
        </p:spPr>
      </p:pic>
      <p:sp>
        <p:nvSpPr>
          <p:cNvPr id="2" name="Title 1"/>
          <p:cNvSpPr>
            <a:spLocks noGrp="1"/>
          </p:cNvSpPr>
          <p:nvPr>
            <p:ph type="title"/>
          </p:nvPr>
        </p:nvSpPr>
        <p:spPr/>
        <p:txBody>
          <a:bodyPr/>
          <a:lstStyle/>
          <a:p>
            <a:r>
              <a:rPr lang="en-US" dirty="0"/>
              <a:t>Embed + Reference: Full product</a:t>
            </a:r>
          </a:p>
        </p:txBody>
      </p:sp>
      <p:pic>
        <p:nvPicPr>
          <p:cNvPr id="12" name="Picture 11"/>
          <p:cNvPicPr>
            <a:picLocks noChangeAspect="1"/>
          </p:cNvPicPr>
          <p:nvPr/>
        </p:nvPicPr>
        <p:blipFill>
          <a:blip r:embed="rId4"/>
          <a:stretch>
            <a:fillRect/>
          </a:stretch>
        </p:blipFill>
        <p:spPr>
          <a:xfrm>
            <a:off x="61120" y="1597776"/>
            <a:ext cx="12436475" cy="3828437"/>
          </a:xfrm>
          <a:prstGeom prst="rect">
            <a:avLst/>
          </a:prstGeom>
        </p:spPr>
      </p:pic>
      <p:pic>
        <p:nvPicPr>
          <p:cNvPr id="13" name="Picture 12"/>
          <p:cNvPicPr>
            <a:picLocks noChangeAspect="1"/>
          </p:cNvPicPr>
          <p:nvPr/>
        </p:nvPicPr>
        <p:blipFill>
          <a:blip r:embed="rId5"/>
          <a:stretch>
            <a:fillRect/>
          </a:stretch>
        </p:blipFill>
        <p:spPr>
          <a:xfrm>
            <a:off x="66126" y="1597776"/>
            <a:ext cx="12436475" cy="2976007"/>
          </a:xfrm>
          <a:prstGeom prst="rect">
            <a:avLst/>
          </a:prstGeom>
        </p:spPr>
      </p:pic>
    </p:spTree>
    <p:extLst>
      <p:ext uri="{BB962C8B-B14F-4D97-AF65-F5344CB8AC3E}">
        <p14:creationId xmlns:p14="http://schemas.microsoft.com/office/powerpoint/2010/main" val="21915783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xit" presetSubtype="0" fill="hold" nodeType="withEffect">
                                  <p:stCondLst>
                                    <p:cond delay="0"/>
                                  </p:stCondLst>
                                  <p:childTnLst>
                                    <p:animEffect transition="out" filter="fad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xit" presetSubtype="0" fill="hold" nodeType="withEffect">
                                  <p:stCondLst>
                                    <p:cond delay="0"/>
                                  </p:stCondLst>
                                  <p:childTnLst>
                                    <p:animEffect transition="out" filter="fade">
                                      <p:cBhvr>
                                        <p:cTn id="22" dur="500"/>
                                        <p:tgtEl>
                                          <p:spTgt spid="12"/>
                                        </p:tgtEl>
                                      </p:cBhvr>
                                    </p:animEffect>
                                    <p:set>
                                      <p:cBhvr>
                                        <p:cTn id="23"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Direction</a:t>
            </a:r>
          </a:p>
        </p:txBody>
      </p:sp>
      <p:sp>
        <p:nvSpPr>
          <p:cNvPr id="3" name="Text Placeholder 2"/>
          <p:cNvSpPr>
            <a:spLocks noGrp="1"/>
          </p:cNvSpPr>
          <p:nvPr>
            <p:ph type="body" sz="quarter" idx="10"/>
          </p:nvPr>
        </p:nvSpPr>
        <p:spPr>
          <a:xfrm>
            <a:off x="274638" y="1212850"/>
            <a:ext cx="11887200" cy="5392245"/>
          </a:xfrm>
        </p:spPr>
        <p:txBody>
          <a:bodyPr/>
          <a:lstStyle/>
          <a:p>
            <a:r>
              <a:rPr lang="en-US" sz="2400" dirty="0">
                <a:latin typeface="Consolas" charset="0"/>
                <a:ea typeface="Consolas" charset="0"/>
                <a:cs typeface="Consolas" charset="0"/>
              </a:rPr>
              <a:t>{</a:t>
            </a:r>
          </a:p>
          <a:p>
            <a:r>
              <a:rPr lang="en-US" sz="2400" dirty="0">
                <a:latin typeface="Consolas" charset="0"/>
                <a:ea typeface="Consolas" charset="0"/>
                <a:cs typeface="Consolas" charset="0"/>
              </a:rPr>
              <a:t>  "id": "speaker1</a:t>
            </a:r>
            <a:r>
              <a:rPr lang="en-US" sz="2400" dirty="0" smtClean="0">
                <a:latin typeface="Consolas" charset="0"/>
                <a:ea typeface="Consolas" charset="0"/>
                <a:cs typeface="Consolas" charset="0"/>
              </a:rPr>
              <a:t>",</a:t>
            </a:r>
          </a:p>
          <a:p>
            <a:r>
              <a:rPr lang="en-US" sz="2400" dirty="0">
                <a:latin typeface="Consolas" charset="0"/>
                <a:ea typeface="Consolas" charset="0"/>
                <a:cs typeface="Consolas" charset="0"/>
              </a:rPr>
              <a:t> </a:t>
            </a:r>
            <a:r>
              <a:rPr lang="en-US" sz="2400" dirty="0" smtClean="0">
                <a:latin typeface="Consolas" charset="0"/>
                <a:ea typeface="Consolas" charset="0"/>
                <a:cs typeface="Consolas" charset="0"/>
              </a:rPr>
              <a:t> "</a:t>
            </a:r>
            <a:r>
              <a:rPr lang="en-US" sz="2400" dirty="0">
                <a:latin typeface="Consolas" charset="0"/>
                <a:ea typeface="Consolas" charset="0"/>
                <a:cs typeface="Consolas" charset="0"/>
              </a:rPr>
              <a:t>type": "speaker</a:t>
            </a:r>
            <a:r>
              <a:rPr lang="en-US" sz="2400" dirty="0" smtClean="0">
                <a:latin typeface="Consolas" charset="0"/>
                <a:ea typeface="Consolas" charset="0"/>
                <a:cs typeface="Consolas" charset="0"/>
              </a:rPr>
              <a:t>",</a:t>
            </a:r>
          </a:p>
          <a:p>
            <a:r>
              <a:rPr lang="en-US" sz="2400" dirty="0">
                <a:latin typeface="Consolas" charset="0"/>
                <a:ea typeface="Consolas" charset="0"/>
                <a:cs typeface="Consolas" charset="0"/>
              </a:rPr>
              <a:t> </a:t>
            </a:r>
            <a:r>
              <a:rPr lang="en-US" sz="2400" dirty="0" smtClean="0">
                <a:latin typeface="Consolas" charset="0"/>
                <a:ea typeface="Consolas" charset="0"/>
                <a:cs typeface="Consolas" charset="0"/>
              </a:rPr>
              <a:t> "</a:t>
            </a:r>
            <a:r>
              <a:rPr lang="en-US" sz="2400" dirty="0" err="1">
                <a:latin typeface="Consolas" charset="0"/>
                <a:ea typeface="Consolas" charset="0"/>
                <a:cs typeface="Consolas" charset="0"/>
              </a:rPr>
              <a:t>fullName</a:t>
            </a:r>
            <a:r>
              <a:rPr lang="en-US" sz="2400" dirty="0">
                <a:latin typeface="Consolas" charset="0"/>
                <a:ea typeface="Consolas" charset="0"/>
                <a:cs typeface="Consolas" charset="0"/>
              </a:rPr>
              <a:t>": "Ryan CrawCour",</a:t>
            </a:r>
          </a:p>
          <a:p>
            <a:r>
              <a:rPr lang="en-US" sz="2400" dirty="0">
                <a:latin typeface="Consolas" charset="0"/>
                <a:ea typeface="Consolas" charset="0"/>
                <a:cs typeface="Consolas" charset="0"/>
              </a:rPr>
              <a:t>  "sessions": [ {"id":"session1", "</a:t>
            </a:r>
            <a:r>
              <a:rPr lang="en-US" sz="2400" dirty="0" err="1">
                <a:latin typeface="Consolas" charset="0"/>
                <a:ea typeface="Consolas" charset="0"/>
                <a:cs typeface="Consolas" charset="0"/>
              </a:rPr>
              <a:t>title":"Document</a:t>
            </a:r>
            <a:r>
              <a:rPr lang="en-US" sz="2400" dirty="0">
                <a:latin typeface="Consolas" charset="0"/>
                <a:ea typeface="Consolas" charset="0"/>
                <a:cs typeface="Consolas" charset="0"/>
              </a:rPr>
              <a:t> modeling"}],</a:t>
            </a:r>
          </a:p>
          <a:p>
            <a:r>
              <a:rPr lang="en-US" sz="2400" dirty="0">
                <a:latin typeface="Consolas" charset="0"/>
                <a:ea typeface="Consolas" charset="0"/>
                <a:cs typeface="Consolas" charset="0"/>
              </a:rPr>
              <a:t>  "images": [{"thumbnail": "http://..."},{"profile": "http://..."}],</a:t>
            </a:r>
          </a:p>
          <a:p>
            <a:r>
              <a:rPr lang="en-US" sz="2400" dirty="0">
                <a:latin typeface="Consolas" charset="0"/>
                <a:ea typeface="Consolas" charset="0"/>
                <a:cs typeface="Consolas" charset="0"/>
              </a:rPr>
              <a:t>  "profile": "Ryan is a PM in the DocumentDB team",</a:t>
            </a:r>
          </a:p>
          <a:p>
            <a:r>
              <a:rPr lang="en-US" sz="2400" dirty="0">
                <a:latin typeface="Consolas" charset="0"/>
                <a:ea typeface="Consolas" charset="0"/>
                <a:cs typeface="Consolas" charset="0"/>
              </a:rPr>
              <a:t>},</a:t>
            </a:r>
          </a:p>
          <a:p>
            <a:r>
              <a:rPr lang="en-US" sz="2400" dirty="0">
                <a:latin typeface="Consolas" charset="0"/>
                <a:ea typeface="Consolas" charset="0"/>
                <a:cs typeface="Consolas" charset="0"/>
              </a:rPr>
              <a:t>{</a:t>
            </a:r>
          </a:p>
          <a:p>
            <a:r>
              <a:rPr lang="en-US" sz="2400" dirty="0">
                <a:latin typeface="Consolas" charset="0"/>
                <a:ea typeface="Consolas" charset="0"/>
                <a:cs typeface="Consolas" charset="0"/>
              </a:rPr>
              <a:t>  "id": "speaker2",</a:t>
            </a:r>
          </a:p>
          <a:p>
            <a:r>
              <a:rPr lang="en-US" sz="2400" dirty="0">
                <a:latin typeface="Consolas" charset="0"/>
                <a:ea typeface="Consolas" charset="0"/>
                <a:cs typeface="Consolas" charset="0"/>
              </a:rPr>
              <a:t>  "</a:t>
            </a:r>
            <a:r>
              <a:rPr lang="en-US" sz="2400" dirty="0" err="1">
                <a:latin typeface="Consolas" charset="0"/>
                <a:ea typeface="Consolas" charset="0"/>
                <a:cs typeface="Consolas" charset="0"/>
              </a:rPr>
              <a:t>fullName</a:t>
            </a:r>
            <a:r>
              <a:rPr lang="en-US" sz="2400" dirty="0">
                <a:latin typeface="Consolas" charset="0"/>
                <a:ea typeface="Consolas" charset="0"/>
                <a:cs typeface="Consolas" charset="0"/>
              </a:rPr>
              <a:t>": "David Makogon", </a:t>
            </a:r>
          </a:p>
          <a:p>
            <a:r>
              <a:rPr lang="en-US" sz="2400" dirty="0">
                <a:latin typeface="Consolas" charset="0"/>
                <a:ea typeface="Consolas" charset="0"/>
                <a:cs typeface="Consolas" charset="0"/>
              </a:rPr>
              <a:t>  "profile": "David is an Azure Architect in DX"</a:t>
            </a:r>
          </a:p>
          <a:p>
            <a:r>
              <a:rPr lang="en-US" sz="2400" dirty="0">
                <a:latin typeface="Consolas" charset="0"/>
                <a:ea typeface="Consolas" charset="0"/>
                <a:cs typeface="Consolas" charset="0"/>
              </a:rPr>
              <a:t>} </a:t>
            </a:r>
          </a:p>
        </p:txBody>
      </p:sp>
    </p:spTree>
    <p:extLst>
      <p:ext uri="{BB962C8B-B14F-4D97-AF65-F5344CB8AC3E}">
        <p14:creationId xmlns:p14="http://schemas.microsoft.com/office/powerpoint/2010/main" val="27957839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
                                        <p:tgtEl>
                                          <p:spTgt spid="3">
                                            <p:txEl>
                                              <p:pRg st="12" end="1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mph" presetSubtype="2" fill="hold" nodeType="clickEffect">
                                  <p:stCondLst>
                                    <p:cond delay="0"/>
                                  </p:stCondLst>
                                  <p:childTnLst>
                                    <p:animClr clrSpc="rgb" dir="cw">
                                      <p:cBhvr override="childStyle">
                                        <p:cTn id="47" dur="500" fill="hold"/>
                                        <p:tgtEl>
                                          <p:spTgt spid="3">
                                            <p:txEl>
                                              <p:pRg st="4" end="4"/>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Direction</a:t>
            </a:r>
          </a:p>
        </p:txBody>
      </p:sp>
      <p:sp>
        <p:nvSpPr>
          <p:cNvPr id="3" name="Text Placeholder 2"/>
          <p:cNvSpPr>
            <a:spLocks noGrp="1"/>
          </p:cNvSpPr>
          <p:nvPr>
            <p:ph type="body" sz="quarter" idx="10"/>
          </p:nvPr>
        </p:nvSpPr>
        <p:spPr>
          <a:xfrm>
            <a:off x="274638" y="1212850"/>
            <a:ext cx="11887200" cy="5798510"/>
          </a:xfrm>
        </p:spPr>
        <p:txBody>
          <a:bodyPr/>
          <a:lstStyle/>
          <a:p>
            <a:pPr defTabSz="932597">
              <a:defRPr/>
            </a:pPr>
            <a:r>
              <a:rPr lang="en-US" sz="2400" dirty="0">
                <a:solidFill>
                  <a:schemeClr val="tx1"/>
                </a:solidFill>
                <a:latin typeface="Lucida Console" panose="020B0609040504020204" pitchFamily="49" charset="0"/>
              </a:rPr>
              <a:t>{</a:t>
            </a: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sessionId</a:t>
            </a:r>
            <a:r>
              <a:rPr lang="en-US" sz="2400" dirty="0">
                <a:solidFill>
                  <a:schemeClr val="tx1"/>
                </a:solidFill>
                <a:latin typeface="Lucida Console" panose="020B0609040504020204" pitchFamily="49" charset="0"/>
              </a:rPr>
              <a:t>": "session1",</a:t>
            </a: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sessionName</a:t>
            </a:r>
            <a:r>
              <a:rPr lang="en-US" sz="2400" dirty="0">
                <a:solidFill>
                  <a:schemeClr val="tx1"/>
                </a:solidFill>
                <a:latin typeface="Lucida Console" panose="020B0609040504020204" pitchFamily="49" charset="0"/>
              </a:rPr>
              <a:t>": "Document modeling",</a:t>
            </a:r>
          </a:p>
          <a:p>
            <a:pPr defTabSz="932597">
              <a:defRPr/>
            </a:pPr>
            <a:r>
              <a:rPr lang="en-US" sz="2400" dirty="0">
                <a:solidFill>
                  <a:schemeClr val="tx1"/>
                </a:solidFill>
                <a:latin typeface="Lucida Console" panose="020B0609040504020204" pitchFamily="49" charset="0"/>
              </a:rPr>
              <a:t>  "speakers": [</a:t>
            </a:r>
          </a:p>
          <a:p>
            <a:pPr defTabSz="932597">
              <a:defRPr/>
            </a:pPr>
            <a:r>
              <a:rPr lang="en-US" sz="2400" dirty="0">
                <a:solidFill>
                  <a:schemeClr val="tx1"/>
                </a:solidFill>
                <a:latin typeface="Lucida Console" panose="020B0609040504020204" pitchFamily="49" charset="0"/>
              </a:rPr>
              <a:t>    { "</a:t>
            </a:r>
            <a:r>
              <a:rPr lang="en-US" sz="2400" dirty="0" err="1">
                <a:solidFill>
                  <a:schemeClr val="tx1"/>
                </a:solidFill>
                <a:latin typeface="Lucida Console" panose="020B0609040504020204" pitchFamily="49" charset="0"/>
              </a:rPr>
              <a:t>speakerId</a:t>
            </a:r>
            <a:r>
              <a:rPr lang="en-US" sz="2400" dirty="0">
                <a:solidFill>
                  <a:schemeClr val="tx1"/>
                </a:solidFill>
                <a:latin typeface="Lucida Console" panose="020B0609040504020204" pitchFamily="49" charset="0"/>
              </a:rPr>
              <a:t>": 1, "</a:t>
            </a:r>
            <a:r>
              <a:rPr lang="en-US" sz="2400" dirty="0" err="1">
                <a:solidFill>
                  <a:schemeClr val="tx1"/>
                </a:solidFill>
                <a:latin typeface="Lucida Console" panose="020B0609040504020204" pitchFamily="49" charset="0"/>
              </a:rPr>
              <a:t>shortName</a:t>
            </a:r>
            <a:r>
              <a:rPr lang="en-US" sz="2400" dirty="0">
                <a:solidFill>
                  <a:schemeClr val="tx1"/>
                </a:solidFill>
                <a:latin typeface="Lucida Console" panose="020B0609040504020204" pitchFamily="49" charset="0"/>
              </a:rPr>
              <a:t>": "Ryan",</a:t>
            </a: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thumbnailUrl</a:t>
            </a:r>
            <a:r>
              <a:rPr lang="en-US" sz="2400" dirty="0">
                <a:solidFill>
                  <a:schemeClr val="tx1"/>
                </a:solidFill>
                <a:latin typeface="Lucida Console" panose="020B0609040504020204" pitchFamily="49" charset="0"/>
              </a:rPr>
              <a:t>": "...",</a:t>
            </a: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shortProfile</a:t>
            </a:r>
            <a:r>
              <a:rPr lang="en-US" sz="2400" dirty="0">
                <a:solidFill>
                  <a:schemeClr val="tx1"/>
                </a:solidFill>
                <a:latin typeface="Lucida Console" panose="020B0609040504020204" pitchFamily="49" charset="0"/>
              </a:rPr>
              <a:t>": "Ryan is DocumentDB PM..."</a:t>
            </a:r>
          </a:p>
          <a:p>
            <a:pPr defTabSz="932597">
              <a:defRPr/>
            </a:pPr>
            <a:r>
              <a:rPr lang="en-US" sz="2400" dirty="0">
                <a:solidFill>
                  <a:schemeClr val="tx1"/>
                </a:solidFill>
                <a:latin typeface="Lucida Console" panose="020B0609040504020204" pitchFamily="49" charset="0"/>
              </a:rPr>
              <a:t>    },</a:t>
            </a:r>
          </a:p>
          <a:p>
            <a:pPr defTabSz="932597">
              <a:defRPr/>
            </a:pPr>
            <a:r>
              <a:rPr lang="en-US" sz="2400" dirty="0">
                <a:solidFill>
                  <a:schemeClr val="tx1"/>
                </a:solidFill>
                <a:latin typeface="Lucida Console" panose="020B0609040504020204" pitchFamily="49" charset="0"/>
              </a:rPr>
              <a:t>    { "</a:t>
            </a:r>
            <a:r>
              <a:rPr lang="en-US" sz="2400" dirty="0" err="1">
                <a:solidFill>
                  <a:schemeClr val="tx1"/>
                </a:solidFill>
                <a:latin typeface="Lucida Console" panose="020B0609040504020204" pitchFamily="49" charset="0"/>
              </a:rPr>
              <a:t>speakerId</a:t>
            </a:r>
            <a:r>
              <a:rPr lang="en-US" sz="2400" dirty="0">
                <a:solidFill>
                  <a:schemeClr val="tx1"/>
                </a:solidFill>
                <a:latin typeface="Lucida Console" panose="020B0609040504020204" pitchFamily="49" charset="0"/>
              </a:rPr>
              <a:t>": 2, "</a:t>
            </a:r>
            <a:r>
              <a:rPr lang="en-US" sz="2400" dirty="0" err="1">
                <a:solidFill>
                  <a:schemeClr val="tx1"/>
                </a:solidFill>
                <a:latin typeface="Lucida Console" panose="020B0609040504020204" pitchFamily="49" charset="0"/>
              </a:rPr>
              <a:t>shortName</a:t>
            </a:r>
            <a:r>
              <a:rPr lang="en-US" sz="2400" dirty="0">
                <a:solidFill>
                  <a:schemeClr val="tx1"/>
                </a:solidFill>
                <a:latin typeface="Lucida Console" panose="020B0609040504020204" pitchFamily="49" charset="0"/>
              </a:rPr>
              <a:t>": "David",</a:t>
            </a: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thumbnailUrl</a:t>
            </a:r>
            <a:r>
              <a:rPr lang="en-US" sz="2400" dirty="0">
                <a:solidFill>
                  <a:schemeClr val="tx1"/>
                </a:solidFill>
                <a:latin typeface="Lucida Console" panose="020B0609040504020204" pitchFamily="49" charset="0"/>
              </a:rPr>
              <a:t>": "...",</a:t>
            </a: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shortProfile</a:t>
            </a:r>
            <a:r>
              <a:rPr lang="en-US" sz="2400" dirty="0">
                <a:solidFill>
                  <a:schemeClr val="tx1"/>
                </a:solidFill>
                <a:latin typeface="Lucida Console" panose="020B0609040504020204" pitchFamily="49" charset="0"/>
              </a:rPr>
              <a:t>": "David is an architect..."</a:t>
            </a:r>
          </a:p>
          <a:p>
            <a:pPr defTabSz="932597">
              <a:defRPr/>
            </a:pPr>
            <a:r>
              <a:rPr lang="en-US" sz="2400" dirty="0">
                <a:solidFill>
                  <a:schemeClr val="tx1"/>
                </a:solidFill>
                <a:latin typeface="Lucida Console" panose="020B0609040504020204" pitchFamily="49" charset="0"/>
              </a:rPr>
              <a:t>    }</a:t>
            </a:r>
          </a:p>
          <a:p>
            <a:pPr defTabSz="932597">
              <a:defRPr/>
            </a:pPr>
            <a:r>
              <a:rPr lang="en-US" sz="2400" dirty="0">
                <a:solidFill>
                  <a:schemeClr val="tx1"/>
                </a:solidFill>
                <a:latin typeface="Lucida Console" panose="020B0609040504020204" pitchFamily="49" charset="0"/>
              </a:rPr>
              <a:t>  ]</a:t>
            </a:r>
          </a:p>
          <a:p>
            <a:pPr defTabSz="932597">
              <a:defRPr/>
            </a:pPr>
            <a:r>
              <a:rPr lang="en-US" sz="2400" dirty="0">
                <a:solidFill>
                  <a:schemeClr val="tx1"/>
                </a:solidFill>
                <a:latin typeface="Lucida Console" panose="020B0609040504020204" pitchFamily="49" charset="0"/>
              </a:rPr>
              <a:t>}</a:t>
            </a:r>
          </a:p>
        </p:txBody>
      </p:sp>
    </p:spTree>
    <p:extLst>
      <p:ext uri="{BB962C8B-B14F-4D97-AF65-F5344CB8AC3E}">
        <p14:creationId xmlns:p14="http://schemas.microsoft.com/office/powerpoint/2010/main" val="20586445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FC00"/>
                                      </p:to>
                                    </p:animClr>
                                  </p:childTnLst>
                                </p:cTn>
                              </p:par>
                              <p:par>
                                <p:cTn id="7" presetID="3" presetClass="emph" presetSubtype="2" fill="hold" nodeType="withEffect">
                                  <p:stCondLst>
                                    <p:cond delay="0"/>
                                  </p:stCondLst>
                                  <p:childTnLst>
                                    <p:animClr clrSpc="rgb" dir="cw">
                                      <p:cBhvr override="childStyle">
                                        <p:cTn id="8" dur="500" fill="hold"/>
                                        <p:tgtEl>
                                          <p:spTgt spid="3">
                                            <p:txEl>
                                              <p:pRg st="4" end="4"/>
                                            </p:txEl>
                                          </p:spTgt>
                                        </p:tgtEl>
                                        <p:attrNameLst>
                                          <p:attrName>style.color</p:attrName>
                                        </p:attrNameLst>
                                      </p:cBhvr>
                                      <p:to>
                                        <a:srgbClr val="FFFC00"/>
                                      </p:to>
                                    </p:animClr>
                                  </p:childTnLst>
                                </p:cTn>
                              </p:par>
                              <p:par>
                                <p:cTn id="9" presetID="3" presetClass="emph" presetSubtype="2" fill="hold" nodeType="withEffect">
                                  <p:stCondLst>
                                    <p:cond delay="0"/>
                                  </p:stCondLst>
                                  <p:childTnLst>
                                    <p:animClr clrSpc="rgb" dir="cw">
                                      <p:cBhvr override="childStyle">
                                        <p:cTn id="10" dur="500" fill="hold"/>
                                        <p:tgtEl>
                                          <p:spTgt spid="3">
                                            <p:txEl>
                                              <p:pRg st="5" end="5"/>
                                            </p:txEl>
                                          </p:spTgt>
                                        </p:tgtEl>
                                        <p:attrNameLst>
                                          <p:attrName>style.color</p:attrName>
                                        </p:attrNameLst>
                                      </p:cBhvr>
                                      <p:to>
                                        <a:srgbClr val="FFFC00"/>
                                      </p:to>
                                    </p:animClr>
                                  </p:childTnLst>
                                </p:cTn>
                              </p:par>
                              <p:par>
                                <p:cTn id="11" presetID="3" presetClass="emph" presetSubtype="2" fill="hold" nodeType="withEffect">
                                  <p:stCondLst>
                                    <p:cond delay="0"/>
                                  </p:stCondLst>
                                  <p:childTnLst>
                                    <p:animClr clrSpc="rgb" dir="cw">
                                      <p:cBhvr override="childStyle">
                                        <p:cTn id="12" dur="500" fill="hold"/>
                                        <p:tgtEl>
                                          <p:spTgt spid="3">
                                            <p:txEl>
                                              <p:pRg st="6" end="6"/>
                                            </p:txEl>
                                          </p:spTgt>
                                        </p:tgtEl>
                                        <p:attrNameLst>
                                          <p:attrName>style.color</p:attrName>
                                        </p:attrNameLst>
                                      </p:cBhvr>
                                      <p:to>
                                        <a:srgbClr val="FFFC00"/>
                                      </p:to>
                                    </p:animClr>
                                  </p:childTnLst>
                                </p:cTn>
                              </p:par>
                              <p:par>
                                <p:cTn id="13" presetID="3" presetClass="emph" presetSubtype="2" fill="hold" nodeType="withEffect">
                                  <p:stCondLst>
                                    <p:cond delay="0"/>
                                  </p:stCondLst>
                                  <p:childTnLst>
                                    <p:animClr clrSpc="rgb" dir="cw">
                                      <p:cBhvr override="childStyle">
                                        <p:cTn id="14" dur="500" fill="hold"/>
                                        <p:tgtEl>
                                          <p:spTgt spid="3">
                                            <p:txEl>
                                              <p:pRg st="7" end="7"/>
                                            </p:txEl>
                                          </p:spTgt>
                                        </p:tgtEl>
                                        <p:attrNameLst>
                                          <p:attrName>style.color</p:attrName>
                                        </p:attrNameLst>
                                      </p:cBhvr>
                                      <p:to>
                                        <a:srgbClr val="FFFC00"/>
                                      </p:to>
                                    </p:animClr>
                                  </p:childTnLst>
                                </p:cTn>
                              </p:par>
                              <p:par>
                                <p:cTn id="15" presetID="3" presetClass="emph" presetSubtype="2" fill="hold" nodeType="withEffect">
                                  <p:stCondLst>
                                    <p:cond delay="0"/>
                                  </p:stCondLst>
                                  <p:childTnLst>
                                    <p:animClr clrSpc="rgb" dir="cw">
                                      <p:cBhvr override="childStyle">
                                        <p:cTn id="16" dur="500" fill="hold"/>
                                        <p:tgtEl>
                                          <p:spTgt spid="3">
                                            <p:txEl>
                                              <p:pRg st="8" end="8"/>
                                            </p:txEl>
                                          </p:spTgt>
                                        </p:tgtEl>
                                        <p:attrNameLst>
                                          <p:attrName>style.color</p:attrName>
                                        </p:attrNameLst>
                                      </p:cBhvr>
                                      <p:to>
                                        <a:srgbClr val="FFFC00"/>
                                      </p:to>
                                    </p:animClr>
                                  </p:childTnLst>
                                </p:cTn>
                              </p:par>
                              <p:par>
                                <p:cTn id="17" presetID="3" presetClass="emph" presetSubtype="2" fill="hold" nodeType="withEffect">
                                  <p:stCondLst>
                                    <p:cond delay="0"/>
                                  </p:stCondLst>
                                  <p:childTnLst>
                                    <p:animClr clrSpc="rgb" dir="cw">
                                      <p:cBhvr override="childStyle">
                                        <p:cTn id="18" dur="500" fill="hold"/>
                                        <p:tgtEl>
                                          <p:spTgt spid="3">
                                            <p:txEl>
                                              <p:pRg st="9" end="9"/>
                                            </p:txEl>
                                          </p:spTgt>
                                        </p:tgtEl>
                                        <p:attrNameLst>
                                          <p:attrName>style.color</p:attrName>
                                        </p:attrNameLst>
                                      </p:cBhvr>
                                      <p:to>
                                        <a:srgbClr val="FFFC00"/>
                                      </p:to>
                                    </p:animClr>
                                  </p:childTnLst>
                                </p:cTn>
                              </p:par>
                              <p:par>
                                <p:cTn id="19" presetID="3" presetClass="emph" presetSubtype="2" fill="hold" nodeType="withEffect">
                                  <p:stCondLst>
                                    <p:cond delay="0"/>
                                  </p:stCondLst>
                                  <p:childTnLst>
                                    <p:animClr clrSpc="rgb" dir="cw">
                                      <p:cBhvr override="childStyle">
                                        <p:cTn id="20" dur="500" fill="hold"/>
                                        <p:tgtEl>
                                          <p:spTgt spid="3">
                                            <p:txEl>
                                              <p:pRg st="10" end="10"/>
                                            </p:txEl>
                                          </p:spTgt>
                                        </p:tgtEl>
                                        <p:attrNameLst>
                                          <p:attrName>style.color</p:attrName>
                                        </p:attrNameLst>
                                      </p:cBhvr>
                                      <p:to>
                                        <a:srgbClr val="FFFC00"/>
                                      </p:to>
                                    </p:animClr>
                                  </p:childTnLst>
                                </p:cTn>
                              </p:par>
                              <p:par>
                                <p:cTn id="21" presetID="3" presetClass="emph" presetSubtype="2" fill="hold" nodeType="withEffect">
                                  <p:stCondLst>
                                    <p:cond delay="0"/>
                                  </p:stCondLst>
                                  <p:childTnLst>
                                    <p:animClr clrSpc="rgb" dir="cw">
                                      <p:cBhvr override="childStyle">
                                        <p:cTn id="22" dur="500" fill="hold"/>
                                        <p:tgtEl>
                                          <p:spTgt spid="3">
                                            <p:txEl>
                                              <p:pRg st="11" end="11"/>
                                            </p:txEl>
                                          </p:spTgt>
                                        </p:tgtEl>
                                        <p:attrNameLst>
                                          <p:attrName>style.color</p:attrName>
                                        </p:attrNameLst>
                                      </p:cBhvr>
                                      <p:to>
                                        <a:srgbClr val="FFFC00"/>
                                      </p:to>
                                    </p:animClr>
                                  </p:childTnLst>
                                </p:cTn>
                              </p:par>
                              <p:par>
                                <p:cTn id="23" presetID="3" presetClass="emph" presetSubtype="2" fill="hold" nodeType="withEffect">
                                  <p:stCondLst>
                                    <p:cond delay="0"/>
                                  </p:stCondLst>
                                  <p:childTnLst>
                                    <p:animClr clrSpc="rgb" dir="cw">
                                      <p:cBhvr override="childStyle">
                                        <p:cTn id="24" dur="500" fill="hold"/>
                                        <p:tgtEl>
                                          <p:spTgt spid="3">
                                            <p:txEl>
                                              <p:pRg st="12" end="12"/>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Modeling challenge:</a:t>
            </a:r>
            <a:br>
              <a:rPr lang="en-US" dirty="0"/>
            </a:br>
            <a:r>
              <a:rPr lang="en-US" dirty="0" smtClean="0"/>
              <a:t>Normalization vs </a:t>
            </a:r>
            <a:r>
              <a:rPr lang="en-US" dirty="0" err="1" smtClean="0"/>
              <a:t>denormalization</a:t>
            </a:r>
            <a:endParaRPr lang="en-US" dirty="0"/>
          </a:p>
        </p:txBody>
      </p:sp>
    </p:spTree>
    <p:extLst>
      <p:ext uri="{BB962C8B-B14F-4D97-AF65-F5344CB8AC3E}">
        <p14:creationId xmlns:p14="http://schemas.microsoft.com/office/powerpoint/2010/main" val="1902478921"/>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Normalized</a:t>
            </a:r>
            <a:endParaRPr lang="en-US" dirty="0"/>
          </a:p>
        </p:txBody>
      </p:sp>
      <p:sp>
        <p:nvSpPr>
          <p:cNvPr id="3" name="Text Placeholder 2"/>
          <p:cNvSpPr>
            <a:spLocks noGrp="1"/>
          </p:cNvSpPr>
          <p:nvPr>
            <p:ph type="body" sz="quarter" idx="10"/>
          </p:nvPr>
        </p:nvSpPr>
        <p:spPr>
          <a:xfrm>
            <a:off x="274638" y="1212850"/>
            <a:ext cx="11887200" cy="5798510"/>
          </a:xfrm>
        </p:spPr>
        <p:txBody>
          <a:bodyPr/>
          <a:lstStyle/>
          <a:p>
            <a:pPr defTabSz="932597">
              <a:defRPr/>
            </a:pPr>
            <a:r>
              <a:rPr lang="en-US" sz="2400" dirty="0">
                <a:solidFill>
                  <a:schemeClr val="tx1"/>
                </a:solidFill>
                <a:latin typeface="Lucida Console" panose="020B0609040504020204" pitchFamily="49" charset="0"/>
              </a:rPr>
              <a:t>{</a:t>
            </a: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sessionId</a:t>
            </a:r>
            <a:r>
              <a:rPr lang="en-US" sz="2400" dirty="0">
                <a:solidFill>
                  <a:schemeClr val="tx1"/>
                </a:solidFill>
                <a:latin typeface="Lucida Console" panose="020B0609040504020204" pitchFamily="49" charset="0"/>
              </a:rPr>
              <a:t>": "session1",</a:t>
            </a: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sessionName</a:t>
            </a:r>
            <a:r>
              <a:rPr lang="en-US" sz="2400" dirty="0">
                <a:solidFill>
                  <a:schemeClr val="tx1"/>
                </a:solidFill>
                <a:latin typeface="Lucida Console" panose="020B0609040504020204" pitchFamily="49" charset="0"/>
              </a:rPr>
              <a:t>": </a:t>
            </a:r>
            <a:r>
              <a:rPr lang="en-US" sz="2400" kern="0" dirty="0">
                <a:solidFill>
                  <a:srgbClr val="FFFFFF"/>
                </a:solidFill>
                <a:latin typeface="Consolas" charset="0"/>
                <a:ea typeface="Consolas" charset="0"/>
                <a:cs typeface="Consolas" charset="0"/>
              </a:rPr>
              <a:t>"</a:t>
            </a:r>
            <a:r>
              <a:rPr lang="en-US" sz="2400" kern="0" dirty="0">
                <a:solidFill>
                  <a:srgbClr val="FFFFFF"/>
                </a:solidFill>
                <a:latin typeface="Lucida Console" panose="020B0609040504020204" pitchFamily="49" charset="0"/>
              </a:rPr>
              <a:t>The Shape of JSON: Document Modeling 101</a:t>
            </a:r>
            <a:r>
              <a:rPr lang="en-US" sz="2400" kern="0" dirty="0">
                <a:solidFill>
                  <a:srgbClr val="FFFFFF"/>
                </a:solidFill>
                <a:latin typeface="Consolas" charset="0"/>
                <a:ea typeface="Consolas" charset="0"/>
                <a:cs typeface="Consolas" charset="0"/>
              </a:rPr>
              <a:t>"</a:t>
            </a:r>
            <a:r>
              <a:rPr lang="en-US" sz="2400" dirty="0" smtClean="0">
                <a:solidFill>
                  <a:schemeClr val="tx1"/>
                </a:solidFill>
                <a:latin typeface="Lucida Console" panose="020B0609040504020204" pitchFamily="49" charset="0"/>
              </a:rPr>
              <a:t>,</a:t>
            </a:r>
            <a:endParaRPr lang="en-US" sz="2400" dirty="0">
              <a:solidFill>
                <a:schemeClr val="tx1"/>
              </a:solidFill>
              <a:latin typeface="Lucida Console" panose="020B0609040504020204" pitchFamily="49" charset="0"/>
            </a:endParaRPr>
          </a:p>
          <a:p>
            <a:pPr defTabSz="932597">
              <a:defRPr/>
            </a:pPr>
            <a:r>
              <a:rPr lang="en-US" sz="2400" dirty="0">
                <a:solidFill>
                  <a:schemeClr val="tx1"/>
                </a:solidFill>
                <a:latin typeface="Lucida Console" panose="020B0609040504020204" pitchFamily="49" charset="0"/>
              </a:rPr>
              <a:t>  "speakers": [</a:t>
            </a:r>
          </a:p>
          <a:p>
            <a:pPr defTabSz="932597">
              <a:defRPr/>
            </a:pPr>
            <a:r>
              <a:rPr lang="en-US" sz="2400" dirty="0">
                <a:solidFill>
                  <a:schemeClr val="tx1"/>
                </a:solidFill>
                <a:latin typeface="Lucida Console" panose="020B0609040504020204" pitchFamily="49" charset="0"/>
              </a:rPr>
              <a:t>    { "</a:t>
            </a:r>
            <a:r>
              <a:rPr lang="en-US" sz="2400" dirty="0" err="1">
                <a:solidFill>
                  <a:schemeClr val="tx1"/>
                </a:solidFill>
                <a:latin typeface="Lucida Console" panose="020B0609040504020204" pitchFamily="49" charset="0"/>
              </a:rPr>
              <a:t>speakerId</a:t>
            </a:r>
            <a:r>
              <a:rPr lang="en-US" sz="2400" dirty="0">
                <a:solidFill>
                  <a:schemeClr val="tx1"/>
                </a:solidFill>
                <a:latin typeface="Lucida Console" panose="020B0609040504020204" pitchFamily="49" charset="0"/>
              </a:rPr>
              <a:t>": </a:t>
            </a:r>
            <a:r>
              <a:rPr lang="en-US" sz="2400" dirty="0" smtClean="0">
                <a:solidFill>
                  <a:schemeClr val="tx1"/>
                </a:solidFill>
                <a:latin typeface="Lucida Console" panose="020B0609040504020204" pitchFamily="49" charset="0"/>
              </a:rPr>
              <a:t>"speaker1" }</a:t>
            </a:r>
            <a:endParaRPr lang="en-US" sz="2400" dirty="0">
              <a:solidFill>
                <a:schemeClr val="tx1"/>
              </a:solidFill>
              <a:latin typeface="Lucida Console" panose="020B0609040504020204" pitchFamily="49" charset="0"/>
            </a:endParaRPr>
          </a:p>
          <a:p>
            <a:pPr defTabSz="932597">
              <a:defRPr/>
            </a:pPr>
            <a:r>
              <a:rPr lang="en-US" sz="2400" dirty="0">
                <a:solidFill>
                  <a:schemeClr val="tx1"/>
                </a:solidFill>
                <a:latin typeface="Lucida Console" panose="020B0609040504020204" pitchFamily="49" charset="0"/>
              </a:rPr>
              <a:t>  ]</a:t>
            </a:r>
          </a:p>
          <a:p>
            <a:pPr defTabSz="932597">
              <a:defRPr/>
            </a:pPr>
            <a:r>
              <a:rPr lang="en-US" sz="2400" dirty="0" smtClean="0">
                <a:solidFill>
                  <a:schemeClr val="tx1"/>
                </a:solidFill>
                <a:latin typeface="Lucida Console" panose="020B0609040504020204" pitchFamily="49" charset="0"/>
              </a:rPr>
              <a:t>},</a:t>
            </a:r>
          </a:p>
          <a:p>
            <a:r>
              <a:rPr lang="en-US" sz="2400" dirty="0">
                <a:latin typeface="Consolas" charset="0"/>
                <a:ea typeface="Consolas" charset="0"/>
                <a:cs typeface="Consolas" charset="0"/>
              </a:rPr>
              <a:t>{</a:t>
            </a:r>
          </a:p>
          <a:p>
            <a:r>
              <a:rPr lang="en-US" sz="2400" dirty="0">
                <a:latin typeface="Consolas" charset="0"/>
                <a:ea typeface="Consolas" charset="0"/>
                <a:cs typeface="Consolas" charset="0"/>
              </a:rPr>
              <a:t>  "id": "speaker1",</a:t>
            </a:r>
          </a:p>
          <a:p>
            <a:r>
              <a:rPr lang="en-US" sz="2400" dirty="0" smtClean="0">
                <a:latin typeface="Consolas" charset="0"/>
                <a:ea typeface="Consolas" charset="0"/>
                <a:cs typeface="Consolas" charset="0"/>
              </a:rPr>
              <a:t>  "</a:t>
            </a:r>
            <a:r>
              <a:rPr lang="en-US" sz="2400" dirty="0" err="1">
                <a:latin typeface="Consolas" charset="0"/>
                <a:ea typeface="Consolas" charset="0"/>
                <a:cs typeface="Consolas" charset="0"/>
              </a:rPr>
              <a:t>fullName</a:t>
            </a:r>
            <a:r>
              <a:rPr lang="en-US" sz="2400" dirty="0">
                <a:latin typeface="Consolas" charset="0"/>
                <a:ea typeface="Consolas" charset="0"/>
                <a:cs typeface="Consolas" charset="0"/>
              </a:rPr>
              <a:t>": </a:t>
            </a:r>
            <a:r>
              <a:rPr lang="en-US" sz="2400" dirty="0" smtClean="0">
                <a:latin typeface="Consolas" charset="0"/>
                <a:ea typeface="Consolas" charset="0"/>
                <a:cs typeface="Consolas" charset="0"/>
              </a:rPr>
              <a:t>"David Makogon",</a:t>
            </a:r>
          </a:p>
          <a:p>
            <a:r>
              <a:rPr lang="en-US" sz="2400" dirty="0">
                <a:latin typeface="Consolas" charset="0"/>
                <a:ea typeface="Consolas" charset="0"/>
                <a:cs typeface="Consolas" charset="0"/>
              </a:rPr>
              <a:t> </a:t>
            </a:r>
            <a:r>
              <a:rPr lang="en-US" sz="2400" dirty="0" smtClean="0">
                <a:latin typeface="Consolas" charset="0"/>
                <a:ea typeface="Consolas" charset="0"/>
                <a:cs typeface="Consolas" charset="0"/>
              </a:rPr>
              <a:t> "</a:t>
            </a:r>
            <a:r>
              <a:rPr lang="en-US" sz="2400" dirty="0" err="1" smtClean="0">
                <a:latin typeface="Consolas" charset="0"/>
                <a:ea typeface="Consolas" charset="0"/>
                <a:cs typeface="Consolas" charset="0"/>
              </a:rPr>
              <a:t>shortName</a:t>
            </a:r>
            <a:r>
              <a:rPr lang="en-US" sz="2400" dirty="0" smtClean="0">
                <a:latin typeface="Consolas" charset="0"/>
                <a:ea typeface="Consolas" charset="0"/>
                <a:cs typeface="Consolas" charset="0"/>
              </a:rPr>
              <a:t>": "David",</a:t>
            </a:r>
            <a:endParaRPr lang="en-US" sz="2400" dirty="0">
              <a:latin typeface="Consolas" charset="0"/>
              <a:ea typeface="Consolas" charset="0"/>
              <a:cs typeface="Consolas" charset="0"/>
            </a:endParaRPr>
          </a:p>
          <a:p>
            <a:r>
              <a:rPr lang="en-US" sz="2400" dirty="0" smtClean="0">
                <a:latin typeface="Consolas" charset="0"/>
                <a:ea typeface="Consolas" charset="0"/>
                <a:cs typeface="Consolas" charset="0"/>
              </a:rPr>
              <a:t>  "</a:t>
            </a:r>
            <a:r>
              <a:rPr lang="en-US" sz="2400" dirty="0">
                <a:latin typeface="Consolas" charset="0"/>
                <a:ea typeface="Consolas" charset="0"/>
                <a:cs typeface="Consolas" charset="0"/>
              </a:rPr>
              <a:t>profile": "Fueled by Azure, NoSQL, </a:t>
            </a:r>
            <a:r>
              <a:rPr lang="en-US" sz="2400" dirty="0" smtClean="0">
                <a:latin typeface="Consolas" charset="0"/>
                <a:ea typeface="Consolas" charset="0"/>
                <a:cs typeface="Consolas" charset="0"/>
              </a:rPr>
              <a:t>photography...",</a:t>
            </a:r>
          </a:p>
          <a:p>
            <a:r>
              <a:rPr lang="en-US" sz="2400" dirty="0">
                <a:latin typeface="Consolas" charset="0"/>
                <a:ea typeface="Consolas" charset="0"/>
                <a:cs typeface="Consolas" charset="0"/>
              </a:rPr>
              <a:t> </a:t>
            </a:r>
            <a:r>
              <a:rPr lang="en-US" sz="2400" dirty="0" smtClean="0">
                <a:latin typeface="Consolas" charset="0"/>
                <a:ea typeface="Consolas" charset="0"/>
                <a:cs typeface="Consolas" charset="0"/>
              </a:rPr>
              <a:t> "</a:t>
            </a:r>
            <a:r>
              <a:rPr lang="en-US" sz="2400" dirty="0">
                <a:latin typeface="Consolas" charset="0"/>
                <a:ea typeface="Consolas" charset="0"/>
                <a:cs typeface="Consolas" charset="0"/>
              </a:rPr>
              <a:t>images": [{"thumbnail": "http://..."},{"profile": "http</a:t>
            </a:r>
            <a:r>
              <a:rPr lang="en-US" sz="2400" dirty="0" smtClean="0">
                <a:latin typeface="Consolas" charset="0"/>
                <a:ea typeface="Consolas" charset="0"/>
                <a:cs typeface="Consolas" charset="0"/>
              </a:rPr>
              <a:t>://..."}]</a:t>
            </a:r>
            <a:endParaRPr lang="en-US" sz="2400" dirty="0">
              <a:latin typeface="Consolas" charset="0"/>
              <a:ea typeface="Consolas" charset="0"/>
              <a:cs typeface="Consolas" charset="0"/>
            </a:endParaRPr>
          </a:p>
          <a:p>
            <a:r>
              <a:rPr lang="en-US" sz="2400" dirty="0">
                <a:latin typeface="Consolas" charset="0"/>
                <a:ea typeface="Consolas" charset="0"/>
                <a:cs typeface="Consolas" charset="0"/>
              </a:rPr>
              <a:t>}</a:t>
            </a:r>
            <a:endParaRPr lang="en-US" sz="2400" dirty="0">
              <a:solidFill>
                <a:schemeClr val="tx1"/>
              </a:solidFill>
              <a:latin typeface="Lucida Console" panose="020B0609040504020204" pitchFamily="49" charset="0"/>
            </a:endParaRPr>
          </a:p>
        </p:txBody>
      </p:sp>
    </p:spTree>
    <p:extLst>
      <p:ext uri="{BB962C8B-B14F-4D97-AF65-F5344CB8AC3E}">
        <p14:creationId xmlns:p14="http://schemas.microsoft.com/office/powerpoint/2010/main" val="3860696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mph" presetSubtype="2" fill="hold" nodeType="clickEffect">
                                  <p:stCondLst>
                                    <p:cond delay="0"/>
                                  </p:stCondLst>
                                  <p:childTnLst>
                                    <p:animClr clrSpc="rgb" dir="cw">
                                      <p:cBhvr override="childStyle">
                                        <p:cTn id="52" dur="500" fill="hold"/>
                                        <p:tgtEl>
                                          <p:spTgt spid="3">
                                            <p:txEl>
                                              <p:pRg st="3" end="3"/>
                                            </p:txEl>
                                          </p:spTgt>
                                        </p:tgtEl>
                                        <p:attrNameLst>
                                          <p:attrName>style.color</p:attrName>
                                        </p:attrNameLst>
                                      </p:cBhvr>
                                      <p:to>
                                        <a:srgbClr val="FFFC00"/>
                                      </p:to>
                                    </p:animClr>
                                  </p:childTnLst>
                                </p:cTn>
                              </p:par>
                              <p:par>
                                <p:cTn id="53" presetID="3" presetClass="emph" presetSubtype="2" fill="hold" nodeType="withEffect">
                                  <p:stCondLst>
                                    <p:cond delay="0"/>
                                  </p:stCondLst>
                                  <p:childTnLst>
                                    <p:animClr clrSpc="rgb" dir="cw">
                                      <p:cBhvr override="childStyle">
                                        <p:cTn id="54" dur="500" fill="hold"/>
                                        <p:tgtEl>
                                          <p:spTgt spid="3">
                                            <p:txEl>
                                              <p:pRg st="4" end="4"/>
                                            </p:txEl>
                                          </p:spTgt>
                                        </p:tgtEl>
                                        <p:attrNameLst>
                                          <p:attrName>style.color</p:attrName>
                                        </p:attrNameLst>
                                      </p:cBhvr>
                                      <p:to>
                                        <a:srgbClr val="FFFC00"/>
                                      </p:to>
                                    </p:animClr>
                                  </p:childTnLst>
                                </p:cTn>
                              </p:par>
                              <p:par>
                                <p:cTn id="55" presetID="3" presetClass="emph" presetSubtype="2" fill="hold" nodeType="withEffect">
                                  <p:stCondLst>
                                    <p:cond delay="0"/>
                                  </p:stCondLst>
                                  <p:childTnLst>
                                    <p:animClr clrSpc="rgb" dir="cw">
                                      <p:cBhvr override="childStyle">
                                        <p:cTn id="56" dur="500" fill="hold"/>
                                        <p:tgtEl>
                                          <p:spTgt spid="3">
                                            <p:txEl>
                                              <p:pRg st="5" end="5"/>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Denormalized</a:t>
            </a:r>
            <a:endParaRPr lang="en-US" dirty="0"/>
          </a:p>
        </p:txBody>
      </p:sp>
      <p:sp>
        <p:nvSpPr>
          <p:cNvPr id="3" name="Text Placeholder 2"/>
          <p:cNvSpPr>
            <a:spLocks noGrp="1"/>
          </p:cNvSpPr>
          <p:nvPr>
            <p:ph type="body" sz="quarter" idx="10"/>
          </p:nvPr>
        </p:nvSpPr>
        <p:spPr>
          <a:xfrm>
            <a:off x="274638" y="1212850"/>
            <a:ext cx="11887200" cy="4985980"/>
          </a:xfrm>
        </p:spPr>
        <p:txBody>
          <a:bodyPr/>
          <a:lstStyle/>
          <a:p>
            <a:pPr defTabSz="932597">
              <a:defRPr/>
            </a:pPr>
            <a:r>
              <a:rPr lang="en-US" sz="2400" dirty="0">
                <a:solidFill>
                  <a:schemeClr val="tx1"/>
                </a:solidFill>
                <a:latin typeface="Lucida Console" panose="020B0609040504020204" pitchFamily="49" charset="0"/>
              </a:rPr>
              <a:t>{</a:t>
            </a: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sessionId</a:t>
            </a:r>
            <a:r>
              <a:rPr lang="en-US" sz="2400" dirty="0">
                <a:solidFill>
                  <a:schemeClr val="tx1"/>
                </a:solidFill>
                <a:latin typeface="Lucida Console" panose="020B0609040504020204" pitchFamily="49" charset="0"/>
              </a:rPr>
              <a:t>": "session1",</a:t>
            </a: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sessionName</a:t>
            </a:r>
            <a:r>
              <a:rPr lang="en-US" sz="2400" dirty="0">
                <a:solidFill>
                  <a:schemeClr val="tx1"/>
                </a:solidFill>
                <a:latin typeface="Lucida Console" panose="020B0609040504020204" pitchFamily="49" charset="0"/>
              </a:rPr>
              <a:t>": </a:t>
            </a:r>
            <a:r>
              <a:rPr lang="en-US" sz="2400" kern="0" dirty="0">
                <a:solidFill>
                  <a:srgbClr val="FFFFFF"/>
                </a:solidFill>
                <a:latin typeface="Consolas" charset="0"/>
                <a:ea typeface="Consolas" charset="0"/>
                <a:cs typeface="Consolas" charset="0"/>
              </a:rPr>
              <a:t>"</a:t>
            </a:r>
            <a:r>
              <a:rPr lang="en-US" sz="2400" kern="0" dirty="0">
                <a:solidFill>
                  <a:srgbClr val="FFFFFF"/>
                </a:solidFill>
                <a:latin typeface="Lucida Console" panose="020B0609040504020204" pitchFamily="49" charset="0"/>
              </a:rPr>
              <a:t>The Shape of JSON: Document Modeling 101</a:t>
            </a:r>
            <a:r>
              <a:rPr lang="en-US" sz="2400" kern="0" dirty="0">
                <a:solidFill>
                  <a:srgbClr val="FFFFFF"/>
                </a:solidFill>
                <a:latin typeface="Consolas" charset="0"/>
                <a:ea typeface="Consolas" charset="0"/>
                <a:cs typeface="Consolas" charset="0"/>
              </a:rPr>
              <a:t>"</a:t>
            </a:r>
            <a:r>
              <a:rPr lang="en-US" sz="2400" dirty="0" smtClean="0">
                <a:solidFill>
                  <a:schemeClr val="tx1"/>
                </a:solidFill>
                <a:latin typeface="Lucida Console" panose="020B0609040504020204" pitchFamily="49" charset="0"/>
              </a:rPr>
              <a:t>,</a:t>
            </a:r>
            <a:endParaRPr lang="en-US" sz="2400" dirty="0">
              <a:solidFill>
                <a:schemeClr val="tx1"/>
              </a:solidFill>
              <a:latin typeface="Lucida Console" panose="020B0609040504020204" pitchFamily="49" charset="0"/>
            </a:endParaRPr>
          </a:p>
          <a:p>
            <a:pPr defTabSz="932597">
              <a:defRPr/>
            </a:pPr>
            <a:r>
              <a:rPr lang="en-US" sz="2400" dirty="0" smtClean="0">
                <a:solidFill>
                  <a:schemeClr val="tx1"/>
                </a:solidFill>
                <a:latin typeface="Lucida Console" panose="020B0609040504020204" pitchFamily="49" charset="0"/>
              </a:rPr>
              <a:t>  "speakers": [</a:t>
            </a:r>
          </a:p>
          <a:p>
            <a:pPr defTabSz="932597">
              <a:defRPr/>
            </a:pPr>
            <a:r>
              <a:rPr lang="en-US" sz="2400" dirty="0" smtClean="0">
                <a:solidFill>
                  <a:schemeClr val="tx1"/>
                </a:solidFill>
                <a:latin typeface="Lucida Console" panose="020B0609040504020204" pitchFamily="49" charset="0"/>
              </a:rPr>
              <a:t>    </a:t>
            </a: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speakerId</a:t>
            </a:r>
            <a:r>
              <a:rPr lang="en-US" sz="2400" dirty="0">
                <a:solidFill>
                  <a:schemeClr val="tx1"/>
                </a:solidFill>
                <a:latin typeface="Lucida Console" panose="020B0609040504020204" pitchFamily="49" charset="0"/>
              </a:rPr>
              <a:t>": </a:t>
            </a:r>
            <a:r>
              <a:rPr lang="en-US" sz="2400" dirty="0" smtClean="0">
                <a:solidFill>
                  <a:schemeClr val="tx1"/>
                </a:solidFill>
                <a:latin typeface="Lucida Console" panose="020B0609040504020204" pitchFamily="49" charset="0"/>
              </a:rPr>
              <a:t>"speaker1",</a:t>
            </a:r>
          </a:p>
          <a:p>
            <a:pPr defTabSz="932597">
              <a:defRPr/>
            </a:pPr>
            <a:r>
              <a:rPr lang="en-US" sz="2400" dirty="0">
                <a:solidFill>
                  <a:schemeClr val="tx1"/>
                </a:solidFill>
                <a:latin typeface="Lucida Console" panose="020B0609040504020204" pitchFamily="49" charset="0"/>
              </a:rPr>
              <a:t> </a:t>
            </a:r>
            <a:r>
              <a:rPr lang="en-US" sz="2400" dirty="0" smtClean="0">
                <a:solidFill>
                  <a:schemeClr val="tx1"/>
                </a:solidFill>
                <a:latin typeface="Lucida Console" panose="020B0609040504020204" pitchFamily="49" charset="0"/>
              </a:rPr>
              <a:t>     </a:t>
            </a:r>
            <a:r>
              <a:rPr lang="en-US" sz="2400" dirty="0">
                <a:solidFill>
                  <a:schemeClr val="tx1"/>
                </a:solidFill>
                <a:latin typeface="Lucida Console" panose="020B0609040504020204" pitchFamily="49" charset="0"/>
              </a:rPr>
              <a:t>"</a:t>
            </a:r>
            <a:r>
              <a:rPr lang="en-US" sz="2400" dirty="0" err="1">
                <a:solidFill>
                  <a:schemeClr val="tx1"/>
                </a:solidFill>
                <a:latin typeface="Lucida Console" panose="020B0609040504020204" pitchFamily="49" charset="0"/>
              </a:rPr>
              <a:t>shortName</a:t>
            </a:r>
            <a:r>
              <a:rPr lang="en-US" sz="2400" dirty="0">
                <a:solidFill>
                  <a:schemeClr val="tx1"/>
                </a:solidFill>
                <a:latin typeface="Lucida Console" panose="020B0609040504020204" pitchFamily="49" charset="0"/>
              </a:rPr>
              <a:t>": </a:t>
            </a:r>
            <a:r>
              <a:rPr lang="en-US" sz="2400" dirty="0" smtClean="0">
                <a:solidFill>
                  <a:schemeClr val="tx1"/>
                </a:solidFill>
                <a:latin typeface="Lucida Console" panose="020B0609040504020204" pitchFamily="49" charset="0"/>
              </a:rPr>
              <a:t>"David",</a:t>
            </a:r>
            <a:endParaRPr lang="en-US" sz="2400" dirty="0">
              <a:solidFill>
                <a:schemeClr val="tx1"/>
              </a:solidFill>
              <a:latin typeface="Lucida Console" panose="020B0609040504020204" pitchFamily="49" charset="0"/>
            </a:endParaRP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thumbnailUrl</a:t>
            </a:r>
            <a:r>
              <a:rPr lang="en-US" sz="2400" dirty="0">
                <a:solidFill>
                  <a:schemeClr val="tx1"/>
                </a:solidFill>
                <a:latin typeface="Lucida Console" panose="020B0609040504020204" pitchFamily="49" charset="0"/>
              </a:rPr>
              <a:t>": "...",</a:t>
            </a: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shortProfile</a:t>
            </a:r>
            <a:r>
              <a:rPr lang="en-US" sz="2400" dirty="0">
                <a:solidFill>
                  <a:schemeClr val="tx1"/>
                </a:solidFill>
                <a:latin typeface="Lucida Console" panose="020B0609040504020204" pitchFamily="49" charset="0"/>
              </a:rPr>
              <a:t>": "David is an </a:t>
            </a:r>
            <a:r>
              <a:rPr lang="en-US" sz="2400" dirty="0" smtClean="0">
                <a:solidFill>
                  <a:schemeClr val="tx1"/>
                </a:solidFill>
                <a:latin typeface="Lucida Console" panose="020B0609040504020204" pitchFamily="49" charset="0"/>
              </a:rPr>
              <a:t>Azure architect..."</a:t>
            </a:r>
          </a:p>
          <a:p>
            <a:pPr defTabSz="932597">
              <a:defRPr/>
            </a:pPr>
            <a:r>
              <a:rPr lang="en-US" sz="2400" dirty="0">
                <a:solidFill>
                  <a:schemeClr val="tx1"/>
                </a:solidFill>
                <a:latin typeface="Lucida Console" panose="020B0609040504020204" pitchFamily="49" charset="0"/>
              </a:rPr>
              <a:t> </a:t>
            </a:r>
            <a:r>
              <a:rPr lang="en-US" sz="2400" dirty="0" smtClean="0">
                <a:solidFill>
                  <a:schemeClr val="tx1"/>
                </a:solidFill>
                <a:latin typeface="Lucida Console" panose="020B0609040504020204" pitchFamily="49" charset="0"/>
              </a:rPr>
              <a:t>     ...</a:t>
            </a:r>
            <a:endParaRPr lang="en-US" sz="2400" dirty="0">
              <a:solidFill>
                <a:schemeClr val="tx1"/>
              </a:solidFill>
              <a:latin typeface="Lucida Console" panose="020B0609040504020204" pitchFamily="49" charset="0"/>
            </a:endParaRPr>
          </a:p>
          <a:p>
            <a:pPr defTabSz="932597">
              <a:defRPr/>
            </a:pPr>
            <a:r>
              <a:rPr lang="en-US" sz="2400" dirty="0">
                <a:solidFill>
                  <a:schemeClr val="tx1"/>
                </a:solidFill>
                <a:latin typeface="Lucida Console" panose="020B0609040504020204" pitchFamily="49" charset="0"/>
              </a:rPr>
              <a:t>    }</a:t>
            </a:r>
          </a:p>
          <a:p>
            <a:pPr defTabSz="932597">
              <a:defRPr/>
            </a:pPr>
            <a:r>
              <a:rPr lang="en-US" sz="2400" dirty="0">
                <a:solidFill>
                  <a:schemeClr val="tx1"/>
                </a:solidFill>
                <a:latin typeface="Lucida Console" panose="020B0609040504020204" pitchFamily="49" charset="0"/>
              </a:rPr>
              <a:t>  ]</a:t>
            </a:r>
          </a:p>
          <a:p>
            <a:pPr defTabSz="932597">
              <a:defRPr/>
            </a:pPr>
            <a:r>
              <a:rPr lang="en-US" sz="2400" dirty="0">
                <a:solidFill>
                  <a:schemeClr val="tx1"/>
                </a:solidFill>
                <a:latin typeface="Lucida Console" panose="020B0609040504020204" pitchFamily="49" charset="0"/>
              </a:rPr>
              <a:t>}</a:t>
            </a:r>
          </a:p>
        </p:txBody>
      </p:sp>
    </p:spTree>
    <p:extLst>
      <p:ext uri="{BB962C8B-B14F-4D97-AF65-F5344CB8AC3E}">
        <p14:creationId xmlns:p14="http://schemas.microsoft.com/office/powerpoint/2010/main" val="9445574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FC00"/>
                                      </p:to>
                                    </p:animClr>
                                  </p:childTnLst>
                                </p:cTn>
                              </p:par>
                              <p:par>
                                <p:cTn id="7" presetID="3" presetClass="emph" presetSubtype="2" fill="hold" nodeType="withEffect">
                                  <p:stCondLst>
                                    <p:cond delay="0"/>
                                  </p:stCondLst>
                                  <p:childTnLst>
                                    <p:animClr clrSpc="rgb" dir="cw">
                                      <p:cBhvr override="childStyle">
                                        <p:cTn id="8" dur="500" fill="hold"/>
                                        <p:tgtEl>
                                          <p:spTgt spid="3">
                                            <p:txEl>
                                              <p:pRg st="4" end="4"/>
                                            </p:txEl>
                                          </p:spTgt>
                                        </p:tgtEl>
                                        <p:attrNameLst>
                                          <p:attrName>style.color</p:attrName>
                                        </p:attrNameLst>
                                      </p:cBhvr>
                                      <p:to>
                                        <a:srgbClr val="FFFC00"/>
                                      </p:to>
                                    </p:animClr>
                                  </p:childTnLst>
                                </p:cTn>
                              </p:par>
                              <p:par>
                                <p:cTn id="9" presetID="3" presetClass="emph" presetSubtype="2" fill="hold" nodeType="withEffect">
                                  <p:stCondLst>
                                    <p:cond delay="0"/>
                                  </p:stCondLst>
                                  <p:childTnLst>
                                    <p:animClr clrSpc="rgb" dir="cw">
                                      <p:cBhvr override="childStyle">
                                        <p:cTn id="10" dur="500" fill="hold"/>
                                        <p:tgtEl>
                                          <p:spTgt spid="3">
                                            <p:txEl>
                                              <p:pRg st="5" end="5"/>
                                            </p:txEl>
                                          </p:spTgt>
                                        </p:tgtEl>
                                        <p:attrNameLst>
                                          <p:attrName>style.color</p:attrName>
                                        </p:attrNameLst>
                                      </p:cBhvr>
                                      <p:to>
                                        <a:srgbClr val="FFFC00"/>
                                      </p:to>
                                    </p:animClr>
                                  </p:childTnLst>
                                </p:cTn>
                              </p:par>
                              <p:par>
                                <p:cTn id="11" presetID="3" presetClass="emph" presetSubtype="2" fill="hold" nodeType="withEffect">
                                  <p:stCondLst>
                                    <p:cond delay="0"/>
                                  </p:stCondLst>
                                  <p:childTnLst>
                                    <p:animClr clrSpc="rgb" dir="cw">
                                      <p:cBhvr override="childStyle">
                                        <p:cTn id="12" dur="500" fill="hold"/>
                                        <p:tgtEl>
                                          <p:spTgt spid="3">
                                            <p:txEl>
                                              <p:pRg st="6" end="6"/>
                                            </p:txEl>
                                          </p:spTgt>
                                        </p:tgtEl>
                                        <p:attrNameLst>
                                          <p:attrName>style.color</p:attrName>
                                        </p:attrNameLst>
                                      </p:cBhvr>
                                      <p:to>
                                        <a:srgbClr val="FFFC00"/>
                                      </p:to>
                                    </p:animClr>
                                  </p:childTnLst>
                                </p:cTn>
                              </p:par>
                              <p:par>
                                <p:cTn id="13" presetID="3" presetClass="emph" presetSubtype="2" fill="hold" nodeType="withEffect">
                                  <p:stCondLst>
                                    <p:cond delay="0"/>
                                  </p:stCondLst>
                                  <p:childTnLst>
                                    <p:animClr clrSpc="rgb" dir="cw">
                                      <p:cBhvr override="childStyle">
                                        <p:cTn id="14" dur="500" fill="hold"/>
                                        <p:tgtEl>
                                          <p:spTgt spid="3">
                                            <p:txEl>
                                              <p:pRg st="7" end="7"/>
                                            </p:txEl>
                                          </p:spTgt>
                                        </p:tgtEl>
                                        <p:attrNameLst>
                                          <p:attrName>style.color</p:attrName>
                                        </p:attrNameLst>
                                      </p:cBhvr>
                                      <p:to>
                                        <a:srgbClr val="FFFC00"/>
                                      </p:to>
                                    </p:animClr>
                                  </p:childTnLst>
                                </p:cTn>
                              </p:par>
                              <p:par>
                                <p:cTn id="15" presetID="3" presetClass="emph" presetSubtype="2" fill="hold" nodeType="withEffect">
                                  <p:stCondLst>
                                    <p:cond delay="0"/>
                                  </p:stCondLst>
                                  <p:childTnLst>
                                    <p:animClr clrSpc="rgb" dir="cw">
                                      <p:cBhvr override="childStyle">
                                        <p:cTn id="16" dur="500" fill="hold"/>
                                        <p:tgtEl>
                                          <p:spTgt spid="3">
                                            <p:txEl>
                                              <p:pRg st="8" end="8"/>
                                            </p:txEl>
                                          </p:spTgt>
                                        </p:tgtEl>
                                        <p:attrNameLst>
                                          <p:attrName>style.color</p:attrName>
                                        </p:attrNameLst>
                                      </p:cBhvr>
                                      <p:to>
                                        <a:srgbClr val="FFFC00"/>
                                      </p:to>
                                    </p:animClr>
                                  </p:childTnLst>
                                </p:cTn>
                              </p:par>
                              <p:par>
                                <p:cTn id="17" presetID="3" presetClass="emph" presetSubtype="2" fill="hold" nodeType="withEffect">
                                  <p:stCondLst>
                                    <p:cond delay="0"/>
                                  </p:stCondLst>
                                  <p:childTnLst>
                                    <p:animClr clrSpc="rgb" dir="cw">
                                      <p:cBhvr override="childStyle">
                                        <p:cTn id="18" dur="500" fill="hold"/>
                                        <p:tgtEl>
                                          <p:spTgt spid="3">
                                            <p:txEl>
                                              <p:pRg st="9" end="9"/>
                                            </p:txEl>
                                          </p:spTgt>
                                        </p:tgtEl>
                                        <p:attrNameLst>
                                          <p:attrName>style.color</p:attrName>
                                        </p:attrNameLst>
                                      </p:cBhvr>
                                      <p:to>
                                        <a:srgbClr val="FFFC00"/>
                                      </p:to>
                                    </p:animClr>
                                  </p:childTnLst>
                                </p:cTn>
                              </p:par>
                              <p:par>
                                <p:cTn id="19" presetID="3" presetClass="emph" presetSubtype="2" fill="hold" nodeType="withEffect">
                                  <p:stCondLst>
                                    <p:cond delay="0"/>
                                  </p:stCondLst>
                                  <p:childTnLst>
                                    <p:animClr clrSpc="rgb" dir="cw">
                                      <p:cBhvr override="childStyle">
                                        <p:cTn id="20" dur="500" fill="hold"/>
                                        <p:tgtEl>
                                          <p:spTgt spid="3">
                                            <p:txEl>
                                              <p:pRg st="10" end="10"/>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Normalize vs </a:t>
            </a:r>
            <a:r>
              <a:rPr lang="en-US" dirty="0" err="1" smtClean="0"/>
              <a:t>denormalized</a:t>
            </a:r>
            <a:endParaRPr lang="en-US" dirty="0"/>
          </a:p>
        </p:txBody>
      </p:sp>
      <p:sp>
        <p:nvSpPr>
          <p:cNvPr id="2" name="Text Placeholder 1"/>
          <p:cNvSpPr>
            <a:spLocks noGrp="1"/>
          </p:cNvSpPr>
          <p:nvPr>
            <p:ph type="body" sz="quarter" idx="10"/>
          </p:nvPr>
        </p:nvSpPr>
        <p:spPr>
          <a:xfrm>
            <a:off x="274638" y="1212850"/>
            <a:ext cx="11887200" cy="2850011"/>
          </a:xfrm>
        </p:spPr>
        <p:txBody>
          <a:bodyPr/>
          <a:lstStyle/>
          <a:p>
            <a:pPr marL="0" indent="0">
              <a:buNone/>
            </a:pPr>
            <a:r>
              <a:rPr lang="en-US" sz="3600" dirty="0" smtClean="0"/>
              <a:t>Normalized data may save some space, but</a:t>
            </a:r>
            <a:r>
              <a:rPr lang="is-IS" sz="3600" dirty="0" smtClean="0"/>
              <a:t>…</a:t>
            </a:r>
            <a:endParaRPr lang="en-US" sz="3200" dirty="0"/>
          </a:p>
          <a:p>
            <a:pPr marL="0" indent="0">
              <a:buNone/>
            </a:pPr>
            <a:r>
              <a:rPr lang="en-US" sz="3200" dirty="0" smtClean="0"/>
              <a:t>	Requires multiple reads</a:t>
            </a:r>
          </a:p>
          <a:p>
            <a:pPr marL="0" indent="0">
              <a:buNone/>
            </a:pPr>
            <a:r>
              <a:rPr lang="en-US" sz="3200" dirty="0" smtClean="0"/>
              <a:t>	Doesn't align with classes/objects</a:t>
            </a:r>
          </a:p>
          <a:p>
            <a:pPr marL="0" indent="0">
              <a:buNone/>
            </a:pPr>
            <a:endParaRPr lang="en-US" sz="3200" dirty="0" smtClean="0"/>
          </a:p>
          <a:p>
            <a:pPr marL="0" indent="0">
              <a:buNone/>
            </a:pPr>
            <a:r>
              <a:rPr lang="en-US" sz="3200" dirty="0" smtClean="0"/>
              <a:t>	Typically provides faster </a:t>
            </a:r>
            <a:r>
              <a:rPr lang="en-US" sz="3200" i="1" dirty="0" smtClean="0"/>
              <a:t>write</a:t>
            </a:r>
            <a:r>
              <a:rPr lang="en-US" sz="3200" dirty="0" smtClean="0"/>
              <a:t> speed</a:t>
            </a:r>
            <a:endParaRPr lang="is-IS" sz="3600" dirty="0" smtClean="0"/>
          </a:p>
        </p:txBody>
      </p:sp>
      <p:sp>
        <p:nvSpPr>
          <p:cNvPr id="4" name="Text Placeholder 1"/>
          <p:cNvSpPr txBox="1">
            <a:spLocks/>
          </p:cNvSpPr>
          <p:nvPr/>
        </p:nvSpPr>
        <p:spPr>
          <a:xfrm>
            <a:off x="275480" y="4089747"/>
            <a:ext cx="11885514" cy="2515132"/>
          </a:xfrm>
          <a:prstGeom prst="rect">
            <a:avLst/>
          </a:prstGeom>
        </p:spPr>
        <p:txBody>
          <a:bodyPr vert="horz" wrap="square" lIns="149217" tIns="93260" rIns="149217" bIns="93260" rtlCol="0">
            <a:spAutoFit/>
          </a:bodyPr>
          <a:lst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63">
              <a:buClr>
                <a:srgbClr val="FFFFFF"/>
              </a:buClr>
              <a:buNone/>
            </a:pPr>
            <a:r>
              <a:rPr lang="en-US" sz="3600" dirty="0" err="1" smtClean="0">
                <a:gradFill>
                  <a:gsLst>
                    <a:gs pos="1250">
                      <a:srgbClr val="FFFFFF"/>
                    </a:gs>
                    <a:gs pos="100000">
                      <a:srgbClr val="FFFFFF"/>
                    </a:gs>
                  </a:gsLst>
                  <a:lin ang="5400000" scaled="0"/>
                </a:gradFill>
                <a:latin typeface="Segoe UI Light"/>
              </a:rPr>
              <a:t>Denormalized</a:t>
            </a:r>
            <a:r>
              <a:rPr lang="en-US" sz="3600" dirty="0" smtClean="0">
                <a:gradFill>
                  <a:gsLst>
                    <a:gs pos="1250">
                      <a:srgbClr val="FFFFFF"/>
                    </a:gs>
                    <a:gs pos="100000">
                      <a:srgbClr val="FFFFFF"/>
                    </a:gs>
                  </a:gsLst>
                  <a:lin ang="5400000" scaled="0"/>
                </a:gradFill>
                <a:latin typeface="Segoe UI Light"/>
              </a:rPr>
              <a:t> data aligns with classes/objects but</a:t>
            </a:r>
            <a:r>
              <a:rPr lang="is-IS" sz="3600" dirty="0" smtClean="0">
                <a:gradFill>
                  <a:gsLst>
                    <a:gs pos="1250">
                      <a:srgbClr val="FFFFFF"/>
                    </a:gs>
                    <a:gs pos="100000">
                      <a:srgbClr val="FFFFFF"/>
                    </a:gs>
                  </a:gsLst>
                  <a:lin ang="5400000" scaled="0"/>
                </a:gradFill>
                <a:latin typeface="Segoe UI Light"/>
              </a:rPr>
              <a:t>…</a:t>
            </a:r>
          </a:p>
          <a:p>
            <a:pPr marL="0" indent="0" defTabSz="932563">
              <a:buClr>
                <a:srgbClr val="FFFFFF"/>
              </a:buClr>
              <a:buNone/>
            </a:pPr>
            <a:r>
              <a:rPr lang="is-IS" sz="3600" dirty="0" smtClean="0">
                <a:gradFill>
                  <a:gsLst>
                    <a:gs pos="1250">
                      <a:srgbClr val="FFFFFF"/>
                    </a:gs>
                    <a:gs pos="100000">
                      <a:srgbClr val="FFFFFF"/>
                    </a:gs>
                  </a:gsLst>
                  <a:lin ang="5400000" scaled="0"/>
                </a:gradFill>
                <a:latin typeface="Segoe UI Light"/>
              </a:rPr>
              <a:t>	Requires updates in multiple places</a:t>
            </a:r>
          </a:p>
          <a:p>
            <a:pPr marL="0" indent="0" defTabSz="932563">
              <a:buClr>
                <a:srgbClr val="FFFFFF"/>
              </a:buClr>
              <a:buNone/>
            </a:pPr>
            <a:endParaRPr lang="is-IS" sz="3600" dirty="0" smtClean="0">
              <a:gradFill>
                <a:gsLst>
                  <a:gs pos="1250">
                    <a:srgbClr val="FFFFFF"/>
                  </a:gs>
                  <a:gs pos="100000">
                    <a:srgbClr val="FFFFFF"/>
                  </a:gs>
                </a:gsLst>
                <a:lin ang="5400000" scaled="0"/>
              </a:gradFill>
              <a:latin typeface="Segoe UI Light"/>
            </a:endParaRPr>
          </a:p>
          <a:p>
            <a:pPr marL="0" indent="0" defTabSz="932563">
              <a:buClr>
                <a:srgbClr val="FFFFFF"/>
              </a:buClr>
              <a:buNone/>
            </a:pPr>
            <a:r>
              <a:rPr lang="is-IS" sz="3600" dirty="0" smtClean="0">
                <a:gradFill>
                  <a:gsLst>
                    <a:gs pos="1250">
                      <a:srgbClr val="FFFFFF"/>
                    </a:gs>
                    <a:gs pos="100000">
                      <a:srgbClr val="FFFFFF"/>
                    </a:gs>
                  </a:gsLst>
                  <a:lin ang="5400000" scaled="0"/>
                </a:gradFill>
                <a:latin typeface="Segoe UI Light"/>
              </a:rPr>
              <a:t>	Typically provides faster </a:t>
            </a:r>
            <a:r>
              <a:rPr lang="is-IS" sz="3600" i="1" dirty="0" smtClean="0">
                <a:gradFill>
                  <a:gsLst>
                    <a:gs pos="1250">
                      <a:srgbClr val="FFFFFF"/>
                    </a:gs>
                    <a:gs pos="100000">
                      <a:srgbClr val="FFFFFF"/>
                    </a:gs>
                  </a:gsLst>
                  <a:lin ang="5400000" scaled="0"/>
                </a:gradFill>
                <a:latin typeface="Segoe UI Light"/>
              </a:rPr>
              <a:t>read</a:t>
            </a:r>
            <a:r>
              <a:rPr lang="is-IS" sz="3600" dirty="0" smtClean="0">
                <a:gradFill>
                  <a:gsLst>
                    <a:gs pos="1250">
                      <a:srgbClr val="FFFFFF"/>
                    </a:gs>
                    <a:gs pos="100000">
                      <a:srgbClr val="FFFFFF"/>
                    </a:gs>
                  </a:gsLst>
                  <a:lin ang="5400000" scaled="0"/>
                </a:gradFill>
                <a:latin typeface="Segoe UI Light"/>
              </a:rPr>
              <a:t> speed</a:t>
            </a:r>
            <a:endParaRPr lang="en-US" sz="3200" dirty="0">
              <a:gradFill>
                <a:gsLst>
                  <a:gs pos="1250">
                    <a:srgbClr val="FFFFFF"/>
                  </a:gs>
                  <a:gs pos="100000">
                    <a:srgbClr val="FFFFFF"/>
                  </a:gs>
                </a:gsLst>
                <a:lin ang="5400000" scaled="0"/>
              </a:gradFill>
              <a:latin typeface="Segoe UI Light"/>
            </a:endParaRPr>
          </a:p>
        </p:txBody>
      </p:sp>
    </p:spTree>
    <p:extLst>
      <p:ext uri="{BB962C8B-B14F-4D97-AF65-F5344CB8AC3E}">
        <p14:creationId xmlns:p14="http://schemas.microsoft.com/office/powerpoint/2010/main" val="6659376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500"/>
                                        <p:tgtEl>
                                          <p:spTgt spid="4">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500"/>
                                        <p:tgtEl>
                                          <p:spTgt spid="4">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Document modeling</a:t>
            </a:r>
          </a:p>
        </p:txBody>
      </p:sp>
    </p:spTree>
    <p:extLst>
      <p:ext uri="{BB962C8B-B14F-4D97-AF65-F5344CB8AC3E}">
        <p14:creationId xmlns:p14="http://schemas.microsoft.com/office/powerpoint/2010/main" val="1260748085"/>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Modeling challenge:</a:t>
            </a:r>
            <a:br>
              <a:rPr lang="en-US" dirty="0"/>
            </a:br>
            <a:r>
              <a:rPr lang="en-US" dirty="0"/>
              <a:t>Homogeneous vs Heterogeneous data</a:t>
            </a:r>
          </a:p>
        </p:txBody>
      </p:sp>
    </p:spTree>
    <p:extLst>
      <p:ext uri="{BB962C8B-B14F-4D97-AF65-F5344CB8AC3E}">
        <p14:creationId xmlns:p14="http://schemas.microsoft.com/office/powerpoint/2010/main" val="119995840"/>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Homogeneous collections</a:t>
            </a:r>
          </a:p>
        </p:txBody>
      </p:sp>
      <p:sp>
        <p:nvSpPr>
          <p:cNvPr id="2" name="Text Placeholder 1"/>
          <p:cNvSpPr>
            <a:spLocks noGrp="1"/>
          </p:cNvSpPr>
          <p:nvPr>
            <p:ph type="body" sz="quarter" idx="10"/>
          </p:nvPr>
        </p:nvSpPr>
        <p:spPr>
          <a:xfrm>
            <a:off x="274638" y="1212850"/>
            <a:ext cx="11887200" cy="2443746"/>
          </a:xfrm>
        </p:spPr>
        <p:txBody>
          <a:bodyPr/>
          <a:lstStyle/>
          <a:p>
            <a:pPr marL="0" indent="0">
              <a:buNone/>
            </a:pPr>
            <a:r>
              <a:rPr lang="en-US" sz="3600" dirty="0"/>
              <a:t>It's easy to imagine one collection per data type:</a:t>
            </a:r>
          </a:p>
          <a:p>
            <a:pPr marL="0" indent="0">
              <a:buNone/>
            </a:pPr>
            <a:r>
              <a:rPr lang="en-US" dirty="0"/>
              <a:t>	</a:t>
            </a:r>
            <a:r>
              <a:rPr lang="en-US" sz="3200" dirty="0"/>
              <a:t>Speaker</a:t>
            </a:r>
          </a:p>
          <a:p>
            <a:pPr marL="0" indent="0">
              <a:buNone/>
            </a:pPr>
            <a:r>
              <a:rPr lang="en-US" sz="3200" dirty="0"/>
              <a:t>	Session</a:t>
            </a:r>
          </a:p>
          <a:p>
            <a:pPr marL="0" indent="0">
              <a:buNone/>
            </a:pPr>
            <a:r>
              <a:rPr lang="en-US" sz="3200" dirty="0"/>
              <a:t>	Room</a:t>
            </a:r>
          </a:p>
        </p:txBody>
      </p:sp>
      <p:sp>
        <p:nvSpPr>
          <p:cNvPr id="4" name="Text Placeholder 1"/>
          <p:cNvSpPr txBox="1">
            <a:spLocks/>
          </p:cNvSpPr>
          <p:nvPr/>
        </p:nvSpPr>
        <p:spPr>
          <a:xfrm>
            <a:off x="275480" y="4089747"/>
            <a:ext cx="11885514" cy="2502565"/>
          </a:xfrm>
          <a:prstGeom prst="rect">
            <a:avLst/>
          </a:prstGeom>
        </p:spPr>
        <p:txBody>
          <a:bodyPr vert="horz" wrap="square" lIns="149217" tIns="93260" rIns="149217" bIns="93260" rtlCol="0">
            <a:spAutoFit/>
          </a:bodyPr>
          <a:lst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63">
              <a:buClr>
                <a:srgbClr val="FFFFFF"/>
              </a:buClr>
              <a:buNone/>
            </a:pPr>
            <a:r>
              <a:rPr lang="en-US" sz="3600" dirty="0">
                <a:gradFill>
                  <a:gsLst>
                    <a:gs pos="1250">
                      <a:srgbClr val="FFFFFF"/>
                    </a:gs>
                    <a:gs pos="100000">
                      <a:srgbClr val="FFFFFF"/>
                    </a:gs>
                  </a:gsLst>
                  <a:lin ang="5400000" scaled="0"/>
                </a:gradFill>
                <a:latin typeface="Segoe UI Light"/>
              </a:rPr>
              <a:t>However, this could have an impact on:</a:t>
            </a:r>
          </a:p>
          <a:p>
            <a:pPr marL="0" indent="0" defTabSz="932563">
              <a:buClr>
                <a:srgbClr val="FFFFFF"/>
              </a:buClr>
              <a:buNone/>
            </a:pPr>
            <a:r>
              <a:rPr lang="en-US" sz="3999" dirty="0">
                <a:gradFill>
                  <a:gsLst>
                    <a:gs pos="1250">
                      <a:srgbClr val="FFFFFF"/>
                    </a:gs>
                    <a:gs pos="100000">
                      <a:srgbClr val="FFFFFF"/>
                    </a:gs>
                  </a:gsLst>
                  <a:lin ang="5400000" scaled="0"/>
                </a:gradFill>
                <a:latin typeface="Segoe UI Light"/>
              </a:rPr>
              <a:t>	</a:t>
            </a:r>
            <a:r>
              <a:rPr lang="en-US" sz="3200" dirty="0">
                <a:gradFill>
                  <a:gsLst>
                    <a:gs pos="1250">
                      <a:srgbClr val="FFFFFF"/>
                    </a:gs>
                    <a:gs pos="100000">
                      <a:srgbClr val="FFFFFF"/>
                    </a:gs>
                  </a:gsLst>
                  <a:lin ang="5400000" scaled="0"/>
                </a:gradFill>
                <a:latin typeface="Segoe UI Light"/>
              </a:rPr>
              <a:t>Billing</a:t>
            </a:r>
          </a:p>
          <a:p>
            <a:pPr marL="0" indent="0" defTabSz="932563">
              <a:buClr>
                <a:srgbClr val="FFFFFF"/>
              </a:buClr>
              <a:buNone/>
            </a:pPr>
            <a:r>
              <a:rPr lang="en-US" sz="3200" dirty="0">
                <a:gradFill>
                  <a:gsLst>
                    <a:gs pos="1250">
                      <a:srgbClr val="FFFFFF"/>
                    </a:gs>
                    <a:gs pos="100000">
                      <a:srgbClr val="FFFFFF"/>
                    </a:gs>
                  </a:gsLst>
                  <a:lin ang="5400000" scaled="0"/>
                </a:gradFill>
                <a:latin typeface="Segoe UI Light"/>
              </a:rPr>
              <a:t>	Transactions</a:t>
            </a:r>
          </a:p>
          <a:p>
            <a:pPr marL="0" indent="0" defTabSz="932563">
              <a:buClr>
                <a:srgbClr val="FFFFFF"/>
              </a:buClr>
              <a:buNone/>
            </a:pPr>
            <a:r>
              <a:rPr lang="en-US" sz="3200" dirty="0">
                <a:gradFill>
                  <a:gsLst>
                    <a:gs pos="1250">
                      <a:srgbClr val="FFFFFF"/>
                    </a:gs>
                    <a:gs pos="100000">
                      <a:srgbClr val="FFFFFF"/>
                    </a:gs>
                  </a:gsLst>
                  <a:lin ang="5400000" scaled="0"/>
                </a:gradFill>
                <a:latin typeface="Segoe UI Light"/>
              </a:rPr>
              <a:t>	Queries</a:t>
            </a:r>
          </a:p>
        </p:txBody>
      </p:sp>
    </p:spTree>
    <p:extLst>
      <p:ext uri="{BB962C8B-B14F-4D97-AF65-F5344CB8AC3E}">
        <p14:creationId xmlns:p14="http://schemas.microsoft.com/office/powerpoint/2010/main" val="2829383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Heterogeneous collections</a:t>
            </a:r>
          </a:p>
        </p:txBody>
      </p:sp>
      <p:sp>
        <p:nvSpPr>
          <p:cNvPr id="2" name="Text Placeholder 1"/>
          <p:cNvSpPr>
            <a:spLocks noGrp="1"/>
          </p:cNvSpPr>
          <p:nvPr>
            <p:ph type="body" sz="quarter" idx="10"/>
          </p:nvPr>
        </p:nvSpPr>
        <p:spPr>
          <a:xfrm>
            <a:off x="266992" y="1058862"/>
            <a:ext cx="11887200" cy="627864"/>
          </a:xfrm>
        </p:spPr>
        <p:txBody>
          <a:bodyPr/>
          <a:lstStyle/>
          <a:p>
            <a:pPr marL="0" indent="0">
              <a:buNone/>
            </a:pPr>
            <a:r>
              <a:rPr lang="en-US" sz="3200" dirty="0"/>
              <a:t>Consider multiple types in a single collection:</a:t>
            </a:r>
          </a:p>
        </p:txBody>
      </p:sp>
      <p:sp>
        <p:nvSpPr>
          <p:cNvPr id="6" name="Rectangle 5"/>
          <p:cNvSpPr/>
          <p:nvPr/>
        </p:nvSpPr>
        <p:spPr>
          <a:xfrm>
            <a:off x="350837" y="1628756"/>
            <a:ext cx="11506201" cy="5062924"/>
          </a:xfrm>
          <a:prstGeom prst="rect">
            <a:avLst/>
          </a:prstGeom>
        </p:spPr>
        <p:txBody>
          <a:bodyPr wrap="square">
            <a:spAutoFit/>
          </a:bodyPr>
          <a:lstStyle/>
          <a:p>
            <a:pPr defTabSz="914224"/>
            <a:r>
              <a:rPr lang="en-US" sz="1900" kern="0" dirty="0">
                <a:solidFill>
                  <a:srgbClr val="FFFFFF"/>
                </a:solidFill>
                <a:latin typeface="Lucida Console" panose="020B0609040504020204" pitchFamily="49" charset="0"/>
              </a:rPr>
              <a:t>{</a:t>
            </a:r>
          </a:p>
          <a:p>
            <a:pPr defTabSz="914224"/>
            <a:r>
              <a:rPr lang="en-US" sz="1900" kern="0" dirty="0">
                <a:solidFill>
                  <a:srgbClr val="FFFFFF"/>
                </a:solidFill>
                <a:latin typeface="Lucida Console" panose="020B0609040504020204" pitchFamily="49" charset="0"/>
              </a:rPr>
              <a:t>  "type": "speaker",</a:t>
            </a:r>
          </a:p>
          <a:p>
            <a:pPr defTabSz="914224"/>
            <a:r>
              <a:rPr lang="en-US" sz="1900" kern="0" dirty="0">
                <a:solidFill>
                  <a:srgbClr val="FFFFFF"/>
                </a:solidFill>
                <a:latin typeface="Lucida Console" panose="020B0609040504020204" pitchFamily="49" charset="0"/>
              </a:rPr>
              <a:t>  "</a:t>
            </a:r>
            <a:r>
              <a:rPr lang="en-US" sz="1900" kern="0" dirty="0" err="1">
                <a:solidFill>
                  <a:srgbClr val="FFFFFF"/>
                </a:solidFill>
                <a:latin typeface="Lucida Console" panose="020B0609040504020204" pitchFamily="49" charset="0"/>
              </a:rPr>
              <a:t>speakerId</a:t>
            </a:r>
            <a:r>
              <a:rPr lang="en-US" sz="1900" kern="0" dirty="0">
                <a:solidFill>
                  <a:srgbClr val="FFFFFF"/>
                </a:solidFill>
                <a:latin typeface="Lucida Console" panose="020B0609040504020204" pitchFamily="49" charset="0"/>
              </a:rPr>
              <a:t>": "speaker1",</a:t>
            </a:r>
            <a:br>
              <a:rPr lang="en-US" sz="1900" kern="0" dirty="0">
                <a:solidFill>
                  <a:srgbClr val="FFFFFF"/>
                </a:solidFill>
                <a:latin typeface="Lucida Console" panose="020B0609040504020204" pitchFamily="49" charset="0"/>
              </a:rPr>
            </a:br>
            <a:r>
              <a:rPr lang="en-US" sz="1900" kern="0" dirty="0">
                <a:solidFill>
                  <a:srgbClr val="FFFFFF"/>
                </a:solidFill>
                <a:latin typeface="Lucida Console" panose="020B0609040504020204" pitchFamily="49" charset="0"/>
              </a:rPr>
              <a:t>  "</a:t>
            </a:r>
            <a:r>
              <a:rPr lang="en-US" sz="1900" kern="0" dirty="0" err="1">
                <a:solidFill>
                  <a:srgbClr val="FFFFFF"/>
                </a:solidFill>
                <a:latin typeface="Lucida Console" panose="020B0609040504020204" pitchFamily="49" charset="0"/>
              </a:rPr>
              <a:t>speakerName</a:t>
            </a:r>
            <a:r>
              <a:rPr lang="en-US" sz="1900" kern="0" dirty="0">
                <a:solidFill>
                  <a:srgbClr val="FFFFFF"/>
                </a:solidFill>
                <a:latin typeface="Lucida Console" panose="020B0609040504020204" pitchFamily="49" charset="0"/>
              </a:rPr>
              <a:t>": </a:t>
            </a:r>
            <a:r>
              <a:rPr lang="en-US" sz="1900" kern="0" dirty="0" smtClean="0">
                <a:solidFill>
                  <a:srgbClr val="FFFFFF"/>
                </a:solidFill>
                <a:latin typeface="Lucida Console" panose="020B0609040504020204" pitchFamily="49" charset="0"/>
              </a:rPr>
              <a:t>"David Makogon",</a:t>
            </a:r>
            <a:endParaRPr lang="en-US" sz="1900" kern="0" dirty="0">
              <a:solidFill>
                <a:srgbClr val="FFFFFF"/>
              </a:solidFill>
              <a:latin typeface="Lucida Console" panose="020B0609040504020204" pitchFamily="49" charset="0"/>
            </a:endParaRPr>
          </a:p>
          <a:p>
            <a:pPr defTabSz="914224"/>
            <a:r>
              <a:rPr lang="en-US" sz="1900" kern="0" dirty="0">
                <a:solidFill>
                  <a:srgbClr val="FFFFFF"/>
                </a:solidFill>
                <a:latin typeface="Lucida Console" panose="020B0609040504020204" pitchFamily="49" charset="0"/>
              </a:rPr>
              <a:t>  "sessions": [</a:t>
            </a:r>
          </a:p>
          <a:p>
            <a:pPr defTabSz="914224"/>
            <a:r>
              <a:rPr lang="en-US" sz="1900" kern="0" dirty="0">
                <a:solidFill>
                  <a:srgbClr val="FFFFFF"/>
                </a:solidFill>
                <a:latin typeface="Lucida Console" panose="020B0609040504020204" pitchFamily="49" charset="0"/>
              </a:rPr>
              <a:t>    {"</a:t>
            </a:r>
            <a:r>
              <a:rPr lang="en-US" sz="1900" kern="0" dirty="0" err="1">
                <a:solidFill>
                  <a:srgbClr val="FFFFFF"/>
                </a:solidFill>
                <a:latin typeface="Lucida Console" panose="020B0609040504020204" pitchFamily="49" charset="0"/>
              </a:rPr>
              <a:t>sessionId</a:t>
            </a:r>
            <a:r>
              <a:rPr lang="en-US" sz="1900" kern="0" dirty="0">
                <a:solidFill>
                  <a:srgbClr val="FFFFFF"/>
                </a:solidFill>
                <a:latin typeface="Lucida Console" panose="020B0609040504020204" pitchFamily="49" charset="0"/>
              </a:rPr>
              <a:t>": </a:t>
            </a:r>
            <a:r>
              <a:rPr lang="en-US" sz="1900" kern="0" dirty="0" smtClean="0">
                <a:solidFill>
                  <a:srgbClr val="FFFFFF"/>
                </a:solidFill>
                <a:latin typeface="Lucida Console" panose="020B0609040504020204" pitchFamily="49" charset="0"/>
              </a:rPr>
              <a:t>"session1", </a:t>
            </a:r>
            <a:r>
              <a:rPr lang="en-US" sz="1900" kern="0" dirty="0">
                <a:solidFill>
                  <a:srgbClr val="FFFFFF"/>
                </a:solidFill>
                <a:latin typeface="Lucida Console" panose="020B0609040504020204" pitchFamily="49" charset="0"/>
              </a:rPr>
              <a:t>"</a:t>
            </a:r>
            <a:r>
              <a:rPr lang="en-US" sz="1900" kern="0" dirty="0" err="1">
                <a:solidFill>
                  <a:srgbClr val="FFFFFF"/>
                </a:solidFill>
                <a:latin typeface="Lucida Console" panose="020B0609040504020204" pitchFamily="49" charset="0"/>
              </a:rPr>
              <a:t>desc</a:t>
            </a:r>
            <a:r>
              <a:rPr lang="en-US" sz="1900" kern="0" dirty="0">
                <a:solidFill>
                  <a:srgbClr val="FFFFFF"/>
                </a:solidFill>
                <a:latin typeface="Lucida Console" panose="020B0609040504020204" pitchFamily="49" charset="0"/>
              </a:rPr>
              <a:t>": </a:t>
            </a:r>
            <a:r>
              <a:rPr lang="en-US" sz="1900" kern="0" dirty="0" smtClean="0">
                <a:solidFill>
                  <a:srgbClr val="FFFFFF"/>
                </a:solidFill>
                <a:latin typeface="Lucida Console" panose="020B0609040504020204" pitchFamily="49" charset="0"/>
              </a:rPr>
              <a:t>"Polyglot Persistence"},</a:t>
            </a:r>
            <a:endParaRPr lang="en-US" sz="1900" kern="0" dirty="0">
              <a:solidFill>
                <a:srgbClr val="FFFFFF"/>
              </a:solidFill>
              <a:latin typeface="Lucida Console" panose="020B0609040504020204" pitchFamily="49" charset="0"/>
            </a:endParaRPr>
          </a:p>
          <a:p>
            <a:pPr defTabSz="914224"/>
            <a:r>
              <a:rPr lang="en-US" sz="1900" kern="0" dirty="0">
                <a:solidFill>
                  <a:srgbClr val="FFFFFF"/>
                </a:solidFill>
                <a:latin typeface="Lucida Console" panose="020B0609040504020204" pitchFamily="49" charset="0"/>
              </a:rPr>
              <a:t>    {"</a:t>
            </a:r>
            <a:r>
              <a:rPr lang="en-US" sz="1900" kern="0" dirty="0" err="1">
                <a:solidFill>
                  <a:srgbClr val="FFFFFF"/>
                </a:solidFill>
                <a:latin typeface="Lucida Console" panose="020B0609040504020204" pitchFamily="49" charset="0"/>
              </a:rPr>
              <a:t>sessionId</a:t>
            </a:r>
            <a:r>
              <a:rPr lang="en-US" sz="1900" kern="0" dirty="0">
                <a:solidFill>
                  <a:srgbClr val="FFFFFF"/>
                </a:solidFill>
                <a:latin typeface="Lucida Console" panose="020B0609040504020204" pitchFamily="49" charset="0"/>
              </a:rPr>
              <a:t>": "session2", "</a:t>
            </a:r>
            <a:r>
              <a:rPr lang="en-US" sz="1900" kern="0" dirty="0" err="1">
                <a:solidFill>
                  <a:srgbClr val="FFFFFF"/>
                </a:solidFill>
                <a:latin typeface="Lucida Console" panose="020B0609040504020204" pitchFamily="49" charset="0"/>
              </a:rPr>
              <a:t>desc</a:t>
            </a:r>
            <a:r>
              <a:rPr lang="en-US" sz="1900" kern="0" dirty="0">
                <a:solidFill>
                  <a:srgbClr val="FFFFFF"/>
                </a:solidFill>
                <a:latin typeface="Lucida Console" panose="020B0609040504020204" pitchFamily="49" charset="0"/>
              </a:rPr>
              <a:t>": </a:t>
            </a:r>
            <a:r>
              <a:rPr lang="en-US" sz="1900" kern="0" dirty="0" smtClean="0">
                <a:solidFill>
                  <a:srgbClr val="FFFFFF"/>
                </a:solidFill>
                <a:latin typeface="Lucida Console" panose="020B0609040504020204" pitchFamily="49" charset="0"/>
              </a:rPr>
              <a:t>The Shape of JSON"}</a:t>
            </a:r>
            <a:endParaRPr lang="en-US" sz="1900" kern="0" dirty="0">
              <a:solidFill>
                <a:srgbClr val="FFFFFF"/>
              </a:solidFill>
              <a:latin typeface="Lucida Console" panose="020B0609040504020204" pitchFamily="49" charset="0"/>
            </a:endParaRPr>
          </a:p>
          <a:p>
            <a:pPr defTabSz="914224"/>
            <a:r>
              <a:rPr lang="en-US" sz="1900" kern="0" dirty="0">
                <a:solidFill>
                  <a:srgbClr val="FFFFFF"/>
                </a:solidFill>
                <a:latin typeface="Lucida Console" panose="020B0609040504020204" pitchFamily="49" charset="0"/>
              </a:rPr>
              <a:t>  ]</a:t>
            </a:r>
          </a:p>
          <a:p>
            <a:pPr defTabSz="914224"/>
            <a:r>
              <a:rPr lang="en-US" sz="1900" kern="0" dirty="0">
                <a:solidFill>
                  <a:srgbClr val="FFFFFF"/>
                </a:solidFill>
                <a:latin typeface="Lucida Console" panose="020B0609040504020204" pitchFamily="49" charset="0"/>
              </a:rPr>
              <a:t>},</a:t>
            </a:r>
          </a:p>
          <a:p>
            <a:pPr defTabSz="914224"/>
            <a:r>
              <a:rPr lang="en-US" sz="1900" kern="0" dirty="0">
                <a:solidFill>
                  <a:srgbClr val="FFFFFF"/>
                </a:solidFill>
                <a:latin typeface="Lucida Console" panose="020B0609040504020204" pitchFamily="49" charset="0"/>
              </a:rPr>
              <a:t>{</a:t>
            </a:r>
          </a:p>
          <a:p>
            <a:pPr defTabSz="914224"/>
            <a:r>
              <a:rPr lang="en-US" sz="1900" kern="0" dirty="0">
                <a:solidFill>
                  <a:srgbClr val="FFFFFF"/>
                </a:solidFill>
                <a:latin typeface="Lucida Console" panose="020B0609040504020204" pitchFamily="49" charset="0"/>
              </a:rPr>
              <a:t>  "type": "session",</a:t>
            </a:r>
          </a:p>
          <a:p>
            <a:pPr defTabSz="914224"/>
            <a:r>
              <a:rPr lang="en-US" sz="1900" kern="0" dirty="0">
                <a:solidFill>
                  <a:srgbClr val="FFFFFF"/>
                </a:solidFill>
                <a:latin typeface="Lucida Console" panose="020B0609040504020204" pitchFamily="49" charset="0"/>
              </a:rPr>
              <a:t>  "</a:t>
            </a:r>
            <a:r>
              <a:rPr lang="en-US" sz="1900" kern="0" dirty="0" err="1">
                <a:solidFill>
                  <a:srgbClr val="FFFFFF"/>
                </a:solidFill>
                <a:latin typeface="Lucida Console" panose="020B0609040504020204" pitchFamily="49" charset="0"/>
              </a:rPr>
              <a:t>sessionId</a:t>
            </a:r>
            <a:r>
              <a:rPr lang="en-US" sz="1900" kern="0" dirty="0">
                <a:solidFill>
                  <a:srgbClr val="FFFFFF"/>
                </a:solidFill>
                <a:latin typeface="Lucida Console" panose="020B0609040504020204" pitchFamily="49" charset="0"/>
              </a:rPr>
              <a:t>": "</a:t>
            </a:r>
            <a:r>
              <a:rPr lang="en-US" sz="1900" kern="0" dirty="0" smtClean="0">
                <a:solidFill>
                  <a:srgbClr val="FFFFFF"/>
                </a:solidFill>
                <a:latin typeface="Lucida Console" panose="020B0609040504020204" pitchFamily="49" charset="0"/>
              </a:rPr>
              <a:t>session2",</a:t>
            </a:r>
            <a:endParaRPr lang="en-US" sz="1900" kern="0" dirty="0">
              <a:solidFill>
                <a:srgbClr val="FFFFFF"/>
              </a:solidFill>
              <a:latin typeface="Lucida Console" panose="020B0609040504020204" pitchFamily="49" charset="0"/>
            </a:endParaRPr>
          </a:p>
          <a:p>
            <a:pPr defTabSz="914224"/>
            <a:r>
              <a:rPr lang="en-US" sz="1900" kern="0" dirty="0" smtClean="0">
                <a:solidFill>
                  <a:srgbClr val="FFFFFF"/>
                </a:solidFill>
                <a:latin typeface="Lucida Console" panose="020B0609040504020204" pitchFamily="49" charset="0"/>
              </a:rPr>
              <a:t>  "</a:t>
            </a:r>
            <a:r>
              <a:rPr lang="en-US" sz="1900" kern="0" dirty="0">
                <a:solidFill>
                  <a:srgbClr val="FFFFFF"/>
                </a:solidFill>
                <a:latin typeface="Lucida Console" panose="020B0609040504020204" pitchFamily="49" charset="0"/>
              </a:rPr>
              <a:t>name": </a:t>
            </a:r>
            <a:r>
              <a:rPr lang="en-US" sz="1900" kern="0" dirty="0" smtClean="0">
                <a:solidFill>
                  <a:srgbClr val="FFFFFF"/>
                </a:solidFill>
                <a:latin typeface="Lucida Console" panose="020B0609040504020204" pitchFamily="49" charset="0"/>
              </a:rPr>
              <a:t>"The Shape of JSON",</a:t>
            </a:r>
            <a:endParaRPr lang="en-US" sz="1900" kern="0" dirty="0">
              <a:solidFill>
                <a:srgbClr val="FFFFFF"/>
              </a:solidFill>
              <a:latin typeface="Lucida Console" panose="020B0609040504020204" pitchFamily="49" charset="0"/>
            </a:endParaRPr>
          </a:p>
          <a:p>
            <a:pPr defTabSz="914224"/>
            <a:r>
              <a:rPr lang="en-US" sz="1900" kern="0" dirty="0">
                <a:solidFill>
                  <a:srgbClr val="FFFFFF"/>
                </a:solidFill>
                <a:latin typeface="Lucida Console" panose="020B0609040504020204" pitchFamily="49" charset="0"/>
              </a:rPr>
              <a:t>  "speakers" : [</a:t>
            </a:r>
          </a:p>
          <a:p>
            <a:pPr defTabSz="914224"/>
            <a:r>
              <a:rPr lang="en-US" sz="1900" kern="0" dirty="0">
                <a:solidFill>
                  <a:srgbClr val="FFFFFF"/>
                </a:solidFill>
                <a:latin typeface="Lucida Console" panose="020B0609040504020204" pitchFamily="49" charset="0"/>
              </a:rPr>
              <a:t>    {"</a:t>
            </a:r>
            <a:r>
              <a:rPr lang="en-US" sz="1900" kern="0" dirty="0" err="1">
                <a:solidFill>
                  <a:srgbClr val="FFFFFF"/>
                </a:solidFill>
                <a:latin typeface="Lucida Console" panose="020B0609040504020204" pitchFamily="49" charset="0"/>
              </a:rPr>
              <a:t>speakerId</a:t>
            </a:r>
            <a:r>
              <a:rPr lang="en-US" sz="1900" kern="0" dirty="0">
                <a:solidFill>
                  <a:srgbClr val="FFFFFF"/>
                </a:solidFill>
                <a:latin typeface="Lucida Console" panose="020B0609040504020204" pitchFamily="49" charset="0"/>
              </a:rPr>
              <a:t>": "speaker1", "</a:t>
            </a:r>
            <a:r>
              <a:rPr lang="en-US" sz="1900" kern="0" dirty="0" err="1">
                <a:solidFill>
                  <a:srgbClr val="FFFFFF"/>
                </a:solidFill>
                <a:latin typeface="Lucida Console" panose="020B0609040504020204" pitchFamily="49" charset="0"/>
              </a:rPr>
              <a:t>shortName</a:t>
            </a:r>
            <a:r>
              <a:rPr lang="en-US" sz="1900" kern="0" dirty="0">
                <a:solidFill>
                  <a:srgbClr val="FFFFFF"/>
                </a:solidFill>
                <a:latin typeface="Lucida Console" panose="020B0609040504020204" pitchFamily="49" charset="0"/>
              </a:rPr>
              <a:t>": </a:t>
            </a:r>
            <a:r>
              <a:rPr lang="en-US" sz="1900" kern="0" dirty="0" smtClean="0">
                <a:solidFill>
                  <a:srgbClr val="FFFFFF"/>
                </a:solidFill>
                <a:latin typeface="Lucida Console" panose="020B0609040504020204" pitchFamily="49" charset="0"/>
              </a:rPr>
              <a:t>"David" }</a:t>
            </a:r>
            <a:endParaRPr lang="en-US" sz="1900" kern="0" dirty="0">
              <a:solidFill>
                <a:srgbClr val="FFFFFF"/>
              </a:solidFill>
              <a:latin typeface="Lucida Console" panose="020B0609040504020204" pitchFamily="49" charset="0"/>
            </a:endParaRPr>
          </a:p>
          <a:p>
            <a:pPr defTabSz="914224"/>
            <a:r>
              <a:rPr lang="en-US" sz="1900" kern="0" dirty="0">
                <a:solidFill>
                  <a:srgbClr val="FFFFFF"/>
                </a:solidFill>
                <a:latin typeface="Lucida Console" panose="020B0609040504020204" pitchFamily="49" charset="0"/>
              </a:rPr>
              <a:t>  ]</a:t>
            </a:r>
          </a:p>
          <a:p>
            <a:pPr defTabSz="914224"/>
            <a:r>
              <a:rPr lang="en-US" sz="1900" kern="0" dirty="0">
                <a:solidFill>
                  <a:srgbClr val="FFFFFF"/>
                </a:solidFill>
                <a:latin typeface="Lucida Console" panose="020B0609040504020204" pitchFamily="49" charset="0"/>
              </a:rPr>
              <a:t>}</a:t>
            </a:r>
          </a:p>
        </p:txBody>
      </p:sp>
    </p:spTree>
    <p:extLst>
      <p:ext uri="{BB962C8B-B14F-4D97-AF65-F5344CB8AC3E}">
        <p14:creationId xmlns:p14="http://schemas.microsoft.com/office/powerpoint/2010/main" val="22548429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Effect transition="in" filter="fade">
                                      <p:cBhvr>
                                        <p:cTn id="37" dur="500"/>
                                        <p:tgtEl>
                                          <p:spTgt spid="6">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11" end="11"/>
                                            </p:txEl>
                                          </p:spTgt>
                                        </p:tgtEl>
                                        <p:attrNameLst>
                                          <p:attrName>style.visibility</p:attrName>
                                        </p:attrNameLst>
                                      </p:cBhvr>
                                      <p:to>
                                        <p:strVal val="visible"/>
                                      </p:to>
                                    </p:set>
                                    <p:animEffect transition="in" filter="fade">
                                      <p:cBhvr>
                                        <p:cTn id="40" dur="500"/>
                                        <p:tgtEl>
                                          <p:spTgt spid="6">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animEffect transition="in" filter="fade">
                                      <p:cBhvr>
                                        <p:cTn id="43" dur="500"/>
                                        <p:tgtEl>
                                          <p:spTgt spid="6">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txEl>
                                              <p:pRg st="13" end="13"/>
                                            </p:txEl>
                                          </p:spTgt>
                                        </p:tgtEl>
                                        <p:attrNameLst>
                                          <p:attrName>style.visibility</p:attrName>
                                        </p:attrNameLst>
                                      </p:cBhvr>
                                      <p:to>
                                        <p:strVal val="visible"/>
                                      </p:to>
                                    </p:set>
                                    <p:animEffect transition="in" filter="fade">
                                      <p:cBhvr>
                                        <p:cTn id="46" dur="500"/>
                                        <p:tgtEl>
                                          <p:spTgt spid="6">
                                            <p:txEl>
                                              <p:pRg st="13" end="1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
                                            <p:txEl>
                                              <p:pRg st="14" end="14"/>
                                            </p:txEl>
                                          </p:spTgt>
                                        </p:tgtEl>
                                        <p:attrNameLst>
                                          <p:attrName>style.visibility</p:attrName>
                                        </p:attrNameLst>
                                      </p:cBhvr>
                                      <p:to>
                                        <p:strVal val="visible"/>
                                      </p:to>
                                    </p:set>
                                    <p:animEffect transition="in" filter="fade">
                                      <p:cBhvr>
                                        <p:cTn id="49" dur="500"/>
                                        <p:tgtEl>
                                          <p:spTgt spid="6">
                                            <p:txEl>
                                              <p:pRg st="14" end="1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
                                            <p:txEl>
                                              <p:pRg st="15" end="15"/>
                                            </p:txEl>
                                          </p:spTgt>
                                        </p:tgtEl>
                                        <p:attrNameLst>
                                          <p:attrName>style.visibility</p:attrName>
                                        </p:attrNameLst>
                                      </p:cBhvr>
                                      <p:to>
                                        <p:strVal val="visible"/>
                                      </p:to>
                                    </p:set>
                                    <p:animEffect transition="in" filter="fade">
                                      <p:cBhvr>
                                        <p:cTn id="52" dur="500"/>
                                        <p:tgtEl>
                                          <p:spTgt spid="6">
                                            <p:txEl>
                                              <p:pRg st="15" end="1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mph" presetSubtype="2" fill="hold" nodeType="clickEffect">
                                  <p:stCondLst>
                                    <p:cond delay="0"/>
                                  </p:stCondLst>
                                  <p:childTnLst>
                                    <p:animClr clrSpc="rgb" dir="cw">
                                      <p:cBhvr override="childStyle">
                                        <p:cTn id="56" dur="500" fill="hold"/>
                                        <p:tgtEl>
                                          <p:spTgt spid="6">
                                            <p:txEl>
                                              <p:pRg st="1" end="1"/>
                                            </p:txEl>
                                          </p:spTgt>
                                        </p:tgtEl>
                                        <p:attrNameLst>
                                          <p:attrName>style.color</p:attrName>
                                        </p:attrNameLst>
                                      </p:cBhvr>
                                      <p:to>
                                        <a:srgbClr val="FFFC00"/>
                                      </p:to>
                                    </p:animClr>
                                  </p:childTnLst>
                                </p:cTn>
                              </p:par>
                              <p:par>
                                <p:cTn id="57" presetID="3" presetClass="emph" presetSubtype="2" fill="hold" nodeType="withEffect">
                                  <p:stCondLst>
                                    <p:cond delay="0"/>
                                  </p:stCondLst>
                                  <p:childTnLst>
                                    <p:animClr clrSpc="rgb" dir="cw">
                                      <p:cBhvr override="childStyle">
                                        <p:cTn id="58" dur="500" fill="hold"/>
                                        <p:tgtEl>
                                          <p:spTgt spid="6">
                                            <p:txEl>
                                              <p:pRg st="9" end="9"/>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Heterogeneous collections</a:t>
            </a:r>
          </a:p>
        </p:txBody>
      </p:sp>
      <p:sp>
        <p:nvSpPr>
          <p:cNvPr id="2" name="Text Placeholder 1"/>
          <p:cNvSpPr>
            <a:spLocks noGrp="1"/>
          </p:cNvSpPr>
          <p:nvPr>
            <p:ph type="body" sz="quarter" idx="10"/>
          </p:nvPr>
        </p:nvSpPr>
        <p:spPr>
          <a:xfrm>
            <a:off x="266992" y="1058862"/>
            <a:ext cx="11887200" cy="627864"/>
          </a:xfrm>
        </p:spPr>
        <p:txBody>
          <a:bodyPr/>
          <a:lstStyle/>
          <a:p>
            <a:pPr marL="0" indent="0">
              <a:buNone/>
            </a:pPr>
            <a:r>
              <a:rPr lang="en-US" sz="3200" dirty="0"/>
              <a:t>Consider multiple types in a single collection:</a:t>
            </a:r>
          </a:p>
        </p:txBody>
      </p:sp>
      <p:pic>
        <p:nvPicPr>
          <p:cNvPr id="4" name="Picture 3"/>
          <p:cNvPicPr>
            <a:picLocks noChangeAspect="1"/>
          </p:cNvPicPr>
          <p:nvPr/>
        </p:nvPicPr>
        <p:blipFill>
          <a:blip r:embed="rId3"/>
          <a:stretch>
            <a:fillRect/>
          </a:stretch>
        </p:blipFill>
        <p:spPr>
          <a:xfrm>
            <a:off x="-1" y="2938209"/>
            <a:ext cx="12436475" cy="1118106"/>
          </a:xfrm>
          <a:prstGeom prst="rect">
            <a:avLst/>
          </a:prstGeom>
        </p:spPr>
      </p:pic>
      <p:sp>
        <p:nvSpPr>
          <p:cNvPr id="7" name="Rounded Rectangle 6"/>
          <p:cNvSpPr/>
          <p:nvPr/>
        </p:nvSpPr>
        <p:spPr bwMode="auto">
          <a:xfrm>
            <a:off x="1722437" y="2938208"/>
            <a:ext cx="1676400" cy="254253"/>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50878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Heterogeneous collections</a:t>
            </a:r>
          </a:p>
        </p:txBody>
      </p:sp>
      <p:sp>
        <p:nvSpPr>
          <p:cNvPr id="2" name="Text Placeholder 1"/>
          <p:cNvSpPr>
            <a:spLocks noGrp="1"/>
          </p:cNvSpPr>
          <p:nvPr>
            <p:ph type="body" sz="quarter" idx="10"/>
          </p:nvPr>
        </p:nvSpPr>
        <p:spPr>
          <a:xfrm>
            <a:off x="266992" y="1058862"/>
            <a:ext cx="11887200" cy="627864"/>
          </a:xfrm>
        </p:spPr>
        <p:txBody>
          <a:bodyPr/>
          <a:lstStyle/>
          <a:p>
            <a:pPr marL="0" indent="0">
              <a:buNone/>
            </a:pPr>
            <a:r>
              <a:rPr lang="en-US" sz="3200" dirty="0"/>
              <a:t>Consider multiple types in a single collection:</a:t>
            </a:r>
          </a:p>
        </p:txBody>
      </p:sp>
      <p:pic>
        <p:nvPicPr>
          <p:cNvPr id="5" name="Picture 4"/>
          <p:cNvPicPr>
            <a:picLocks noChangeAspect="1"/>
          </p:cNvPicPr>
          <p:nvPr/>
        </p:nvPicPr>
        <p:blipFill>
          <a:blip r:embed="rId3"/>
          <a:stretch>
            <a:fillRect/>
          </a:stretch>
        </p:blipFill>
        <p:spPr>
          <a:xfrm>
            <a:off x="231367" y="0"/>
            <a:ext cx="11815545" cy="6994525"/>
          </a:xfrm>
          <a:prstGeom prst="rect">
            <a:avLst/>
          </a:prstGeom>
        </p:spPr>
      </p:pic>
      <p:sp>
        <p:nvSpPr>
          <p:cNvPr id="7" name="Rounded Rectangle 6"/>
          <p:cNvSpPr/>
          <p:nvPr/>
        </p:nvSpPr>
        <p:spPr bwMode="auto">
          <a:xfrm>
            <a:off x="1417637" y="2887662"/>
            <a:ext cx="1676400" cy="254253"/>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2179637" y="51743"/>
            <a:ext cx="1524000" cy="243532"/>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ounded Rectangle 8"/>
          <p:cNvSpPr/>
          <p:nvPr/>
        </p:nvSpPr>
        <p:spPr bwMode="auto">
          <a:xfrm>
            <a:off x="1417637" y="6164262"/>
            <a:ext cx="1676400" cy="254253"/>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ounded Rectangle 9"/>
          <p:cNvSpPr/>
          <p:nvPr/>
        </p:nvSpPr>
        <p:spPr bwMode="auto">
          <a:xfrm>
            <a:off x="7056437" y="6613146"/>
            <a:ext cx="1676400" cy="254253"/>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ounded Rectangle 10"/>
          <p:cNvSpPr/>
          <p:nvPr/>
        </p:nvSpPr>
        <p:spPr bwMode="auto">
          <a:xfrm>
            <a:off x="1417637" y="2596896"/>
            <a:ext cx="2514600" cy="290766"/>
          </a:xfrm>
          <a:prstGeom prst="roundRect">
            <a:avLst/>
          </a:prstGeom>
          <a:noFill/>
          <a:ln w="28575">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ounded Rectangle 11"/>
          <p:cNvSpPr/>
          <p:nvPr/>
        </p:nvSpPr>
        <p:spPr bwMode="auto">
          <a:xfrm>
            <a:off x="564514" y="6613146"/>
            <a:ext cx="2148523" cy="254253"/>
          </a:xfrm>
          <a:prstGeom prst="roundRect">
            <a:avLst/>
          </a:prstGeom>
          <a:noFill/>
          <a:ln w="28575">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ounded Rectangle 12"/>
          <p:cNvSpPr/>
          <p:nvPr/>
        </p:nvSpPr>
        <p:spPr bwMode="auto">
          <a:xfrm>
            <a:off x="1417637" y="5848503"/>
            <a:ext cx="2514600" cy="290766"/>
          </a:xfrm>
          <a:prstGeom prst="roundRect">
            <a:avLst/>
          </a:prstGeom>
          <a:noFill/>
          <a:ln w="28575">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43575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Heterogeneous collections</a:t>
            </a:r>
          </a:p>
        </p:txBody>
      </p:sp>
      <p:sp>
        <p:nvSpPr>
          <p:cNvPr id="2" name="Text Placeholder 1"/>
          <p:cNvSpPr>
            <a:spLocks noGrp="1"/>
          </p:cNvSpPr>
          <p:nvPr>
            <p:ph type="body" sz="quarter" idx="10"/>
          </p:nvPr>
        </p:nvSpPr>
        <p:spPr>
          <a:xfrm>
            <a:off x="266992" y="1058862"/>
            <a:ext cx="11887200" cy="627864"/>
          </a:xfrm>
        </p:spPr>
        <p:txBody>
          <a:bodyPr/>
          <a:lstStyle/>
          <a:p>
            <a:pPr marL="0" indent="0">
              <a:buNone/>
            </a:pPr>
            <a:r>
              <a:rPr lang="en-US" sz="3200" dirty="0"/>
              <a:t>Consider multiple types in a single collection:</a:t>
            </a:r>
          </a:p>
        </p:txBody>
      </p:sp>
      <p:pic>
        <p:nvPicPr>
          <p:cNvPr id="14" name="Picture 13"/>
          <p:cNvPicPr>
            <a:picLocks noChangeAspect="1"/>
          </p:cNvPicPr>
          <p:nvPr/>
        </p:nvPicPr>
        <p:blipFill>
          <a:blip r:embed="rId3"/>
          <a:stretch>
            <a:fillRect/>
          </a:stretch>
        </p:blipFill>
        <p:spPr>
          <a:xfrm>
            <a:off x="378133" y="310694"/>
            <a:ext cx="10661637" cy="6595096"/>
          </a:xfrm>
          <a:prstGeom prst="rect">
            <a:avLst/>
          </a:prstGeom>
        </p:spPr>
      </p:pic>
      <p:sp>
        <p:nvSpPr>
          <p:cNvPr id="11" name="Rounded Rectangle 10"/>
          <p:cNvSpPr/>
          <p:nvPr/>
        </p:nvSpPr>
        <p:spPr bwMode="auto">
          <a:xfrm>
            <a:off x="579437" y="2735262"/>
            <a:ext cx="1295400" cy="228600"/>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71885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427037" y="384331"/>
            <a:ext cx="9918674" cy="6610194"/>
          </a:xfrm>
          <a:prstGeom prst="rect">
            <a:avLst/>
          </a:prstGeom>
        </p:spPr>
      </p:pic>
      <p:sp>
        <p:nvSpPr>
          <p:cNvPr id="16" name="Rounded Rectangle 15"/>
          <p:cNvSpPr/>
          <p:nvPr/>
        </p:nvSpPr>
        <p:spPr bwMode="auto">
          <a:xfrm>
            <a:off x="5226453" y="1564098"/>
            <a:ext cx="1143000" cy="246864"/>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ounded Rectangle 16"/>
          <p:cNvSpPr/>
          <p:nvPr/>
        </p:nvSpPr>
        <p:spPr bwMode="auto">
          <a:xfrm>
            <a:off x="5226453" y="3779461"/>
            <a:ext cx="1266825" cy="246864"/>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385339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419392" y="397480"/>
            <a:ext cx="8465845" cy="7062182"/>
          </a:xfrm>
          <a:prstGeom prst="rect">
            <a:avLst/>
          </a:prstGeom>
        </p:spPr>
      </p:pic>
      <p:sp>
        <p:nvSpPr>
          <p:cNvPr id="20" name="Rounded Rectangle 19"/>
          <p:cNvSpPr/>
          <p:nvPr/>
        </p:nvSpPr>
        <p:spPr bwMode="auto">
          <a:xfrm>
            <a:off x="4999037" y="1517649"/>
            <a:ext cx="1066800" cy="189723"/>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ounded Rectangle 20"/>
          <p:cNvSpPr/>
          <p:nvPr/>
        </p:nvSpPr>
        <p:spPr bwMode="auto">
          <a:xfrm>
            <a:off x="4999037" y="3155139"/>
            <a:ext cx="1066800" cy="189723"/>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ounded Rectangle 21"/>
          <p:cNvSpPr/>
          <p:nvPr/>
        </p:nvSpPr>
        <p:spPr bwMode="auto">
          <a:xfrm>
            <a:off x="4999037" y="5745939"/>
            <a:ext cx="1066800" cy="189723"/>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664131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Hierarchies</a:t>
            </a:r>
          </a:p>
        </p:txBody>
      </p:sp>
    </p:spTree>
    <p:extLst>
      <p:ext uri="{BB962C8B-B14F-4D97-AF65-F5344CB8AC3E}">
        <p14:creationId xmlns:p14="http://schemas.microsoft.com/office/powerpoint/2010/main" val="4072426614"/>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Hierarchical trees</a:t>
            </a:r>
          </a:p>
        </p:txBody>
      </p:sp>
      <p:sp>
        <p:nvSpPr>
          <p:cNvPr id="47" name="TextBox 46"/>
          <p:cNvSpPr txBox="1"/>
          <p:nvPr/>
        </p:nvSpPr>
        <p:spPr>
          <a:xfrm>
            <a:off x="3509948" y="1385637"/>
            <a:ext cx="8305440" cy="3679996"/>
          </a:xfrm>
          <a:prstGeom prst="rect">
            <a:avLst/>
          </a:prstGeom>
          <a:noFill/>
        </p:spPr>
        <p:txBody>
          <a:bodyPr wrap="square" rtlCol="0">
            <a:spAutoFit/>
          </a:bodyPr>
          <a:lstStyle/>
          <a:p>
            <a:pPr defTabSz="932597"/>
            <a:r>
              <a:rPr lang="en-US" sz="2800" dirty="0">
                <a:solidFill>
                  <a:srgbClr val="FFFFFF"/>
                </a:solidFill>
                <a:latin typeface="Consolas" panose="020B0609020204030204" pitchFamily="49" charset="0"/>
              </a:rPr>
              <a:t>{</a:t>
            </a:r>
          </a:p>
          <a:p>
            <a:pPr defTabSz="932597"/>
            <a:r>
              <a:rPr lang="en-US" sz="2800" dirty="0">
                <a:solidFill>
                  <a:srgbClr val="FFFFFF"/>
                </a:solidFill>
                <a:latin typeface="Consolas" panose="020B0609020204030204" pitchFamily="49" charset="0"/>
              </a:rPr>
              <a:t>  {"name": "Jill" },</a:t>
            </a:r>
          </a:p>
          <a:p>
            <a:pPr defTabSz="932597"/>
            <a:r>
              <a:rPr lang="en-US" sz="2800" dirty="0">
                <a:solidFill>
                  <a:srgbClr val="FFFFFF"/>
                </a:solidFill>
                <a:latin typeface="Consolas" panose="020B0609020204030204" pitchFamily="49" charset="0"/>
              </a:rPr>
              <a:t>  {"name": "Ben", "manager": "Jill" },</a:t>
            </a:r>
          </a:p>
          <a:p>
            <a:pPr defTabSz="932597"/>
            <a:r>
              <a:rPr lang="en-US" sz="2800" dirty="0">
                <a:solidFill>
                  <a:srgbClr val="FFFFFF"/>
                </a:solidFill>
                <a:latin typeface="Consolas" panose="020B0609020204030204" pitchFamily="49" charset="0"/>
              </a:rPr>
              <a:t>  {"name": "Susan", "manager": "Jill" },</a:t>
            </a:r>
          </a:p>
          <a:p>
            <a:pPr defTabSz="932597"/>
            <a:r>
              <a:rPr lang="en-US" sz="2800" dirty="0">
                <a:solidFill>
                  <a:srgbClr val="FFFFFF"/>
                </a:solidFill>
                <a:latin typeface="Consolas" panose="020B0609020204030204" pitchFamily="49" charset="0"/>
              </a:rPr>
              <a:t>  {"name": "Andrew", "manager": "Ben" },</a:t>
            </a:r>
          </a:p>
          <a:p>
            <a:pPr defTabSz="932597"/>
            <a:r>
              <a:rPr lang="en-US" sz="2800" dirty="0">
                <a:solidFill>
                  <a:srgbClr val="FFFFFF"/>
                </a:solidFill>
                <a:latin typeface="Consolas" panose="020B0609020204030204" pitchFamily="49" charset="0"/>
              </a:rPr>
              <a:t>  {"name": "Sven", "manager": "Susan" },</a:t>
            </a:r>
          </a:p>
          <a:p>
            <a:pPr defTabSz="932597"/>
            <a:r>
              <a:rPr lang="en-US" sz="2800" dirty="0">
                <a:solidFill>
                  <a:srgbClr val="FFFFFF"/>
                </a:solidFill>
                <a:latin typeface="Consolas" panose="020B0609020204030204" pitchFamily="49" charset="0"/>
              </a:rPr>
              <a:t>  {"name": "Thomas", "manager": "Sven" }</a:t>
            </a:r>
          </a:p>
          <a:p>
            <a:pPr defTabSz="932597"/>
            <a:r>
              <a:rPr lang="en-US" sz="2800" dirty="0">
                <a:solidFill>
                  <a:srgbClr val="FFFFFF"/>
                </a:solidFill>
                <a:latin typeface="Consolas" panose="020B0609020204030204" pitchFamily="49" charset="0"/>
              </a:rPr>
              <a:t>}</a:t>
            </a:r>
          </a:p>
        </p:txBody>
      </p:sp>
      <p:grpSp>
        <p:nvGrpSpPr>
          <p:cNvPr id="48" name="Group 47"/>
          <p:cNvGrpSpPr/>
          <p:nvPr/>
        </p:nvGrpSpPr>
        <p:grpSpPr>
          <a:xfrm>
            <a:off x="285276" y="1579738"/>
            <a:ext cx="2676442" cy="3556275"/>
            <a:chOff x="953558" y="1907646"/>
            <a:chExt cx="1716152" cy="2803917"/>
          </a:xfrm>
        </p:grpSpPr>
        <p:grpSp>
          <p:nvGrpSpPr>
            <p:cNvPr id="49" name="Group 48"/>
            <p:cNvGrpSpPr/>
            <p:nvPr/>
          </p:nvGrpSpPr>
          <p:grpSpPr>
            <a:xfrm>
              <a:off x="953558" y="1907646"/>
              <a:ext cx="1716152" cy="2803917"/>
              <a:chOff x="1114210" y="1592817"/>
              <a:chExt cx="1682655" cy="2749189"/>
            </a:xfrm>
          </p:grpSpPr>
          <p:sp>
            <p:nvSpPr>
              <p:cNvPr id="53" name="TextBox 52"/>
              <p:cNvSpPr txBox="1"/>
              <p:nvPr/>
            </p:nvSpPr>
            <p:spPr>
              <a:xfrm>
                <a:off x="1842603" y="1592817"/>
                <a:ext cx="334259"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Jill</a:t>
                </a:r>
              </a:p>
            </p:txBody>
          </p:sp>
          <p:sp>
            <p:nvSpPr>
              <p:cNvPr id="54" name="TextBox 53"/>
              <p:cNvSpPr txBox="1"/>
              <p:nvPr/>
            </p:nvSpPr>
            <p:spPr>
              <a:xfrm>
                <a:off x="1299678" y="2516742"/>
                <a:ext cx="446295"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Ben</a:t>
                </a:r>
              </a:p>
            </p:txBody>
          </p:sp>
          <p:sp>
            <p:nvSpPr>
              <p:cNvPr id="55" name="TextBox 54"/>
              <p:cNvSpPr txBox="1"/>
              <p:nvPr/>
            </p:nvSpPr>
            <p:spPr>
              <a:xfrm>
                <a:off x="2088255" y="2516742"/>
                <a:ext cx="631310"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Susan</a:t>
                </a:r>
              </a:p>
            </p:txBody>
          </p:sp>
          <p:sp>
            <p:nvSpPr>
              <p:cNvPr id="56" name="TextBox 55"/>
              <p:cNvSpPr txBox="1"/>
              <p:nvPr/>
            </p:nvSpPr>
            <p:spPr>
              <a:xfrm>
                <a:off x="2141957" y="3160335"/>
                <a:ext cx="526756"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Sven</a:t>
                </a:r>
              </a:p>
            </p:txBody>
          </p:sp>
          <p:sp>
            <p:nvSpPr>
              <p:cNvPr id="57" name="TextBox 56"/>
              <p:cNvSpPr txBox="1"/>
              <p:nvPr/>
            </p:nvSpPr>
            <p:spPr>
              <a:xfrm>
                <a:off x="1114210" y="3151406"/>
                <a:ext cx="785981"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Andrew</a:t>
                </a:r>
              </a:p>
            </p:txBody>
          </p:sp>
          <p:sp>
            <p:nvSpPr>
              <p:cNvPr id="58" name="TextBox 57"/>
              <p:cNvSpPr txBox="1"/>
              <p:nvPr/>
            </p:nvSpPr>
            <p:spPr>
              <a:xfrm>
                <a:off x="1992876" y="3978010"/>
                <a:ext cx="803989"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Thomas</a:t>
                </a:r>
              </a:p>
            </p:txBody>
          </p:sp>
          <p:cxnSp>
            <p:nvCxnSpPr>
              <p:cNvPr id="59" name="Elbow Connector 58"/>
              <p:cNvCxnSpPr>
                <a:stCxn id="53" idx="2"/>
                <a:endCxn id="54" idx="0"/>
              </p:cNvCxnSpPr>
              <p:nvPr/>
            </p:nvCxnSpPr>
            <p:spPr>
              <a:xfrm rot="5400000">
                <a:off x="1501671" y="1992464"/>
                <a:ext cx="567084" cy="481472"/>
              </a:xfrm>
              <a:prstGeom prst="bentConnector3">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3" idx="2"/>
                <a:endCxn id="55" idx="0"/>
              </p:cNvCxnSpPr>
              <p:nvPr/>
            </p:nvCxnSpPr>
            <p:spPr>
              <a:xfrm rot="16200000" flipH="1">
                <a:off x="1946701" y="2028905"/>
                <a:ext cx="567084" cy="408588"/>
              </a:xfrm>
              <a:prstGeom prst="bentConnector3">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a:stCxn id="54" idx="2"/>
              <a:endCxn id="57" idx="0"/>
            </p:cNvCxnSpPr>
            <p:nvPr/>
          </p:nvCxnSpPr>
          <p:spPr>
            <a:xfrm>
              <a:off x="1392390" y="3213908"/>
              <a:ext cx="872" cy="283354"/>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441568" y="3242443"/>
              <a:ext cx="1" cy="26499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58" idx="0"/>
            </p:cNvCxnSpPr>
            <p:nvPr/>
          </p:nvCxnSpPr>
          <p:spPr>
            <a:xfrm>
              <a:off x="2296449" y="3870313"/>
              <a:ext cx="3045" cy="47000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5" name="Oval 24"/>
          <p:cNvSpPr/>
          <p:nvPr/>
        </p:nvSpPr>
        <p:spPr bwMode="auto">
          <a:xfrm>
            <a:off x="4243833" y="2278075"/>
            <a:ext cx="973912" cy="496839"/>
          </a:xfrm>
          <a:prstGeom prst="ellipse">
            <a:avLst/>
          </a:prstGeom>
          <a:noFill/>
          <a:ln w="28575">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p:cNvSpPr/>
          <p:nvPr/>
        </p:nvSpPr>
        <p:spPr bwMode="auto">
          <a:xfrm>
            <a:off x="7254168" y="2278062"/>
            <a:ext cx="1522816" cy="496839"/>
          </a:xfrm>
          <a:prstGeom prst="ellipse">
            <a:avLst/>
          </a:prstGeom>
          <a:noFill/>
          <a:ln w="28575">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0" name="Picture 29"/>
          <p:cNvPicPr>
            <a:picLocks noChangeAspect="1"/>
          </p:cNvPicPr>
          <p:nvPr/>
        </p:nvPicPr>
        <p:blipFill>
          <a:blip r:embed="rId3"/>
          <a:stretch>
            <a:fillRect/>
          </a:stretch>
        </p:blipFill>
        <p:spPr>
          <a:xfrm>
            <a:off x="123421" y="1309213"/>
            <a:ext cx="12192000" cy="5067300"/>
          </a:xfrm>
          <a:prstGeom prst="rect">
            <a:avLst/>
          </a:prstGeom>
        </p:spPr>
      </p:pic>
      <p:pic>
        <p:nvPicPr>
          <p:cNvPr id="34" name="Picture 33"/>
          <p:cNvPicPr>
            <a:picLocks noChangeAspect="1"/>
          </p:cNvPicPr>
          <p:nvPr/>
        </p:nvPicPr>
        <p:blipFill>
          <a:blip r:embed="rId4"/>
          <a:stretch>
            <a:fillRect/>
          </a:stretch>
        </p:blipFill>
        <p:spPr>
          <a:xfrm>
            <a:off x="122237" y="1287462"/>
            <a:ext cx="12192000" cy="4978400"/>
          </a:xfrm>
          <a:prstGeom prst="rect">
            <a:avLst/>
          </a:prstGeom>
        </p:spPr>
      </p:pic>
    </p:spTree>
    <p:extLst>
      <p:ext uri="{BB962C8B-B14F-4D97-AF65-F5344CB8AC3E}">
        <p14:creationId xmlns:p14="http://schemas.microsoft.com/office/powerpoint/2010/main" val="19828942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par>
                                <p:cTn id="21" presetID="10" presetClass="exit" presetSubtype="0" fill="hold" grpId="1" nodeType="withEffect">
                                  <p:stCondLst>
                                    <p:cond delay="0"/>
                                  </p:stCondLst>
                                  <p:childTnLst>
                                    <p:animEffect transition="out" filter="fade">
                                      <p:cBhvr>
                                        <p:cTn id="22" dur="500"/>
                                        <p:tgtEl>
                                          <p:spTgt spid="25"/>
                                        </p:tgtEl>
                                      </p:cBhvr>
                                    </p:animEffect>
                                    <p:set>
                                      <p:cBhvr>
                                        <p:cTn id="23" dur="1" fill="hold">
                                          <p:stCondLst>
                                            <p:cond delay="499"/>
                                          </p:stCondLst>
                                        </p:cTn>
                                        <p:tgtEl>
                                          <p:spTgt spid="25"/>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40"/>
                                        </p:tgtEl>
                                      </p:cBhvr>
                                    </p:animEffect>
                                    <p:set>
                                      <p:cBhvr>
                                        <p:cTn id="26" dur="1" fill="hold">
                                          <p:stCondLst>
                                            <p:cond delay="499"/>
                                          </p:stCondLst>
                                        </p:cTn>
                                        <p:tgtEl>
                                          <p:spTgt spid="4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par>
                                <p:cTn id="32" presetID="10" presetClass="exit" presetSubtype="0" fill="hold" nodeType="withEffect">
                                  <p:stCondLst>
                                    <p:cond delay="0"/>
                                  </p:stCondLst>
                                  <p:childTnLst>
                                    <p:animEffect transition="out" filter="fade">
                                      <p:cBhvr>
                                        <p:cTn id="33" dur="500"/>
                                        <p:tgtEl>
                                          <p:spTgt spid="30"/>
                                        </p:tgtEl>
                                      </p:cBhvr>
                                    </p:animEffect>
                                    <p:set>
                                      <p:cBhvr>
                                        <p:cTn id="34"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25" grpId="0" animBg="1"/>
      <p:bldP spid="25" grpId="1" animBg="1"/>
      <p:bldP spid="40" grpId="0" animBg="1"/>
      <p:bldP spid="40" grpId="1"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Relational</a:t>
            </a:r>
          </a:p>
          <a:p>
            <a:r>
              <a:rPr lang="en-US" dirty="0"/>
              <a:t>Non-relational (NoSQL)</a:t>
            </a:r>
            <a:br>
              <a:rPr lang="en-US" dirty="0"/>
            </a:br>
            <a:r>
              <a:rPr lang="en-US" dirty="0"/>
              <a:t>	Column-family</a:t>
            </a:r>
            <a:br>
              <a:rPr lang="en-US" dirty="0"/>
            </a:br>
            <a:r>
              <a:rPr lang="en-US" dirty="0"/>
              <a:t>	Key-value</a:t>
            </a:r>
            <a:br>
              <a:rPr lang="en-US" dirty="0"/>
            </a:br>
            <a:r>
              <a:rPr lang="en-US" dirty="0"/>
              <a:t>	Graph</a:t>
            </a:r>
            <a:br>
              <a:rPr lang="en-US" dirty="0"/>
            </a:br>
            <a:r>
              <a:rPr lang="en-US" dirty="0"/>
              <a:t>	Document</a:t>
            </a:r>
          </a:p>
        </p:txBody>
      </p:sp>
      <p:sp>
        <p:nvSpPr>
          <p:cNvPr id="2" name="Title 1"/>
          <p:cNvSpPr>
            <a:spLocks noGrp="1"/>
          </p:cNvSpPr>
          <p:nvPr>
            <p:ph type="title"/>
          </p:nvPr>
        </p:nvSpPr>
        <p:spPr/>
        <p:txBody>
          <a:bodyPr/>
          <a:lstStyle/>
          <a:p>
            <a:r>
              <a:rPr lang="en-US" dirty="0"/>
              <a:t>Kinds of databases</a:t>
            </a:r>
            <a:br>
              <a:rPr lang="en-US" dirty="0"/>
            </a:br>
            <a:r>
              <a:rPr lang="en-US" dirty="0"/>
              <a:t/>
            </a:r>
            <a:br>
              <a:rPr lang="en-US" dirty="0"/>
            </a:br>
            <a:endParaRPr lang="en-US" dirty="0"/>
          </a:p>
        </p:txBody>
      </p:sp>
      <p:sp>
        <p:nvSpPr>
          <p:cNvPr id="4" name="Oval 3"/>
          <p:cNvSpPr/>
          <p:nvPr/>
        </p:nvSpPr>
        <p:spPr bwMode="auto">
          <a:xfrm>
            <a:off x="960437" y="4030662"/>
            <a:ext cx="2895190" cy="746337"/>
          </a:xfrm>
          <a:prstGeom prst="ellipse">
            <a:avLst/>
          </a:prstGeom>
          <a:noFill/>
          <a:ln w="57150">
            <a:solidFill>
              <a:srgbClr val="FFFF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FFFFFF"/>
                  </a:gs>
                  <a:gs pos="100000">
                    <a:srgbClr val="FFFFFF"/>
                  </a:gs>
                </a:gsLst>
                <a:lin ang="5400000" scaled="0"/>
              </a:gradFill>
              <a:latin typeface="Segoe UI"/>
            </a:endParaRPr>
          </a:p>
        </p:txBody>
      </p:sp>
    </p:spTree>
    <p:extLst>
      <p:ext uri="{BB962C8B-B14F-4D97-AF65-F5344CB8AC3E}">
        <p14:creationId xmlns:p14="http://schemas.microsoft.com/office/powerpoint/2010/main" val="31654460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Hierarchical trees</a:t>
            </a:r>
          </a:p>
        </p:txBody>
      </p:sp>
      <p:sp>
        <p:nvSpPr>
          <p:cNvPr id="24" name="TextBox 23"/>
          <p:cNvSpPr txBox="1"/>
          <p:nvPr/>
        </p:nvSpPr>
        <p:spPr>
          <a:xfrm>
            <a:off x="3204507" y="1505215"/>
            <a:ext cx="10378985" cy="3679996"/>
          </a:xfrm>
          <a:prstGeom prst="rect">
            <a:avLst/>
          </a:prstGeom>
          <a:noFill/>
        </p:spPr>
        <p:txBody>
          <a:bodyPr wrap="square" rtlCol="0">
            <a:spAutoFit/>
          </a:bodyPr>
          <a:lstStyle/>
          <a:p>
            <a:pPr defTabSz="932597"/>
            <a:r>
              <a:rPr lang="en-US" sz="2800" dirty="0">
                <a:solidFill>
                  <a:srgbClr val="FFFFFF"/>
                </a:solidFill>
                <a:latin typeface="Consolas" panose="020B0609020204030204" pitchFamily="49" charset="0"/>
              </a:rPr>
              <a:t>{</a:t>
            </a:r>
          </a:p>
          <a:p>
            <a:pPr defTabSz="932597"/>
            <a:r>
              <a:rPr lang="en-US" sz="2800" dirty="0">
                <a:solidFill>
                  <a:srgbClr val="FFFFFF"/>
                </a:solidFill>
                <a:latin typeface="Consolas" panose="020B0609020204030204" pitchFamily="49" charset="0"/>
              </a:rPr>
              <a:t>  {"name": "Jill", directs:["</a:t>
            </a:r>
            <a:r>
              <a:rPr lang="en-US" sz="2800" dirty="0" err="1">
                <a:solidFill>
                  <a:srgbClr val="FFFFFF"/>
                </a:solidFill>
                <a:latin typeface="Consolas" panose="020B0609020204030204" pitchFamily="49" charset="0"/>
              </a:rPr>
              <a:t>Ben","Susan</a:t>
            </a:r>
            <a:r>
              <a:rPr lang="en-US" sz="2800" dirty="0">
                <a:solidFill>
                  <a:srgbClr val="FFFFFF"/>
                </a:solidFill>
                <a:latin typeface="Consolas" panose="020B0609020204030204" pitchFamily="49" charset="0"/>
              </a:rPr>
              <a:t>"] },</a:t>
            </a:r>
          </a:p>
          <a:p>
            <a:pPr defTabSz="932597"/>
            <a:r>
              <a:rPr lang="en-US" sz="2800" dirty="0">
                <a:solidFill>
                  <a:srgbClr val="FFFFFF"/>
                </a:solidFill>
                <a:latin typeface="Consolas" panose="020B0609020204030204" pitchFamily="49" charset="0"/>
              </a:rPr>
              <a:t>  {"name": "Ben", directs:["Andrew"] },</a:t>
            </a:r>
          </a:p>
          <a:p>
            <a:pPr defTabSz="932597"/>
            <a:r>
              <a:rPr lang="en-US" sz="2800" dirty="0">
                <a:solidFill>
                  <a:srgbClr val="FFFFFF"/>
                </a:solidFill>
                <a:latin typeface="Consolas" panose="020B0609020204030204" pitchFamily="49" charset="0"/>
              </a:rPr>
              <a:t>  {"name": "Susan", directs: ["Sven"] },</a:t>
            </a:r>
          </a:p>
          <a:p>
            <a:pPr defTabSz="932597"/>
            <a:r>
              <a:rPr lang="en-US" sz="2800" dirty="0">
                <a:solidFill>
                  <a:srgbClr val="FFFFFF"/>
                </a:solidFill>
                <a:latin typeface="Consolas" panose="020B0609020204030204" pitchFamily="49" charset="0"/>
              </a:rPr>
              <a:t>  {"name": "Andrew" },</a:t>
            </a:r>
          </a:p>
          <a:p>
            <a:pPr defTabSz="932597"/>
            <a:r>
              <a:rPr lang="en-US" sz="2800" dirty="0">
                <a:solidFill>
                  <a:srgbClr val="FFFFFF"/>
                </a:solidFill>
                <a:latin typeface="Consolas" panose="020B0609020204030204" pitchFamily="49" charset="0"/>
              </a:rPr>
              <a:t>  {"name": "Sven", directs: ["Thomas"] },</a:t>
            </a:r>
          </a:p>
          <a:p>
            <a:pPr defTabSz="932597"/>
            <a:r>
              <a:rPr lang="en-US" sz="2800" dirty="0">
                <a:solidFill>
                  <a:srgbClr val="FFFFFF"/>
                </a:solidFill>
                <a:latin typeface="Consolas" panose="020B0609020204030204" pitchFamily="49" charset="0"/>
              </a:rPr>
              <a:t>  {"name": "Thomas" }</a:t>
            </a:r>
          </a:p>
          <a:p>
            <a:pPr defTabSz="932597"/>
            <a:r>
              <a:rPr lang="en-US" sz="2800" dirty="0">
                <a:solidFill>
                  <a:srgbClr val="FFFFFF"/>
                </a:solidFill>
                <a:latin typeface="Consolas" panose="020B0609020204030204" pitchFamily="49" charset="0"/>
              </a:rPr>
              <a:t>}</a:t>
            </a:r>
          </a:p>
        </p:txBody>
      </p:sp>
      <p:grpSp>
        <p:nvGrpSpPr>
          <p:cNvPr id="50" name="Group 49"/>
          <p:cNvGrpSpPr/>
          <p:nvPr/>
        </p:nvGrpSpPr>
        <p:grpSpPr>
          <a:xfrm>
            <a:off x="285276" y="1579738"/>
            <a:ext cx="2676442" cy="3556275"/>
            <a:chOff x="953558" y="1907646"/>
            <a:chExt cx="1716152" cy="2803917"/>
          </a:xfrm>
        </p:grpSpPr>
        <p:grpSp>
          <p:nvGrpSpPr>
            <p:cNvPr id="51" name="Group 50"/>
            <p:cNvGrpSpPr/>
            <p:nvPr/>
          </p:nvGrpSpPr>
          <p:grpSpPr>
            <a:xfrm>
              <a:off x="953558" y="1907646"/>
              <a:ext cx="1716152" cy="2803917"/>
              <a:chOff x="1114210" y="1592817"/>
              <a:chExt cx="1682655" cy="2749189"/>
            </a:xfrm>
          </p:grpSpPr>
          <p:sp>
            <p:nvSpPr>
              <p:cNvPr id="55" name="TextBox 54"/>
              <p:cNvSpPr txBox="1"/>
              <p:nvPr/>
            </p:nvSpPr>
            <p:spPr>
              <a:xfrm>
                <a:off x="1842603" y="1592817"/>
                <a:ext cx="334259"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Jill</a:t>
                </a:r>
              </a:p>
            </p:txBody>
          </p:sp>
          <p:sp>
            <p:nvSpPr>
              <p:cNvPr id="56" name="TextBox 55"/>
              <p:cNvSpPr txBox="1"/>
              <p:nvPr/>
            </p:nvSpPr>
            <p:spPr>
              <a:xfrm>
                <a:off x="1299678" y="2516742"/>
                <a:ext cx="446295"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Ben</a:t>
                </a:r>
              </a:p>
            </p:txBody>
          </p:sp>
          <p:sp>
            <p:nvSpPr>
              <p:cNvPr id="57" name="TextBox 56"/>
              <p:cNvSpPr txBox="1"/>
              <p:nvPr/>
            </p:nvSpPr>
            <p:spPr>
              <a:xfrm>
                <a:off x="2088255" y="2516742"/>
                <a:ext cx="631310"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Susan</a:t>
                </a:r>
              </a:p>
            </p:txBody>
          </p:sp>
          <p:sp>
            <p:nvSpPr>
              <p:cNvPr id="58" name="TextBox 57"/>
              <p:cNvSpPr txBox="1"/>
              <p:nvPr/>
            </p:nvSpPr>
            <p:spPr>
              <a:xfrm>
                <a:off x="2141957" y="3160335"/>
                <a:ext cx="526756"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Sven</a:t>
                </a:r>
              </a:p>
            </p:txBody>
          </p:sp>
          <p:sp>
            <p:nvSpPr>
              <p:cNvPr id="59" name="TextBox 58"/>
              <p:cNvSpPr txBox="1"/>
              <p:nvPr/>
            </p:nvSpPr>
            <p:spPr>
              <a:xfrm>
                <a:off x="1114210" y="3151406"/>
                <a:ext cx="785981"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Andrew</a:t>
                </a:r>
              </a:p>
            </p:txBody>
          </p:sp>
          <p:sp>
            <p:nvSpPr>
              <p:cNvPr id="60" name="TextBox 59"/>
              <p:cNvSpPr txBox="1"/>
              <p:nvPr/>
            </p:nvSpPr>
            <p:spPr>
              <a:xfrm>
                <a:off x="1992876" y="3978010"/>
                <a:ext cx="803989"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Thomas</a:t>
                </a:r>
              </a:p>
            </p:txBody>
          </p:sp>
          <p:cxnSp>
            <p:nvCxnSpPr>
              <p:cNvPr id="61" name="Elbow Connector 60"/>
              <p:cNvCxnSpPr>
                <a:stCxn id="55" idx="2"/>
                <a:endCxn id="56" idx="0"/>
              </p:cNvCxnSpPr>
              <p:nvPr/>
            </p:nvCxnSpPr>
            <p:spPr>
              <a:xfrm rot="5400000">
                <a:off x="1501671" y="1992464"/>
                <a:ext cx="567084" cy="481472"/>
              </a:xfrm>
              <a:prstGeom prst="bentConnector3">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55" idx="2"/>
                <a:endCxn id="57" idx="0"/>
              </p:cNvCxnSpPr>
              <p:nvPr/>
            </p:nvCxnSpPr>
            <p:spPr>
              <a:xfrm rot="16200000" flipH="1">
                <a:off x="1946701" y="2028905"/>
                <a:ext cx="567084" cy="408588"/>
              </a:xfrm>
              <a:prstGeom prst="bentConnector3">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grpSp>
        <p:cxnSp>
          <p:nvCxnSpPr>
            <p:cNvPr id="52" name="Straight Connector 51"/>
            <p:cNvCxnSpPr>
              <a:stCxn id="56" idx="2"/>
              <a:endCxn id="59" idx="0"/>
            </p:cNvCxnSpPr>
            <p:nvPr/>
          </p:nvCxnSpPr>
          <p:spPr>
            <a:xfrm>
              <a:off x="1392390" y="3213908"/>
              <a:ext cx="872" cy="283354"/>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441568" y="3242443"/>
              <a:ext cx="1" cy="26499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8" idx="2"/>
              <a:endCxn id="60" idx="0"/>
            </p:cNvCxnSpPr>
            <p:nvPr/>
          </p:nvCxnSpPr>
          <p:spPr>
            <a:xfrm>
              <a:off x="2296449" y="3870313"/>
              <a:ext cx="3045" cy="47000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8" name="Picture 7"/>
          <p:cNvPicPr>
            <a:picLocks noChangeAspect="1"/>
          </p:cNvPicPr>
          <p:nvPr/>
        </p:nvPicPr>
        <p:blipFill>
          <a:blip r:embed="rId3"/>
          <a:stretch>
            <a:fillRect/>
          </a:stretch>
        </p:blipFill>
        <p:spPr>
          <a:xfrm>
            <a:off x="161521" y="1212849"/>
            <a:ext cx="12115800" cy="5346700"/>
          </a:xfrm>
          <a:prstGeom prst="rect">
            <a:avLst/>
          </a:prstGeom>
        </p:spPr>
      </p:pic>
      <p:sp>
        <p:nvSpPr>
          <p:cNvPr id="9" name="Oval 8"/>
          <p:cNvSpPr/>
          <p:nvPr/>
        </p:nvSpPr>
        <p:spPr bwMode="auto">
          <a:xfrm>
            <a:off x="3968980" y="2041336"/>
            <a:ext cx="1030057" cy="389126"/>
          </a:xfrm>
          <a:prstGeom prst="ellipse">
            <a:avLst/>
          </a:prstGeom>
          <a:noFill/>
          <a:ln w="28575">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Oval 27"/>
          <p:cNvSpPr/>
          <p:nvPr/>
        </p:nvSpPr>
        <p:spPr bwMode="auto">
          <a:xfrm>
            <a:off x="6751637" y="1939740"/>
            <a:ext cx="4953000" cy="566922"/>
          </a:xfrm>
          <a:prstGeom prst="ellipse">
            <a:avLst/>
          </a:prstGeom>
          <a:noFill/>
          <a:ln w="28575">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4"/>
          <a:stretch>
            <a:fillRect/>
          </a:stretch>
        </p:blipFill>
        <p:spPr>
          <a:xfrm>
            <a:off x="173037" y="1236662"/>
            <a:ext cx="12141200" cy="4851400"/>
          </a:xfrm>
          <a:prstGeom prst="rect">
            <a:avLst/>
          </a:prstGeom>
        </p:spPr>
      </p:pic>
    </p:spTree>
    <p:extLst>
      <p:ext uri="{BB962C8B-B14F-4D97-AF65-F5344CB8AC3E}">
        <p14:creationId xmlns:p14="http://schemas.microsoft.com/office/powerpoint/2010/main" val="2887994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28"/>
                                        </p:tgtEl>
                                      </p:cBhvr>
                                    </p:animEffect>
                                    <p:set>
                                      <p:cBhvr>
                                        <p:cTn id="26" dur="1" fill="hold">
                                          <p:stCondLst>
                                            <p:cond delay="499"/>
                                          </p:stCondLst>
                                        </p:cTn>
                                        <p:tgtEl>
                                          <p:spTgt spid="2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xit" presetSubtype="0" fill="hold" nodeType="withEffect">
                                  <p:stCondLst>
                                    <p:cond delay="0"/>
                                  </p:stCondLst>
                                  <p:childTnLst>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9" grpId="0" animBg="1"/>
      <p:bldP spid="9" grpId="1" animBg="1"/>
      <p:bldP spid="28" grpId="0" animBg="1"/>
      <p:bldP spid="28"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Keywords</a:t>
            </a:r>
          </a:p>
        </p:txBody>
      </p:sp>
    </p:spTree>
    <p:extLst>
      <p:ext uri="{BB962C8B-B14F-4D97-AF65-F5344CB8AC3E}">
        <p14:creationId xmlns:p14="http://schemas.microsoft.com/office/powerpoint/2010/main" val="3657463451"/>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 search</a:t>
            </a:r>
          </a:p>
        </p:txBody>
      </p:sp>
      <p:sp>
        <p:nvSpPr>
          <p:cNvPr id="3" name="TextBox 2"/>
          <p:cNvSpPr txBox="1"/>
          <p:nvPr/>
        </p:nvSpPr>
        <p:spPr>
          <a:xfrm>
            <a:off x="350837" y="1363662"/>
            <a:ext cx="9677649" cy="2292935"/>
          </a:xfrm>
          <a:prstGeom prst="rect">
            <a:avLst/>
          </a:prstGeom>
          <a:noFill/>
        </p:spPr>
        <p:txBody>
          <a:bodyPr wrap="none" rtlCol="0">
            <a:spAutoFit/>
          </a:bodyPr>
          <a:lstStyle/>
          <a:p>
            <a:pPr defTabSz="932597"/>
            <a:r>
              <a:rPr lang="en-US" sz="2860" dirty="0">
                <a:solidFill>
                  <a:srgbClr val="FFFFFF"/>
                </a:solidFill>
                <a:latin typeface="Consolas" panose="020B0609020204030204" pitchFamily="49" charset="0"/>
              </a:rPr>
              <a:t>{</a:t>
            </a:r>
          </a:p>
          <a:p>
            <a:pPr defTabSz="932597"/>
            <a:r>
              <a:rPr lang="en-US" sz="2860" dirty="0">
                <a:solidFill>
                  <a:srgbClr val="FFFFFF"/>
                </a:solidFill>
                <a:latin typeface="Consolas" panose="020B0609020204030204" pitchFamily="49" charset="0"/>
              </a:rPr>
              <a:t>  </a:t>
            </a:r>
            <a:r>
              <a:rPr lang="en-US" sz="2860" dirty="0" smtClean="0">
                <a:solidFill>
                  <a:srgbClr val="FFFFFF"/>
                </a:solidFill>
                <a:latin typeface="Consolas" panose="020B0609020204030204" pitchFamily="49" charset="0"/>
              </a:rPr>
              <a:t>"id": </a:t>
            </a:r>
            <a:r>
              <a:rPr lang="en-US" sz="2860" dirty="0">
                <a:solidFill>
                  <a:srgbClr val="FFFFFF"/>
                </a:solidFill>
                <a:latin typeface="Consolas" panose="020B0609020204030204" pitchFamily="49" charset="0"/>
              </a:rPr>
              <a:t>"CDC101", </a:t>
            </a:r>
          </a:p>
          <a:p>
            <a:pPr defTabSz="932597"/>
            <a:r>
              <a:rPr lang="en-US" sz="2860" dirty="0">
                <a:solidFill>
                  <a:srgbClr val="FFFFFF"/>
                </a:solidFill>
                <a:latin typeface="Consolas" panose="020B0609020204030204" pitchFamily="49" charset="0"/>
              </a:rPr>
              <a:t>  </a:t>
            </a:r>
            <a:r>
              <a:rPr lang="en-US" sz="2860" dirty="0" smtClean="0">
                <a:solidFill>
                  <a:srgbClr val="FFFFFF"/>
                </a:solidFill>
                <a:latin typeface="Consolas" panose="020B0609020204030204" pitchFamily="49" charset="0"/>
              </a:rPr>
              <a:t>"title": </a:t>
            </a:r>
            <a:r>
              <a:rPr lang="en-US" sz="2860" dirty="0">
                <a:solidFill>
                  <a:srgbClr val="FFFFFF"/>
                </a:solidFill>
                <a:latin typeface="Consolas" panose="020B0609020204030204" pitchFamily="49" charset="0"/>
              </a:rPr>
              <a:t>"Fundamentals of database design",  </a:t>
            </a:r>
          </a:p>
          <a:p>
            <a:pPr defTabSz="932597"/>
            <a:r>
              <a:rPr lang="en-US" sz="2860" dirty="0">
                <a:solidFill>
                  <a:srgbClr val="FFFFFF"/>
                </a:solidFill>
                <a:latin typeface="Consolas" panose="020B0609020204030204" pitchFamily="49" charset="0"/>
              </a:rPr>
              <a:t>  </a:t>
            </a:r>
            <a:r>
              <a:rPr lang="en-US" sz="2860" dirty="0" smtClean="0">
                <a:solidFill>
                  <a:srgbClr val="FFFFFF"/>
                </a:solidFill>
                <a:latin typeface="Consolas" panose="020B0609020204030204" pitchFamily="49" charset="0"/>
              </a:rPr>
              <a:t>"credits": </a:t>
            </a:r>
            <a:r>
              <a:rPr lang="en-US" sz="2860" dirty="0">
                <a:solidFill>
                  <a:srgbClr val="FFFFFF"/>
                </a:solidFill>
                <a:latin typeface="Consolas" panose="020B0609020204030204" pitchFamily="49" charset="0"/>
              </a:rPr>
              <a:t>10</a:t>
            </a:r>
          </a:p>
          <a:p>
            <a:pPr defTabSz="932597"/>
            <a:r>
              <a:rPr lang="en-US" sz="286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4186569858"/>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 search</a:t>
            </a:r>
          </a:p>
        </p:txBody>
      </p:sp>
      <p:pic>
        <p:nvPicPr>
          <p:cNvPr id="3" name="Picture 2"/>
          <p:cNvPicPr>
            <a:picLocks noChangeAspect="1"/>
          </p:cNvPicPr>
          <p:nvPr/>
        </p:nvPicPr>
        <p:blipFill>
          <a:blip r:embed="rId3"/>
          <a:stretch>
            <a:fillRect/>
          </a:stretch>
        </p:blipFill>
        <p:spPr>
          <a:xfrm>
            <a:off x="-1" y="362147"/>
            <a:ext cx="12436475" cy="6270229"/>
          </a:xfrm>
          <a:prstGeom prst="rect">
            <a:avLst/>
          </a:prstGeom>
        </p:spPr>
      </p:pic>
      <p:sp>
        <p:nvSpPr>
          <p:cNvPr id="4" name="Rounded Rectangle 3"/>
          <p:cNvSpPr/>
          <p:nvPr/>
        </p:nvSpPr>
        <p:spPr bwMode="auto">
          <a:xfrm>
            <a:off x="1493837" y="5019675"/>
            <a:ext cx="1295400" cy="228600"/>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ounded Rectangle 4"/>
          <p:cNvSpPr/>
          <p:nvPr/>
        </p:nvSpPr>
        <p:spPr bwMode="auto">
          <a:xfrm>
            <a:off x="180975" y="4030662"/>
            <a:ext cx="3903661" cy="304800"/>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254554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 search</a:t>
            </a:r>
          </a:p>
        </p:txBody>
      </p:sp>
      <p:sp>
        <p:nvSpPr>
          <p:cNvPr id="5" name="Rectangle 4"/>
          <p:cNvSpPr/>
          <p:nvPr/>
        </p:nvSpPr>
        <p:spPr>
          <a:xfrm>
            <a:off x="372227" y="4384075"/>
            <a:ext cx="11865810" cy="1384995"/>
          </a:xfrm>
          <a:prstGeom prst="rect">
            <a:avLst/>
          </a:prstGeom>
        </p:spPr>
        <p:txBody>
          <a:bodyPr wrap="square">
            <a:spAutoFit/>
          </a:bodyPr>
          <a:lstStyle/>
          <a:p>
            <a:pPr defTabSz="932597"/>
            <a:r>
              <a:rPr lang="en-US" sz="2800" dirty="0" err="1" smtClean="0">
                <a:solidFill>
                  <a:srgbClr val="FFFFFF"/>
                </a:solidFill>
                <a:latin typeface="Segoe UI"/>
              </a:rPr>
              <a:t>RegEx</a:t>
            </a:r>
            <a:r>
              <a:rPr lang="en-US" sz="2800" dirty="0" smtClean="0">
                <a:solidFill>
                  <a:srgbClr val="FFFFFF"/>
                </a:solidFill>
                <a:latin typeface="Segoe UI"/>
              </a:rPr>
              <a:t> </a:t>
            </a:r>
            <a:r>
              <a:rPr lang="en-US" sz="2800" dirty="0">
                <a:solidFill>
                  <a:srgbClr val="FFFFFF"/>
                </a:solidFill>
                <a:latin typeface="Segoe UI"/>
              </a:rPr>
              <a:t>to transform words to </a:t>
            </a:r>
            <a:r>
              <a:rPr lang="en-US" sz="2800" dirty="0" smtClean="0">
                <a:solidFill>
                  <a:srgbClr val="FFFFFF"/>
                </a:solidFill>
                <a:latin typeface="Segoe UI"/>
              </a:rPr>
              <a:t>lowercase, remove </a:t>
            </a:r>
            <a:r>
              <a:rPr lang="en-US" sz="2800" dirty="0">
                <a:solidFill>
                  <a:srgbClr val="FFFFFF"/>
                </a:solidFill>
                <a:latin typeface="Segoe UI"/>
              </a:rPr>
              <a:t>punctuation. </a:t>
            </a:r>
          </a:p>
          <a:p>
            <a:pPr defTabSz="932597"/>
            <a:r>
              <a:rPr lang="en-US" sz="2800" dirty="0">
                <a:solidFill>
                  <a:srgbClr val="FFFFFF"/>
                </a:solidFill>
                <a:latin typeface="Segoe UI"/>
              </a:rPr>
              <a:t>Strip out stop words like “to”, “the”, “of”  etc. </a:t>
            </a:r>
          </a:p>
          <a:p>
            <a:pPr defTabSz="932597"/>
            <a:r>
              <a:rPr lang="en-US" sz="2800" dirty="0" err="1">
                <a:solidFill>
                  <a:srgbClr val="FFFFFF"/>
                </a:solidFill>
                <a:latin typeface="Segoe UI"/>
              </a:rPr>
              <a:t>Denormalize</a:t>
            </a:r>
            <a:r>
              <a:rPr lang="en-US" sz="2800" dirty="0">
                <a:solidFill>
                  <a:srgbClr val="FFFFFF"/>
                </a:solidFill>
                <a:latin typeface="Segoe UI"/>
              </a:rPr>
              <a:t> keywords </a:t>
            </a:r>
            <a:r>
              <a:rPr lang="en-US" sz="2800" dirty="0" smtClean="0">
                <a:solidFill>
                  <a:srgbClr val="FFFFFF"/>
                </a:solidFill>
                <a:latin typeface="Segoe UI"/>
              </a:rPr>
              <a:t>into </a:t>
            </a:r>
            <a:r>
              <a:rPr lang="en-US" sz="2800" dirty="0">
                <a:solidFill>
                  <a:srgbClr val="FFFFFF"/>
                </a:solidFill>
                <a:latin typeface="Segoe UI"/>
              </a:rPr>
              <a:t>key phrases</a:t>
            </a:r>
          </a:p>
        </p:txBody>
      </p:sp>
      <p:sp>
        <p:nvSpPr>
          <p:cNvPr id="8" name="TextBox 7"/>
          <p:cNvSpPr txBox="1"/>
          <p:nvPr/>
        </p:nvSpPr>
        <p:spPr>
          <a:xfrm>
            <a:off x="350837" y="1363662"/>
            <a:ext cx="10831811" cy="2696123"/>
          </a:xfrm>
          <a:prstGeom prst="rect">
            <a:avLst/>
          </a:prstGeom>
          <a:noFill/>
        </p:spPr>
        <p:txBody>
          <a:bodyPr wrap="none" rtlCol="0">
            <a:spAutoFit/>
          </a:bodyPr>
          <a:lstStyle/>
          <a:p>
            <a:pPr defTabSz="932597"/>
            <a:r>
              <a:rPr lang="en-US" sz="2800" dirty="0">
                <a:solidFill>
                  <a:srgbClr val="FFFFFF"/>
                </a:solidFill>
                <a:latin typeface="Consolas" panose="020B0609020204030204" pitchFamily="49" charset="0"/>
              </a:rPr>
              <a:t>{</a:t>
            </a:r>
          </a:p>
          <a:p>
            <a:pPr defTabSz="932597"/>
            <a:r>
              <a:rPr lang="en-US" sz="2800" dirty="0">
                <a:solidFill>
                  <a:srgbClr val="FFFFFF"/>
                </a:solidFill>
                <a:latin typeface="Consolas" panose="020B0609020204030204" pitchFamily="49" charset="0"/>
              </a:rPr>
              <a:t>  "id": "CDC101", </a:t>
            </a:r>
          </a:p>
          <a:p>
            <a:pPr defTabSz="932597"/>
            <a:r>
              <a:rPr lang="en-US" sz="2800" dirty="0">
                <a:solidFill>
                  <a:srgbClr val="FFFFFF"/>
                </a:solidFill>
                <a:latin typeface="Consolas" panose="020B0609020204030204" pitchFamily="49" charset="0"/>
              </a:rPr>
              <a:t>  "title": "Fundamentals of Database Design",</a:t>
            </a:r>
            <a:br>
              <a:rPr lang="en-US" sz="2800" dirty="0">
                <a:solidFill>
                  <a:srgbClr val="FFFFFF"/>
                </a:solidFill>
                <a:latin typeface="Consolas" panose="020B0609020204030204" pitchFamily="49" charset="0"/>
              </a:rPr>
            </a:br>
            <a:r>
              <a:rPr lang="en-US" sz="2800" dirty="0">
                <a:solidFill>
                  <a:srgbClr val="FFFFFF"/>
                </a:solidFill>
                <a:latin typeface="Consolas" panose="020B0609020204030204" pitchFamily="49" charset="0"/>
              </a:rPr>
              <a:t>  "keywords":["</a:t>
            </a:r>
            <a:r>
              <a:rPr lang="en-US" sz="2800" dirty="0" err="1">
                <a:solidFill>
                  <a:srgbClr val="FFFFFF"/>
                </a:solidFill>
                <a:latin typeface="Consolas" panose="020B0609020204030204" pitchFamily="49" charset="0"/>
              </a:rPr>
              <a:t>database","design","database</a:t>
            </a:r>
            <a:r>
              <a:rPr lang="en-US" sz="2800" dirty="0">
                <a:solidFill>
                  <a:srgbClr val="FFFFFF"/>
                </a:solidFill>
                <a:latin typeface="Consolas" panose="020B0609020204030204" pitchFamily="49" charset="0"/>
              </a:rPr>
              <a:t> design"], </a:t>
            </a:r>
          </a:p>
          <a:p>
            <a:pPr defTabSz="932597"/>
            <a:r>
              <a:rPr lang="en-US" sz="2800" dirty="0">
                <a:solidFill>
                  <a:srgbClr val="FFFFFF"/>
                </a:solidFill>
                <a:latin typeface="Consolas" panose="020B0609020204030204" pitchFamily="49" charset="0"/>
              </a:rPr>
              <a:t>  "credits": 10</a:t>
            </a:r>
          </a:p>
          <a:p>
            <a:pPr defTabSz="932597"/>
            <a:r>
              <a:rPr lang="en-US" sz="28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17857437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 search</a:t>
            </a:r>
          </a:p>
        </p:txBody>
      </p:sp>
      <p:pic>
        <p:nvPicPr>
          <p:cNvPr id="7" name="Picture 6"/>
          <p:cNvPicPr>
            <a:picLocks noChangeAspect="1"/>
          </p:cNvPicPr>
          <p:nvPr/>
        </p:nvPicPr>
        <p:blipFill>
          <a:blip r:embed="rId3"/>
          <a:stretch>
            <a:fillRect/>
          </a:stretch>
        </p:blipFill>
        <p:spPr>
          <a:xfrm>
            <a:off x="37570" y="416637"/>
            <a:ext cx="12436475" cy="5976225"/>
          </a:xfrm>
          <a:prstGeom prst="rect">
            <a:avLst/>
          </a:prstGeom>
        </p:spPr>
      </p:pic>
      <p:sp>
        <p:nvSpPr>
          <p:cNvPr id="4" name="Rounded Rectangle 3"/>
          <p:cNvSpPr/>
          <p:nvPr/>
        </p:nvSpPr>
        <p:spPr bwMode="auto">
          <a:xfrm>
            <a:off x="1341437" y="5402262"/>
            <a:ext cx="1295400" cy="228600"/>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ounded Rectangle 4"/>
          <p:cNvSpPr/>
          <p:nvPr/>
        </p:nvSpPr>
        <p:spPr bwMode="auto">
          <a:xfrm>
            <a:off x="58207" y="3878262"/>
            <a:ext cx="3950230" cy="304800"/>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8952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 case: Telemetry</a:t>
            </a:r>
          </a:p>
        </p:txBody>
      </p:sp>
    </p:spTree>
    <p:extLst>
      <p:ext uri="{BB962C8B-B14F-4D97-AF65-F5344CB8AC3E}">
        <p14:creationId xmlns:p14="http://schemas.microsoft.com/office/powerpoint/2010/main" val="2672163925"/>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Telemetry</a:t>
            </a:r>
          </a:p>
        </p:txBody>
      </p:sp>
      <p:sp>
        <p:nvSpPr>
          <p:cNvPr id="2" name="Text Placeholder 1"/>
          <p:cNvSpPr>
            <a:spLocks noGrp="1"/>
          </p:cNvSpPr>
          <p:nvPr>
            <p:ph type="body" sz="quarter" idx="10"/>
          </p:nvPr>
        </p:nvSpPr>
        <p:spPr>
          <a:xfrm>
            <a:off x="350837" y="1212850"/>
            <a:ext cx="11887200" cy="1969770"/>
          </a:xfrm>
        </p:spPr>
        <p:txBody>
          <a:bodyPr/>
          <a:lstStyle/>
          <a:p>
            <a:pPr marL="0" indent="0">
              <a:buNone/>
            </a:pPr>
            <a:r>
              <a:rPr lang="en-US" sz="3600" dirty="0"/>
              <a:t>Consider storage of time-series data</a:t>
            </a:r>
          </a:p>
          <a:p>
            <a:pPr marL="241253" lvl="1" indent="0">
              <a:buNone/>
            </a:pPr>
            <a:endParaRPr lang="en-US" dirty="0"/>
          </a:p>
          <a:p>
            <a:pPr marL="241253" lvl="1" indent="0">
              <a:buNone/>
            </a:pPr>
            <a:r>
              <a:rPr lang="en-US" sz="2800" dirty="0"/>
              <a:t>Device readings: Weather stations, sensors, etc.</a:t>
            </a:r>
          </a:p>
          <a:p>
            <a:pPr marL="241253" lvl="1" indent="0">
              <a:buNone/>
            </a:pPr>
            <a:endParaRPr lang="en-US" dirty="0"/>
          </a:p>
        </p:txBody>
      </p:sp>
    </p:spTree>
    <p:extLst>
      <p:ext uri="{BB962C8B-B14F-4D97-AF65-F5344CB8AC3E}">
        <p14:creationId xmlns:p14="http://schemas.microsoft.com/office/powerpoint/2010/main" val="249209143"/>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Telemetry</a:t>
            </a:r>
          </a:p>
        </p:txBody>
      </p:sp>
      <p:sp>
        <p:nvSpPr>
          <p:cNvPr id="2" name="Text Placeholder 1"/>
          <p:cNvSpPr>
            <a:spLocks noGrp="1"/>
          </p:cNvSpPr>
          <p:nvPr>
            <p:ph type="body" sz="quarter" idx="4294967295"/>
          </p:nvPr>
        </p:nvSpPr>
        <p:spPr>
          <a:xfrm>
            <a:off x="552450" y="4564062"/>
            <a:ext cx="11884025" cy="1021818"/>
          </a:xfrm>
        </p:spPr>
        <p:txBody>
          <a:bodyPr/>
          <a:lstStyle/>
          <a:p>
            <a:pPr marL="0" indent="0">
              <a:buNone/>
            </a:pPr>
            <a:r>
              <a:rPr lang="en-US" sz="3600" dirty="0"/>
              <a:t>Chatty, and requires overhead for each reading</a:t>
            </a:r>
          </a:p>
          <a:p>
            <a:pPr marL="241253" lvl="1" indent="0">
              <a:buNone/>
            </a:pPr>
            <a:endParaRPr lang="en-US" sz="2000" dirty="0"/>
          </a:p>
        </p:txBody>
      </p:sp>
      <p:sp>
        <p:nvSpPr>
          <p:cNvPr id="4" name="Rectangle 3"/>
          <p:cNvSpPr/>
          <p:nvPr/>
        </p:nvSpPr>
        <p:spPr>
          <a:xfrm>
            <a:off x="731837" y="2190886"/>
            <a:ext cx="11811690" cy="2246769"/>
          </a:xfrm>
          <a:prstGeom prst="rect">
            <a:avLst/>
          </a:prstGeom>
        </p:spPr>
        <p:txBody>
          <a:bodyPr wrap="square">
            <a:spAutoFit/>
          </a:bodyPr>
          <a:lstStyle/>
          <a:p>
            <a:pPr defTabSz="932597"/>
            <a:r>
              <a:rPr lang="en-US" sz="2800" dirty="0">
                <a:solidFill>
                  <a:srgbClr val="FFFFFF"/>
                </a:solidFill>
                <a:latin typeface="Lucida Console" panose="020B0609040504020204" pitchFamily="49" charset="0"/>
              </a:rPr>
              <a:t>{ </a:t>
            </a:r>
          </a:p>
          <a:p>
            <a:pPr defTabSz="932597"/>
            <a:r>
              <a:rPr lang="en-US" sz="2800" dirty="0">
                <a:solidFill>
                  <a:srgbClr val="FFFFFF"/>
                </a:solidFill>
                <a:latin typeface="Lucida Console" panose="020B0609040504020204" pitchFamily="49" charset="0"/>
              </a:rPr>
              <a:t>  </a:t>
            </a:r>
            <a:r>
              <a:rPr lang="en-US" sz="2800" dirty="0" smtClean="0">
                <a:solidFill>
                  <a:srgbClr val="FFFFFF"/>
                </a:solidFill>
                <a:latin typeface="Lucida Console" panose="020B0609040504020204" pitchFamily="49" charset="0"/>
              </a:rPr>
              <a:t>"</a:t>
            </a:r>
            <a:r>
              <a:rPr lang="en-US" sz="2800" dirty="0" err="1" smtClean="0">
                <a:solidFill>
                  <a:srgbClr val="FFFFFF"/>
                </a:solidFill>
                <a:latin typeface="Lucida Console" panose="020B0609040504020204" pitchFamily="49" charset="0"/>
              </a:rPr>
              <a:t>deviceId</a:t>
            </a:r>
            <a:r>
              <a:rPr lang="en-US" sz="2800" dirty="0">
                <a:solidFill>
                  <a:srgbClr val="FFFFFF"/>
                </a:solidFill>
                <a:latin typeface="Lucida Console" panose="020B0609040504020204" pitchFamily="49" charset="0"/>
              </a:rPr>
              <a:t>": </a:t>
            </a:r>
            <a:r>
              <a:rPr lang="en-US" sz="2800" dirty="0" smtClean="0">
                <a:solidFill>
                  <a:srgbClr val="FFFFFF"/>
                </a:solidFill>
                <a:latin typeface="Lucida Console" panose="020B0609040504020204" pitchFamily="49" charset="0"/>
              </a:rPr>
              <a:t>"device1", </a:t>
            </a:r>
            <a:endParaRPr lang="en-US" sz="2800" dirty="0">
              <a:solidFill>
                <a:srgbClr val="FFFFFF"/>
              </a:solidFill>
              <a:latin typeface="Lucida Console" panose="020B0609040504020204" pitchFamily="49" charset="0"/>
            </a:endParaRPr>
          </a:p>
          <a:p>
            <a:pPr defTabSz="932597"/>
            <a:r>
              <a:rPr lang="en-US" sz="2800" dirty="0">
                <a:solidFill>
                  <a:srgbClr val="FFFFFF"/>
                </a:solidFill>
                <a:latin typeface="Lucida Console" panose="020B0609040504020204" pitchFamily="49" charset="0"/>
              </a:rPr>
              <a:t>  "timestamp": </a:t>
            </a:r>
            <a:r>
              <a:rPr lang="en-US" sz="2800" dirty="0" smtClean="0">
                <a:solidFill>
                  <a:srgbClr val="FFFFFF"/>
                </a:solidFill>
                <a:latin typeface="Lucida Console" panose="020B0609040504020204" pitchFamily="49" charset="0"/>
              </a:rPr>
              <a:t>"...", </a:t>
            </a:r>
            <a:endParaRPr lang="en-US" sz="2800" dirty="0">
              <a:solidFill>
                <a:srgbClr val="FFFFFF"/>
              </a:solidFill>
              <a:latin typeface="Lucida Console" panose="020B0609040504020204" pitchFamily="49" charset="0"/>
            </a:endParaRPr>
          </a:p>
          <a:p>
            <a:pPr defTabSz="932597"/>
            <a:r>
              <a:rPr lang="en-US" sz="2800" dirty="0">
                <a:solidFill>
                  <a:srgbClr val="FFFFFF"/>
                </a:solidFill>
                <a:latin typeface="Lucida Console" panose="020B0609040504020204" pitchFamily="49" charset="0"/>
              </a:rPr>
              <a:t>  "reading": 123</a:t>
            </a:r>
          </a:p>
          <a:p>
            <a:pPr defTabSz="932597"/>
            <a:r>
              <a:rPr lang="en-US" sz="2800" dirty="0">
                <a:solidFill>
                  <a:srgbClr val="FFFFFF"/>
                </a:solidFill>
                <a:latin typeface="Lucida Console" panose="020B0609040504020204" pitchFamily="49" charset="0"/>
              </a:rPr>
              <a:t>}</a:t>
            </a:r>
          </a:p>
        </p:txBody>
      </p:sp>
      <p:sp>
        <p:nvSpPr>
          <p:cNvPr id="5" name="Text Placeholder 1"/>
          <p:cNvSpPr txBox="1">
            <a:spLocks/>
          </p:cNvSpPr>
          <p:nvPr/>
        </p:nvSpPr>
        <p:spPr>
          <a:xfrm>
            <a:off x="427860" y="1365553"/>
            <a:ext cx="11885514" cy="1021792"/>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51304">
              <a:buClr>
                <a:srgbClr val="FFFFFF"/>
              </a:buClr>
              <a:buNone/>
            </a:pPr>
            <a:r>
              <a:rPr lang="en-US" sz="3600" dirty="0">
                <a:gradFill>
                  <a:gsLst>
                    <a:gs pos="1250">
                      <a:srgbClr val="FFFFFF"/>
                    </a:gs>
                    <a:gs pos="100000">
                      <a:srgbClr val="FFFFFF"/>
                    </a:gs>
                  </a:gsLst>
                  <a:lin ang="5400000" scaled="0"/>
                </a:gradFill>
                <a:latin typeface="Segoe UI Light"/>
              </a:rPr>
              <a:t>One document per reading:</a:t>
            </a:r>
          </a:p>
          <a:p>
            <a:pPr marL="241253" lvl="1" indent="0" defTabSz="951304">
              <a:buClr>
                <a:srgbClr val="FFFFFF"/>
              </a:buClr>
              <a:buNone/>
            </a:pPr>
            <a:endParaRPr lang="en-US" sz="2000" dirty="0">
              <a:gradFill>
                <a:gsLst>
                  <a:gs pos="1250">
                    <a:srgbClr val="FFFFFF"/>
                  </a:gs>
                  <a:gs pos="100000">
                    <a:srgbClr val="FFFFFF"/>
                  </a:gs>
                </a:gsLst>
                <a:lin ang="5400000" scaled="0"/>
              </a:gradFill>
              <a:latin typeface="Segoe UI"/>
            </a:endParaRPr>
          </a:p>
        </p:txBody>
      </p:sp>
    </p:spTree>
    <p:extLst>
      <p:ext uri="{BB962C8B-B14F-4D97-AF65-F5344CB8AC3E}">
        <p14:creationId xmlns:p14="http://schemas.microsoft.com/office/powerpoint/2010/main" val="2921595619"/>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Telemetry</a:t>
            </a:r>
          </a:p>
        </p:txBody>
      </p:sp>
      <p:sp>
        <p:nvSpPr>
          <p:cNvPr id="2" name="Text Placeholder 1"/>
          <p:cNvSpPr>
            <a:spLocks noGrp="1"/>
          </p:cNvSpPr>
          <p:nvPr>
            <p:ph type="body" sz="quarter" idx="4294967295"/>
          </p:nvPr>
        </p:nvSpPr>
        <p:spPr>
          <a:xfrm>
            <a:off x="427860" y="5871535"/>
            <a:ext cx="12136437" cy="1588127"/>
          </a:xfrm>
        </p:spPr>
        <p:txBody>
          <a:bodyPr/>
          <a:lstStyle/>
          <a:p>
            <a:pPr marL="0" indent="0">
              <a:buNone/>
            </a:pPr>
            <a:r>
              <a:rPr lang="en-US" sz="3600" dirty="0"/>
              <a:t>Less chatty; easier to aggregate per time-period</a:t>
            </a:r>
            <a:br>
              <a:rPr lang="en-US" sz="3600" dirty="0"/>
            </a:br>
            <a:r>
              <a:rPr lang="en-US" sz="3600" dirty="0"/>
              <a:t>Larger series (e.g. hourly) require more in-place updates</a:t>
            </a:r>
          </a:p>
          <a:p>
            <a:pPr marL="241253" lvl="1" indent="0">
              <a:buNone/>
            </a:pPr>
            <a:endParaRPr lang="en-US" dirty="0"/>
          </a:p>
        </p:txBody>
      </p:sp>
      <p:sp>
        <p:nvSpPr>
          <p:cNvPr id="4" name="Rectangle 3"/>
          <p:cNvSpPr/>
          <p:nvPr/>
        </p:nvSpPr>
        <p:spPr>
          <a:xfrm>
            <a:off x="731147" y="1606941"/>
            <a:ext cx="11811690" cy="4401205"/>
          </a:xfrm>
          <a:prstGeom prst="rect">
            <a:avLst/>
          </a:prstGeom>
        </p:spPr>
        <p:txBody>
          <a:bodyPr wrap="square">
            <a:spAutoFit/>
          </a:bodyPr>
          <a:lstStyle/>
          <a:p>
            <a:pPr defTabSz="932597"/>
            <a:r>
              <a:rPr lang="en-US" sz="2800" dirty="0">
                <a:solidFill>
                  <a:srgbClr val="FFFFFF"/>
                </a:solidFill>
                <a:latin typeface="Lucida Console" panose="020B0609040504020204" pitchFamily="49" charset="0"/>
              </a:rPr>
              <a:t>{ </a:t>
            </a:r>
            <a:br>
              <a:rPr lang="en-US" sz="2800" dirty="0">
                <a:solidFill>
                  <a:srgbClr val="FFFFFF"/>
                </a:solidFill>
                <a:latin typeface="Lucida Console" panose="020B0609040504020204" pitchFamily="49" charset="0"/>
              </a:rPr>
            </a:br>
            <a:r>
              <a:rPr lang="en-US" sz="2800" dirty="0">
                <a:solidFill>
                  <a:srgbClr val="FFFFFF"/>
                </a:solidFill>
                <a:latin typeface="Lucida Console" panose="020B0609040504020204" pitchFamily="49" charset="0"/>
              </a:rPr>
              <a:t>  "id": "...", </a:t>
            </a:r>
          </a:p>
          <a:p>
            <a:pPr defTabSz="932597"/>
            <a:r>
              <a:rPr lang="en-US" sz="2800" dirty="0">
                <a:solidFill>
                  <a:srgbClr val="FFFFFF"/>
                </a:solidFill>
                <a:latin typeface="Lucida Console" panose="020B0609040504020204" pitchFamily="49" charset="0"/>
              </a:rPr>
              <a:t>  "</a:t>
            </a:r>
            <a:r>
              <a:rPr lang="en-US" sz="2800" dirty="0" err="1">
                <a:solidFill>
                  <a:srgbClr val="FFFFFF"/>
                </a:solidFill>
                <a:latin typeface="Lucida Console" panose="020B0609040504020204" pitchFamily="49" charset="0"/>
              </a:rPr>
              <a:t>timestampMinute</a:t>
            </a:r>
            <a:r>
              <a:rPr lang="en-US" sz="2800" dirty="0">
                <a:solidFill>
                  <a:srgbClr val="FFFFFF"/>
                </a:solidFill>
                <a:latin typeface="Lucida Console" panose="020B0609040504020204" pitchFamily="49" charset="0"/>
              </a:rPr>
              <a:t>": "...", </a:t>
            </a:r>
          </a:p>
          <a:p>
            <a:pPr defTabSz="932597"/>
            <a:r>
              <a:rPr lang="en-US" sz="2800" dirty="0">
                <a:solidFill>
                  <a:srgbClr val="FFFFFF"/>
                </a:solidFill>
                <a:latin typeface="Lucida Console" panose="020B0609040504020204" pitchFamily="49" charset="0"/>
              </a:rPr>
              <a:t>  "readings": [</a:t>
            </a:r>
          </a:p>
          <a:p>
            <a:pPr defTabSz="932597"/>
            <a:r>
              <a:rPr lang="en-US" sz="2800" dirty="0">
                <a:solidFill>
                  <a:srgbClr val="FFFFFF"/>
                </a:solidFill>
                <a:latin typeface="Lucida Console" panose="020B0609040504020204" pitchFamily="49" charset="0"/>
              </a:rPr>
              <a:t>    {"minute":0, "reading":123},            </a:t>
            </a:r>
            <a:br>
              <a:rPr lang="en-US" sz="2800" dirty="0">
                <a:solidFill>
                  <a:srgbClr val="FFFFFF"/>
                </a:solidFill>
                <a:latin typeface="Lucida Console" panose="020B0609040504020204" pitchFamily="49" charset="0"/>
              </a:rPr>
            </a:br>
            <a:r>
              <a:rPr lang="en-US" sz="2800" dirty="0">
                <a:solidFill>
                  <a:srgbClr val="FFFFFF"/>
                </a:solidFill>
                <a:latin typeface="Lucida Console" panose="020B0609040504020204" pitchFamily="49" charset="0"/>
              </a:rPr>
              <a:t>    {"minute":1, "reading":456},</a:t>
            </a:r>
            <a:br>
              <a:rPr lang="en-US" sz="2800" dirty="0">
                <a:solidFill>
                  <a:srgbClr val="FFFFFF"/>
                </a:solidFill>
                <a:latin typeface="Lucida Console" panose="020B0609040504020204" pitchFamily="49" charset="0"/>
              </a:rPr>
            </a:br>
            <a:r>
              <a:rPr lang="en-US" sz="2800" dirty="0">
                <a:solidFill>
                  <a:srgbClr val="FFFFFF"/>
                </a:solidFill>
                <a:latin typeface="Lucida Console" panose="020B0609040504020204" pitchFamily="49" charset="0"/>
              </a:rPr>
              <a:t>    ...</a:t>
            </a:r>
          </a:p>
          <a:p>
            <a:pPr defTabSz="932597"/>
            <a:r>
              <a:rPr lang="en-US" sz="2800" dirty="0">
                <a:solidFill>
                  <a:srgbClr val="FFFFFF"/>
                </a:solidFill>
                <a:latin typeface="Lucida Console" panose="020B0609040504020204" pitchFamily="49" charset="0"/>
              </a:rPr>
              <a:t>    {"minute":59,"reading":999}</a:t>
            </a:r>
          </a:p>
          <a:p>
            <a:pPr defTabSz="932597"/>
            <a:r>
              <a:rPr lang="en-US" sz="2800" dirty="0">
                <a:solidFill>
                  <a:srgbClr val="FFFFFF"/>
                </a:solidFill>
                <a:latin typeface="Lucida Console" panose="020B0609040504020204" pitchFamily="49" charset="0"/>
              </a:rPr>
              <a:t>  ]</a:t>
            </a:r>
          </a:p>
          <a:p>
            <a:pPr defTabSz="932597"/>
            <a:r>
              <a:rPr lang="en-US" sz="2800" dirty="0">
                <a:solidFill>
                  <a:srgbClr val="FFFFFF"/>
                </a:solidFill>
                <a:latin typeface="Lucida Console" panose="020B0609040504020204" pitchFamily="49" charset="0"/>
              </a:rPr>
              <a:t>}</a:t>
            </a:r>
          </a:p>
        </p:txBody>
      </p:sp>
      <p:sp>
        <p:nvSpPr>
          <p:cNvPr id="5" name="Text Placeholder 1"/>
          <p:cNvSpPr txBox="1">
            <a:spLocks/>
          </p:cNvSpPr>
          <p:nvPr/>
        </p:nvSpPr>
        <p:spPr>
          <a:xfrm>
            <a:off x="350837" y="982662"/>
            <a:ext cx="11885514" cy="1021792"/>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51304">
              <a:buClr>
                <a:srgbClr val="FFFFFF"/>
              </a:buClr>
              <a:buNone/>
            </a:pPr>
            <a:r>
              <a:rPr lang="en-US" sz="3600" dirty="0">
                <a:gradFill>
                  <a:gsLst>
                    <a:gs pos="1250">
                      <a:srgbClr val="FFFFFF"/>
                    </a:gs>
                    <a:gs pos="100000">
                      <a:srgbClr val="FFFFFF"/>
                    </a:gs>
                  </a:gsLst>
                  <a:lin ang="5400000" scaled="0"/>
                </a:gradFill>
                <a:latin typeface="Segoe UI Light"/>
              </a:rPr>
              <a:t>One document per time period, per device:</a:t>
            </a:r>
          </a:p>
          <a:p>
            <a:pPr marL="241253" lvl="1" indent="0" defTabSz="951304">
              <a:buClr>
                <a:srgbClr val="FFFFFF"/>
              </a:buClr>
              <a:buNone/>
            </a:pPr>
            <a:endParaRPr lang="en-US" sz="2000" dirty="0">
              <a:gradFill>
                <a:gsLst>
                  <a:gs pos="1250">
                    <a:srgbClr val="FFFFFF"/>
                  </a:gs>
                  <a:gs pos="100000">
                    <a:srgbClr val="FFFFFF"/>
                  </a:gs>
                </a:gsLst>
                <a:lin ang="5400000" scaled="0"/>
              </a:gradFill>
              <a:latin typeface="Segoe UI"/>
            </a:endParaRPr>
          </a:p>
        </p:txBody>
      </p:sp>
    </p:spTree>
    <p:extLst>
      <p:ext uri="{BB962C8B-B14F-4D97-AF65-F5344CB8AC3E}">
        <p14:creationId xmlns:p14="http://schemas.microsoft.com/office/powerpoint/2010/main" val="161724538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85000" lnSpcReduction="20000"/>
          </a:bodyPr>
          <a:lstStyle/>
          <a:p>
            <a:pPr marL="0" indent="0">
              <a:buNone/>
            </a:pPr>
            <a:r>
              <a:rPr lang="en-US" dirty="0">
                <a:solidFill>
                  <a:schemeClr val="tx1"/>
                </a:solidFill>
              </a:rPr>
              <a:t>Built for simplicity</a:t>
            </a:r>
          </a:p>
          <a:p>
            <a:pPr marL="0" indent="0">
              <a:buNone/>
            </a:pPr>
            <a:r>
              <a:rPr lang="en-US" dirty="0"/>
              <a:t>Built for s</a:t>
            </a:r>
            <a:r>
              <a:rPr lang="en-US" dirty="0">
                <a:solidFill>
                  <a:schemeClr val="tx1"/>
                </a:solidFill>
              </a:rPr>
              <a:t>cale + performance</a:t>
            </a:r>
          </a:p>
          <a:p>
            <a:pPr marL="0" indent="0">
              <a:buNone/>
            </a:pPr>
            <a:r>
              <a:rPr lang="en-US" dirty="0"/>
              <a:t>N</a:t>
            </a:r>
            <a:r>
              <a:rPr lang="en-US" dirty="0">
                <a:solidFill>
                  <a:schemeClr val="tx1"/>
                </a:solidFill>
              </a:rPr>
              <a:t>o enforced schema</a:t>
            </a:r>
          </a:p>
          <a:p>
            <a:pPr marL="0" indent="0">
              <a:buNone/>
            </a:pPr>
            <a:r>
              <a:rPr lang="en-US" dirty="0" err="1">
                <a:solidFill>
                  <a:schemeClr val="tx1"/>
                </a:solidFill>
              </a:rPr>
              <a:t>Json</a:t>
            </a:r>
            <a:r>
              <a:rPr lang="en-US" dirty="0">
                <a:solidFill>
                  <a:schemeClr val="tx1"/>
                </a:solidFill>
              </a:rPr>
              <a:t> documents</a:t>
            </a:r>
          </a:p>
          <a:p>
            <a:endParaRPr lang="en-US" dirty="0"/>
          </a:p>
          <a:p>
            <a:endParaRPr lang="en-US" dirty="0"/>
          </a:p>
        </p:txBody>
      </p:sp>
      <p:sp>
        <p:nvSpPr>
          <p:cNvPr id="2" name="Title 1"/>
          <p:cNvSpPr>
            <a:spLocks noGrp="1"/>
          </p:cNvSpPr>
          <p:nvPr>
            <p:ph type="title"/>
          </p:nvPr>
        </p:nvSpPr>
        <p:spPr/>
        <p:txBody>
          <a:bodyPr/>
          <a:lstStyle/>
          <a:p>
            <a:r>
              <a:rPr lang="en-US" dirty="0"/>
              <a:t>Document Databases</a:t>
            </a:r>
          </a:p>
        </p:txBody>
      </p:sp>
      <p:sp>
        <p:nvSpPr>
          <p:cNvPr id="8" name="Rectangle 7"/>
          <p:cNvSpPr/>
          <p:nvPr/>
        </p:nvSpPr>
        <p:spPr>
          <a:xfrm>
            <a:off x="6599237" y="525462"/>
            <a:ext cx="6015039" cy="6247864"/>
          </a:xfrm>
          <a:prstGeom prst="rect">
            <a:avLst/>
          </a:prstGeom>
        </p:spPr>
        <p:txBody>
          <a:bodyPr wrap="square" anchor="t">
            <a:spAutoFit/>
          </a:bodyPr>
          <a:lstStyle/>
          <a:p>
            <a:pPr defTabSz="914224"/>
            <a:r>
              <a:rPr lang="en-US" sz="2000" kern="0" dirty="0">
                <a:solidFill>
                  <a:srgbClr val="FFFFFF"/>
                </a:solidFill>
                <a:latin typeface="Consolas" charset="0"/>
                <a:ea typeface="Consolas" charset="0"/>
                <a:cs typeface="Consolas" charset="0"/>
              </a:rPr>
              <a:t>{</a:t>
            </a:r>
          </a:p>
          <a:p>
            <a:pPr defTabSz="914224"/>
            <a:r>
              <a:rPr lang="en-US" sz="2000" kern="0" dirty="0">
                <a:solidFill>
                  <a:srgbClr val="FFFFFF"/>
                </a:solidFill>
                <a:latin typeface="Consolas" charset="0"/>
                <a:ea typeface="Consolas" charset="0"/>
                <a:cs typeface="Consolas" charset="0"/>
              </a:rPr>
              <a:t>  "name": "Microsoft",</a:t>
            </a:r>
          </a:p>
          <a:p>
            <a:pPr defTabSz="914224"/>
            <a:r>
              <a:rPr lang="en-US" sz="2000" kern="0" dirty="0">
                <a:solidFill>
                  <a:srgbClr val="FFFFFF"/>
                </a:solidFill>
                <a:latin typeface="Consolas" charset="0"/>
                <a:ea typeface="Consolas" charset="0"/>
                <a:cs typeface="Consolas" charset="0"/>
              </a:rPr>
              <a:t>  "homepage_url": "www.microsoft.com",</a:t>
            </a:r>
          </a:p>
          <a:p>
            <a:pPr defTabSz="914224"/>
            <a:r>
              <a:rPr lang="en-US" sz="2000" kern="0" dirty="0">
                <a:solidFill>
                  <a:srgbClr val="FFFFFF"/>
                </a:solidFill>
                <a:latin typeface="Consolas" charset="0"/>
                <a:ea typeface="Consolas" charset="0"/>
                <a:cs typeface="Consolas" charset="0"/>
              </a:rPr>
              <a:t>  "blog_url": "blogs.microsoft.com/",</a:t>
            </a:r>
          </a:p>
          <a:p>
            <a:pPr defTabSz="914224"/>
            <a:r>
              <a:rPr lang="en-US" sz="2000" kern="0" dirty="0">
                <a:solidFill>
                  <a:srgbClr val="FFFFFF"/>
                </a:solidFill>
                <a:latin typeface="Consolas" charset="0"/>
                <a:ea typeface="Consolas" charset="0"/>
                <a:cs typeface="Consolas" charset="0"/>
              </a:rPr>
              <a:t>  "products": [</a:t>
            </a:r>
          </a:p>
          <a:p>
            <a:pPr defTabSz="914224"/>
            <a:r>
              <a:rPr lang="en-US" sz="2000" kern="0" dirty="0">
                <a:solidFill>
                  <a:srgbClr val="FFFFFF"/>
                </a:solidFill>
                <a:latin typeface="Consolas" charset="0"/>
                <a:ea typeface="Consolas" charset="0"/>
                <a:cs typeface="Consolas" charset="0"/>
              </a:rPr>
              <a:t>    {</a:t>
            </a:r>
          </a:p>
          <a:p>
            <a:pPr defTabSz="914224"/>
            <a:r>
              <a:rPr lang="en-US" sz="2000" kern="0" dirty="0">
                <a:solidFill>
                  <a:srgbClr val="FFFFFF"/>
                </a:solidFill>
                <a:latin typeface="Consolas" charset="0"/>
                <a:ea typeface="Consolas" charset="0"/>
                <a:cs typeface="Consolas" charset="0"/>
              </a:rPr>
              <a:t>      "name": "Azure",</a:t>
            </a:r>
          </a:p>
          <a:p>
            <a:pPr defTabSz="914224"/>
            <a:r>
              <a:rPr lang="en-US" sz="2000" kern="0" dirty="0">
                <a:solidFill>
                  <a:srgbClr val="FFFFFF"/>
                </a:solidFill>
                <a:latin typeface="Consolas" charset="0"/>
                <a:ea typeface="Consolas" charset="0"/>
                <a:cs typeface="Consolas" charset="0"/>
              </a:rPr>
              <a:t>      "permalink": "azure.com"</a:t>
            </a:r>
          </a:p>
          <a:p>
            <a:pPr defTabSz="914224"/>
            <a:r>
              <a:rPr lang="en-US" sz="2000" kern="0" dirty="0">
                <a:solidFill>
                  <a:srgbClr val="FFFFFF"/>
                </a:solidFill>
                <a:latin typeface="Consolas" charset="0"/>
                <a:ea typeface="Consolas" charset="0"/>
                <a:cs typeface="Consolas" charset="0"/>
              </a:rPr>
              <a:t>    }</a:t>
            </a:r>
          </a:p>
          <a:p>
            <a:pPr defTabSz="914224"/>
            <a:r>
              <a:rPr lang="en-US" sz="2000" kern="0" dirty="0">
                <a:solidFill>
                  <a:srgbClr val="FFFFFF"/>
                </a:solidFill>
                <a:latin typeface="Consolas" charset="0"/>
                <a:ea typeface="Consolas" charset="0"/>
                <a:cs typeface="Consolas" charset="0"/>
              </a:rPr>
              <a:t>  ],</a:t>
            </a:r>
          </a:p>
          <a:p>
            <a:pPr defTabSz="914224"/>
            <a:r>
              <a:rPr lang="en-US" sz="2000" kern="0" dirty="0">
                <a:solidFill>
                  <a:srgbClr val="FFFFFF"/>
                </a:solidFill>
                <a:latin typeface="Consolas" charset="0"/>
                <a:ea typeface="Consolas" charset="0"/>
                <a:cs typeface="Consolas" charset="0"/>
              </a:rPr>
              <a:t>  "offices": [</a:t>
            </a:r>
          </a:p>
          <a:p>
            <a:pPr defTabSz="914224"/>
            <a:r>
              <a:rPr lang="en-US" sz="2000" kern="0" dirty="0">
                <a:solidFill>
                  <a:srgbClr val="FFFFFF"/>
                </a:solidFill>
                <a:latin typeface="Consolas" charset="0"/>
                <a:ea typeface="Consolas" charset="0"/>
                <a:cs typeface="Consolas" charset="0"/>
              </a:rPr>
              <a:t>    {</a:t>
            </a:r>
          </a:p>
          <a:p>
            <a:pPr defTabSz="914224"/>
            <a:r>
              <a:rPr lang="en-US" sz="2000" kern="0" dirty="0">
                <a:solidFill>
                  <a:srgbClr val="FFFFFF"/>
                </a:solidFill>
                <a:latin typeface="Consolas" charset="0"/>
                <a:ea typeface="Consolas" charset="0"/>
                <a:cs typeface="Consolas" charset="0"/>
              </a:rPr>
              <a:t>      "address1": "1 Redmond Way",</a:t>
            </a:r>
          </a:p>
          <a:p>
            <a:pPr defTabSz="914224"/>
            <a:r>
              <a:rPr lang="en-US" sz="2000" kern="0" dirty="0">
                <a:solidFill>
                  <a:srgbClr val="FFFFFF"/>
                </a:solidFill>
                <a:latin typeface="Consolas" charset="0"/>
                <a:ea typeface="Consolas" charset="0"/>
                <a:cs typeface="Consolas" charset="0"/>
              </a:rPr>
              <a:t>      "</a:t>
            </a:r>
            <a:r>
              <a:rPr lang="en-US" sz="2000" kern="0" dirty="0" err="1">
                <a:solidFill>
                  <a:srgbClr val="FFFFFF"/>
                </a:solidFill>
                <a:latin typeface="Consolas" charset="0"/>
                <a:ea typeface="Consolas" charset="0"/>
                <a:cs typeface="Consolas" charset="0"/>
              </a:rPr>
              <a:t>zip_code</a:t>
            </a:r>
            <a:r>
              <a:rPr lang="en-US" sz="2000" kern="0" dirty="0">
                <a:solidFill>
                  <a:srgbClr val="FFFFFF"/>
                </a:solidFill>
                <a:latin typeface="Consolas" charset="0"/>
                <a:ea typeface="Consolas" charset="0"/>
                <a:cs typeface="Consolas" charset="0"/>
              </a:rPr>
              <a:t>": "98052",</a:t>
            </a:r>
          </a:p>
          <a:p>
            <a:pPr defTabSz="914224"/>
            <a:r>
              <a:rPr lang="en-US" sz="2000" kern="0" dirty="0">
                <a:solidFill>
                  <a:srgbClr val="FFFFFF"/>
                </a:solidFill>
                <a:latin typeface="Consolas" charset="0"/>
                <a:ea typeface="Consolas" charset="0"/>
                <a:cs typeface="Consolas" charset="0"/>
              </a:rPr>
              <a:t>      "city": "Redmond",</a:t>
            </a:r>
          </a:p>
          <a:p>
            <a:pPr defTabSz="914224"/>
            <a:r>
              <a:rPr lang="en-US" sz="2000" kern="0" dirty="0">
                <a:solidFill>
                  <a:srgbClr val="FFFFFF"/>
                </a:solidFill>
                <a:latin typeface="Consolas" charset="0"/>
                <a:ea typeface="Consolas" charset="0"/>
                <a:cs typeface="Consolas" charset="0"/>
              </a:rPr>
              <a:t>      "state_code": "WA",</a:t>
            </a:r>
          </a:p>
          <a:p>
            <a:pPr defTabSz="914224"/>
            <a:r>
              <a:rPr lang="en-US" sz="2000" kern="0" dirty="0">
                <a:solidFill>
                  <a:srgbClr val="FFFFFF"/>
                </a:solidFill>
                <a:latin typeface="Consolas" charset="0"/>
                <a:ea typeface="Consolas" charset="0"/>
                <a:cs typeface="Consolas" charset="0"/>
              </a:rPr>
              <a:t>      "country_code": "USA"</a:t>
            </a:r>
          </a:p>
          <a:p>
            <a:pPr defTabSz="914224"/>
            <a:r>
              <a:rPr lang="en-US" sz="2000" kern="0" dirty="0">
                <a:solidFill>
                  <a:srgbClr val="FFFFFF"/>
                </a:solidFill>
                <a:latin typeface="Consolas" charset="0"/>
                <a:ea typeface="Consolas" charset="0"/>
                <a:cs typeface="Consolas" charset="0"/>
              </a:rPr>
              <a:t>    }</a:t>
            </a:r>
          </a:p>
          <a:p>
            <a:pPr defTabSz="914224"/>
            <a:r>
              <a:rPr lang="en-US" sz="2000" kern="0" dirty="0">
                <a:solidFill>
                  <a:srgbClr val="FFFFFF"/>
                </a:solidFill>
                <a:latin typeface="Consolas" charset="0"/>
                <a:ea typeface="Consolas" charset="0"/>
                <a:cs typeface="Consolas" charset="0"/>
              </a:rPr>
              <a:t>  ]</a:t>
            </a:r>
          </a:p>
          <a:p>
            <a:pPr defTabSz="914224"/>
            <a:r>
              <a:rPr lang="en-US" sz="2000" kern="0" dirty="0">
                <a:solidFill>
                  <a:srgbClr val="FFFFFF"/>
                </a:solidFill>
                <a:latin typeface="Consolas" charset="0"/>
                <a:ea typeface="Consolas" charset="0"/>
                <a:cs typeface="Consolas" charset="0"/>
              </a:rPr>
              <a:t>}</a:t>
            </a:r>
          </a:p>
        </p:txBody>
      </p:sp>
    </p:spTree>
    <p:extLst>
      <p:ext uri="{BB962C8B-B14F-4D97-AF65-F5344CB8AC3E}">
        <p14:creationId xmlns:p14="http://schemas.microsoft.com/office/powerpoint/2010/main" val="6145878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 case: Logging</a:t>
            </a:r>
          </a:p>
        </p:txBody>
      </p:sp>
    </p:spTree>
    <p:extLst>
      <p:ext uri="{BB962C8B-B14F-4D97-AF65-F5344CB8AC3E}">
        <p14:creationId xmlns:p14="http://schemas.microsoft.com/office/powerpoint/2010/main" val="3090572500"/>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Logging</a:t>
            </a:r>
          </a:p>
        </p:txBody>
      </p:sp>
      <p:sp>
        <p:nvSpPr>
          <p:cNvPr id="2" name="Text Placeholder 1"/>
          <p:cNvSpPr>
            <a:spLocks noGrp="1"/>
          </p:cNvSpPr>
          <p:nvPr>
            <p:ph type="body" sz="quarter" idx="4294967295"/>
          </p:nvPr>
        </p:nvSpPr>
        <p:spPr>
          <a:xfrm>
            <a:off x="552450" y="4411663"/>
            <a:ext cx="11884025" cy="1021818"/>
          </a:xfrm>
        </p:spPr>
        <p:txBody>
          <a:bodyPr/>
          <a:lstStyle/>
          <a:p>
            <a:pPr marL="0" indent="0">
              <a:buNone/>
            </a:pPr>
            <a:r>
              <a:rPr lang="en-US" sz="3600" dirty="0" smtClean="0"/>
              <a:t>Partition per time period, event type, region, etc.</a:t>
            </a:r>
            <a:endParaRPr lang="en-US" sz="3600" dirty="0"/>
          </a:p>
          <a:p>
            <a:pPr marL="241253" lvl="1" indent="0">
              <a:buNone/>
            </a:pPr>
            <a:endParaRPr lang="en-US" sz="2000" dirty="0"/>
          </a:p>
        </p:txBody>
      </p:sp>
      <p:sp>
        <p:nvSpPr>
          <p:cNvPr id="4" name="Rectangle 3"/>
          <p:cNvSpPr/>
          <p:nvPr/>
        </p:nvSpPr>
        <p:spPr>
          <a:xfrm>
            <a:off x="464771" y="2073632"/>
            <a:ext cx="11811690" cy="2015196"/>
          </a:xfrm>
          <a:prstGeom prst="rect">
            <a:avLst/>
          </a:prstGeom>
        </p:spPr>
        <p:txBody>
          <a:bodyPr wrap="square">
            <a:spAutoFit/>
          </a:bodyPr>
          <a:lstStyle/>
          <a:p>
            <a:pPr defTabSz="932597"/>
            <a:r>
              <a:rPr lang="en-US" sz="2448" dirty="0">
                <a:solidFill>
                  <a:srgbClr val="FFFFFF"/>
                </a:solidFill>
                <a:latin typeface="Lucida Console" panose="020B0609040504020204" pitchFamily="49" charset="0"/>
              </a:rPr>
              <a:t>{ </a:t>
            </a:r>
          </a:p>
          <a:p>
            <a:pPr defTabSz="932597"/>
            <a:r>
              <a:rPr lang="en-US" sz="2448" dirty="0">
                <a:solidFill>
                  <a:srgbClr val="FFFFFF"/>
                </a:solidFill>
                <a:latin typeface="Lucida Console" panose="020B0609040504020204" pitchFamily="49" charset="0"/>
              </a:rPr>
              <a:t>  "id: "...", </a:t>
            </a:r>
          </a:p>
          <a:p>
            <a:pPr defTabSz="932597"/>
            <a:r>
              <a:rPr lang="en-US" sz="2448" dirty="0">
                <a:solidFill>
                  <a:srgbClr val="FFFFFF"/>
                </a:solidFill>
                <a:latin typeface="Lucida Console" panose="020B0609040504020204" pitchFamily="49" charset="0"/>
              </a:rPr>
              <a:t>  "timestamp": "...", </a:t>
            </a:r>
          </a:p>
          <a:p>
            <a:pPr defTabSz="932597"/>
            <a:r>
              <a:rPr lang="en-US" sz="2448" dirty="0">
                <a:solidFill>
                  <a:srgbClr val="FFFFFF"/>
                </a:solidFill>
                <a:latin typeface="Lucida Console" panose="020B0609040504020204" pitchFamily="49" charset="0"/>
              </a:rPr>
              <a:t>  "</a:t>
            </a:r>
            <a:r>
              <a:rPr lang="en-US" sz="2448" dirty="0" err="1">
                <a:solidFill>
                  <a:srgbClr val="FFFFFF"/>
                </a:solidFill>
                <a:latin typeface="Lucida Console" panose="020B0609040504020204" pitchFamily="49" charset="0"/>
              </a:rPr>
              <a:t>logData</a:t>
            </a:r>
            <a:r>
              <a:rPr lang="en-US" sz="2448" dirty="0">
                <a:solidFill>
                  <a:srgbClr val="FFFFFF"/>
                </a:solidFill>
                <a:latin typeface="Lucida Console" panose="020B0609040504020204" pitchFamily="49" charset="0"/>
              </a:rPr>
              <a:t>": {"attr1": "value1", "attr2": "value2", ...}</a:t>
            </a:r>
          </a:p>
          <a:p>
            <a:pPr defTabSz="932597"/>
            <a:r>
              <a:rPr lang="en-US" sz="2448" dirty="0">
                <a:solidFill>
                  <a:srgbClr val="FFFFFF"/>
                </a:solidFill>
                <a:latin typeface="Lucida Console" panose="020B0609040504020204" pitchFamily="49" charset="0"/>
              </a:rPr>
              <a:t>}</a:t>
            </a:r>
          </a:p>
        </p:txBody>
      </p:sp>
      <p:sp>
        <p:nvSpPr>
          <p:cNvPr id="5" name="Text Placeholder 1"/>
          <p:cNvSpPr txBox="1">
            <a:spLocks/>
          </p:cNvSpPr>
          <p:nvPr/>
        </p:nvSpPr>
        <p:spPr>
          <a:xfrm>
            <a:off x="427860" y="1365553"/>
            <a:ext cx="11885514" cy="1021792"/>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51304">
              <a:buClr>
                <a:srgbClr val="FFFFFF"/>
              </a:buClr>
              <a:buNone/>
            </a:pPr>
            <a:r>
              <a:rPr lang="en-US" sz="3600" dirty="0">
                <a:gradFill>
                  <a:gsLst>
                    <a:gs pos="1250">
                      <a:srgbClr val="FFFFFF"/>
                    </a:gs>
                    <a:gs pos="100000">
                      <a:srgbClr val="FFFFFF"/>
                    </a:gs>
                  </a:gsLst>
                  <a:lin ang="5400000" scaled="0"/>
                </a:gradFill>
                <a:latin typeface="Segoe UI Light"/>
              </a:rPr>
              <a:t>Similar to telemetry; consider parsing log entries</a:t>
            </a:r>
          </a:p>
          <a:p>
            <a:pPr marL="241253" lvl="1" indent="0" defTabSz="951304">
              <a:buClr>
                <a:srgbClr val="FFFFFF"/>
              </a:buClr>
              <a:buNone/>
            </a:pPr>
            <a:endParaRPr lang="en-US" sz="2000" dirty="0">
              <a:gradFill>
                <a:gsLst>
                  <a:gs pos="1250">
                    <a:srgbClr val="FFFFFF"/>
                  </a:gs>
                  <a:gs pos="100000">
                    <a:srgbClr val="FFFFFF"/>
                  </a:gs>
                </a:gsLst>
                <a:lin ang="5400000" scaled="0"/>
              </a:gradFill>
              <a:latin typeface="Segoe UI"/>
            </a:endParaRPr>
          </a:p>
        </p:txBody>
      </p:sp>
    </p:spTree>
    <p:extLst>
      <p:ext uri="{BB962C8B-B14F-4D97-AF65-F5344CB8AC3E}">
        <p14:creationId xmlns:p14="http://schemas.microsoft.com/office/powerpoint/2010/main" val="1693607577"/>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2962273104"/>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2"/>
          <p:cNvSpPr>
            <a:spLocks noGrp="1"/>
          </p:cNvSpPr>
          <p:nvPr>
            <p:ph type="body" sz="quarter" idx="4294967295"/>
          </p:nvPr>
        </p:nvSpPr>
        <p:spPr>
          <a:xfrm>
            <a:off x="289703" y="982662"/>
            <a:ext cx="11882437" cy="6094547"/>
          </a:xfrm>
        </p:spPr>
        <p:txBody>
          <a:bodyPr vert="horz" wrap="square" lIns="149196" tIns="93247" rIns="149196" bIns="93247" rtlCol="0">
            <a:spAutoFit/>
          </a:bodyPr>
          <a:lstStyle/>
          <a:p>
            <a:pPr marL="0" indent="0">
              <a:spcBef>
                <a:spcPts val="306"/>
              </a:spcBef>
              <a:buNone/>
            </a:pPr>
            <a:r>
              <a:rPr lang="en-US" sz="2000" dirty="0">
                <a:solidFill>
                  <a:schemeClr val="tx1"/>
                </a:solidFill>
                <a:latin typeface="Consolas" charset="0"/>
                <a:ea typeface="Consolas" charset="0"/>
                <a:cs typeface="Consolas" charset="0"/>
              </a:rPr>
              <a:t>{ </a:t>
            </a:r>
          </a:p>
          <a:p>
            <a:pPr marL="0" indent="0">
              <a:spcBef>
                <a:spcPts val="306"/>
              </a:spcBef>
              <a:buNone/>
            </a:pPr>
            <a:r>
              <a:rPr lang="en-US" sz="2000" dirty="0">
                <a:latin typeface="Consolas" charset="0"/>
                <a:ea typeface="Consolas" charset="0"/>
                <a:cs typeface="Consolas" charset="0"/>
              </a:rPr>
              <a:t>    </a:t>
            </a:r>
            <a:r>
              <a:rPr lang="en-US" sz="2000" dirty="0">
                <a:solidFill>
                  <a:schemeClr val="tx1"/>
                </a:solidFill>
                <a:latin typeface="Consolas" charset="0"/>
                <a:ea typeface="Consolas" charset="0"/>
                <a:cs typeface="Consolas" charset="0"/>
              </a:rPr>
              <a:t>options: ["Embed", "Reference"],</a:t>
            </a:r>
          </a:p>
          <a:p>
            <a:pPr marL="0" indent="0">
              <a:spcBef>
                <a:spcPts val="306"/>
              </a:spcBef>
              <a:buNone/>
            </a:pPr>
            <a:r>
              <a:rPr lang="en-US" sz="2000" dirty="0">
                <a:latin typeface="Consolas" charset="0"/>
                <a:ea typeface="Consolas" charset="0"/>
                <a:cs typeface="Consolas" charset="0"/>
              </a:rPr>
              <a:t>    rules: "There are no rules, merely guidelines",</a:t>
            </a:r>
          </a:p>
          <a:p>
            <a:pPr marL="0" indent="0">
              <a:spcBef>
                <a:spcPts val="306"/>
              </a:spcBef>
              <a:buNone/>
            </a:pPr>
            <a:r>
              <a:rPr lang="en-US" sz="2000" dirty="0">
                <a:latin typeface="Consolas" charset="0"/>
                <a:ea typeface="Consolas" charset="0"/>
                <a:cs typeface="Consolas" charset="0"/>
              </a:rPr>
              <a:t>    </a:t>
            </a:r>
            <a:r>
              <a:rPr lang="en-US" sz="2000" dirty="0">
                <a:solidFill>
                  <a:schemeClr val="tx1"/>
                </a:solidFill>
                <a:latin typeface="Consolas" charset="0"/>
                <a:ea typeface="Consolas" charset="0"/>
                <a:cs typeface="Consolas" charset="0"/>
              </a:rPr>
              <a:t>embed: [</a:t>
            </a:r>
          </a:p>
          <a:p>
            <a:pPr marL="0" indent="0">
              <a:spcBef>
                <a:spcPts val="306"/>
              </a:spcBef>
              <a:buNone/>
            </a:pPr>
            <a:r>
              <a:rPr lang="en-US" sz="2000" dirty="0">
                <a:latin typeface="Consolas" charset="0"/>
                <a:ea typeface="Consolas" charset="0"/>
                <a:cs typeface="Consolas" charset="0"/>
              </a:rPr>
              <a:t>        "1:1",</a:t>
            </a:r>
          </a:p>
          <a:p>
            <a:pPr marL="0" indent="0">
              <a:spcBef>
                <a:spcPts val="306"/>
              </a:spcBef>
              <a:buNone/>
            </a:pPr>
            <a:r>
              <a:rPr lang="en-US" sz="2000" dirty="0">
                <a:solidFill>
                  <a:schemeClr val="tx1"/>
                </a:solidFill>
                <a:latin typeface="Consolas" charset="0"/>
                <a:ea typeface="Consolas" charset="0"/>
                <a:cs typeface="Consolas" charset="0"/>
              </a:rPr>
              <a:t>        "Child is a dependent",</a:t>
            </a:r>
          </a:p>
          <a:p>
            <a:pPr marL="0" indent="0">
              <a:spcBef>
                <a:spcPts val="306"/>
              </a:spcBef>
              <a:buNone/>
            </a:pPr>
            <a:r>
              <a:rPr lang="en-US" sz="2000" dirty="0">
                <a:latin typeface="Consolas" charset="0"/>
                <a:ea typeface="Consolas" charset="0"/>
                <a:cs typeface="Consolas" charset="0"/>
              </a:rPr>
              <a:t>        "Similar volatility"</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dirty="0">
                <a:solidFill>
                  <a:schemeClr val="tx1"/>
                </a:solidFill>
                <a:latin typeface="Consolas" charset="0"/>
                <a:ea typeface="Consolas" charset="0"/>
                <a:cs typeface="Consolas" charset="0"/>
              </a:rPr>
              <a:t>]</a:t>
            </a:r>
          </a:p>
          <a:p>
            <a:pPr marL="0" indent="0">
              <a:spcBef>
                <a:spcPts val="306"/>
              </a:spcBef>
              <a:buNone/>
            </a:pPr>
            <a:r>
              <a:rPr lang="en-US" sz="2000" dirty="0">
                <a:latin typeface="Consolas" charset="0"/>
                <a:ea typeface="Consolas" charset="0"/>
                <a:cs typeface="Consolas" charset="0"/>
              </a:rPr>
              <a:t>    reference: [</a:t>
            </a:r>
          </a:p>
          <a:p>
            <a:pPr marL="0" indent="0">
              <a:spcBef>
                <a:spcPts val="306"/>
              </a:spcBef>
              <a:buNone/>
            </a:pPr>
            <a:r>
              <a:rPr lang="en-US" sz="2000" dirty="0">
                <a:latin typeface="Consolas" charset="0"/>
                <a:ea typeface="Consolas" charset="0"/>
                <a:cs typeface="Consolas" charset="0"/>
              </a:rPr>
              <a:t>        "related data changes frequently",</a:t>
            </a:r>
          </a:p>
          <a:p>
            <a:pPr marL="0" indent="0">
              <a:spcBef>
                <a:spcPts val="306"/>
              </a:spcBef>
              <a:buNone/>
            </a:pPr>
            <a:r>
              <a:rPr lang="en-US" sz="2000" dirty="0">
                <a:latin typeface="Consolas" charset="0"/>
                <a:ea typeface="Consolas" charset="0"/>
                <a:cs typeface="Consolas" charset="0"/>
              </a:rPr>
              <a:t>        "</a:t>
            </a:r>
            <a:r>
              <a:rPr lang="en-US" sz="2000" dirty="0" err="1">
                <a:latin typeface="Consolas" charset="0"/>
                <a:ea typeface="Consolas" charset="0"/>
                <a:cs typeface="Consolas" charset="0"/>
              </a:rPr>
              <a:t>many:many</a:t>
            </a:r>
            <a:r>
              <a:rPr lang="en-US" sz="2000" dirty="0">
                <a:latin typeface="Consolas" charset="0"/>
                <a:ea typeface="Consolas" charset="0"/>
                <a:cs typeface="Consolas" charset="0"/>
              </a:rPr>
              <a:t>"</a:t>
            </a:r>
          </a:p>
          <a:p>
            <a:pPr marL="0" indent="0">
              <a:spcBef>
                <a:spcPts val="306"/>
              </a:spcBef>
              <a:buNone/>
            </a:pPr>
            <a:r>
              <a:rPr lang="en-US" sz="2000" dirty="0">
                <a:solidFill>
                  <a:schemeClr val="tx1"/>
                </a:solidFill>
                <a:latin typeface="Consolas" charset="0"/>
                <a:ea typeface="Consolas" charset="0"/>
                <a:cs typeface="Consolas" charset="0"/>
              </a:rPr>
              <a:t>    ]</a:t>
            </a:r>
          </a:p>
          <a:p>
            <a:pPr marL="0" indent="0">
              <a:spcBef>
                <a:spcPts val="306"/>
              </a:spcBef>
              <a:buNone/>
            </a:pPr>
            <a:r>
              <a:rPr lang="en-US" sz="2000" dirty="0">
                <a:latin typeface="Consolas" charset="0"/>
                <a:ea typeface="Consolas" charset="0"/>
                <a:cs typeface="Consolas" charset="0"/>
              </a:rPr>
              <a:t>    remember: [</a:t>
            </a:r>
          </a:p>
          <a:p>
            <a:pPr marL="0" indent="0">
              <a:spcBef>
                <a:spcPts val="306"/>
              </a:spcBef>
              <a:buNone/>
            </a:pPr>
            <a:r>
              <a:rPr lang="en-US" sz="2000" dirty="0">
                <a:latin typeface="Consolas" charset="0"/>
                <a:ea typeface="Consolas" charset="0"/>
                <a:cs typeface="Consolas" charset="0"/>
              </a:rPr>
              <a:t>        "Don't be scared to experiment and mix &amp; match",</a:t>
            </a:r>
          </a:p>
          <a:p>
            <a:pPr marL="0" indent="0">
              <a:spcBef>
                <a:spcPts val="306"/>
              </a:spcBef>
              <a:buNone/>
            </a:pPr>
            <a:r>
              <a:rPr lang="en-US" sz="2000" dirty="0">
                <a:latin typeface="Consolas" charset="0"/>
                <a:ea typeface="Consolas" charset="0"/>
                <a:cs typeface="Consolas" charset="0"/>
              </a:rPr>
              <a:t>        "Models </a:t>
            </a:r>
            <a:r>
              <a:rPr lang="en-US" sz="2000" dirty="0">
                <a:solidFill>
                  <a:schemeClr val="tx1"/>
                </a:solidFill>
                <a:latin typeface="Consolas" charset="0"/>
                <a:ea typeface="Consolas" charset="0"/>
                <a:cs typeface="Consolas" charset="0"/>
              </a:rPr>
              <a:t>change </a:t>
            </a:r>
            <a:r>
              <a:rPr lang="en-US" sz="2000" dirty="0">
                <a:latin typeface="Consolas" charset="0"/>
                <a:ea typeface="Consolas" charset="0"/>
                <a:cs typeface="Consolas" charset="0"/>
              </a:rPr>
              <a:t>&amp; evolve",</a:t>
            </a:r>
            <a:endParaRPr lang="en-US" sz="2000" dirty="0">
              <a:solidFill>
                <a:schemeClr val="tx1"/>
              </a:solidFill>
              <a:latin typeface="Consolas" charset="0"/>
              <a:ea typeface="Consolas" charset="0"/>
              <a:cs typeface="Consolas" charset="0"/>
            </a:endParaRPr>
          </a:p>
          <a:p>
            <a:pPr marL="0" indent="0">
              <a:spcBef>
                <a:spcPts val="306"/>
              </a:spcBef>
              <a:buNone/>
            </a:pPr>
            <a:r>
              <a:rPr lang="en-US" sz="2000" dirty="0">
                <a:solidFill>
                  <a:schemeClr val="tx1"/>
                </a:solidFill>
                <a:latin typeface="Consolas" charset="0"/>
                <a:ea typeface="Consolas" charset="0"/>
                <a:cs typeface="Consolas" charset="0"/>
              </a:rPr>
              <a:t>        "Hybrid models"</a:t>
            </a:r>
          </a:p>
          <a:p>
            <a:pPr marL="0" indent="0">
              <a:spcBef>
                <a:spcPts val="306"/>
              </a:spcBef>
              <a:buNone/>
            </a:pPr>
            <a:r>
              <a:rPr lang="en-US" sz="2000" dirty="0">
                <a:latin typeface="Consolas" charset="0"/>
                <a:ea typeface="Consolas" charset="0"/>
                <a:cs typeface="Consolas" charset="0"/>
              </a:rPr>
              <a:t>    </a:t>
            </a:r>
            <a:r>
              <a:rPr lang="en-US" sz="2000" dirty="0">
                <a:solidFill>
                  <a:schemeClr val="tx1"/>
                </a:solidFill>
                <a:latin typeface="Consolas" charset="0"/>
                <a:ea typeface="Consolas" charset="0"/>
                <a:cs typeface="Consolas" charset="0"/>
              </a:rPr>
              <a:t>]</a:t>
            </a:r>
          </a:p>
          <a:p>
            <a:pPr marL="0" indent="0">
              <a:spcBef>
                <a:spcPts val="306"/>
              </a:spcBef>
              <a:buNone/>
            </a:pPr>
            <a:r>
              <a:rPr lang="en-US" sz="2000" dirty="0">
                <a:solidFill>
                  <a:schemeClr val="tx1"/>
                </a:solidFill>
                <a:latin typeface="Consolas" charset="0"/>
                <a:ea typeface="Consolas" charset="0"/>
                <a:cs typeface="Consolas" charset="0"/>
              </a:rPr>
              <a:t>}</a:t>
            </a:r>
          </a:p>
          <a:p>
            <a:endParaRPr lang="en-US" sz="1800" dirty="0">
              <a:gradFill>
                <a:gsLst>
                  <a:gs pos="100000">
                    <a:schemeClr val="tx1"/>
                  </a:gs>
                  <a:gs pos="0">
                    <a:schemeClr val="tx1"/>
                  </a:gs>
                </a:gsLst>
                <a:lin ang="5400000" scaled="0"/>
              </a:gradFill>
              <a:latin typeface="Consolas" charset="0"/>
              <a:ea typeface="Consolas" charset="0"/>
              <a:cs typeface="Consolas" charset="0"/>
            </a:endParaRPr>
          </a:p>
        </p:txBody>
      </p:sp>
    </p:spTree>
    <p:extLst>
      <p:ext uri="{BB962C8B-B14F-4D97-AF65-F5344CB8AC3E}">
        <p14:creationId xmlns:p14="http://schemas.microsoft.com/office/powerpoint/2010/main" val="4204028889"/>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
        <p:nvSpPr>
          <p:cNvPr id="4" name="Content Placeholder 2"/>
          <p:cNvSpPr>
            <a:spLocks noGrp="1"/>
          </p:cNvSpPr>
          <p:nvPr>
            <p:ph type="body" sz="quarter" idx="4294967295"/>
          </p:nvPr>
        </p:nvSpPr>
        <p:spPr>
          <a:xfrm>
            <a:off x="554038" y="1592263"/>
            <a:ext cx="11882437" cy="3813154"/>
          </a:xfrm>
        </p:spPr>
        <p:txBody>
          <a:bodyPr vert="horz" wrap="square" lIns="149196" tIns="93247" rIns="149196" bIns="93247" rtlCol="0">
            <a:spAutoFit/>
          </a:bodyPr>
          <a:lstStyle/>
          <a:p>
            <a:pPr marL="0" indent="0">
              <a:buNone/>
            </a:pPr>
            <a:endParaRPr lang="en-US" sz="3199" dirty="0">
              <a:solidFill>
                <a:schemeClr val="tx1"/>
              </a:solidFill>
              <a:latin typeface="Segoe UI" panose="020B0502040204020203" pitchFamily="34" charset="0"/>
              <a:cs typeface="Segoe UI" panose="020B0502040204020203" pitchFamily="34" charset="0"/>
            </a:endParaRPr>
          </a:p>
          <a:p>
            <a:pPr marL="0" indent="0">
              <a:buNone/>
            </a:pPr>
            <a:r>
              <a:rPr lang="en-US" sz="3199" dirty="0" smtClean="0">
                <a:solidFill>
                  <a:schemeClr val="tx1"/>
                </a:solidFill>
                <a:latin typeface="Segoe UI" panose="020B0502040204020203" pitchFamily="34" charset="0"/>
                <a:cs typeface="Segoe UI" panose="020B0502040204020203" pitchFamily="34" charset="0"/>
              </a:rPr>
              <a:t>Keep in touch!</a:t>
            </a:r>
          </a:p>
          <a:p>
            <a:pPr marL="0" indent="0">
              <a:buNone/>
            </a:pPr>
            <a:endParaRPr lang="en-US" sz="3199" dirty="0">
              <a:solidFill>
                <a:schemeClr val="tx1"/>
              </a:solidFill>
              <a:latin typeface="Segoe UI" panose="020B0502040204020203" pitchFamily="34" charset="0"/>
              <a:cs typeface="Segoe UI" panose="020B0502040204020203" pitchFamily="34" charset="0"/>
            </a:endParaRPr>
          </a:p>
          <a:p>
            <a:pPr marL="0" indent="0">
              <a:buNone/>
            </a:pPr>
            <a:r>
              <a:rPr lang="en-US" sz="3199" dirty="0" smtClean="0">
                <a:solidFill>
                  <a:schemeClr val="tx1"/>
                </a:solidFill>
                <a:latin typeface="Segoe UI" panose="020B0502040204020203" pitchFamily="34" charset="0"/>
                <a:cs typeface="Segoe UI" panose="020B0502040204020203" pitchFamily="34" charset="0"/>
              </a:rPr>
              <a:t>Twitter: @</a:t>
            </a:r>
            <a:r>
              <a:rPr lang="en-US" sz="3199" dirty="0" err="1" smtClean="0">
                <a:solidFill>
                  <a:schemeClr val="tx1"/>
                </a:solidFill>
                <a:latin typeface="Segoe UI" panose="020B0502040204020203" pitchFamily="34" charset="0"/>
                <a:cs typeface="Segoe UI" panose="020B0502040204020203" pitchFamily="34" charset="0"/>
              </a:rPr>
              <a:t>dmakogon</a:t>
            </a:r>
            <a:endParaRPr lang="en-US" sz="3199" dirty="0">
              <a:solidFill>
                <a:schemeClr val="tx1"/>
              </a:solidFill>
              <a:latin typeface="Segoe UI" panose="020B0502040204020203" pitchFamily="34" charset="0"/>
              <a:cs typeface="Segoe UI" panose="020B0502040204020203" pitchFamily="34" charset="0"/>
            </a:endParaRPr>
          </a:p>
          <a:p>
            <a:pPr marL="0" indent="0">
              <a:buNone/>
            </a:pPr>
            <a:r>
              <a:rPr lang="en-US" sz="3199" dirty="0" smtClean="0">
                <a:solidFill>
                  <a:schemeClr val="tx1"/>
                </a:solidFill>
                <a:latin typeface="Segoe UI" panose="020B0502040204020203" pitchFamily="34" charset="0"/>
                <a:cs typeface="Segoe UI" panose="020B0502040204020203" pitchFamily="34" charset="0"/>
              </a:rPr>
              <a:t>Blog: </a:t>
            </a:r>
            <a:r>
              <a:rPr lang="en-US" sz="3199" dirty="0" err="1" smtClean="0">
                <a:solidFill>
                  <a:schemeClr val="tx1"/>
                </a:solidFill>
                <a:latin typeface="Segoe UI" panose="020B0502040204020203" pitchFamily="34" charset="0"/>
                <a:cs typeface="Segoe UI" panose="020B0502040204020203" pitchFamily="34" charset="0"/>
              </a:rPr>
              <a:t>dmak.io</a:t>
            </a:r>
            <a:endParaRPr lang="en-US" sz="3199" dirty="0" smtClean="0">
              <a:solidFill>
                <a:schemeClr val="tx1"/>
              </a:solidFill>
              <a:latin typeface="Segoe UI" panose="020B0502040204020203" pitchFamily="34" charset="0"/>
              <a:cs typeface="Segoe UI" panose="020B0502040204020203" pitchFamily="34" charset="0"/>
            </a:endParaRPr>
          </a:p>
          <a:p>
            <a:pPr marL="0" indent="0">
              <a:buNone/>
            </a:pPr>
            <a:r>
              <a:rPr lang="en-US" sz="3199" dirty="0" smtClean="0">
                <a:solidFill>
                  <a:schemeClr val="tx1"/>
                </a:solidFill>
                <a:latin typeface="Segoe UI" panose="020B0502040204020203" pitchFamily="34" charset="0"/>
                <a:cs typeface="Segoe UI" panose="020B0502040204020203" pitchFamily="34" charset="0"/>
              </a:rPr>
              <a:t>Materials at </a:t>
            </a:r>
            <a:r>
              <a:rPr lang="en-US" sz="3199" dirty="0" err="1" smtClean="0">
                <a:solidFill>
                  <a:schemeClr val="tx1"/>
                </a:solidFill>
                <a:latin typeface="Segoe UI" panose="020B0502040204020203" pitchFamily="34" charset="0"/>
                <a:cs typeface="Segoe UI" panose="020B0502040204020203" pitchFamily="34" charset="0"/>
              </a:rPr>
              <a:t>github.com</a:t>
            </a:r>
            <a:r>
              <a:rPr lang="en-US" sz="3199" dirty="0" smtClean="0">
                <a:solidFill>
                  <a:schemeClr val="tx1"/>
                </a:solidFill>
                <a:latin typeface="Segoe UI" panose="020B0502040204020203" pitchFamily="34" charset="0"/>
                <a:cs typeface="Segoe UI" panose="020B0502040204020203" pitchFamily="34" charset="0"/>
              </a:rPr>
              <a:t>/</a:t>
            </a:r>
            <a:r>
              <a:rPr lang="en-US" sz="3199" dirty="0" err="1" smtClean="0">
                <a:solidFill>
                  <a:schemeClr val="tx1"/>
                </a:solidFill>
                <a:latin typeface="Segoe UI" panose="020B0502040204020203" pitchFamily="34" charset="0"/>
                <a:cs typeface="Segoe UI" panose="020B0502040204020203" pitchFamily="34" charset="0"/>
              </a:rPr>
              <a:t>dmakogon</a:t>
            </a:r>
            <a:r>
              <a:rPr lang="en-US" sz="3199" dirty="0" smtClean="0">
                <a:solidFill>
                  <a:schemeClr val="tx1"/>
                </a:solidFill>
                <a:latin typeface="Segoe UI" panose="020B0502040204020203" pitchFamily="34" charset="0"/>
                <a:cs typeface="Segoe UI" panose="020B0502040204020203" pitchFamily="34" charset="0"/>
              </a:rPr>
              <a:t>/decodedconf2016</a:t>
            </a:r>
            <a:endParaRPr lang="en-US" sz="3199" dirty="0">
              <a:solidFill>
                <a:schemeClr val="tx1"/>
              </a:solidFill>
              <a:latin typeface="Segoe UI" panose="020B0502040204020203" pitchFamily="34" charset="0"/>
              <a:cs typeface="Segoe UI" panose="020B0502040204020203" pitchFamily="34" charset="0"/>
            </a:endParaRPr>
          </a:p>
          <a:p>
            <a:pPr marL="0" indent="0">
              <a:buNone/>
            </a:pPr>
            <a:endParaRPr lang="en-US" sz="2800" dirty="0">
              <a:solidFill>
                <a:srgbClr val="3C5365"/>
              </a:solidFill>
              <a:latin typeface="Consolas" pitchFamily="49" charset="0"/>
              <a:cs typeface="Consolas" pitchFamily="49" charset="0"/>
            </a:endParaRPr>
          </a:p>
        </p:txBody>
      </p:sp>
    </p:spTree>
    <p:extLst>
      <p:ext uri="{BB962C8B-B14F-4D97-AF65-F5344CB8AC3E}">
        <p14:creationId xmlns:p14="http://schemas.microsoft.com/office/powerpoint/2010/main" val="36716212"/>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59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a:t>
            </a:r>
          </a:p>
        </p:txBody>
      </p:sp>
      <p:sp>
        <p:nvSpPr>
          <p:cNvPr id="18" name="TextBox 17"/>
          <p:cNvSpPr txBox="1"/>
          <p:nvPr/>
        </p:nvSpPr>
        <p:spPr>
          <a:xfrm>
            <a:off x="427859" y="4716290"/>
            <a:ext cx="5702418" cy="904778"/>
          </a:xfrm>
          <a:prstGeom prst="rect">
            <a:avLst/>
          </a:prstGeom>
          <a:noFill/>
        </p:spPr>
        <p:txBody>
          <a:bodyPr wrap="none" lIns="182828" tIns="146262" rIns="182828" bIns="146262" rtlCol="0">
            <a:spAutoFit/>
          </a:bodyPr>
          <a:lstStyle/>
          <a:p>
            <a:pPr defTabSz="914224">
              <a:lnSpc>
                <a:spcPct val="90000"/>
              </a:lnSpc>
              <a:spcAft>
                <a:spcPts val="600"/>
              </a:spcAft>
            </a:pPr>
            <a:r>
              <a:rPr lang="en-US" sz="4400" kern="0" dirty="0" smtClean="0">
                <a:gradFill>
                  <a:gsLst>
                    <a:gs pos="1250">
                      <a:srgbClr val="FFFFFF"/>
                    </a:gs>
                    <a:gs pos="100000">
                      <a:srgbClr val="FFFFFF"/>
                    </a:gs>
                  </a:gsLst>
                  <a:lin ang="5400000" scaled="0"/>
                </a:gradFill>
                <a:latin typeface="Segoe UI Light"/>
              </a:rPr>
              <a:t>Not these documents</a:t>
            </a:r>
            <a:r>
              <a:rPr lang="is-IS" sz="4400" kern="0" dirty="0" smtClean="0">
                <a:gradFill>
                  <a:gsLst>
                    <a:gs pos="1250">
                      <a:srgbClr val="FFFFFF"/>
                    </a:gs>
                    <a:gs pos="100000">
                      <a:srgbClr val="FFFFFF"/>
                    </a:gs>
                  </a:gsLst>
                  <a:lin ang="5400000" scaled="0"/>
                </a:gradFill>
                <a:latin typeface="Segoe UI Light"/>
              </a:rPr>
              <a:t>…</a:t>
            </a:r>
            <a:endParaRPr lang="en-US" sz="4400" kern="0" dirty="0">
              <a:gradFill>
                <a:gsLst>
                  <a:gs pos="1250">
                    <a:srgbClr val="FFFFFF"/>
                  </a:gs>
                  <a:gs pos="100000">
                    <a:srgbClr val="FFFFFF"/>
                  </a:gs>
                </a:gsLst>
                <a:lin ang="5400000" scaled="0"/>
              </a:gradFill>
              <a:latin typeface="Segoe UI Light"/>
            </a:endParaRPr>
          </a:p>
        </p:txBody>
      </p:sp>
      <p:pic>
        <p:nvPicPr>
          <p:cNvPr id="3" name="Picture 2" descr="File:Microsoft Word 2013 logo.svg"/>
          <p:cNvPicPr>
            <a:picLocks noChangeAspect="1"/>
          </p:cNvPicPr>
          <p:nvPr/>
        </p:nvPicPr>
        <p:blipFill>
          <a:blip r:embed="rId3"/>
          <a:stretch>
            <a:fillRect/>
          </a:stretch>
        </p:blipFill>
        <p:spPr>
          <a:xfrm>
            <a:off x="8427725" y="1015736"/>
            <a:ext cx="2224117" cy="2183601"/>
          </a:xfrm>
          <a:prstGeom prst="rect">
            <a:avLst/>
          </a:prstGeom>
        </p:spPr>
      </p:pic>
      <p:pic>
        <p:nvPicPr>
          <p:cNvPr id="6" name="Picture 5" descr="File:Microsoft Excel 2013 logo.svg"/>
          <p:cNvPicPr>
            <a:picLocks noChangeAspect="1"/>
          </p:cNvPicPr>
          <p:nvPr/>
        </p:nvPicPr>
        <p:blipFill>
          <a:blip r:embed="rId4"/>
          <a:stretch>
            <a:fillRect/>
          </a:stretch>
        </p:blipFill>
        <p:spPr>
          <a:xfrm>
            <a:off x="7208697" y="3130454"/>
            <a:ext cx="2147928" cy="2109474"/>
          </a:xfrm>
          <a:prstGeom prst="rect">
            <a:avLst/>
          </a:prstGeom>
        </p:spPr>
      </p:pic>
      <p:pic>
        <p:nvPicPr>
          <p:cNvPr id="11" name="Picture 10" descr="File:Microsoft PowerPoint 2013 logo.svg"/>
          <p:cNvPicPr>
            <a:picLocks noChangeAspect="1"/>
          </p:cNvPicPr>
          <p:nvPr/>
        </p:nvPicPr>
        <p:blipFill>
          <a:blip r:embed="rId5"/>
          <a:stretch>
            <a:fillRect/>
          </a:stretch>
        </p:blipFill>
        <p:spPr>
          <a:xfrm>
            <a:off x="9619339" y="3802019"/>
            <a:ext cx="2289411" cy="2247706"/>
          </a:xfrm>
          <a:prstGeom prst="rect">
            <a:avLst/>
          </a:prstGeom>
        </p:spPr>
      </p:pic>
    </p:spTree>
    <p:extLst>
      <p:ext uri="{BB962C8B-B14F-4D97-AF65-F5344CB8AC3E}">
        <p14:creationId xmlns:p14="http://schemas.microsoft.com/office/powerpoint/2010/main" val="2325855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7" y="1212850"/>
            <a:ext cx="12161837" cy="6180153"/>
          </a:xfrm>
        </p:spPr>
        <p:txBody>
          <a:bodyPr/>
          <a:lstStyle/>
          <a:p>
            <a:pPr marL="0" indent="0">
              <a:buNone/>
            </a:pPr>
            <a:r>
              <a:rPr lang="en-US" sz="3200" dirty="0">
                <a:latin typeface="Lucida Console" charset="0"/>
                <a:ea typeface="Lucida Console" charset="0"/>
                <a:cs typeface="Lucida Console" charset="0"/>
              </a:rPr>
              <a:t>{</a:t>
            </a:r>
          </a:p>
          <a:p>
            <a:pPr marL="0" indent="0">
              <a:buNone/>
            </a:pPr>
            <a:r>
              <a:rPr lang="en-US" sz="3200" dirty="0">
                <a:latin typeface="Lucida Console" charset="0"/>
                <a:ea typeface="Lucida Console" charset="0"/>
                <a:cs typeface="Lucida Console" charset="0"/>
              </a:rPr>
              <a:t>  "id": </a:t>
            </a:r>
            <a:r>
              <a:rPr lang="en-US" sz="3200" dirty="0" smtClean="0">
                <a:latin typeface="Lucida Console" charset="0"/>
                <a:ea typeface="Lucida Console" charset="0"/>
                <a:cs typeface="Lucida Console" charset="0"/>
              </a:rPr>
              <a:t>"docmodeling101",</a:t>
            </a:r>
            <a:endParaRPr lang="en-US" sz="3200" dirty="0">
              <a:latin typeface="Lucida Console" charset="0"/>
              <a:ea typeface="Lucida Console" charset="0"/>
              <a:cs typeface="Lucida Console" charset="0"/>
            </a:endParaRPr>
          </a:p>
          <a:p>
            <a:pPr marL="0" indent="0">
              <a:buNone/>
            </a:pPr>
            <a:r>
              <a:rPr lang="en-US" sz="3200" dirty="0">
                <a:latin typeface="Lucida Console" charset="0"/>
                <a:ea typeface="Lucida Console" charset="0"/>
                <a:cs typeface="Lucida Console" charset="0"/>
              </a:rPr>
              <a:t>  "title": "Shape of JSON</a:t>
            </a:r>
            <a:r>
              <a:rPr lang="en-US" sz="3200" dirty="0" smtClean="0">
                <a:latin typeface="Lucida Console" charset="0"/>
                <a:ea typeface="Lucida Console" charset="0"/>
                <a:cs typeface="Lucida Console" charset="0"/>
              </a:rPr>
              <a:t>",</a:t>
            </a:r>
          </a:p>
          <a:p>
            <a:pPr marL="0" indent="0">
              <a:buNone/>
            </a:pPr>
            <a:r>
              <a:rPr lang="en-US" sz="3200" dirty="0" smtClean="0">
                <a:latin typeface="Lucida Console" charset="0"/>
                <a:ea typeface="Lucida Console" charset="0"/>
                <a:cs typeface="Lucida Console" charset="0"/>
              </a:rPr>
              <a:t>  "</a:t>
            </a:r>
            <a:r>
              <a:rPr lang="en-US" sz="3200" dirty="0">
                <a:latin typeface="Lucida Console" charset="0"/>
                <a:ea typeface="Lucida Console" charset="0"/>
                <a:cs typeface="Lucida Console" charset="0"/>
              </a:rPr>
              <a:t>speakers": </a:t>
            </a:r>
            <a:r>
              <a:rPr lang="en-US" sz="3200" dirty="0" smtClean="0">
                <a:latin typeface="Lucida Console" charset="0"/>
                <a:ea typeface="Lucida Console" charset="0"/>
                <a:cs typeface="Lucida Console" charset="0"/>
              </a:rPr>
              <a:t>[</a:t>
            </a:r>
          </a:p>
          <a:p>
            <a:pPr marL="0" indent="0">
              <a:buNone/>
            </a:pPr>
            <a:r>
              <a:rPr lang="en-US" sz="3200" dirty="0">
                <a:latin typeface="Lucida Console" charset="0"/>
                <a:ea typeface="Lucida Console" charset="0"/>
                <a:cs typeface="Lucida Console" charset="0"/>
              </a:rPr>
              <a:t> </a:t>
            </a:r>
            <a:r>
              <a:rPr lang="en-US" sz="3200" dirty="0" smtClean="0">
                <a:latin typeface="Lucida Console" charset="0"/>
                <a:ea typeface="Lucida Console" charset="0"/>
                <a:cs typeface="Lucida Console" charset="0"/>
              </a:rPr>
              <a:t>   { </a:t>
            </a:r>
            <a:r>
              <a:rPr lang="en-US" sz="3200" dirty="0" smtClean="0">
                <a:latin typeface="Lucida Console" charset="0"/>
                <a:ea typeface="Lucida Console" charset="0"/>
                <a:cs typeface="Lucida Console" charset="0"/>
              </a:rPr>
              <a:t>"</a:t>
            </a:r>
            <a:r>
              <a:rPr lang="en-US" sz="3200" dirty="0">
                <a:latin typeface="Lucida Console" charset="0"/>
                <a:ea typeface="Lucida Console" charset="0"/>
                <a:cs typeface="Lucida Console" charset="0"/>
              </a:rPr>
              <a:t>name": "</a:t>
            </a:r>
            <a:r>
              <a:rPr lang="en-US" sz="3200" dirty="0" smtClean="0">
                <a:latin typeface="Lucida Console" charset="0"/>
                <a:ea typeface="Lucida Console" charset="0"/>
                <a:cs typeface="Lucida Console" charset="0"/>
              </a:rPr>
              <a:t>David" </a:t>
            </a:r>
            <a:r>
              <a:rPr lang="en-US" sz="3200" dirty="0" smtClean="0">
                <a:latin typeface="Lucida Console" charset="0"/>
                <a:ea typeface="Lucida Console" charset="0"/>
                <a:cs typeface="Lucida Console" charset="0"/>
              </a:rPr>
              <a:t>}</a:t>
            </a:r>
          </a:p>
          <a:p>
            <a:pPr marL="0" indent="0">
              <a:buNone/>
            </a:pPr>
            <a:r>
              <a:rPr lang="en-US" sz="3200" dirty="0" smtClean="0">
                <a:latin typeface="Lucida Console" charset="0"/>
                <a:ea typeface="Lucida Console" charset="0"/>
                <a:cs typeface="Lucida Console" charset="0"/>
              </a:rPr>
              <a:t>  ],</a:t>
            </a:r>
            <a:endParaRPr lang="en-US" sz="3200" dirty="0">
              <a:latin typeface="Lucida Console" charset="0"/>
              <a:ea typeface="Lucida Console" charset="0"/>
              <a:cs typeface="Lucida Console" charset="0"/>
            </a:endParaRPr>
          </a:p>
          <a:p>
            <a:pPr marL="0" indent="0">
              <a:buNone/>
            </a:pPr>
            <a:r>
              <a:rPr lang="en-US" sz="3200" dirty="0">
                <a:latin typeface="Lucida Console" charset="0"/>
                <a:ea typeface="Lucida Console" charset="0"/>
                <a:cs typeface="Lucida Console" charset="0"/>
              </a:rPr>
              <a:t> </a:t>
            </a:r>
            <a:r>
              <a:rPr lang="en-US" sz="3200" dirty="0" smtClean="0">
                <a:latin typeface="Lucida Console" charset="0"/>
                <a:ea typeface="Lucida Console" charset="0"/>
                <a:cs typeface="Lucida Console" charset="0"/>
              </a:rPr>
              <a:t> "</a:t>
            </a:r>
            <a:r>
              <a:rPr lang="en-US" sz="3200" dirty="0">
                <a:latin typeface="Lucida Console" charset="0"/>
                <a:ea typeface="Lucida Console" charset="0"/>
                <a:cs typeface="Lucida Console" charset="0"/>
              </a:rPr>
              <a:t>synopsis": </a:t>
            </a:r>
            <a:r>
              <a:rPr lang="en-US" sz="3200" dirty="0" smtClean="0">
                <a:latin typeface="Lucida Console" charset="0"/>
                <a:ea typeface="Lucida Console" charset="0"/>
                <a:cs typeface="Lucida Console" charset="0"/>
              </a:rPr>
              <a:t>"Doc modeling challenges",</a:t>
            </a:r>
            <a:endParaRPr lang="en-US" sz="3200" dirty="0">
              <a:latin typeface="Lucida Console" charset="0"/>
              <a:ea typeface="Lucida Console" charset="0"/>
              <a:cs typeface="Lucida Console" charset="0"/>
            </a:endParaRPr>
          </a:p>
          <a:p>
            <a:pPr marL="0" indent="0">
              <a:buNone/>
            </a:pPr>
            <a:r>
              <a:rPr lang="en-US" sz="3200" dirty="0">
                <a:latin typeface="Lucida Console" charset="0"/>
                <a:ea typeface="Lucida Console" charset="0"/>
                <a:cs typeface="Lucida Console" charset="0"/>
              </a:rPr>
              <a:t> </a:t>
            </a:r>
            <a:r>
              <a:rPr lang="en-US" sz="3200" dirty="0" smtClean="0">
                <a:latin typeface="Lucida Console" charset="0"/>
                <a:ea typeface="Lucida Console" charset="0"/>
                <a:cs typeface="Lucida Console" charset="0"/>
              </a:rPr>
              <a:t> "</a:t>
            </a:r>
            <a:r>
              <a:rPr lang="en-US" sz="3200" dirty="0">
                <a:latin typeface="Lucida Console" charset="0"/>
                <a:ea typeface="Lucida Console" charset="0"/>
                <a:cs typeface="Lucida Console" charset="0"/>
              </a:rPr>
              <a:t>tags": ["data</a:t>
            </a:r>
            <a:r>
              <a:rPr lang="en-US" sz="3200" dirty="0" smtClean="0">
                <a:latin typeface="Lucida Console" charset="0"/>
                <a:ea typeface="Lucida Console" charset="0"/>
                <a:cs typeface="Lucida Console" charset="0"/>
              </a:rPr>
              <a:t>", "</a:t>
            </a:r>
            <a:r>
              <a:rPr lang="en-US" sz="3200" dirty="0" err="1" smtClean="0">
                <a:latin typeface="Lucida Console" charset="0"/>
                <a:ea typeface="Lucida Console" charset="0"/>
                <a:cs typeface="Lucida Console" charset="0"/>
              </a:rPr>
              <a:t>nosql</a:t>
            </a:r>
            <a:r>
              <a:rPr lang="en-US" sz="3200" dirty="0" smtClean="0">
                <a:latin typeface="Lucida Console" charset="0"/>
                <a:ea typeface="Lucida Console" charset="0"/>
                <a:cs typeface="Lucida Console" charset="0"/>
              </a:rPr>
              <a:t>"],</a:t>
            </a:r>
          </a:p>
          <a:p>
            <a:pPr marL="0" indent="0">
              <a:buNone/>
            </a:pPr>
            <a:r>
              <a:rPr lang="en-US" sz="3200" dirty="0" smtClean="0">
                <a:latin typeface="Lucida Console" charset="0"/>
                <a:ea typeface="Lucida Console" charset="0"/>
                <a:cs typeface="Lucida Console" charset="0"/>
              </a:rPr>
              <a:t>  </a:t>
            </a:r>
            <a:r>
              <a:rPr lang="en-US" sz="3200" dirty="0">
                <a:latin typeface="Lucida Console" charset="0"/>
                <a:ea typeface="Lucida Console" charset="0"/>
                <a:cs typeface="Lucida Console" charset="0"/>
              </a:rPr>
              <a:t>"level": </a:t>
            </a:r>
            <a:r>
              <a:rPr lang="en-US" sz="3200" dirty="0" smtClean="0">
                <a:latin typeface="Lucida Console" charset="0"/>
                <a:ea typeface="Lucida Console" charset="0"/>
                <a:cs typeface="Lucida Console" charset="0"/>
              </a:rPr>
              <a:t>200</a:t>
            </a:r>
          </a:p>
          <a:p>
            <a:pPr marL="0" indent="0">
              <a:buNone/>
            </a:pPr>
            <a:r>
              <a:rPr lang="en-US" sz="3200" dirty="0" smtClean="0">
                <a:latin typeface="Lucida Console" charset="0"/>
                <a:ea typeface="Lucida Console" charset="0"/>
                <a:cs typeface="Lucida Console" charset="0"/>
              </a:rPr>
              <a:t>}</a:t>
            </a:r>
            <a:endParaRPr lang="en-US" sz="3200" dirty="0">
              <a:latin typeface="Lucida Console" charset="0"/>
              <a:ea typeface="Lucida Console" charset="0"/>
              <a:cs typeface="Lucida Console" charset="0"/>
            </a:endParaRPr>
          </a:p>
          <a:p>
            <a:pPr marL="0" indent="0">
              <a:buNone/>
            </a:pPr>
            <a:endParaRPr lang="en-US" dirty="0"/>
          </a:p>
        </p:txBody>
      </p:sp>
      <p:sp>
        <p:nvSpPr>
          <p:cNvPr id="2" name="Title 1"/>
          <p:cNvSpPr>
            <a:spLocks noGrp="1"/>
          </p:cNvSpPr>
          <p:nvPr>
            <p:ph type="title"/>
          </p:nvPr>
        </p:nvSpPr>
        <p:spPr/>
        <p:txBody>
          <a:bodyPr/>
          <a:lstStyle/>
          <a:p>
            <a:r>
              <a:rPr lang="en-US" dirty="0"/>
              <a:t>Document Databases</a:t>
            </a:r>
          </a:p>
        </p:txBody>
      </p:sp>
    </p:spTree>
    <p:extLst>
      <p:ext uri="{BB962C8B-B14F-4D97-AF65-F5344CB8AC3E}">
        <p14:creationId xmlns:p14="http://schemas.microsoft.com/office/powerpoint/2010/main" val="699438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A020D8E4-6DA3-8846-A48D-5EEC69051A9A}" vid="{FBE598BF-7A84-FC44-9022-861D0F11A5A3}"/>
    </a:ext>
  </a:extLst>
</a:theme>
</file>

<file path=ppt/theme/theme2.xml><?xml version="1.0" encoding="utf-8"?>
<a:theme xmlns:a="http://schemas.openxmlformats.org/drawingml/2006/main" name="1_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A020D8E4-6DA3-8846-A48D-5EEC69051A9A}" vid="{FBE598BF-7A84-FC44-9022-861D0F11A5A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68</Value>
      <Value>410</Value>
      <Value>36</Value>
      <Value>5</Value>
    </TaxCatchAll>
    <AverageRating xmlns="http://schemas.microsoft.com/sharepoint/v3" xsi:nil="true"/>
    <LikesCount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TechReady 22</TermName>
          <TermId xmlns="http://schemas.microsoft.com/office/infopath/2007/PartnerControls">88255ce9-3aea-405b-9a14-dea0b0a00506</TermId>
        </TermInfo>
      </Terms>
    </TaxKeywordTaxHTField>
    <Event_x0020_End_x0020_Date xmlns="12a172fe-0250-434a-85cf-03b10810c5e5">2016-02-05T08:00:00+00:00</Event_x0020_End_x0020_Date>
    <Event_x0020_Start_x0020_Date xmlns="12a172fe-0250-434a-85cf-03b10810c5e5">2016-02-01T08:00:00+00:00</Event_x0020_Start_x0020_Date>
    <MS_x0020_Speaker xmlns="12a172fe-0250-434a-85cf-03b10810c5e5">
      <UserInfo>
        <DisplayName/>
        <AccountId xsi:nil="true"/>
        <AccountType/>
      </UserInfo>
    </MS_x0020_Speaker>
    <External_x0020_Speaker xmlns="12a172fe-0250-434a-85cf-03b10810c5e5">David Makogon; Ryan CrawCour</External_x0020_Speaker>
    <Session_x0020_Code xmlns="12a172fe-0250-434a-85cf-03b10810c5e5">DP331</Session_x0020_Code>
    <Presentation_x0020_Date xmlns="12a172fe-0250-434a-85cf-03b10810c5e5">2016-02-04T08:00:00+00:00</Presentation_x0020_Date>
    <MS_x0020_Content_x0020_Owner xmlns="12a172fe-0250-434a-85cf-03b10810c5e5">
      <UserInfo>
        <DisplayName/>
        <AccountId xsi:nil="true"/>
        <AccountType/>
      </UserInfo>
    </MS_x0020_Content_x0020_Owner>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TechReady</TermName>
          <TermId xmlns="http://schemas.microsoft.com/office/infopath/2007/PartnerControls">ebdf1b7d-d34f-4ccf-ac45-ca5a756d5c65</TermId>
        </TermInfo>
      </Terms>
    </k62f7d35b80b40fb8c27985e50b34fcd>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pfbfa50075a04958bd8757dc155d3e08>
    <o72fbe6ee5ae4131af0832c08ec51202 xmlns="12a172fe-0250-434a-85cf-03b10810c5e5">
      <Terms xmlns="http://schemas.microsoft.com/office/infopath/2007/PartnerControls"/>
    </o72fbe6ee5ae4131af0832c08ec51202>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b9cf3a3af7b473faa5c9c98148a90a4 xmlns="12a172fe-0250-434a-85cf-03b10810c5e5">
      <Terms xmlns="http://schemas.microsoft.com/office/infopath/2007/PartnerControls"/>
    </eb9cf3a3af7b473faa5c9c98148a90a4>
    <SharedWithUsers xmlns="12a172fe-0250-434a-85cf-03b10810c5e5">
      <UserInfo>
        <DisplayName/>
        <AccountId xsi:nil="true"/>
        <AccountType/>
      </UserInfo>
    </SharedWithUsers>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8" ma:contentTypeDescription="Create a new document." ma:contentTypeScope="" ma:versionID="943be92678b93f1250d47552b750dfa9">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64ca87391a03306b6b97ef1cc1392d96"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element ref="ns2: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element name="_ip_UnifiedCompliancePolicyProperties" ma:index="40" nillable="true" ma:displayName="Unified Compliance Policy Properties" ma:hidden="true" ma:internalName="_ip_UnifiedCompliancePolicyProperties">
      <xsd:simpleType>
        <xsd:restriction base="dms:Note"/>
      </xsd:simpleType>
    </xsd:element>
    <xsd:element name="_ip_UnifiedCompliancePolicyUIAction" ma:index="4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element name="SharedWithDetails" ma:index="3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dcmitype/"/>
    <ds:schemaRef ds:uri="http://www.w3.org/XML/1998/namespace"/>
    <ds:schemaRef ds:uri="230e9df3-be65-4c73-a93b-d1236ebd677e"/>
    <ds:schemaRef ds:uri="http://purl.org/dc/elements/1.1/"/>
    <ds:schemaRef ds:uri="http://schemas.microsoft.com/office/infopath/2007/PartnerControls"/>
    <ds:schemaRef ds:uri="http://schemas.openxmlformats.org/package/2006/metadata/core-properties"/>
    <ds:schemaRef ds:uri="http://schemas.microsoft.com/office/2006/documentManagement/types"/>
    <ds:schemaRef ds:uri="http://purl.org/dc/terms/"/>
    <ds:schemaRef ds:uri="12a172fe-0250-434a-85cf-03b10810c5e5"/>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5EC5AA3F-E919-43C0-B577-19D8FA24B9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TR22_BO_CT_Template</Template>
  <TotalTime>12164</TotalTime>
  <Words>5783</Words>
  <Application>Microsoft Macintosh PowerPoint</Application>
  <PresentationFormat>Custom</PresentationFormat>
  <Paragraphs>856</Paragraphs>
  <Slides>75</Slides>
  <Notes>67</Notes>
  <HiddenSlides>14</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75</vt:i4>
      </vt:variant>
    </vt:vector>
  </HeadingPairs>
  <TitlesOfParts>
    <vt:vector size="84" baseType="lpstr">
      <vt:lpstr>Calibri</vt:lpstr>
      <vt:lpstr>Consolas</vt:lpstr>
      <vt:lpstr>Lucida Console</vt:lpstr>
      <vt:lpstr>Segoe UI</vt:lpstr>
      <vt:lpstr>Segoe UI Light</vt:lpstr>
      <vt:lpstr>Wingdings</vt:lpstr>
      <vt:lpstr>Arial</vt:lpstr>
      <vt:lpstr>5-30721_Build_2016_Template_Dark</vt:lpstr>
      <vt:lpstr>1_5-30721_Build_2016_Template_Dark</vt:lpstr>
      <vt:lpstr>The shape of JSON: Document Modeling 101</vt:lpstr>
      <vt:lpstr>For your brain today:</vt:lpstr>
      <vt:lpstr>Modeling challenges</vt:lpstr>
      <vt:lpstr>Use cases</vt:lpstr>
      <vt:lpstr>Document modeling</vt:lpstr>
      <vt:lpstr>Kinds of databases  </vt:lpstr>
      <vt:lpstr>Document Databases</vt:lpstr>
      <vt:lpstr>Document Databases</vt:lpstr>
      <vt:lpstr>Document Databases</vt:lpstr>
      <vt:lpstr>Document modeling</vt:lpstr>
      <vt:lpstr>Un-learn relational</vt:lpstr>
      <vt:lpstr>Modeling data, the relational way</vt:lpstr>
      <vt:lpstr>Modeling data, the document way</vt:lpstr>
      <vt:lpstr>Modeling challenge: Related data</vt:lpstr>
      <vt:lpstr>To embed or to reference, that is the question</vt:lpstr>
      <vt:lpstr>Related data: Embedding</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PowerPoint Presentation</vt:lpstr>
      <vt:lpstr>To embed or to reference, that is the question</vt:lpstr>
      <vt:lpstr>Related data: Referencing</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Combining embed + reference</vt:lpstr>
      <vt:lpstr>Embedded: Denormalized summary data</vt:lpstr>
      <vt:lpstr>Referenced: summary data</vt:lpstr>
      <vt:lpstr>Embed + Reference: Full product</vt:lpstr>
      <vt:lpstr>Referencing: Direction</vt:lpstr>
      <vt:lpstr>Referencing: Direction</vt:lpstr>
      <vt:lpstr>Modeling challenge: Normalization vs denormalization</vt:lpstr>
      <vt:lpstr>Normalized</vt:lpstr>
      <vt:lpstr>Denormalized</vt:lpstr>
      <vt:lpstr>Normalize vs denormalized</vt:lpstr>
      <vt:lpstr>Modeling challenge: Homogeneous vs Heterogeneous data</vt:lpstr>
      <vt:lpstr>Homogeneous collections</vt:lpstr>
      <vt:lpstr>Heterogeneous collections</vt:lpstr>
      <vt:lpstr>Heterogeneous collections</vt:lpstr>
      <vt:lpstr>Heterogeneous collections</vt:lpstr>
      <vt:lpstr>Heterogeneous collections</vt:lpstr>
      <vt:lpstr>PowerPoint Presentation</vt:lpstr>
      <vt:lpstr>PowerPoint Presentation</vt:lpstr>
      <vt:lpstr>Use case: Hierarchies</vt:lpstr>
      <vt:lpstr>Use case: Hierarchical trees</vt:lpstr>
      <vt:lpstr>Use case: Hierarchical trees</vt:lpstr>
      <vt:lpstr>Use case: Keywords</vt:lpstr>
      <vt:lpstr>Keyword search</vt:lpstr>
      <vt:lpstr>Keyword search</vt:lpstr>
      <vt:lpstr>Keyword search</vt:lpstr>
      <vt:lpstr>Keyword search</vt:lpstr>
      <vt:lpstr>Use case: Telemetry</vt:lpstr>
      <vt:lpstr>Telemetry</vt:lpstr>
      <vt:lpstr>Telemetry</vt:lpstr>
      <vt:lpstr>Telemetry</vt:lpstr>
      <vt:lpstr>Use case: Logging</vt:lpstr>
      <vt:lpstr>Logging</vt:lpstr>
      <vt:lpstr>Summary</vt:lpstr>
      <vt:lpstr>Summary</vt:lpstr>
      <vt:lpstr>Questions?</vt:lpstr>
      <vt:lpstr>PowerPoint Presentation</vt:lpstr>
    </vt:vector>
  </TitlesOfParts>
  <Manager>&lt;Speech writer name goes here&gt;</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Data in Azure DocumentDB</dc:title>
  <dc:subject>TechReady 22</dc:subject>
  <dc:creator>Administrator</dc:creator>
  <cp:keywords>TechReady 22</cp:keywords>
  <dc:description>Template: Mitchell Derrey, Silver Fox Productions
Formatting: 
Event Date: February 1st - 5th, 2016
Event Location: WSCTC, Seattle, WA
Audience Type: Internal</dc:description>
  <cp:lastModifiedBy>David Makogon</cp:lastModifiedBy>
  <cp:revision>283</cp:revision>
  <dcterms:created xsi:type="dcterms:W3CDTF">2016-02-04T21:48:58Z</dcterms:created>
  <dcterms:modified xsi:type="dcterms:W3CDTF">2016-05-05T11:54:23Z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36;#Washington State Convention and Trade Center|2ebf141d-f871-4cc9-bf08-f87f112ab464</vt:lpwstr>
  </property>
  <property fmtid="{D5CDD505-2E9C-101B-9397-08002B2CF9AE}" pid="7" name="Track">
    <vt:lpwstr/>
  </property>
  <property fmtid="{D5CDD505-2E9C-101B-9397-08002B2CF9AE}" pid="8" name="Event Location">
    <vt:lpwstr>5;#Seattle|54f46ed2-c77e-4a59-b182-a4171fdb0d11</vt:lpwstr>
  </property>
  <property fmtid="{D5CDD505-2E9C-101B-9397-08002B2CF9AE}" pid="9" name="Campaign">
    <vt:lpwstr/>
  </property>
  <property fmtid="{D5CDD505-2E9C-101B-9397-08002B2CF9AE}" pid="10" name="TaxKeyword">
    <vt:lpwstr>410;#TechReady 22|88255ce9-3aea-405b-9a14-dea0b0a00506</vt:lpwstr>
  </property>
  <property fmtid="{D5CDD505-2E9C-101B-9397-08002B2CF9AE}" pid="11" name="Audience1">
    <vt:lpwstr/>
  </property>
  <property fmtid="{D5CDD505-2E9C-101B-9397-08002B2CF9AE}" pid="12" name="Event Name">
    <vt:lpwstr>68;#TechReady|ebdf1b7d-d34f-4ccf-ac45-ca5a756d5c65</vt:lpwstr>
  </property>
</Properties>
</file>