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307" r:id="rId5"/>
    <p:sldId id="305" r:id="rId6"/>
    <p:sldId id="306" r:id="rId7"/>
    <p:sldId id="309" r:id="rId8"/>
    <p:sldId id="276" r:id="rId9"/>
    <p:sldId id="275" r:id="rId10"/>
    <p:sldId id="292" r:id="rId11"/>
    <p:sldId id="301" r:id="rId12"/>
    <p:sldId id="294" r:id="rId13"/>
    <p:sldId id="293"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8D7"/>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4" autoAdjust="0"/>
    <p:restoredTop sz="58292" autoAdjust="0"/>
  </p:normalViewPr>
  <p:slideViewPr>
    <p:cSldViewPr snapToGrid="0">
      <p:cViewPr varScale="1">
        <p:scale>
          <a:sx n="58" d="100"/>
          <a:sy n="58" d="100"/>
        </p:scale>
        <p:origin x="928" y="184"/>
      </p:cViewPr>
      <p:guideLst/>
    </p:cSldViewPr>
  </p:slideViewPr>
  <p:notesTextViewPr>
    <p:cViewPr>
      <p:scale>
        <a:sx n="3" d="2"/>
        <a:sy n="3" d="2"/>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11/17/15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277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9pPr>
          </a:lstStyle>
          <a:p>
            <a:pPr marL="0" marR="0" lvl="0" indent="0" algn="l" defTabSz="931863"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itchFamily="34" charset="-128"/>
              <a:cs typeface="+mn-cs"/>
            </a:endParaRPr>
          </a:p>
        </p:txBody>
      </p:sp>
      <p:sp>
        <p:nvSpPr>
          <p:cNvPr id="5" name="Footer Placeholder 4"/>
          <p:cNvSpPr>
            <a:spLocks noGrp="1"/>
          </p:cNvSpPr>
          <p:nvPr>
            <p:ph type="ftr" sz="quarter" idx="4"/>
          </p:nvPr>
        </p:nvSpPr>
        <p:spPr>
          <a:xfrm>
            <a:off x="0" y="8686800"/>
            <a:ext cx="5920740" cy="355964"/>
          </a:xfrm>
        </p:spPr>
        <p:txBody>
          <a:bodyPr rtlCol="0"/>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anose="020B0502040204020203" pitchFamily="34" charset="0"/>
                <a:ea typeface="Segoe UI" pitchFamily="34" charset="0"/>
                <a:cs typeface="Segoe UI" panose="020B0502040204020203" pitchFamily="34" charset="0"/>
              </a:rPr>
              <a:t>© 2014 Microsoft Corporation. All rights reserved. MICROSOFT MAKES NO WARRANTIES, EXPRESS, IMPLIED OR STATUTORY, AS TO THE INFORMATION IN THIS PRESENTATION.</a:t>
            </a:r>
          </a:p>
        </p:txBody>
      </p:sp>
      <p:sp>
        <p:nvSpPr>
          <p:cNvPr id="32774"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D6453BE1-1456-426C-9EF9-98AA6D55E222}" type="datetime8">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11/17/15 6:04 PM</a:t>
            </a:fld>
            <a:endPar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itchFamily="34" charset="-128"/>
              <a:cs typeface="+mn-cs"/>
            </a:endParaRPr>
          </a:p>
        </p:txBody>
      </p:sp>
      <p:sp>
        <p:nvSpPr>
          <p:cNvPr id="3277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spcAft>
                <a:spcPts val="338"/>
              </a:spcAft>
              <a:defRPr sz="900">
                <a:solidFill>
                  <a:schemeClr val="tx1"/>
                </a:solidFill>
                <a:latin typeface="Segoe UI Light" panose="020B0502040204020203" pitchFamily="34" charset="0"/>
                <a:ea typeface="MS PGothic" pitchFamily="34" charset="-128"/>
              </a:defRPr>
            </a:lvl1pPr>
            <a:lvl2pPr marL="742950" indent="-28575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2pPr>
            <a:lvl3pPr marL="11430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3pPr>
            <a:lvl4pPr marL="16002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4pPr>
            <a:lvl5pPr marL="2057400" indent="-22860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5pPr>
            <a:lvl6pPr marL="25146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6pPr>
            <a:lvl7pPr marL="29718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7pPr>
            <a:lvl8pPr marL="34290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8pPr>
            <a:lvl9pPr marL="3886200" indent="-228600" defTabSz="931863" eaLnBrk="0" fontAlgn="base" hangingPunct="0">
              <a:lnSpc>
                <a:spcPct val="90000"/>
              </a:lnSpc>
              <a:spcBef>
                <a:spcPct val="30000"/>
              </a:spcBef>
              <a:spcAft>
                <a:spcPts val="338"/>
              </a:spcAft>
              <a:buFont typeface="Arial" panose="020B0604020202020204" pitchFamily="34" charset="0"/>
              <a:buChar char="•"/>
              <a:defRPr sz="900">
                <a:solidFill>
                  <a:schemeClr val="tx1"/>
                </a:solidFill>
                <a:latin typeface="Segoe UI Light" panose="020B0502040204020203" pitchFamily="34" charset="0"/>
                <a:ea typeface="MS PGothic" pitchFamily="34" charset="-128"/>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048512ED-9BF6-43E7-A1E1-D66B0F8FD636}" type="slidenum">
              <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prstClr val="black"/>
              </a:solidFill>
              <a:effectLst/>
              <a:uLnTx/>
              <a:uFillTx/>
              <a:latin typeface="Segoe UI" panose="020B0502040204020203" pitchFamily="34" charset="0"/>
              <a:ea typeface="MS PGothic" pitchFamily="34" charset="-128"/>
              <a:cs typeface="+mn-cs"/>
            </a:endParaRPr>
          </a:p>
        </p:txBody>
      </p:sp>
    </p:spTree>
    <p:extLst>
      <p:ext uri="{BB962C8B-B14F-4D97-AF65-F5344CB8AC3E}">
        <p14:creationId xmlns:p14="http://schemas.microsoft.com/office/powerpoint/2010/main" val="98130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
        <p:nvSpPr>
          <p:cNvPr id="9" name="TextBox 2"/>
          <p:cNvSpPr txBox="1"/>
          <p:nvPr userDrawn="1"/>
        </p:nvSpPr>
        <p:spPr>
          <a:xfrm>
            <a:off x="10030338" y="164177"/>
            <a:ext cx="216166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smtClean="0"/>
              <a:t>#polyglotmva</a:t>
            </a:r>
            <a:endParaRPr lang="en-US" sz="2400" dirty="0"/>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hoto_Option">
    <p:bg>
      <p:bgPr>
        <a:solidFill>
          <a:srgbClr val="0078D7"/>
        </a:solidFill>
        <a:effectLst/>
      </p:bgPr>
    </p:bg>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350167" y="400024"/>
            <a:ext cx="1476922" cy="3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044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24634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solidFill>
            <a:srgbClr val="2678D7"/>
          </a:solidFill>
        </p:spPr>
        <p:txBody>
          <a:bodyPr/>
          <a:lstStyle>
            <a:lvl1pPr>
              <a:defRPr>
                <a:solidFill>
                  <a:schemeClr val="bg1"/>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9824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png"/><Relationship Id="rId1" Type="http://schemas.openxmlformats.org/officeDocument/2006/relationships/slideLayout" Target="../slideLayouts/slideLayout9.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8080" y="1012792"/>
            <a:ext cx="8358850" cy="2516525"/>
          </a:xfrm>
        </p:spPr>
        <p:txBody>
          <a:bodyPr/>
          <a:lstStyle/>
          <a:p>
            <a:pPr defTabSz="914367" eaLnBrk="1" fontAlgn="auto" hangingPunct="1">
              <a:lnSpc>
                <a:spcPct val="100000"/>
              </a:lnSpc>
              <a:spcAft>
                <a:spcPts val="0"/>
              </a:spcAft>
              <a:defRPr/>
            </a:pPr>
            <a:r>
              <a:rPr lang="en-US" sz="6470" dirty="0" smtClean="0">
                <a:solidFill>
                  <a:srgbClr val="FFFFFF"/>
                </a:solidFill>
                <a:ea typeface="+mn-ea"/>
              </a:rPr>
              <a:t>Intro to graph databases</a:t>
            </a:r>
            <a:br>
              <a:rPr lang="en-US" sz="6470" dirty="0" smtClean="0">
                <a:solidFill>
                  <a:srgbClr val="FFFFFF"/>
                </a:solidFill>
                <a:ea typeface="+mn-ea"/>
              </a:rPr>
            </a:br>
            <a:r>
              <a:rPr lang="en-US" sz="6470" dirty="0" smtClean="0">
                <a:solidFill>
                  <a:srgbClr val="FFFFFF"/>
                </a:solidFill>
                <a:ea typeface="+mn-ea"/>
              </a:rPr>
              <a:t>with Neo4j</a:t>
            </a:r>
            <a:endParaRPr sz="6470" dirty="0">
              <a:solidFill>
                <a:srgbClr val="FFFFFF"/>
              </a:solidFill>
              <a:ea typeface="+mn-ea"/>
            </a:endParaRPr>
          </a:p>
        </p:txBody>
      </p:sp>
      <p:sp>
        <p:nvSpPr>
          <p:cNvPr id="31747" name="Text Placeholder 2"/>
          <p:cNvSpPr>
            <a:spLocks noGrp="1"/>
          </p:cNvSpPr>
          <p:nvPr>
            <p:ph type="body" sz="quarter" idx="4294967295"/>
          </p:nvPr>
        </p:nvSpPr>
        <p:spPr bwMode="auto">
          <a:xfrm>
            <a:off x="168079" y="3774643"/>
            <a:ext cx="12023921" cy="2126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t" anchorCtr="0" compatLnSpc="1">
            <a:prstTxWarp prst="textNoShape">
              <a:avLst/>
            </a:prstTxWarp>
          </a:bodyPr>
          <a:lstStyle/>
          <a:p>
            <a:pPr marL="0" indent="0" eaLnBrk="1" hangingPunct="1">
              <a:lnSpc>
                <a:spcPct val="100000"/>
              </a:lnSpc>
              <a:buNone/>
            </a:pPr>
            <a:r>
              <a:rPr lang="en-US" altLang="en-US" sz="4000" b="1" dirty="0" smtClean="0">
                <a:solidFill>
                  <a:srgbClr val="FFFFFF"/>
                </a:solidFill>
              </a:rPr>
              <a:t>David </a:t>
            </a:r>
            <a:r>
              <a:rPr lang="en-US" altLang="en-US" sz="4000" b="1" dirty="0" smtClean="0">
                <a:solidFill>
                  <a:srgbClr val="FFFFFF"/>
                </a:solidFill>
              </a:rPr>
              <a:t>Makogon</a:t>
            </a:r>
          </a:p>
          <a:p>
            <a:pPr marL="0" indent="0" eaLnBrk="1" hangingPunct="1">
              <a:lnSpc>
                <a:spcPct val="100000"/>
              </a:lnSpc>
              <a:buNone/>
            </a:pPr>
            <a:r>
              <a:rPr lang="en-US" altLang="en-US" sz="4000" b="1" dirty="0" smtClean="0">
                <a:solidFill>
                  <a:srgbClr val="FFFFFF"/>
                </a:solidFill>
              </a:rPr>
              <a:t>@</a:t>
            </a:r>
            <a:r>
              <a:rPr lang="en-US" altLang="en-US" sz="4000" b="1" dirty="0" err="1" smtClean="0">
                <a:solidFill>
                  <a:srgbClr val="FFFFFF"/>
                </a:solidFill>
              </a:rPr>
              <a:t>dmakogon</a:t>
            </a:r>
            <a:endParaRPr lang="en-US" altLang="en-US" sz="4000" b="1" dirty="0" smtClean="0">
              <a:solidFill>
                <a:srgbClr val="FFFFFF"/>
              </a:solidFill>
            </a:endParaRPr>
          </a:p>
          <a:p>
            <a:pPr marL="0" indent="0" eaLnBrk="1" hangingPunct="1">
              <a:lnSpc>
                <a:spcPct val="100000"/>
              </a:lnSpc>
              <a:buNone/>
            </a:pPr>
            <a:r>
              <a:rPr lang="en-US" altLang="en-US" sz="4000" dirty="0" err="1">
                <a:solidFill>
                  <a:srgbClr val="FFFFFF"/>
                </a:solidFill>
              </a:rPr>
              <a:t>d</a:t>
            </a:r>
            <a:r>
              <a:rPr lang="en-US" altLang="en-US" sz="4000" dirty="0" err="1" smtClean="0">
                <a:solidFill>
                  <a:srgbClr val="FFFFFF"/>
                </a:solidFill>
              </a:rPr>
              <a:t>avid.makogon@microsoft.com</a:t>
            </a:r>
            <a:endParaRPr lang="en-US" altLang="en-US" sz="4000" dirty="0" smtClean="0">
              <a:solidFill>
                <a:srgbClr val="FFFFFF"/>
              </a:solidFill>
            </a:endParaRPr>
          </a:p>
          <a:p>
            <a:pPr marL="0" indent="0">
              <a:buNone/>
            </a:pPr>
            <a:r>
              <a:rPr lang="en-US" altLang="en-US" sz="4000" dirty="0" err="1" smtClean="0">
                <a:solidFill>
                  <a:srgbClr val="FFFFFF"/>
                </a:solidFill>
              </a:rPr>
              <a:t>stackoverflow.com</a:t>
            </a:r>
            <a:r>
              <a:rPr lang="en-US" altLang="en-US" sz="4000" dirty="0" smtClean="0">
                <a:solidFill>
                  <a:srgbClr val="FFFFFF"/>
                </a:solidFill>
              </a:rPr>
              <a:t>/users/272109/</a:t>
            </a:r>
            <a:r>
              <a:rPr lang="en-US" altLang="en-US" sz="4000" dirty="0" err="1" smtClean="0">
                <a:solidFill>
                  <a:srgbClr val="FFFFFF"/>
                </a:solidFill>
              </a:rPr>
              <a:t>david-makogon</a:t>
            </a:r>
            <a:endParaRPr lang="en-US" altLang="en-US" sz="4000" b="1" dirty="0">
              <a:solidFill>
                <a:srgbClr val="FFFFFF"/>
              </a:solidFill>
            </a:endParaRPr>
          </a:p>
        </p:txBody>
      </p:sp>
    </p:spTree>
    <p:extLst>
      <p:ext uri="{BB962C8B-B14F-4D97-AF65-F5344CB8AC3E}">
        <p14:creationId xmlns:p14="http://schemas.microsoft.com/office/powerpoint/2010/main" val="1202787224"/>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Neo4j, </a:t>
            </a:r>
            <a:r>
              <a:rPr lang="en-US" dirty="0" err="1" smtClean="0"/>
              <a:t>.net</a:t>
            </a:r>
            <a:endParaRPr lang="en-US" dirty="0"/>
          </a:p>
        </p:txBody>
      </p:sp>
    </p:spTree>
    <p:extLst>
      <p:ext uri="{BB962C8B-B14F-4D97-AF65-F5344CB8AC3E}">
        <p14:creationId xmlns:p14="http://schemas.microsoft.com/office/powerpoint/2010/main" val="2009133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 y="487"/>
            <a:ext cx="12192000" cy="127771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fontAlgn="base">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Title 1"/>
          <p:cNvSpPr txBox="1">
            <a:spLocks/>
          </p:cNvSpPr>
          <p:nvPr/>
        </p:nvSpPr>
        <p:spPr>
          <a:xfrm>
            <a:off x="269240" y="289957"/>
            <a:ext cx="11743788" cy="152516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smtClean="0">
                <a:solidFill>
                  <a:srgbClr val="FFFFFF"/>
                </a:solidFill>
                <a:latin typeface="Segoe UI Light"/>
              </a:rPr>
              <a:t>Wrapping up</a:t>
            </a:r>
            <a:endParaRPr lang="en-US" sz="4705" spc="-100" dirty="0">
              <a:solidFill>
                <a:srgbClr val="FFFFFF"/>
              </a:solidFill>
              <a:latin typeface="Segoe UI Light"/>
            </a:endParaRPr>
          </a:p>
        </p:txBody>
      </p:sp>
      <p:sp>
        <p:nvSpPr>
          <p:cNvPr id="33796" name="TextBox 3"/>
          <p:cNvSpPr txBox="1">
            <a:spLocks noChangeArrowheads="1"/>
          </p:cNvSpPr>
          <p:nvPr/>
        </p:nvSpPr>
        <p:spPr bwMode="auto">
          <a:xfrm>
            <a:off x="269240" y="1271979"/>
            <a:ext cx="11743788" cy="65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285" tIns="143428" rIns="179285" bIns="143428">
            <a:spAutoFit/>
          </a:bodyPr>
          <a:lstStyle/>
          <a:p>
            <a:pPr defTabSz="913505" eaLnBrk="0" fontAlgn="base" hangingPunct="0">
              <a:spcBef>
                <a:spcPct val="0"/>
              </a:spcBef>
              <a:spcAft>
                <a:spcPts val="1176"/>
              </a:spcAft>
            </a:pPr>
            <a:r>
              <a:rPr lang="en-US" altLang="en-US" sz="2353">
                <a:solidFill>
                  <a:srgbClr val="1F497D"/>
                </a:solidFill>
                <a:latin typeface="Segoe UI" panose="020B0502040204020203" pitchFamily="34" charset="0"/>
                <a:ea typeface="MS PGothic" pitchFamily="34" charset="-128"/>
                <a:cs typeface="Times New Roman" panose="02020603050405020304" pitchFamily="18" charset="0"/>
              </a:rPr>
              <a:t>  </a:t>
            </a:r>
            <a:endParaRPr lang="en-US" altLang="en-US" sz="3921">
              <a:solidFill>
                <a:prstClr val="white"/>
              </a:solidFill>
              <a:latin typeface="Segoe UI" panose="020B0502040204020203" pitchFamily="34" charset="0"/>
              <a:ea typeface="MS PGothic" pitchFamily="34" charset="-128"/>
            </a:endParaRPr>
          </a:p>
        </p:txBody>
      </p:sp>
      <p:sp>
        <p:nvSpPr>
          <p:cNvPr id="8" name="Content Placeholder 2"/>
          <p:cNvSpPr txBox="1">
            <a:spLocks/>
          </p:cNvSpPr>
          <p:nvPr/>
        </p:nvSpPr>
        <p:spPr>
          <a:xfrm>
            <a:off x="269239" y="1189177"/>
            <a:ext cx="11653523" cy="6886180"/>
          </a:xfrm>
          <a:prstGeom prst="rect">
            <a:avLst/>
          </a:prstGeom>
        </p:spPr>
        <p:txBody>
          <a:bodyPr vert="horz" wrap="square" lIns="146304" tIns="91440" rIns="146304" bIns="91440" rtlCol="0">
            <a:spAutoFit/>
          </a:bodyPr>
          <a:lstStyle>
            <a:lvl1pPr marL="0"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0354">
                      <a:schemeClr val="tx2"/>
                    </a:gs>
                    <a:gs pos="40000">
                      <a:schemeClr val="tx2"/>
                    </a:gs>
                  </a:gsLst>
                  <a:lin ang="5400000" scaled="0"/>
                </a:gradFill>
                <a:latin typeface="+mj-lt"/>
                <a:ea typeface="+mn-ea"/>
                <a:cs typeface="+mn-cs"/>
              </a:defRPr>
            </a:lvl1pPr>
            <a:lvl2pPr marL="0" marR="0" indent="0" algn="l" defTabSz="914293" rtl="0" eaLnBrk="1" fontAlgn="auto" latinLnBrk="0" hangingPunct="1">
              <a:lnSpc>
                <a:spcPct val="90000"/>
              </a:lnSpc>
              <a:spcBef>
                <a:spcPct val="20000"/>
              </a:spcBef>
              <a:spcAft>
                <a:spcPts val="0"/>
              </a:spcAft>
              <a:buClr>
                <a:schemeClr val="tx1"/>
              </a:buClr>
              <a:buSzPct val="90000"/>
              <a:buFontTx/>
              <a:buNone/>
              <a:tabLst/>
              <a:defRPr sz="1961" kern="1200" spc="0" baseline="0">
                <a:gradFill>
                  <a:gsLst>
                    <a:gs pos="1250">
                      <a:schemeClr val="tx1"/>
                    </a:gs>
                    <a:gs pos="100000">
                      <a:schemeClr val="tx1"/>
                    </a:gs>
                  </a:gsLst>
                  <a:lin ang="5400000" scaled="0"/>
                </a:gradFill>
                <a:latin typeface="+mn-lt"/>
                <a:ea typeface="+mn-ea"/>
                <a:cs typeface="+mn-cs"/>
              </a:defRPr>
            </a:lvl2pPr>
            <a:lvl3pPr marL="224079"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48157"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672236" marR="0" indent="0"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buClr>
                <a:srgbClr val="FFFFFF"/>
              </a:buClr>
              <a:defRPr/>
            </a:pPr>
            <a:endPar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a:p>
            <a:pPr marL="0" marR="0" lvl="0" indent="0"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rPr>
              <a:t>@</a:t>
            </a:r>
            <a:r>
              <a:rPr kumimoji="0" lang="en-US" sz="3200" b="0" i="0" u="none" strike="noStrike" kern="1200" cap="none" spc="0" normalizeH="0" baseline="0" noProof="0" dirty="0" err="1" smtClean="0">
                <a:ln>
                  <a:noFill/>
                </a:ln>
                <a:solidFill>
                  <a:schemeClr val="bg1"/>
                </a:solidFill>
                <a:effectLst/>
                <a:uLnTx/>
                <a:uFillTx/>
                <a:latin typeface="Consolas" pitchFamily="49" charset="0"/>
                <a:ea typeface=""/>
                <a:cs typeface="Consolas" pitchFamily="49" charset="0"/>
              </a:rPr>
              <a:t>dmakogon</a:t>
            </a:r>
            <a:endParaRPr lang="en-US" sz="3200" dirty="0">
              <a:solidFill>
                <a:schemeClr val="bg1"/>
              </a:solidFill>
              <a:latin typeface="Consolas" pitchFamily="49" charset="0"/>
              <a:cs typeface="Consolas" pitchFamily="49" charset="0"/>
            </a:endParaRPr>
          </a:p>
          <a:p>
            <a:pPr lvl="0">
              <a:buClr>
                <a:srgbClr val="FFFFFF"/>
              </a:buClr>
              <a:defRPr/>
            </a:pPr>
            <a:r>
              <a:rPr lang="en-US" sz="3200" dirty="0">
                <a:solidFill>
                  <a:schemeClr val="bg1"/>
                </a:solidFill>
                <a:latin typeface="Consolas" pitchFamily="49" charset="0"/>
                <a:cs typeface="Consolas" pitchFamily="49" charset="0"/>
              </a:rPr>
              <a:t>@neo4j</a:t>
            </a:r>
          </a:p>
          <a:p>
            <a:pPr marL="0" marR="0" lvl="0" indent="0"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a:p>
            <a:pPr marL="0" marR="0" lvl="0" indent="0"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a:p>
            <a:pPr marL="0" marR="0" lvl="0" indent="0"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endPar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a:p>
            <a:pPr marL="0" marR="0" lvl="0" indent="0"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lang="en-US" sz="3200" dirty="0" smtClean="0">
                <a:solidFill>
                  <a:schemeClr val="bg1"/>
                </a:solidFill>
                <a:latin typeface="Consolas" pitchFamily="49" charset="0"/>
                <a:ea typeface=""/>
                <a:cs typeface="Consolas" pitchFamily="49" charset="0"/>
              </a:rPr>
              <a:t>n</a:t>
            </a:r>
            <a:r>
              <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rPr>
              <a:t>eo4j.org</a:t>
            </a:r>
          </a:p>
          <a:p>
            <a:pPr lvl="0">
              <a:buClr>
                <a:srgbClr val="FFFFFF"/>
              </a:buClr>
              <a:defRPr/>
            </a:pPr>
            <a:r>
              <a:rPr lang="en-US" sz="3200" dirty="0">
                <a:solidFill>
                  <a:schemeClr val="bg1"/>
                </a:solidFill>
                <a:latin typeface="Consolas" pitchFamily="49" charset="0"/>
                <a:cs typeface="Consolas" pitchFamily="49" charset="0"/>
              </a:rPr>
              <a:t>http://neo4j.com/developer/</a:t>
            </a:r>
            <a:r>
              <a:rPr lang="en-US" sz="3200" dirty="0" err="1">
                <a:solidFill>
                  <a:schemeClr val="bg1"/>
                </a:solidFill>
                <a:latin typeface="Consolas" pitchFamily="49" charset="0"/>
                <a:cs typeface="Consolas" pitchFamily="49" charset="0"/>
              </a:rPr>
              <a:t>dotnet</a:t>
            </a:r>
            <a:r>
              <a:rPr lang="en-US" sz="3200" dirty="0">
                <a:solidFill>
                  <a:schemeClr val="bg1"/>
                </a:solidFill>
                <a:latin typeface="Consolas" pitchFamily="49" charset="0"/>
                <a:cs typeface="Consolas" pitchFamily="49" charset="0"/>
              </a:rPr>
              <a:t>/</a:t>
            </a:r>
            <a:endPar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a:p>
            <a:pPr lvl="0">
              <a:buClr>
                <a:srgbClr val="FFFFFF"/>
              </a:buClr>
              <a:defRPr/>
            </a:pPr>
            <a:r>
              <a:rPr lang="en-US" sz="3200" dirty="0" err="1" smtClean="0">
                <a:solidFill>
                  <a:schemeClr val="bg1"/>
                </a:solidFill>
                <a:latin typeface="Consolas" pitchFamily="49" charset="0"/>
                <a:cs typeface="Consolas" pitchFamily="49" charset="0"/>
              </a:rPr>
              <a:t>github.com</a:t>
            </a:r>
            <a:r>
              <a:rPr lang="en-US" sz="3200" dirty="0" smtClean="0">
                <a:solidFill>
                  <a:schemeClr val="bg1"/>
                </a:solidFill>
                <a:latin typeface="Consolas" pitchFamily="49" charset="0"/>
                <a:cs typeface="Consolas" pitchFamily="49" charset="0"/>
              </a:rPr>
              <a:t>/</a:t>
            </a:r>
            <a:r>
              <a:rPr lang="en-US" sz="3200" dirty="0" err="1" smtClean="0">
                <a:solidFill>
                  <a:schemeClr val="bg1"/>
                </a:solidFill>
                <a:latin typeface="Consolas" pitchFamily="49" charset="0"/>
                <a:cs typeface="Consolas" pitchFamily="49" charset="0"/>
              </a:rPr>
              <a:t>Readify</a:t>
            </a:r>
            <a:r>
              <a:rPr lang="en-US" sz="3200" dirty="0" smtClean="0">
                <a:solidFill>
                  <a:schemeClr val="bg1"/>
                </a:solidFill>
                <a:latin typeface="Consolas" pitchFamily="49" charset="0"/>
                <a:cs typeface="Consolas" pitchFamily="49" charset="0"/>
              </a:rPr>
              <a:t>/Neo4jClient</a:t>
            </a:r>
            <a:endParaRPr lang="en-US" sz="3200" dirty="0">
              <a:solidFill>
                <a:schemeClr val="bg1"/>
              </a:solidFill>
              <a:latin typeface="Consolas" pitchFamily="49" charset="0"/>
              <a:cs typeface="Consolas" pitchFamily="49" charset="0"/>
            </a:endParaRPr>
          </a:p>
          <a:p>
            <a:pPr marL="0" marR="0" lvl="0" indent="0"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None/>
              <a:tabLst/>
              <a:defRPr/>
            </a:pPr>
            <a:r>
              <a:rPr kumimoji="0" lang="en-US" sz="3200" b="0" i="0" u="none" strike="noStrike" kern="1200" cap="none" spc="0" normalizeH="0" baseline="0" noProof="0" dirty="0" err="1" smtClean="0">
                <a:ln>
                  <a:noFill/>
                </a:ln>
                <a:solidFill>
                  <a:schemeClr val="bg1"/>
                </a:solidFill>
                <a:effectLst/>
                <a:uLnTx/>
                <a:uFillTx/>
                <a:latin typeface="Consolas" pitchFamily="49" charset="0"/>
                <a:ea typeface=""/>
                <a:cs typeface="Consolas" pitchFamily="49" charset="0"/>
              </a:rPr>
              <a:t>github.com</a:t>
            </a:r>
            <a:r>
              <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rPr>
              <a:t>/</a:t>
            </a:r>
            <a:r>
              <a:rPr kumimoji="0" lang="en-US" sz="3200" b="0" i="0" u="none" strike="noStrike" kern="1200" cap="none" spc="0" normalizeH="0" baseline="0" noProof="0" dirty="0" err="1" smtClean="0">
                <a:ln>
                  <a:noFill/>
                </a:ln>
                <a:solidFill>
                  <a:schemeClr val="bg1"/>
                </a:solidFill>
                <a:effectLst/>
                <a:uLnTx/>
                <a:uFillTx/>
                <a:latin typeface="Consolas" pitchFamily="49" charset="0"/>
                <a:ea typeface=""/>
                <a:cs typeface="Consolas" pitchFamily="49" charset="0"/>
              </a:rPr>
              <a:t>dmakogon</a:t>
            </a:r>
            <a:r>
              <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rPr>
              <a:t>/dotnetdc2015</a:t>
            </a:r>
            <a:endParaRPr lang="en-US" sz="3200" dirty="0">
              <a:solidFill>
                <a:schemeClr val="bg1"/>
              </a:solidFill>
              <a:latin typeface="Consolas" pitchFamily="49" charset="0"/>
              <a:ea typeface=""/>
              <a:cs typeface="Consolas" pitchFamily="49" charset="0"/>
            </a:endParaRPr>
          </a:p>
          <a:p>
            <a:pPr lvl="0">
              <a:buClr>
                <a:srgbClr val="FFFFFF"/>
              </a:buClr>
              <a:defRPr/>
            </a:pPr>
            <a:r>
              <a:rPr lang="en-US" sz="3200" dirty="0">
                <a:solidFill>
                  <a:schemeClr val="bg1"/>
                </a:solidFill>
                <a:latin typeface="Consolas" pitchFamily="49" charset="0"/>
                <a:cs typeface="Consolas" pitchFamily="49" charset="0"/>
              </a:rPr>
              <a:t/>
            </a:r>
            <a:br>
              <a:rPr lang="en-US" sz="3200" dirty="0">
                <a:solidFill>
                  <a:schemeClr val="bg1"/>
                </a:solidFill>
                <a:latin typeface="Consolas" pitchFamily="49" charset="0"/>
                <a:cs typeface="Consolas" pitchFamily="49" charset="0"/>
              </a:rPr>
            </a:br>
            <a:endParaRPr kumimoji="0" lang="en-US" sz="3200"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a:p>
            <a:pPr marL="336118" marR="0" lvl="0" indent="-336118" algn="l" defTabSz="914293" rtl="0" eaLnBrk="1" fontAlgn="auto" latinLnBrk="0" hangingPunct="1">
              <a:lnSpc>
                <a:spcPct val="90000"/>
              </a:lnSpc>
              <a:spcBef>
                <a:spcPct val="20000"/>
              </a:spcBef>
              <a:spcAft>
                <a:spcPts val="0"/>
              </a:spcAft>
              <a:buClr>
                <a:srgbClr val="FFFFFF"/>
              </a:buClr>
              <a:buSzPct val="90000"/>
              <a:buFont typeface="Wingdings" panose="05000000000000000000" pitchFamily="2" charset="2"/>
              <a:buChar char="§"/>
              <a:tabLst/>
              <a:defRPr/>
            </a:pPr>
            <a:endParaRPr kumimoji="0" lang="en-US" sz="2353" b="0" i="0" u="none" strike="noStrike" kern="1200" cap="none" spc="0" normalizeH="0" baseline="0" noProof="0" dirty="0" smtClean="0">
              <a:ln>
                <a:noFill/>
              </a:ln>
              <a:solidFill>
                <a:schemeClr val="bg1"/>
              </a:solidFill>
              <a:effectLst/>
              <a:uLnTx/>
              <a:uFillTx/>
              <a:latin typeface="Consolas" pitchFamily="49" charset="0"/>
              <a:ea typeface=""/>
              <a:cs typeface="Consolas" pitchFamily="49" charset="0"/>
            </a:endParaRPr>
          </a:p>
        </p:txBody>
      </p:sp>
      <p:pic>
        <p:nvPicPr>
          <p:cNvPr id="2" name="Picture 1"/>
          <p:cNvPicPr>
            <a:picLocks noChangeAspect="1"/>
          </p:cNvPicPr>
          <p:nvPr/>
        </p:nvPicPr>
        <p:blipFill>
          <a:blip r:embed="rId2"/>
          <a:stretch>
            <a:fillRect/>
          </a:stretch>
        </p:blipFill>
        <p:spPr>
          <a:xfrm>
            <a:off x="6096000" y="436499"/>
            <a:ext cx="5804829" cy="4555689"/>
          </a:xfrm>
          <a:prstGeom prst="rect">
            <a:avLst/>
          </a:prstGeom>
        </p:spPr>
      </p:pic>
    </p:spTree>
    <p:extLst>
      <p:ext uri="{BB962C8B-B14F-4D97-AF65-F5344CB8AC3E}">
        <p14:creationId xmlns:p14="http://schemas.microsoft.com/office/powerpoint/2010/main" val="8326704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 y="487"/>
            <a:ext cx="12192000" cy="127771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fontAlgn="base">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Title 1"/>
          <p:cNvSpPr txBox="1">
            <a:spLocks/>
          </p:cNvSpPr>
          <p:nvPr/>
        </p:nvSpPr>
        <p:spPr>
          <a:xfrm>
            <a:off x="269240" y="289957"/>
            <a:ext cx="11743788" cy="152516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smtClean="0">
                <a:solidFill>
                  <a:srgbClr val="FFFFFF"/>
                </a:solidFill>
                <a:latin typeface="Segoe UI Light"/>
              </a:rPr>
              <a:t>Today’s talk</a:t>
            </a:r>
            <a:endParaRPr lang="en-US" sz="4705" spc="-100" dirty="0">
              <a:solidFill>
                <a:srgbClr val="FFFFFF"/>
              </a:solidFill>
              <a:latin typeface="Segoe UI Light"/>
            </a:endParaRPr>
          </a:p>
        </p:txBody>
      </p:sp>
      <p:sp>
        <p:nvSpPr>
          <p:cNvPr id="33796" name="TextBox 3"/>
          <p:cNvSpPr txBox="1">
            <a:spLocks noChangeArrowheads="1"/>
          </p:cNvSpPr>
          <p:nvPr/>
        </p:nvSpPr>
        <p:spPr bwMode="auto">
          <a:xfrm>
            <a:off x="269240" y="1271979"/>
            <a:ext cx="11743788" cy="65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285" tIns="143428" rIns="179285" bIns="143428">
            <a:spAutoFit/>
          </a:bodyPr>
          <a:lstStyle/>
          <a:p>
            <a:pPr defTabSz="913505" eaLnBrk="0" fontAlgn="base" hangingPunct="0">
              <a:spcBef>
                <a:spcPct val="0"/>
              </a:spcBef>
              <a:spcAft>
                <a:spcPts val="1176"/>
              </a:spcAft>
            </a:pPr>
            <a:r>
              <a:rPr lang="en-US" altLang="en-US" sz="2353">
                <a:solidFill>
                  <a:srgbClr val="1F497D"/>
                </a:solidFill>
                <a:latin typeface="Segoe UI" panose="020B0502040204020203" pitchFamily="34" charset="0"/>
                <a:ea typeface="MS PGothic" pitchFamily="34" charset="-128"/>
                <a:cs typeface="Times New Roman" panose="02020603050405020304" pitchFamily="18" charset="0"/>
              </a:rPr>
              <a:t>  </a:t>
            </a:r>
            <a:endParaRPr lang="en-US" altLang="en-US" sz="3921">
              <a:solidFill>
                <a:prstClr val="white"/>
              </a:solidFill>
              <a:latin typeface="Segoe UI" panose="020B0502040204020203" pitchFamily="34" charset="0"/>
              <a:ea typeface="MS PGothic" pitchFamily="34" charset="-128"/>
            </a:endParaRPr>
          </a:p>
        </p:txBody>
      </p:sp>
      <p:sp>
        <p:nvSpPr>
          <p:cNvPr id="2" name="TextBox 1"/>
          <p:cNvSpPr txBox="1"/>
          <p:nvPr/>
        </p:nvSpPr>
        <p:spPr>
          <a:xfrm>
            <a:off x="536922" y="1366912"/>
            <a:ext cx="11566370" cy="6334389"/>
          </a:xfrm>
          <a:prstGeom prst="rect">
            <a:avLst/>
          </a:prstGeom>
          <a:noFill/>
        </p:spPr>
        <p:txBody>
          <a:bodyPr lIns="179285" tIns="143428" rIns="179285" bIns="143428">
            <a:spAutoFit/>
          </a:bodyPr>
          <a:lstStyle/>
          <a:p>
            <a:pPr>
              <a:lnSpc>
                <a:spcPct val="90000"/>
              </a:lnSpc>
              <a:spcBef>
                <a:spcPts val="1000"/>
              </a:spcBef>
            </a:pPr>
            <a:r>
              <a:rPr lang="en-US" sz="3600" dirty="0" smtClean="0">
                <a:solidFill>
                  <a:schemeClr val="bg1"/>
                </a:solidFill>
              </a:rPr>
              <a:t>Setting the stage: Database types</a:t>
            </a:r>
          </a:p>
          <a:p>
            <a:pPr>
              <a:lnSpc>
                <a:spcPct val="90000"/>
              </a:lnSpc>
              <a:spcBef>
                <a:spcPts val="1000"/>
              </a:spcBef>
            </a:pPr>
            <a:r>
              <a:rPr lang="en-US" sz="3600" dirty="0" smtClean="0">
                <a:solidFill>
                  <a:schemeClr val="bg1"/>
                </a:solidFill>
              </a:rPr>
              <a:t>Graph database primer </a:t>
            </a:r>
          </a:p>
          <a:p>
            <a:pPr>
              <a:lnSpc>
                <a:spcPct val="90000"/>
              </a:lnSpc>
              <a:spcBef>
                <a:spcPts val="1000"/>
              </a:spcBef>
            </a:pPr>
            <a:r>
              <a:rPr lang="en-US" sz="3600" dirty="0" smtClean="0">
                <a:solidFill>
                  <a:schemeClr val="bg1"/>
                </a:solidFill>
              </a:rPr>
              <a:t>Demos, with Neo4j + Cypher</a:t>
            </a:r>
            <a:endParaRPr lang="en-US" sz="3600" dirty="0" smtClean="0">
              <a:solidFill>
                <a:schemeClr val="bg1"/>
              </a:solidFill>
            </a:endParaRPr>
          </a:p>
          <a:p>
            <a:pPr>
              <a:lnSpc>
                <a:spcPct val="90000"/>
              </a:lnSpc>
              <a:spcBef>
                <a:spcPts val="1000"/>
              </a:spcBef>
            </a:pPr>
            <a:r>
              <a:rPr lang="en-US" sz="3600" dirty="0" err="1" smtClean="0">
                <a:solidFill>
                  <a:schemeClr val="bg1"/>
                </a:solidFill>
              </a:rPr>
              <a:t>.net</a:t>
            </a:r>
            <a:r>
              <a:rPr lang="en-US" sz="3600" dirty="0" smtClean="0">
                <a:solidFill>
                  <a:schemeClr val="bg1"/>
                </a:solidFill>
              </a:rPr>
              <a:t> demo</a:t>
            </a:r>
            <a:endParaRPr lang="en-US" sz="2800"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3200" dirty="0"/>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p:txBody>
      </p:sp>
    </p:spTree>
    <p:extLst>
      <p:ext uri="{BB962C8B-B14F-4D97-AF65-F5344CB8AC3E}">
        <p14:creationId xmlns:p14="http://schemas.microsoft.com/office/powerpoint/2010/main" val="18620095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1" y="487"/>
            <a:ext cx="12192000" cy="127771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fontAlgn="base">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1" name="Title 1"/>
          <p:cNvSpPr txBox="1">
            <a:spLocks/>
          </p:cNvSpPr>
          <p:nvPr/>
        </p:nvSpPr>
        <p:spPr>
          <a:xfrm>
            <a:off x="269240" y="289957"/>
            <a:ext cx="11743788" cy="152516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4705" spc="-100" dirty="0" smtClean="0">
                <a:solidFill>
                  <a:srgbClr val="FFFFFF"/>
                </a:solidFill>
                <a:latin typeface="Segoe UI Light"/>
              </a:rPr>
              <a:t>Who am I???  (hint: </a:t>
            </a:r>
            <a:r>
              <a:rPr lang="en-US" sz="4705" spc="-100" smtClean="0">
                <a:solidFill>
                  <a:srgbClr val="FFFFFF"/>
                </a:solidFill>
                <a:latin typeface="Segoe UI Light"/>
                <a:sym typeface="Wingdings"/>
              </a:rPr>
              <a:t> David Makogon)</a:t>
            </a:r>
            <a:endParaRPr lang="en-US" sz="4705" spc="-100" dirty="0">
              <a:solidFill>
                <a:srgbClr val="FFFFFF"/>
              </a:solidFill>
              <a:latin typeface="Segoe UI Light"/>
            </a:endParaRPr>
          </a:p>
        </p:txBody>
      </p:sp>
      <p:sp>
        <p:nvSpPr>
          <p:cNvPr id="33796" name="TextBox 3"/>
          <p:cNvSpPr txBox="1">
            <a:spLocks noChangeArrowheads="1"/>
          </p:cNvSpPr>
          <p:nvPr/>
        </p:nvSpPr>
        <p:spPr bwMode="auto">
          <a:xfrm>
            <a:off x="269240" y="1271979"/>
            <a:ext cx="11743788" cy="65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285" tIns="143428" rIns="179285" bIns="143428">
            <a:spAutoFit/>
          </a:bodyPr>
          <a:lstStyle/>
          <a:p>
            <a:pPr defTabSz="913505" eaLnBrk="0" fontAlgn="base" hangingPunct="0">
              <a:spcBef>
                <a:spcPct val="0"/>
              </a:spcBef>
              <a:spcAft>
                <a:spcPts val="1176"/>
              </a:spcAft>
            </a:pPr>
            <a:r>
              <a:rPr lang="en-US" altLang="en-US" sz="2353">
                <a:solidFill>
                  <a:srgbClr val="1F497D"/>
                </a:solidFill>
                <a:latin typeface="Segoe UI" panose="020B0502040204020203" pitchFamily="34" charset="0"/>
                <a:ea typeface="MS PGothic" pitchFamily="34" charset="-128"/>
                <a:cs typeface="Times New Roman" panose="02020603050405020304" pitchFamily="18" charset="0"/>
              </a:rPr>
              <a:t>  </a:t>
            </a:r>
            <a:endParaRPr lang="en-US" altLang="en-US" sz="3921">
              <a:solidFill>
                <a:prstClr val="white"/>
              </a:solidFill>
              <a:latin typeface="Segoe UI" panose="020B0502040204020203" pitchFamily="34" charset="0"/>
              <a:ea typeface="MS PGothic" pitchFamily="34" charset="-128"/>
            </a:endParaRPr>
          </a:p>
        </p:txBody>
      </p:sp>
      <p:sp>
        <p:nvSpPr>
          <p:cNvPr id="2" name="TextBox 1"/>
          <p:cNvSpPr txBox="1"/>
          <p:nvPr/>
        </p:nvSpPr>
        <p:spPr>
          <a:xfrm>
            <a:off x="7871790" y="1366912"/>
            <a:ext cx="4231501" cy="3955276"/>
          </a:xfrm>
          <a:prstGeom prst="rect">
            <a:avLst/>
          </a:prstGeom>
          <a:noFill/>
        </p:spPr>
        <p:txBody>
          <a:bodyPr wrap="square" lIns="179285" tIns="143428" rIns="179285" bIns="143428">
            <a:spAutoFit/>
          </a:bodyPr>
          <a:lstStyle/>
          <a:p>
            <a:pPr defTabSz="913505" eaLnBrk="0" fontAlgn="base" hangingPunct="0">
              <a:lnSpc>
                <a:spcPct val="90000"/>
              </a:lnSpc>
              <a:spcBef>
                <a:spcPct val="0"/>
              </a:spcBef>
              <a:spcAft>
                <a:spcPts val="588"/>
              </a:spcAft>
              <a:defRPr/>
            </a:pPr>
            <a:endParaRPr lang="en-US" sz="3200" dirty="0"/>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a:p>
            <a:pPr defTabSz="913505" eaLnBrk="0" fontAlgn="base" hangingPunct="0">
              <a:lnSpc>
                <a:spcPct val="90000"/>
              </a:lnSpc>
              <a:spcBef>
                <a:spcPct val="0"/>
              </a:spcBef>
              <a:spcAft>
                <a:spcPts val="588"/>
              </a:spcAft>
              <a:defRPr/>
            </a:pPr>
            <a:endParaRPr lang="en-US" sz="2353" dirty="0">
              <a:solidFill>
                <a:schemeClr val="bg1"/>
              </a:solidFill>
              <a:latin typeface="Segoe UI" panose="020B0502040204020203" pitchFamily="34" charset="0"/>
              <a:ea typeface="MS PGothic" pitchFamily="34" charset="-12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51" y="3418797"/>
            <a:ext cx="3176604" cy="3176604"/>
          </a:xfrm>
          <a:prstGeom prst="rect">
            <a:avLst/>
          </a:prstGeom>
        </p:spPr>
      </p:pic>
      <p:sp>
        <p:nvSpPr>
          <p:cNvPr id="4" name="TextBox 3"/>
          <p:cNvSpPr txBox="1"/>
          <p:nvPr/>
        </p:nvSpPr>
        <p:spPr>
          <a:xfrm>
            <a:off x="269240" y="1366488"/>
            <a:ext cx="6718852" cy="2111347"/>
          </a:xfrm>
          <a:prstGeom prst="rect">
            <a:avLst/>
          </a:prstGeom>
          <a:noFill/>
        </p:spPr>
        <p:txBody>
          <a:bodyPr wrap="square" lIns="182880" tIns="146304" rIns="182880" bIns="146304" rtlCol="0">
            <a:spAutoFit/>
          </a:bodyPr>
          <a:lstStyle/>
          <a:p>
            <a:pPr>
              <a:lnSpc>
                <a:spcPct val="90000"/>
              </a:lnSpc>
              <a:spcAft>
                <a:spcPts val="600"/>
              </a:spcAft>
            </a:pPr>
            <a:r>
              <a:rPr lang="en-US" sz="4000" dirty="0" smtClean="0">
                <a:solidFill>
                  <a:schemeClr val="bg1"/>
                </a:solidFill>
              </a:rPr>
              <a:t>Software guy</a:t>
            </a:r>
          </a:p>
          <a:p>
            <a:pPr>
              <a:lnSpc>
                <a:spcPct val="90000"/>
              </a:lnSpc>
              <a:spcAft>
                <a:spcPts val="600"/>
              </a:spcAft>
            </a:pPr>
            <a:r>
              <a:rPr lang="en-US" sz="4000" dirty="0" smtClean="0">
                <a:solidFill>
                  <a:schemeClr val="bg1"/>
                </a:solidFill>
              </a:rPr>
              <a:t>Photographer</a:t>
            </a:r>
          </a:p>
          <a:p>
            <a:pPr>
              <a:lnSpc>
                <a:spcPct val="90000"/>
              </a:lnSpc>
              <a:spcAft>
                <a:spcPts val="600"/>
              </a:spcAft>
            </a:pPr>
            <a:r>
              <a:rPr lang="en-US" sz="4000" dirty="0" smtClean="0">
                <a:solidFill>
                  <a:schemeClr val="bg1"/>
                </a:solidFill>
              </a:rPr>
              <a:t>Author of puns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3853" y="1366488"/>
            <a:ext cx="8075874" cy="5383915"/>
          </a:xfrm>
          <a:prstGeom prst="rect">
            <a:avLst/>
          </a:prstGeom>
        </p:spPr>
      </p:pic>
      <p:pic>
        <p:nvPicPr>
          <p:cNvPr id="3" name="Picture 2"/>
          <p:cNvPicPr>
            <a:picLocks noChangeAspect="1"/>
          </p:cNvPicPr>
          <p:nvPr/>
        </p:nvPicPr>
        <p:blipFill>
          <a:blip r:embed="rId4"/>
          <a:stretch>
            <a:fillRect/>
          </a:stretch>
        </p:blipFill>
        <p:spPr>
          <a:xfrm>
            <a:off x="269240" y="4994106"/>
            <a:ext cx="11831349" cy="1903219"/>
          </a:xfrm>
          <a:prstGeom prst="rect">
            <a:avLst/>
          </a:prstGeom>
        </p:spPr>
      </p:pic>
    </p:spTree>
    <p:extLst>
      <p:ext uri="{BB962C8B-B14F-4D97-AF65-F5344CB8AC3E}">
        <p14:creationId xmlns:p14="http://schemas.microsoft.com/office/powerpoint/2010/main" val="595726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types</a:t>
            </a:r>
            <a:endParaRPr lang="en-US" dirty="0"/>
          </a:p>
        </p:txBody>
      </p:sp>
      <p:sp>
        <p:nvSpPr>
          <p:cNvPr id="3" name="Content Placeholder 2"/>
          <p:cNvSpPr>
            <a:spLocks noGrp="1"/>
          </p:cNvSpPr>
          <p:nvPr>
            <p:ph sz="quarter" idx="10"/>
          </p:nvPr>
        </p:nvSpPr>
        <p:spPr/>
        <p:txBody>
          <a:bodyPr/>
          <a:lstStyle/>
          <a:p>
            <a:pPr marL="0" indent="0">
              <a:buNone/>
            </a:pPr>
            <a:r>
              <a:rPr lang="en-US" dirty="0" smtClean="0"/>
              <a:t>Guesses?</a:t>
            </a:r>
          </a:p>
          <a:p>
            <a:pPr marL="0" indent="0">
              <a:buNone/>
            </a:pPr>
            <a:endParaRPr lang="en-US" dirty="0"/>
          </a:p>
          <a:p>
            <a:pPr marL="0" indent="0">
              <a:buNone/>
            </a:pPr>
            <a:r>
              <a:rPr lang="en-US" dirty="0" smtClean="0"/>
              <a:t>Relational</a:t>
            </a:r>
          </a:p>
          <a:p>
            <a:pPr marL="0" indent="0">
              <a:buNone/>
            </a:pPr>
            <a:r>
              <a:rPr lang="en-US" dirty="0" smtClean="0"/>
              <a:t>Document</a:t>
            </a:r>
          </a:p>
          <a:p>
            <a:pPr marL="0" indent="0">
              <a:buNone/>
            </a:pPr>
            <a:r>
              <a:rPr lang="en-US" dirty="0" smtClean="0"/>
              <a:t>Key/value</a:t>
            </a:r>
          </a:p>
          <a:p>
            <a:pPr marL="0" indent="0">
              <a:buNone/>
            </a:pPr>
            <a:r>
              <a:rPr lang="en-US" dirty="0" smtClean="0"/>
              <a:t>Column</a:t>
            </a:r>
          </a:p>
          <a:p>
            <a:pPr marL="0" indent="0">
              <a:buNone/>
            </a:pPr>
            <a:r>
              <a:rPr lang="en-US" dirty="0" smtClean="0"/>
              <a:t>Graph</a:t>
            </a:r>
          </a:p>
        </p:txBody>
      </p:sp>
    </p:spTree>
    <p:extLst>
      <p:ext uri="{BB962C8B-B14F-4D97-AF65-F5344CB8AC3E}">
        <p14:creationId xmlns:p14="http://schemas.microsoft.com/office/powerpoint/2010/main" val="1351187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What’s a graph database?</a:t>
            </a:r>
            <a:endParaRPr lang="en-US" dirty="0"/>
          </a:p>
        </p:txBody>
      </p:sp>
      <p:sp>
        <p:nvSpPr>
          <p:cNvPr id="2" name="Content Placeholder 1"/>
          <p:cNvSpPr>
            <a:spLocks noGrp="1"/>
          </p:cNvSpPr>
          <p:nvPr>
            <p:ph sz="quarter" idx="10"/>
          </p:nvPr>
        </p:nvSpPr>
        <p:spPr/>
        <p:txBody>
          <a:bodyPr/>
          <a:lstStyle/>
          <a:p>
            <a:r>
              <a:rPr lang="en-US" dirty="0" smtClean="0"/>
              <a:t>Nodes and relationships</a:t>
            </a:r>
          </a:p>
          <a:p>
            <a:r>
              <a:rPr lang="en-US" dirty="0" smtClean="0"/>
              <a:t>And properties</a:t>
            </a:r>
          </a:p>
          <a:p>
            <a:r>
              <a:rPr lang="en-US" dirty="0" smtClean="0"/>
              <a:t>And all the query stuff</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What’s a graph database?</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873956" y="4556037"/>
            <a:ext cx="2095238" cy="20857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2294" y="4509954"/>
            <a:ext cx="2131797" cy="2131797"/>
          </a:xfrm>
          <a:prstGeom prst="rect">
            <a:avLst/>
          </a:prstGeom>
        </p:spPr>
      </p:pic>
      <p:sp>
        <p:nvSpPr>
          <p:cNvPr id="6" name="Cloud Callout 5"/>
          <p:cNvSpPr/>
          <p:nvPr/>
        </p:nvSpPr>
        <p:spPr>
          <a:xfrm>
            <a:off x="1311976" y="1245702"/>
            <a:ext cx="3149188" cy="282753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Maybe I should see that movie…</a:t>
            </a:r>
            <a:endParaRPr lang="en-US" sz="3600" dirty="0"/>
          </a:p>
        </p:txBody>
      </p:sp>
      <p:sp>
        <p:nvSpPr>
          <p:cNvPr id="11" name="Cloud Callout 10"/>
          <p:cNvSpPr/>
          <p:nvPr/>
        </p:nvSpPr>
        <p:spPr>
          <a:xfrm>
            <a:off x="8584581" y="1682420"/>
            <a:ext cx="3149188" cy="282753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I reviewed that movie!</a:t>
            </a:r>
            <a:endParaRPr lang="en-US" sz="3600" dirty="0"/>
          </a:p>
        </p:txBody>
      </p:sp>
      <p:cxnSp>
        <p:nvCxnSpPr>
          <p:cNvPr id="12" name="Straight Arrow Connector 11"/>
          <p:cNvCxnSpPr/>
          <p:nvPr/>
        </p:nvCxnSpPr>
        <p:spPr>
          <a:xfrm>
            <a:off x="3297382" y="5598894"/>
            <a:ext cx="4174912"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7728894" y="1962448"/>
            <a:ext cx="14300" cy="2593589"/>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6322" y="4721224"/>
            <a:ext cx="3268844" cy="830997"/>
          </a:xfrm>
          <a:prstGeom prst="rect">
            <a:avLst/>
          </a:prstGeom>
          <a:noFill/>
        </p:spPr>
        <p:txBody>
          <a:bodyPr wrap="none" rtlCol="0">
            <a:spAutoFit/>
          </a:bodyPr>
          <a:lstStyle/>
          <a:p>
            <a:r>
              <a:rPr lang="en-US" sz="4800" dirty="0" smtClean="0"/>
              <a:t>Friends with</a:t>
            </a:r>
            <a:endParaRPr lang="en-US" sz="4800" dirty="0"/>
          </a:p>
        </p:txBody>
      </p:sp>
      <p:sp>
        <p:nvSpPr>
          <p:cNvPr id="19" name="TextBox 18"/>
          <p:cNvSpPr txBox="1"/>
          <p:nvPr/>
        </p:nvSpPr>
        <p:spPr>
          <a:xfrm rot="16200000">
            <a:off x="6028207" y="2984797"/>
            <a:ext cx="2598981" cy="830997"/>
          </a:xfrm>
          <a:prstGeom prst="rect">
            <a:avLst/>
          </a:prstGeom>
          <a:noFill/>
        </p:spPr>
        <p:txBody>
          <a:bodyPr wrap="none" rtlCol="0">
            <a:spAutoFit/>
          </a:bodyPr>
          <a:lstStyle/>
          <a:p>
            <a:r>
              <a:rPr lang="en-US" sz="4800" dirty="0" smtClean="0"/>
              <a:t>Reviewed</a:t>
            </a:r>
            <a:endParaRPr lang="en-US" sz="4800" dirty="0"/>
          </a:p>
        </p:txBody>
      </p:sp>
      <p:pic>
        <p:nvPicPr>
          <p:cNvPr id="1026" name="Picture 2" descr="http://www.clipartlord.com/wp-content/uploads/2013/01/film-reel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5166" y="137586"/>
            <a:ext cx="2133808" cy="196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graph database? Why not?</a:t>
            </a:r>
            <a:endParaRPr lang="en-US" dirty="0"/>
          </a:p>
        </p:txBody>
      </p:sp>
      <p:sp>
        <p:nvSpPr>
          <p:cNvPr id="3" name="Content Placeholder 2"/>
          <p:cNvSpPr>
            <a:spLocks noGrp="1"/>
          </p:cNvSpPr>
          <p:nvPr>
            <p:ph sz="quarter" idx="10"/>
          </p:nvPr>
        </p:nvSpPr>
        <p:spPr/>
        <p:txBody>
          <a:bodyPr/>
          <a:lstStyle/>
          <a:p>
            <a:pPr marL="0" indent="0">
              <a:buNone/>
            </a:pPr>
            <a:r>
              <a:rPr lang="en-US" dirty="0" smtClean="0"/>
              <a:t>Optimal:</a:t>
            </a:r>
          </a:p>
          <a:p>
            <a:r>
              <a:rPr lang="en-US" dirty="0" smtClean="0"/>
              <a:t>Ideal for complex connections</a:t>
            </a:r>
          </a:p>
          <a:p>
            <a:r>
              <a:rPr lang="en-US" dirty="0" smtClean="0"/>
              <a:t>Easy navigation between things (nodes) and connections</a:t>
            </a:r>
          </a:p>
          <a:p>
            <a:r>
              <a:rPr lang="en-US" dirty="0" smtClean="0"/>
              <a:t>No need for complex joins</a:t>
            </a:r>
          </a:p>
          <a:p>
            <a:r>
              <a:rPr lang="en-US" dirty="0" smtClean="0"/>
              <a:t>Easy to add to (and evolve) existing model</a:t>
            </a:r>
          </a:p>
        </p:txBody>
      </p:sp>
    </p:spTree>
    <p:extLst>
      <p:ext uri="{BB962C8B-B14F-4D97-AF65-F5344CB8AC3E}">
        <p14:creationId xmlns:p14="http://schemas.microsoft.com/office/powerpoint/2010/main" val="3696783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graph database? Why not?</a:t>
            </a:r>
            <a:endParaRPr lang="en-US" dirty="0"/>
          </a:p>
        </p:txBody>
      </p:sp>
      <p:sp>
        <p:nvSpPr>
          <p:cNvPr id="3" name="Content Placeholder 2"/>
          <p:cNvSpPr>
            <a:spLocks noGrp="1"/>
          </p:cNvSpPr>
          <p:nvPr>
            <p:ph sz="quarter" idx="10"/>
          </p:nvPr>
        </p:nvSpPr>
        <p:spPr/>
        <p:txBody>
          <a:bodyPr/>
          <a:lstStyle/>
          <a:p>
            <a:pPr marL="0" indent="0">
              <a:buNone/>
            </a:pPr>
            <a:r>
              <a:rPr lang="en-US" dirty="0" smtClean="0"/>
              <a:t>Less-than-optimal:</a:t>
            </a:r>
            <a:endParaRPr lang="en-US" dirty="0"/>
          </a:p>
          <a:p>
            <a:r>
              <a:rPr lang="en-US" dirty="0"/>
              <a:t>Complex relational data</a:t>
            </a:r>
          </a:p>
          <a:p>
            <a:r>
              <a:rPr lang="en-US" dirty="0"/>
              <a:t>OLAP</a:t>
            </a:r>
          </a:p>
        </p:txBody>
      </p:sp>
    </p:spTree>
    <p:extLst>
      <p:ext uri="{BB962C8B-B14F-4D97-AF65-F5344CB8AC3E}">
        <p14:creationId xmlns:p14="http://schemas.microsoft.com/office/powerpoint/2010/main" val="2307484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in Azure?</a:t>
            </a:r>
            <a:endParaRPr lang="en-US" dirty="0"/>
          </a:p>
        </p:txBody>
      </p:sp>
      <p:sp>
        <p:nvSpPr>
          <p:cNvPr id="3" name="Content Placeholder 2"/>
          <p:cNvSpPr>
            <a:spLocks noGrp="1"/>
          </p:cNvSpPr>
          <p:nvPr>
            <p:ph sz="quarter" idx="10"/>
          </p:nvPr>
        </p:nvSpPr>
        <p:spPr/>
        <p:txBody>
          <a:bodyPr/>
          <a:lstStyle/>
          <a:p>
            <a:pPr marL="0" indent="0">
              <a:buNone/>
            </a:pPr>
            <a:r>
              <a:rPr lang="en-US" dirty="0" smtClean="0"/>
              <a:t>Whatever you can run in IaaS:</a:t>
            </a:r>
          </a:p>
          <a:p>
            <a:r>
              <a:rPr lang="en-US" dirty="0" smtClean="0"/>
              <a:t>Neo4j</a:t>
            </a:r>
          </a:p>
          <a:p>
            <a:r>
              <a:rPr lang="en-US" dirty="0" err="1" smtClean="0"/>
              <a:t>Dex</a:t>
            </a:r>
            <a:endParaRPr lang="en-US" dirty="0" smtClean="0"/>
          </a:p>
          <a:p>
            <a:r>
              <a:rPr lang="en-US" dirty="0" err="1" smtClean="0"/>
              <a:t>OrientDB</a:t>
            </a:r>
            <a:endParaRPr lang="en-US" dirty="0" smtClean="0"/>
          </a:p>
          <a:p>
            <a:r>
              <a:rPr lang="en-US" dirty="0" err="1" smtClean="0"/>
              <a:t>InfiniteGraph</a:t>
            </a:r>
            <a:endParaRPr lang="en-US" dirty="0" smtClean="0"/>
          </a:p>
          <a:p>
            <a:r>
              <a:rPr lang="en-US" dirty="0" err="1" smtClean="0"/>
              <a:t>AllegroGraph</a:t>
            </a:r>
            <a:endParaRPr lang="en-US" dirty="0" smtClean="0"/>
          </a:p>
          <a:p>
            <a:r>
              <a:rPr lang="en-US" dirty="0" smtClean="0"/>
              <a:t>And many more!</a:t>
            </a:r>
          </a:p>
          <a:p>
            <a:endParaRPr lang="en-US" dirty="0"/>
          </a:p>
        </p:txBody>
      </p:sp>
    </p:spTree>
    <p:extLst>
      <p:ext uri="{BB962C8B-B14F-4D97-AF65-F5344CB8AC3E}">
        <p14:creationId xmlns:p14="http://schemas.microsoft.com/office/powerpoint/2010/main" val="679310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705340D-2A42-40D2-87E7-9F146837D9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3896</TotalTime>
  <Words>212</Words>
  <Application>Microsoft Macintosh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Consolas</vt:lpstr>
      <vt:lpstr>MS PGothic</vt:lpstr>
      <vt:lpstr>Segoe UI</vt:lpstr>
      <vt:lpstr>Segoe UI Light</vt:lpstr>
      <vt:lpstr>Times New Roman</vt:lpstr>
      <vt:lpstr>Wingdings</vt:lpstr>
      <vt:lpstr>Arial</vt:lpstr>
      <vt:lpstr>1_Office Theme</vt:lpstr>
      <vt:lpstr>Intro to graph databases with Neo4j</vt:lpstr>
      <vt:lpstr>PowerPoint Presentation</vt:lpstr>
      <vt:lpstr>PowerPoint Presentation</vt:lpstr>
      <vt:lpstr>Database types</vt:lpstr>
      <vt:lpstr>    What’s a graph database?</vt:lpstr>
      <vt:lpstr>What’s a graph database?</vt:lpstr>
      <vt:lpstr>Why a graph database? Why not?</vt:lpstr>
      <vt:lpstr>Why a graph database? Why not?</vt:lpstr>
      <vt:lpstr>Options in Azure?</vt:lpstr>
      <vt:lpstr>Neo4j, .net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David Makogon</cp:lastModifiedBy>
  <cp:revision>123</cp:revision>
  <dcterms:created xsi:type="dcterms:W3CDTF">2013-02-15T23:12:42Z</dcterms:created>
  <dcterms:modified xsi:type="dcterms:W3CDTF">2015-11-17T23:16:26Z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