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7" r:id="rId5"/>
    <p:sldId id="270" r:id="rId6"/>
    <p:sldId id="271" r:id="rId7"/>
    <p:sldId id="274" r:id="rId8"/>
    <p:sldId id="275" r:id="rId9"/>
    <p:sldId id="268" r:id="rId10"/>
    <p:sldId id="259" r:id="rId11"/>
    <p:sldId id="262" r:id="rId12"/>
    <p:sldId id="263" r:id="rId13"/>
    <p:sldId id="276" r:id="rId14"/>
    <p:sldId id="269" r:id="rId15"/>
    <p:sldId id="260" r:id="rId16"/>
    <p:sldId id="266" r:id="rId17"/>
    <p:sldId id="267" r:id="rId18"/>
    <p:sldId id="26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2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7187-9A38-7B49-9A89-339F6723DB01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3507-C03A-744F-8383-DDBBE79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8440-F6E1-2443-9C22-1EEA0C51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A174-3425-C842-B51F-EF72D761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1EF2-9DED-EB48-9E30-504C169A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12E0-E351-1B45-BF03-2395CD3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E50A-1B6C-9B42-9A6D-2E2E2BC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FF7C-F127-9047-AF02-E7D0F040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84AF-8213-D242-B987-53513F31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F3B8-033B-A949-82BF-538D7A72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3F72-BC24-2A4B-B02E-9C794D03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FF2A-FE82-F044-9EDD-764E726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8EB48-D2AA-B44E-9B79-20957923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35DE-840C-1945-A26C-1CA92604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C3EF-8270-7E4C-B17A-2D52AD9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7929-8BEE-5B4A-8188-C6E1D7E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04F4-52FB-BD45-B691-A0923138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598-CDBA-CF43-A705-F0505C9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AB59-6F75-B14D-9504-30EF872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EB1-066E-1847-9764-BA0A7E2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05A4-9240-A445-BADD-9705EC15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BBE7-8FF8-054F-80A6-E267021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AA88-28BE-5045-AADE-85B0299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57CD-D518-1248-B949-98C46EC7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DA5C-4927-8F4F-9727-8A49F1C7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EEE3-AFF4-C042-9AF5-14F142C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E8A4-7C49-CE43-9EFB-867E864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B8C9-3391-EA48-BD9E-469D514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4427-F21C-6945-99EA-5FBDE7D9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DD1F-94A5-E74C-8DF5-5E7157B2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9178-3EB6-A348-AF49-3273080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EE92-76D5-0147-B721-7AB7590B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7950-528D-614D-BFEA-91935CAC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CA83-0F8C-3749-934B-7D29EC7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6BF7-639A-224B-A810-FD894F0A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DB34-E85F-BC4D-A1A6-FE2EB9E4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EE4C1-1D27-404A-9C19-98396FCB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63667-12C8-7447-8316-F975EB05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9E1FA-9EAF-9C49-A733-5048FBB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5017-EDAF-2342-9A10-01555D46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BD355-D352-3F47-A2CD-2284F75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3F5-AC4D-294A-A5E0-89B7B99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E07E8-F059-6D4F-B9F4-10A0F057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2566-BCD5-B147-A284-DE7E337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2AF0-D75A-924D-9A1B-73B14154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82266-B6BC-FD49-98FE-582C1E9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618F-2B51-4443-96DD-9FB46F48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575A-F330-A243-BE75-4DEE8B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CC5B-7A00-4042-9AB1-39C62B6D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564D-3C7D-6743-9900-A552419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5A2A-FA82-1347-AE05-5833D15B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F120-530D-694A-ADB9-B1C0E69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82EB-2F4E-B946-A82B-9F44FF84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703-CE91-FF4F-9ABF-592D0A1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BBE-E23B-3443-9290-7C0ED666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7C496-6AF9-A345-A6F4-B5F1FA58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111B-B16D-404E-B5BF-7F9F021B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20D4-724E-C64D-846F-60BA4214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582D-0E80-DE4D-971C-2FEA940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D5637-452F-644C-9631-EFCA4AD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981AF-F365-DD4E-937E-FB6627DE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3396-3B88-A448-B9DD-EE71417A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DB14-D639-4D41-85BB-8415A72E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60CF-FB58-1E4B-A6D0-C94527E3040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FF15-2EB7-4F48-9471-2EDFC708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8C5C-086F-AC41-BEF1-8E8FF74E1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databricks.com/gentle-intro-spark.html" TargetMode="External"/><Relationship Id="rId2" Type="http://schemas.openxmlformats.org/officeDocument/2006/relationships/hyperlink" Target="https://docs.microsoft.com/en-us/azure/stream-analytics/stream-analytics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C1F-A39B-5042-B73E-5BF860DF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Beginner’s Guide</a:t>
            </a:r>
            <a:br>
              <a:rPr lang="en-US" dirty="0"/>
            </a:br>
            <a:r>
              <a:rPr lang="en-US" dirty="0"/>
              <a:t> to the</a:t>
            </a:r>
            <a:br>
              <a:rPr lang="en-US" dirty="0"/>
            </a:br>
            <a:r>
              <a:rPr lang="en-US" dirty="0"/>
              <a:t>Stream Processing Galaxy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8280-1703-C94A-8042-ECF4D6E6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5" y="4211639"/>
            <a:ext cx="10760765" cy="222891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David Makogon</a:t>
            </a:r>
          </a:p>
          <a:p>
            <a:pPr algn="l"/>
            <a:r>
              <a:rPr lang="en-US" sz="3200" dirty="0"/>
              <a:t>Principal Software Engineer, Microsoft</a:t>
            </a:r>
          </a:p>
          <a:p>
            <a:pPr algn="l"/>
            <a:r>
              <a:rPr lang="en-US" sz="3200" dirty="0"/>
              <a:t>Tech focus TL;DR: Data in Azure</a:t>
            </a:r>
          </a:p>
          <a:p>
            <a:pPr algn="l"/>
            <a:r>
              <a:rPr lang="en-US" sz="3200" dirty="0"/>
              <a:t>@</a:t>
            </a:r>
            <a:r>
              <a:rPr lang="en-US" sz="3200" dirty="0" err="1"/>
              <a:t>dmakogon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47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B556-F289-0844-853E-488CC5CC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"just do database queries"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B7CC5F-D993-244D-8281-788C4470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5367"/>
              </p:ext>
            </p:extLst>
          </p:nvPr>
        </p:nvGraphicFramePr>
        <p:xfrm>
          <a:off x="488731" y="1510315"/>
          <a:ext cx="1131964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21">
                  <a:extLst>
                    <a:ext uri="{9D8B030D-6E8A-4147-A177-3AD203B41FA5}">
                      <a16:colId xmlns:a16="http://schemas.microsoft.com/office/drawing/2014/main" val="176296156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3434410583"/>
                    </a:ext>
                  </a:extLst>
                </a:gridCol>
                <a:gridCol w="5139558">
                  <a:extLst>
                    <a:ext uri="{9D8B030D-6E8A-4147-A177-3AD203B41FA5}">
                      <a16:colId xmlns:a16="http://schemas.microsoft.com/office/drawing/2014/main" val="347106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Traditional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On-the-fly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reading 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Out-of-order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write custom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7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Tumbling/hopping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Periodic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Sliding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Constant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Working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Depends on write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Replay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work from log/journal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Unlimited*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Ad-hoc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Limited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0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33C8B-7264-3F41-97D4-5098FAA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2A089-F06E-504B-AB86-5CDF27E4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Azure: Stream Analytics (our demo today)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ED51-4E06-124A-935D-CA1CABD3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63A7-A0AF-E348-B319-E9DAB29E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Apache Spark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Install your own (Bare metal, VMs, Kubernetes)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3200" dirty="0"/>
              <a:t>SaaS: Databricks (the inventors of Spark) on Azure &amp; AWS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SaaS: HDInsight on Azure (includes Kafka &amp; more)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SaaS: Elastic Map Reduce (EMR) on AWS</a:t>
            </a:r>
          </a:p>
        </p:txBody>
      </p:sp>
    </p:spTree>
    <p:extLst>
      <p:ext uri="{BB962C8B-B14F-4D97-AF65-F5344CB8AC3E}">
        <p14:creationId xmlns:p14="http://schemas.microsoft.com/office/powerpoint/2010/main" val="36835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F61-E4B3-EE46-A458-C074E75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4128-7F93-6847-A6F0-19D49D0A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few client-side libraries: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Kafka Streams (dependent on using Kafka)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Akka</a:t>
            </a:r>
            <a:r>
              <a:rPr lang="en-US" sz="3200" dirty="0"/>
              <a:t> Streams (dependent on </a:t>
            </a:r>
            <a:r>
              <a:rPr lang="en-US" sz="3200" dirty="0" err="1"/>
              <a:t>Akka</a:t>
            </a:r>
            <a:r>
              <a:rPr lang="en-US" sz="3200" dirty="0"/>
              <a:t> actor framework)</a:t>
            </a:r>
          </a:p>
        </p:txBody>
      </p:sp>
    </p:spTree>
    <p:extLst>
      <p:ext uri="{BB962C8B-B14F-4D97-AF65-F5344CB8AC3E}">
        <p14:creationId xmlns:p14="http://schemas.microsoft.com/office/powerpoint/2010/main" val="24883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2B1-43D6-0F45-A902-34989AAF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 vs Spark?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F43E2F-8987-4340-BA2A-207DEEE87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72255"/>
              </p:ext>
            </p:extLst>
          </p:nvPr>
        </p:nvGraphicFramePr>
        <p:xfrm>
          <a:off x="630621" y="1825625"/>
          <a:ext cx="110989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64">
                  <a:extLst>
                    <a:ext uri="{9D8B030D-6E8A-4147-A177-3AD203B41FA5}">
                      <a16:colId xmlns:a16="http://schemas.microsoft.com/office/drawing/2014/main" val="4282924681"/>
                    </a:ext>
                  </a:extLst>
                </a:gridCol>
                <a:gridCol w="4150070">
                  <a:extLst>
                    <a:ext uri="{9D8B030D-6E8A-4147-A177-3AD203B41FA5}">
                      <a16:colId xmlns:a16="http://schemas.microsoft.com/office/drawing/2014/main" val="188611797"/>
                    </a:ext>
                  </a:extLst>
                </a:gridCol>
                <a:gridCol w="3799490">
                  <a:extLst>
                    <a:ext uri="{9D8B030D-6E8A-4147-A177-3AD203B41FA5}">
                      <a16:colId xmlns:a16="http://schemas.microsoft.com/office/drawing/2014/main" val="65836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2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Managed service?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VM or SaaS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6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Connecting inputs &amp;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Trivial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Breadth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IoT Hub, Event Hubs, Blobs </a:t>
                      </a:r>
                      <a:r>
                        <a:rPr lang="en-US" sz="2400" i="1" dirty="0"/>
                        <a:t>only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Breadth of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~dozen Azure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Stream Analytics temporal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Steep, requires Spark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SQL, Python, Scala, Java,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9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8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1656-3D17-E240-A6DA-F916330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demos today: Donuts!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65486-8622-B44B-B775-403F4DD0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1" y="1690688"/>
            <a:ext cx="5484624" cy="3199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C377A-95C1-8147-B244-66156E47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78" y="1789595"/>
            <a:ext cx="5908522" cy="442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8ACC-7301-3645-8766-E3A528F7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058" y="1382910"/>
            <a:ext cx="6031120" cy="52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EDF-D319-8549-8A01-1E6C430C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we'd like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1287-09B4-7749-AA05-28E3842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donuts are we rolling out, over 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most popular donuts, by store?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store having trouble, with too many messed-up donuts?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deal with out-of-order events?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EDF-D319-8549-8A01-1E6C430C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we'd like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1287-09B4-7749-AA05-28E3842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worker inspecting enough? (maybe a join here?)</a:t>
            </a:r>
          </a:p>
          <a:p>
            <a:pPr marL="0" indent="0">
              <a:buNone/>
            </a:pPr>
            <a:r>
              <a:rPr lang="en-US" dirty="0"/>
              <a:t>Donuts that never make it to the end?</a:t>
            </a:r>
          </a:p>
          <a:p>
            <a:pPr marL="0" indent="0">
              <a:buNone/>
            </a:pPr>
            <a:r>
              <a:rPr lang="en-US" dirty="0"/>
              <a:t>Look for non-current donuts being made (with lookup)</a:t>
            </a:r>
          </a:p>
          <a:p>
            <a:pPr marL="0" indent="0">
              <a:buNone/>
            </a:pPr>
            <a:r>
              <a:rPr lang="en-US" dirty="0"/>
              <a:t>Demonstrate WITH to send bad performance samples to an alert output?</a:t>
            </a:r>
          </a:p>
          <a:p>
            <a:pPr marL="0" indent="0">
              <a:buNone/>
            </a:pPr>
            <a:r>
              <a:rPr lang="en-US" dirty="0"/>
              <a:t>Deal with out-of-order events, by using TIMESTAMP BY on two separate sensors?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EF34F-D0E0-724F-B4F4-C3C4A5E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Demos: Stream 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B99D9-0B9A-E04F-A3AA-CADDB4286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5AC-45F8-334C-A62B-BE101061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1E78-FB0A-214F-ACE1-7CB2E9CB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dmakogon</a:t>
            </a:r>
            <a:r>
              <a:rPr lang="en-US" dirty="0"/>
              <a:t>/revconf2019-intro-to-streaming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 to Stream Analytics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 to Spark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3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8ED6-5F8D-7947-90ED-76F9D790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talk: Streaming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F1C0-B6D2-8543-9D85-29C7E345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stream processing?</a:t>
            </a:r>
          </a:p>
          <a:p>
            <a:pPr marL="0" indent="0">
              <a:buNone/>
            </a:pPr>
            <a:r>
              <a:rPr lang="en-US" sz="3200" dirty="0"/>
              <a:t>Compared to traditional database lookups</a:t>
            </a:r>
          </a:p>
          <a:p>
            <a:pPr marL="0" indent="0">
              <a:buNone/>
            </a:pPr>
            <a:r>
              <a:rPr lang="en-US" sz="3200" dirty="0"/>
              <a:t>What are your options?</a:t>
            </a:r>
          </a:p>
          <a:p>
            <a:pPr marL="0" indent="0">
              <a:buNone/>
            </a:pPr>
            <a:r>
              <a:rPr lang="en-US" sz="3200" dirty="0"/>
              <a:t>Demos</a:t>
            </a:r>
          </a:p>
          <a:p>
            <a:pPr marL="0" indent="0">
              <a:buNone/>
            </a:pPr>
            <a:r>
              <a:rPr lang="en-US" sz="3200" dirty="0"/>
              <a:t>Links to more info</a:t>
            </a:r>
          </a:p>
        </p:txBody>
      </p:sp>
    </p:spTree>
    <p:extLst>
      <p:ext uri="{BB962C8B-B14F-4D97-AF65-F5344CB8AC3E}">
        <p14:creationId xmlns:p14="http://schemas.microsoft.com/office/powerpoint/2010/main" val="5021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My simple definition: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A way to ingest query </a:t>
            </a:r>
            <a:r>
              <a:rPr lang="en-US" sz="3600" i="1" dirty="0"/>
              <a:t>live data,</a:t>
            </a:r>
          </a:p>
          <a:p>
            <a:pPr marL="0" indent="0">
              <a:buNone/>
            </a:pPr>
            <a:r>
              <a:rPr lang="en-US" sz="3600" i="1" dirty="0"/>
              <a:t> 	</a:t>
            </a:r>
            <a:r>
              <a:rPr lang="en-US" sz="3600" dirty="0"/>
              <a:t>and draw insights as data is arriving</a:t>
            </a:r>
          </a:p>
        </p:txBody>
      </p:sp>
    </p:spTree>
    <p:extLst>
      <p:ext uri="{BB962C8B-B14F-4D97-AF65-F5344CB8AC3E}">
        <p14:creationId xmlns:p14="http://schemas.microsoft.com/office/powerpoint/2010/main" val="34951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919-844A-2742-B580-96630978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855A-9FE8-E842-B6E6-4E1A82D8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Vehicles location + speed tracking</a:t>
            </a:r>
          </a:p>
          <a:p>
            <a:pPr marL="0" indent="0">
              <a:buNone/>
            </a:pPr>
            <a:r>
              <a:rPr lang="en-US" dirty="0"/>
              <a:t>Factory assembly lines</a:t>
            </a:r>
          </a:p>
          <a:p>
            <a:pPr marL="0" indent="0">
              <a:buNone/>
            </a:pPr>
            <a:r>
              <a:rPr lang="en-US" dirty="0"/>
              <a:t>Weather tracking</a:t>
            </a:r>
          </a:p>
          <a:p>
            <a:pPr marL="0" indent="0">
              <a:buNone/>
            </a:pPr>
            <a:r>
              <a:rPr lang="en-US" dirty="0"/>
              <a:t>Website clickstreams</a:t>
            </a:r>
          </a:p>
          <a:p>
            <a:pPr marL="0" indent="0">
              <a:buNone/>
            </a:pPr>
            <a:r>
              <a:rPr lang="en-US" dirty="0"/>
              <a:t>Sports data</a:t>
            </a:r>
          </a:p>
          <a:p>
            <a:pPr marL="0" indent="0">
              <a:buNone/>
            </a:pPr>
            <a:r>
              <a:rPr lang="en-US" dirty="0"/>
              <a:t>Aircraft positioning</a:t>
            </a:r>
          </a:p>
        </p:txBody>
      </p:sp>
    </p:spTree>
    <p:extLst>
      <p:ext uri="{BB962C8B-B14F-4D97-AF65-F5344CB8AC3E}">
        <p14:creationId xmlns:p14="http://schemas.microsoft.com/office/powerpoint/2010/main" val="3244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831A-39BF-0A49-B3D8-FF4B1B7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555D-8B5C-B541-B581-381AA392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Time-based windows are the magic of stream processing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Three core window types: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Tumbling</a:t>
            </a:r>
          </a:p>
          <a:p>
            <a:pPr marL="0" indent="0">
              <a:buNone/>
            </a:pPr>
            <a:r>
              <a:rPr lang="en-US" sz="3200" dirty="0"/>
              <a:t>Hopping</a:t>
            </a:r>
          </a:p>
          <a:p>
            <a:pPr marL="0" indent="0">
              <a:buNone/>
            </a:pPr>
            <a:r>
              <a:rPr lang="en-US" sz="3200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41179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Tumbling windows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93BFF-7FF9-F64A-8B94-8B35695E7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82211"/>
              </p:ext>
            </p:extLst>
          </p:nvPr>
        </p:nvGraphicFramePr>
        <p:xfrm>
          <a:off x="838200" y="36544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33437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5532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824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Three  1-minute tumbling windows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6069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Consecutive time windows, no overlap</a:t>
            </a:r>
          </a:p>
        </p:txBody>
      </p:sp>
    </p:spTree>
    <p:extLst>
      <p:ext uri="{BB962C8B-B14F-4D97-AF65-F5344CB8AC3E}">
        <p14:creationId xmlns:p14="http://schemas.microsoft.com/office/powerpoint/2010/main" val="287965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Hopping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Similar to tumbling window, but windows can overlap.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Data can appear in multiple windows.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EEAEAE-76E8-B04E-B308-5A440196C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990845"/>
              </p:ext>
            </p:extLst>
          </p:nvPr>
        </p:nvGraphicFramePr>
        <p:xfrm>
          <a:off x="838200" y="4158921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1935405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820758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53741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899935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10676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54819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757551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245442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56424322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 overlapping 1-minute hopping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547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73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8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continuously-moving window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Results emitted only when a window has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3B0AFF-A8EB-4842-B937-931E77CED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9158"/>
              </p:ext>
            </p:extLst>
          </p:nvPr>
        </p:nvGraphicFramePr>
        <p:xfrm>
          <a:off x="838191" y="4151621"/>
          <a:ext cx="105156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322090394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13384996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0417468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16298032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89339335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554087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584126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8337163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82704054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249923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3979291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526708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8910962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5818679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097083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5858827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45064965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79668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1452113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6512826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3136699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8934197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2292649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3814572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78181307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1593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4538643"/>
                    </a:ext>
                  </a:extLst>
                </a:gridCol>
              </a:tblGrid>
              <a:tr h="370840">
                <a:tc gridSpan="27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Continuous 1-minute sliding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89504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759566"/>
                  </a:ext>
                </a:extLst>
              </a:tr>
              <a:tr h="38762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59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Myths* debunked: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Streaming replaces database queries</a:t>
            </a:r>
          </a:p>
          <a:p>
            <a:pPr marL="0" indent="0">
              <a:buNone/>
            </a:pPr>
            <a:r>
              <a:rPr lang="en-US" sz="3200" dirty="0"/>
              <a:t>Streaming is only needed for massive scale data</a:t>
            </a:r>
          </a:p>
          <a:p>
            <a:pPr marL="0" indent="0">
              <a:buNone/>
            </a:pPr>
            <a:r>
              <a:rPr lang="en-US" sz="3200" dirty="0"/>
              <a:t>I only need streaming for IoT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A13BC-048D-844F-9B74-8E6A8E861E79}"/>
              </a:ext>
            </a:extLst>
          </p:cNvPr>
          <p:cNvSpPr txBox="1">
            <a:spLocks/>
          </p:cNvSpPr>
          <p:nvPr/>
        </p:nvSpPr>
        <p:spPr>
          <a:xfrm>
            <a:off x="1676400" y="5532437"/>
            <a:ext cx="10515600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* Assumptions I've personally heard people make</a:t>
            </a:r>
          </a:p>
        </p:txBody>
      </p:sp>
    </p:spTree>
    <p:extLst>
      <p:ext uri="{BB962C8B-B14F-4D97-AF65-F5344CB8AC3E}">
        <p14:creationId xmlns:p14="http://schemas.microsoft.com/office/powerpoint/2010/main" val="42289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560</Words>
  <Application>Microsoft Macintosh PowerPoint</Application>
  <PresentationFormat>Widescreen</PresentationFormat>
  <Paragraphs>153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Beginner’s Guide  to the Stream Processing Galaxy</vt:lpstr>
      <vt:lpstr>Today’s talk: Streaming data!</vt:lpstr>
      <vt:lpstr>What is Stream processing?</vt:lpstr>
      <vt:lpstr>Examples of live data</vt:lpstr>
      <vt:lpstr>Temporal capabilities</vt:lpstr>
      <vt:lpstr>Tumbling windows</vt:lpstr>
      <vt:lpstr>Hopping windows</vt:lpstr>
      <vt:lpstr>Sliding windows</vt:lpstr>
      <vt:lpstr>Myths* debunked:</vt:lpstr>
      <vt:lpstr>Compared to "just do database queries"</vt:lpstr>
      <vt:lpstr>What are your options?</vt:lpstr>
      <vt:lpstr>What are your options?</vt:lpstr>
      <vt:lpstr>What are your options?</vt:lpstr>
      <vt:lpstr>Stream Analytics vs Spark?</vt:lpstr>
      <vt:lpstr>Our demos today: Donuts!</vt:lpstr>
      <vt:lpstr>Questions we'd like to answer</vt:lpstr>
      <vt:lpstr>Questions we'd like to answer</vt:lpstr>
      <vt:lpstr>Demos: Stream Analytics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Guide to the Stream Processing Galaxy</dc:title>
  <dc:creator>David Makogon</dc:creator>
  <cp:lastModifiedBy>David Makogon</cp:lastModifiedBy>
  <cp:revision>38</cp:revision>
  <dcterms:created xsi:type="dcterms:W3CDTF">2019-06-06T12:16:10Z</dcterms:created>
  <dcterms:modified xsi:type="dcterms:W3CDTF">2019-06-07T14:00:12Z</dcterms:modified>
</cp:coreProperties>
</file>