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4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92" r:id="rId2"/>
    <p:sldMasterId id="2147483723" r:id="rId3"/>
    <p:sldMasterId id="2147483747" r:id="rId4"/>
    <p:sldMasterId id="2147483769" r:id="rId5"/>
  </p:sldMasterIdLst>
  <p:notesMasterIdLst>
    <p:notesMasterId r:id="rId24"/>
  </p:notesMasterIdLst>
  <p:sldIdLst>
    <p:sldId id="285" r:id="rId6"/>
    <p:sldId id="286" r:id="rId7"/>
    <p:sldId id="287" r:id="rId8"/>
    <p:sldId id="288" r:id="rId9"/>
    <p:sldId id="289" r:id="rId10"/>
    <p:sldId id="290" r:id="rId11"/>
    <p:sldId id="292" r:id="rId12"/>
    <p:sldId id="294" r:id="rId13"/>
    <p:sldId id="293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D6"/>
    <a:srgbClr val="2677D4"/>
    <a:srgbClr val="505050"/>
    <a:srgbClr val="26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9"/>
    <p:restoredTop sz="92857"/>
  </p:normalViewPr>
  <p:slideViewPr>
    <p:cSldViewPr snapToGrid="0" snapToObjects="1">
      <p:cViewPr varScale="1">
        <p:scale>
          <a:sx n="97" d="100"/>
          <a:sy n="97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481DA-44F1-3746-B19A-AB72460DEAAC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92FED-EFD5-B544-AECA-4184CF27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23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9pPr>
          </a:lstStyle>
          <a:p>
            <a:pPr marL="0" marR="0" lvl="0" indent="0" algn="l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 rtlCol="0"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32774" name="Date Placeholder 5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453BE1-1456-426C-9EF9-98AA6D55E222}" type="datetime8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11/12/15 5:09 PM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32775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8512ED-9BF6-43E7-A1E1-D66B0F8FD63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43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92FED-EFD5-B544-AECA-4184CF27FF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7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png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jpeg"/><Relationship Id="rId3" Type="http://schemas.openxmlformats.org/officeDocument/2006/relationships/image" Target="../media/image11.png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png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jpg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emf"/><Relationship Id="rId3" Type="http://schemas.openxmlformats.org/officeDocument/2006/relationships/image" Target="../media/image10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eg"/><Relationship Id="rId3" Type="http://schemas.openxmlformats.org/officeDocument/2006/relationships/image" Target="../media/image11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g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556"/>
            <a:ext cx="12185847" cy="68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9239" y="2077801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87977" y="2980725"/>
            <a:ext cx="4248056" cy="76951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4902" spc="-123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latin typeface="Segoe UI Light"/>
                <a:cs typeface="Segoe UI" pitchFamily="34" charset="0"/>
              </a:rPr>
              <a:t>Spark the future.</a:t>
            </a:r>
            <a:endParaRPr lang="en-US" sz="4902" spc="-123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latin typeface="Segoe UI Light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393776" y="4527712"/>
            <a:ext cx="2142257" cy="70161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May 4 – 8, 2015</a:t>
            </a:r>
            <a:b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</a:b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Chicago, IL</a:t>
            </a:r>
            <a:endParaRPr lang="en-US" sz="2206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45" y="4008247"/>
            <a:ext cx="2445282" cy="3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86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21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188171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1189177"/>
            <a:ext cx="12192000" cy="566882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2" tIns="45722" rIns="45722" bIns="45722" anchor="ctr"/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85223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179285" tIns="143428" rIns="179285" bIns="143428"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itchFamily="34" charset="-128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49769" y="3083454"/>
            <a:ext cx="3224639" cy="69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120580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80389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t="1852" r="2943"/>
          <a:stretch>
            <a:fillRect/>
          </a:stretch>
        </p:blipFill>
        <p:spPr bwMode="auto">
          <a:xfrm>
            <a:off x="0" y="0"/>
            <a:ext cx="121904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269239" y="2077946"/>
            <a:ext cx="6274974" cy="3592434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48212" y="470068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 bwMode="auto">
          <a:xfrm>
            <a:off x="269302" y="2077814"/>
            <a:ext cx="6276530" cy="1793104"/>
          </a:xfrm>
          <a:noFill/>
        </p:spPr>
        <p:txBody>
          <a:bodyPr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3818752"/>
      </p:ext>
    </p:extLst>
  </p:cSld>
  <p:clrMapOvr>
    <a:masterClrMapping/>
  </p:clrMapOvr>
  <p:transition spd="med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48212" y="6001918"/>
            <a:ext cx="1792850" cy="38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302" y="2084187"/>
            <a:ext cx="8964185" cy="1793090"/>
          </a:xfrm>
          <a:noFill/>
        </p:spPr>
        <p:txBody>
          <a:bodyPr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8253089"/>
      </p:ext>
    </p:extLst>
  </p:cSld>
  <p:clrMapOvr>
    <a:masterClrMapping/>
  </p:clrMapOvr>
  <p:transition spd="slow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52345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12987"/>
          </a:xfrm>
        </p:spPr>
        <p:txBody>
          <a:bodyPr/>
          <a:lstStyle>
            <a:lvl1pPr>
              <a:defRPr sz="3529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77521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85858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8495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51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2167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139688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/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8855899"/>
      </p:ext>
    </p:extLst>
  </p:cSld>
  <p:clrMapOvr>
    <a:masterClrMapping/>
  </p:clrMapOvr>
  <p:transition spd="slow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139688"/>
          </a:xfrm>
          <a:noFill/>
        </p:spPr>
        <p:txBody>
          <a:bodyPr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19092"/>
      </p:ext>
    </p:extLst>
  </p:cSld>
  <p:clrMapOvr>
    <a:masterClrMapping/>
  </p:clrMapOvr>
  <p:transition spd="slow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3303"/>
      </p:ext>
    </p:extLst>
  </p:cSld>
  <p:clrMapOvr>
    <a:masterClrMapping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495996"/>
      </p:ext>
    </p:extLst>
  </p:cSld>
  <p:clrMapOvr>
    <a:masterClrMapping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0165"/>
      </p:ext>
    </p:extLst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04451"/>
      </p:ext>
    </p:extLst>
  </p:cSld>
  <p:clrMapOvr>
    <a:masterClrMapping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2872902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0009943"/>
      </p:ext>
    </p:extLst>
  </p:cSld>
  <p:clrMapOvr>
    <a:masterClrMapping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398523"/>
      </p:ext>
    </p:extLst>
  </p:cSld>
  <p:clrMapOvr>
    <a:masterClrMapping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714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95069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4785989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39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264605"/>
      </p:ext>
    </p:extLst>
  </p:cSld>
  <p:clrMapOvr>
    <a:masterClrMapping/>
  </p:clrMapOvr>
  <p:transition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702783"/>
      </p:ext>
    </p:extLst>
  </p:cSld>
  <p:clrMapOvr>
    <a:masterClrMapping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1189177"/>
            <a:ext cx="12192000" cy="566882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2" tIns="45722" rIns="45722" bIns="45722" anchor="ctr"/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2054"/>
      </p:ext>
    </p:extLst>
  </p:cSld>
  <p:clrMapOvr>
    <a:masterClrMapping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179285" tIns="143428" rIns="179285" bIns="143428"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itchFamily="34" charset="-128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49769" y="3083454"/>
            <a:ext cx="3224639" cy="69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025572"/>
      </p:ext>
    </p:extLst>
  </p:cSld>
  <p:clrMapOvr>
    <a:masterClrMapping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723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7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90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16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88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60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71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77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1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26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6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3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32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816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58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119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116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2206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97323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9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4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45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1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49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" y="0"/>
            <a:ext cx="12191377" cy="685862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773828"/>
            <a:ext cx="12192000" cy="208417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440623" y="6171616"/>
            <a:ext cx="4482123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13850" eaLnBrk="0" hangingPunct="0"/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3" y="5471928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46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67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96" indent="-275431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964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043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121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27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63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63971" y="1350545"/>
            <a:ext cx="4358791" cy="4949771"/>
          </a:xfrm>
        </p:spPr>
        <p:txBody>
          <a:bodyPr wrap="square">
            <a:norm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2600">
                <a:solidFill>
                  <a:srgbClr val="0072C6"/>
                </a:solidFill>
              </a:defRPr>
            </a:lvl1pPr>
            <a:lvl2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269877" y="1350964"/>
            <a:ext cx="6868862" cy="724246"/>
          </a:xfrm>
          <a:ln w="15240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Screen shot or image here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69240" y="369722"/>
            <a:ext cx="11655840" cy="89966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8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7" y="2091587"/>
            <a:ext cx="7630213" cy="205203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solidFill>
                  <a:srgbClr val="616161"/>
                </a:solidFill>
              </a:defRPr>
            </a:lvl1pPr>
            <a:lvl2pPr>
              <a:defRPr>
                <a:solidFill>
                  <a:srgbClr val="616161"/>
                </a:solidFill>
              </a:defRPr>
            </a:lvl2pPr>
            <a:lvl3pPr>
              <a:defRPr>
                <a:solidFill>
                  <a:srgbClr val="616161"/>
                </a:solidFill>
              </a:defRPr>
            </a:lvl3pPr>
            <a:lvl4pPr>
              <a:defRPr>
                <a:solidFill>
                  <a:srgbClr val="616161"/>
                </a:solidFill>
              </a:defRPr>
            </a:lvl4pPr>
            <a:lvl5pPr>
              <a:defRPr>
                <a:solidFill>
                  <a:srgbClr val="61616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9019" y="289517"/>
            <a:ext cx="11467743" cy="899665"/>
          </a:xfrm>
        </p:spPr>
        <p:txBody>
          <a:bodyPr/>
          <a:lstStyle>
            <a:lvl1pPr>
              <a:defRPr>
                <a:solidFill>
                  <a:srgbClr val="61616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73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06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556"/>
            <a:ext cx="12185847" cy="68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9239" y="2077801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87977" y="2980725"/>
            <a:ext cx="4248056" cy="76951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4902" spc="-123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latin typeface="Segoe UI Light"/>
                <a:cs typeface="Segoe UI" pitchFamily="34" charset="0"/>
              </a:rPr>
              <a:t>Spark the future.</a:t>
            </a:r>
            <a:endParaRPr lang="en-US" sz="4902" spc="-123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latin typeface="Segoe UI Light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393776" y="4527712"/>
            <a:ext cx="2142257" cy="70161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May 4 – 8, 2015</a:t>
            </a:r>
            <a:b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</a:b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Chicago, IL</a:t>
            </a:r>
            <a:endParaRPr lang="en-US" sz="2206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45" y="4008247"/>
            <a:ext cx="2445282" cy="3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28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6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3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97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37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8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1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12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12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2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92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46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20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4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37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95069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4785989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3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7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83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20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58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87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21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16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1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01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741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1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42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890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979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882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2206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97323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9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4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45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1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18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" y="0"/>
            <a:ext cx="12191377" cy="685862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773828"/>
            <a:ext cx="12192000" cy="208417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440623" y="6171616"/>
            <a:ext cx="4482123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13850" eaLnBrk="0" hangingPunct="0"/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3" y="5471928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91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67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96" indent="-275431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964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043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121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69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87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63971" y="1350545"/>
            <a:ext cx="4358791" cy="4949771"/>
          </a:xfrm>
        </p:spPr>
        <p:txBody>
          <a:bodyPr wrap="square">
            <a:norm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2600">
                <a:solidFill>
                  <a:srgbClr val="0072C6"/>
                </a:solidFill>
              </a:defRPr>
            </a:lvl1pPr>
            <a:lvl2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269877" y="1350964"/>
            <a:ext cx="6868862" cy="724246"/>
          </a:xfrm>
          <a:ln w="15240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Screen shot or image here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69240" y="369722"/>
            <a:ext cx="11655840" cy="89966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70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72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7" y="2091587"/>
            <a:ext cx="7630213" cy="205203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solidFill>
                  <a:srgbClr val="616161"/>
                </a:solidFill>
              </a:defRPr>
            </a:lvl1pPr>
            <a:lvl2pPr>
              <a:defRPr>
                <a:solidFill>
                  <a:srgbClr val="616161"/>
                </a:solidFill>
              </a:defRPr>
            </a:lvl2pPr>
            <a:lvl3pPr>
              <a:defRPr>
                <a:solidFill>
                  <a:srgbClr val="616161"/>
                </a:solidFill>
              </a:defRPr>
            </a:lvl3pPr>
            <a:lvl4pPr>
              <a:defRPr>
                <a:solidFill>
                  <a:srgbClr val="616161"/>
                </a:solidFill>
              </a:defRPr>
            </a:lvl4pPr>
            <a:lvl5pPr>
              <a:defRPr>
                <a:solidFill>
                  <a:srgbClr val="61616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9019" y="289517"/>
            <a:ext cx="11467743" cy="899665"/>
          </a:xfrm>
        </p:spPr>
        <p:txBody>
          <a:bodyPr/>
          <a:lstStyle>
            <a:lvl1pPr>
              <a:defRPr>
                <a:solidFill>
                  <a:srgbClr val="61616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16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84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50167" y="400024"/>
            <a:ext cx="1476922" cy="31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949816"/>
      </p:ext>
    </p:extLst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48212" y="6001918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1104" y="3877271"/>
            <a:ext cx="6273418" cy="1794661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302" y="2075840"/>
            <a:ext cx="8067760" cy="1793104"/>
          </a:xfrm>
          <a:noFill/>
        </p:spPr>
        <p:txBody>
          <a:bodyPr anchorCtr="0"/>
          <a:lstStyle>
            <a:lvl1pPr>
              <a:defRPr sz="5294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02011"/>
      </p:ext>
    </p:extLst>
  </p:cSld>
  <p:clrMapOvr>
    <a:masterClrMapping/>
  </p:clrMapOvr>
  <p:transition spd="slow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2031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9090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12987"/>
          </a:xfrm>
        </p:spPr>
        <p:txBody>
          <a:bodyPr/>
          <a:lstStyle>
            <a:lvl1pPr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6883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12987"/>
          </a:xfrm>
        </p:spPr>
        <p:txBody>
          <a:bodyPr/>
          <a:lstStyle>
            <a:lvl1pPr>
              <a:defRPr sz="3529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0412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7047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92632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8275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304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77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3385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697988"/>
          </a:xfrm>
          <a:noFill/>
        </p:spPr>
        <p:txBody>
          <a:bodyPr anchorCtr="0"/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975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697988"/>
          </a:xfrm>
          <a:noFill/>
        </p:spPr>
        <p:txBody>
          <a:bodyPr anchorCtr="0"/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68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92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71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6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372855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610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89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24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2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1189177"/>
            <a:ext cx="12192000" cy="566882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2" tIns="45722" rIns="45722" bIns="45722" anchor="ctr"/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09585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170059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179285" tIns="143428" rIns="179285" bIns="143428"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itchFamily="34" charset="-128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49769" y="3083454"/>
            <a:ext cx="3224639" cy="69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860531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15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t="1852" r="2943"/>
          <a:stretch>
            <a:fillRect/>
          </a:stretch>
        </p:blipFill>
        <p:spPr bwMode="auto">
          <a:xfrm>
            <a:off x="0" y="0"/>
            <a:ext cx="121904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269239" y="2077946"/>
            <a:ext cx="6274974" cy="3592434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48212" y="470068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 bwMode="auto">
          <a:xfrm>
            <a:off x="269302" y="2077814"/>
            <a:ext cx="6276530" cy="1793104"/>
          </a:xfrm>
          <a:noFill/>
        </p:spPr>
        <p:txBody>
          <a:bodyPr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04289"/>
      </p:ext>
    </p:extLst>
  </p:cSld>
  <p:clrMapOvr>
    <a:masterClrMapping/>
  </p:clrMapOvr>
  <p:transition spd="med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48212" y="6001918"/>
            <a:ext cx="1792850" cy="38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302" y="2084187"/>
            <a:ext cx="8964185" cy="1793090"/>
          </a:xfrm>
          <a:noFill/>
        </p:spPr>
        <p:txBody>
          <a:bodyPr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891949"/>
      </p:ext>
    </p:extLst>
  </p:cSld>
  <p:clrMapOvr>
    <a:masterClrMapping/>
  </p:clrMapOvr>
  <p:transition spd="slow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512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12987"/>
          </a:xfrm>
        </p:spPr>
        <p:txBody>
          <a:bodyPr/>
          <a:lstStyle>
            <a:lvl1pPr>
              <a:defRPr sz="3529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141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18509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44872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364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00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139688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/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5205243"/>
      </p:ext>
    </p:extLst>
  </p:cSld>
  <p:clrMapOvr>
    <a:masterClrMapping/>
  </p:clrMapOvr>
  <p:transition spd="slow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139688"/>
          </a:xfrm>
          <a:noFill/>
        </p:spPr>
        <p:txBody>
          <a:bodyPr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74610"/>
      </p:ext>
    </p:extLst>
  </p:cSld>
  <p:clrMapOvr>
    <a:masterClrMapping/>
  </p:clrMapOvr>
  <p:transition spd="slow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07337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52441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11514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15818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2872902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496557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291073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8322566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86409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Relationship Id="rId3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59.xml"/><Relationship Id="rId31" Type="http://schemas.openxmlformats.org/officeDocument/2006/relationships/theme" Target="../theme/theme2.xml"/><Relationship Id="rId32" Type="http://schemas.openxmlformats.org/officeDocument/2006/relationships/image" Target="../media/image1.png"/><Relationship Id="rId1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2.xml"/><Relationship Id="rId24" Type="http://schemas.openxmlformats.org/officeDocument/2006/relationships/theme" Target="../theme/theme3.xml"/><Relationship Id="rId25" Type="http://schemas.openxmlformats.org/officeDocument/2006/relationships/image" Target="../media/image8.png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76.xml"/><Relationship Id="rId18" Type="http://schemas.openxmlformats.org/officeDocument/2006/relationships/slideLayout" Target="../slideLayouts/slideLayout77.xml"/><Relationship Id="rId19" Type="http://schemas.openxmlformats.org/officeDocument/2006/relationships/slideLayout" Target="../slideLayouts/slideLayout78.xml"/><Relationship Id="rId1" Type="http://schemas.openxmlformats.org/officeDocument/2006/relationships/slideLayout" Target="../slideLayouts/slideLayout60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102.xml"/><Relationship Id="rId21" Type="http://schemas.openxmlformats.org/officeDocument/2006/relationships/slideLayout" Target="../slideLayouts/slideLayout103.xml"/><Relationship Id="rId22" Type="http://schemas.openxmlformats.org/officeDocument/2006/relationships/theme" Target="../theme/theme4.xml"/><Relationship Id="rId23" Type="http://schemas.openxmlformats.org/officeDocument/2006/relationships/image" Target="../media/image8.png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97.xml"/><Relationship Id="rId16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0.xml"/><Relationship Id="rId19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4.xml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2.xml"/><Relationship Id="rId20" Type="http://schemas.openxmlformats.org/officeDocument/2006/relationships/slideLayout" Target="../slideLayouts/slideLayout123.xml"/><Relationship Id="rId21" Type="http://schemas.openxmlformats.org/officeDocument/2006/relationships/slideLayout" Target="../slideLayouts/slideLayout124.xml"/><Relationship Id="rId22" Type="http://schemas.openxmlformats.org/officeDocument/2006/relationships/theme" Target="../theme/theme5.xml"/><Relationship Id="rId23" Type="http://schemas.openxmlformats.org/officeDocument/2006/relationships/image" Target="../media/image8.png"/><Relationship Id="rId10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18.xml"/><Relationship Id="rId16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20.xml"/><Relationship Id="rId18" Type="http://schemas.openxmlformats.org/officeDocument/2006/relationships/slideLayout" Target="../slideLayouts/slideLayout121.xml"/><Relationship Id="rId19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0.xml"/><Relationship Id="rId8" Type="http://schemas.openxmlformats.org/officeDocument/2006/relationships/slideLayout" Target="../slideLayouts/slideLayout1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76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1" r:id="rId2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18" marR="0" indent="-33611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46" marR="0" indent="-23652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75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54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432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307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6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2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0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32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18" marR="0" indent="-33611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46" marR="0" indent="-23652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75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54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432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307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6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2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0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078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39" y="1189177"/>
            <a:ext cx="11653523" cy="205148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9782" y="0"/>
            <a:ext cx="8761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51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705" kern="1200" spc="-100" dirty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MS PGothic" panose="020B0600070205080204" pitchFamily="34" charset="-128"/>
          <a:cs typeface="Segoe UI" pitchFamily="34" charset="0"/>
        </a:defRPr>
      </a:lvl1pPr>
      <a:lvl2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2pPr>
      <a:lvl3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3pPr>
      <a:lvl4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4pPr>
      <a:lvl5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5pPr>
      <a:lvl6pPr marL="44819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6pPr>
      <a:lvl7pPr marL="896386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7pPr>
      <a:lvl8pPr marL="1344579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8pPr>
      <a:lvl9pPr marL="179277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9pPr>
    </p:titleStyle>
    <p:bodyStyle>
      <a:lvl1pPr marL="336145" indent="-336145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392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MS PGothic" panose="020B0600070205080204" pitchFamily="34" charset="-128"/>
          <a:cs typeface="ＭＳ Ｐゴシック" charset="0"/>
        </a:defRPr>
      </a:lvl1pPr>
      <a:lvl2pPr marL="572691" indent="-236546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353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2pPr>
      <a:lvl3pPr marL="784338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196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3pPr>
      <a:lvl4pPr marL="1008435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4pPr>
      <a:lvl5pPr marL="1232531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078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39" y="1189177"/>
            <a:ext cx="11653523" cy="205148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052" name="Picture 6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9782" y="0"/>
            <a:ext cx="8761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348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  <p:sldLayoutId id="2147483768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705" kern="1200" spc="-100" dirty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MS PGothic" panose="020B0600070205080204" pitchFamily="34" charset="-128"/>
          <a:cs typeface="Segoe UI" pitchFamily="34" charset="0"/>
        </a:defRPr>
      </a:lvl1pPr>
      <a:lvl2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2pPr>
      <a:lvl3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3pPr>
      <a:lvl4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4pPr>
      <a:lvl5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5pPr>
      <a:lvl6pPr marL="44819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6pPr>
      <a:lvl7pPr marL="896386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7pPr>
      <a:lvl8pPr marL="1344579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8pPr>
      <a:lvl9pPr marL="179277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9pPr>
    </p:titleStyle>
    <p:bodyStyle>
      <a:lvl1pPr marL="336145" indent="-336145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392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MS PGothic" panose="020B0600070205080204" pitchFamily="34" charset="-128"/>
          <a:cs typeface="ＭＳ Ｐゴシック" charset="0"/>
        </a:defRPr>
      </a:lvl1pPr>
      <a:lvl2pPr marL="572691" indent="-236546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353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2pPr>
      <a:lvl3pPr marL="784338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196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3pPr>
      <a:lvl4pPr marL="1008435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4pPr>
      <a:lvl5pPr marL="1232531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078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39" y="1189177"/>
            <a:ext cx="11653523" cy="205148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052" name="Picture 6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9782" y="0"/>
            <a:ext cx="8761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58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  <p:sldLayoutId id="2147483788" r:id="rId19"/>
    <p:sldLayoutId id="2147483789" r:id="rId20"/>
    <p:sldLayoutId id="2147483790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705" kern="1200" spc="-100" dirty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MS PGothic" panose="020B0600070205080204" pitchFamily="34" charset="-128"/>
          <a:cs typeface="Segoe UI" pitchFamily="34" charset="0"/>
        </a:defRPr>
      </a:lvl1pPr>
      <a:lvl2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2pPr>
      <a:lvl3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3pPr>
      <a:lvl4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4pPr>
      <a:lvl5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5pPr>
      <a:lvl6pPr marL="44819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6pPr>
      <a:lvl7pPr marL="896386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7pPr>
      <a:lvl8pPr marL="1344579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8pPr>
      <a:lvl9pPr marL="179277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9pPr>
    </p:titleStyle>
    <p:bodyStyle>
      <a:lvl1pPr marL="336145" indent="-336145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392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MS PGothic" panose="020B0600070205080204" pitchFamily="34" charset="-128"/>
          <a:cs typeface="ＭＳ Ｐゴシック" charset="0"/>
        </a:defRPr>
      </a:lvl1pPr>
      <a:lvl2pPr marL="572691" indent="-236546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353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2pPr>
      <a:lvl3pPr marL="784338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196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3pPr>
      <a:lvl4pPr marL="1008435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4pPr>
      <a:lvl5pPr marL="1232531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100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100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100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7186" y="1994099"/>
            <a:ext cx="8358850" cy="2516525"/>
          </a:xfrm>
        </p:spPr>
        <p:txBody>
          <a:bodyPr/>
          <a:lstStyle/>
          <a:p>
            <a:pPr defTabSz="914367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sz="6470" dirty="0">
                <a:solidFill>
                  <a:srgbClr val="FFFFFF"/>
                </a:solidFill>
                <a:ea typeface="+mn-ea"/>
              </a:rPr>
              <a:t/>
            </a:r>
            <a:br>
              <a:rPr sz="6470" dirty="0">
                <a:solidFill>
                  <a:srgbClr val="FFFFFF"/>
                </a:solidFill>
                <a:ea typeface="+mn-ea"/>
              </a:rPr>
            </a:br>
            <a:r>
              <a:rPr lang="en-US" sz="6470" dirty="0" smtClean="0">
                <a:solidFill>
                  <a:srgbClr val="FFFFFF"/>
                </a:solidFill>
                <a:ea typeface="+mn-ea"/>
              </a:rPr>
              <a:t>DocumentDB</a:t>
            </a:r>
            <a:endParaRPr sz="6470" dirty="0">
              <a:solidFill>
                <a:srgbClr val="FFFFFF"/>
              </a:solidFill>
              <a:ea typeface="+mn-ea"/>
            </a:endParaRPr>
          </a:p>
        </p:txBody>
      </p:sp>
      <p:sp>
        <p:nvSpPr>
          <p:cNvPr id="31747" name="Text Placeholder 2"/>
          <p:cNvSpPr>
            <a:spLocks noGrp="1"/>
          </p:cNvSpPr>
          <p:nvPr>
            <p:ph type="body" sz="quarter" idx="4294967295"/>
          </p:nvPr>
        </p:nvSpPr>
        <p:spPr bwMode="auto">
          <a:xfrm>
            <a:off x="168080" y="5221851"/>
            <a:ext cx="6320401" cy="60708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2745" b="1" dirty="0" smtClean="0">
                <a:solidFill>
                  <a:srgbClr val="FFFFFF"/>
                </a:solidFill>
              </a:rPr>
              <a:t>David </a:t>
            </a:r>
            <a:r>
              <a:rPr lang="en-US" altLang="en-US" sz="2745" b="1" dirty="0" smtClean="0">
                <a:solidFill>
                  <a:srgbClr val="FFFFFF"/>
                </a:solidFill>
              </a:rPr>
              <a:t>Makogon - @</a:t>
            </a:r>
            <a:r>
              <a:rPr lang="en-US" altLang="en-US" sz="2745" b="1" dirty="0" err="1" smtClean="0">
                <a:solidFill>
                  <a:srgbClr val="FFFFFF"/>
                </a:solidFill>
              </a:rPr>
              <a:t>dmakogon</a:t>
            </a:r>
            <a:endParaRPr lang="en-US" altLang="en-US" sz="2745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88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Default Indexing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71557" y="1102100"/>
            <a:ext cx="11653523" cy="7190495"/>
          </a:xfrm>
          <a:prstGeom prst="rect">
            <a:avLst/>
          </a:prstGeom>
          <a:ln>
            <a:solidFill>
              <a:srgbClr val="505050"/>
            </a:solidFill>
          </a:ln>
        </p:spPr>
        <p:txBody>
          <a:bodyPr vert="horz" wrap="square" lIns="146304" tIns="91440" rIns="146304" bIns="91440" rtlCol="0">
            <a:spAutoFit/>
          </a:bodyPr>
          <a:lstStyle>
            <a:lvl1pPr marL="336118" marR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marR="0" indent="-236546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marR="0" indent="-336145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08354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32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SELECT * </a:t>
            </a:r>
            <a:b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</a:b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FROM movies m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   WHERE </a:t>
            </a:r>
            <a:r>
              <a:rPr kumimoji="0" lang="en-US" alt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m.title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= "Ant-Man"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</a:t>
            </a:r>
            <a:b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</a:b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   SELECT * </a:t>
            </a:r>
            <a:b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</a:b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FROM movies m </a:t>
            </a:r>
            <a:b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</a:b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WHERE </a:t>
            </a:r>
            <a:r>
              <a:rPr kumimoji="0" lang="en-US" alt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m.vote_average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&gt;= 3 </a:t>
            </a:r>
            <a:b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</a:b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   AND </a:t>
            </a:r>
            <a:r>
              <a:rPr kumimoji="0" lang="en-US" alt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m.vote_average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&lt;= 4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"/>
              <a:cs typeface="Consolas" pitchFamily="49" charset="0"/>
            </a:endParaRP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/>
            </a:r>
            <a:br>
              <a:rPr kumimoji="0" lang="en-US" sz="2353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</a:br>
            <a:endParaRPr kumimoji="0" lang="en-US" sz="2353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16200000" flipV="1">
            <a:off x="7965171" y="2395344"/>
            <a:ext cx="866552" cy="1808853"/>
          </a:xfrm>
          <a:prstGeom prst="curvedConnector2">
            <a:avLst/>
          </a:prstGeom>
          <a:noFill/>
          <a:ln w="28575" cap="flat" cmpd="sng" algn="ctr">
            <a:solidFill>
              <a:srgbClr val="505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9033163" y="3609905"/>
            <a:ext cx="2815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Equality on strings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1132764" y="2466416"/>
            <a:ext cx="6361256" cy="890933"/>
          </a:xfrm>
          <a:prstGeom prst="ellipse">
            <a:avLst/>
          </a:prstGeom>
          <a:noFill/>
          <a:ln w="28575" cap="flat" cmpd="sng" algn="ctr">
            <a:solidFill>
              <a:srgbClr val="505050"/>
            </a:solidFill>
            <a:prstDash val="solid"/>
            <a:headEnd type="none"/>
            <a:tailEnd type="triangle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 err="1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urved Connector 21"/>
          <p:cNvCxnSpPr/>
          <p:nvPr/>
        </p:nvCxnSpPr>
        <p:spPr>
          <a:xfrm rot="16200000" flipV="1">
            <a:off x="7965170" y="4570699"/>
            <a:ext cx="866552" cy="1808853"/>
          </a:xfrm>
          <a:prstGeom prst="curvedConnector2">
            <a:avLst/>
          </a:prstGeom>
          <a:noFill/>
          <a:ln w="28575" cap="flat" cmpd="sng" algn="ctr">
            <a:solidFill>
              <a:srgbClr val="505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8763452" y="5817626"/>
            <a:ext cx="2886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Range on numbers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750628" y="4266073"/>
            <a:ext cx="6743392" cy="1392693"/>
          </a:xfrm>
          <a:prstGeom prst="ellipse">
            <a:avLst/>
          </a:prstGeom>
          <a:noFill/>
          <a:ln w="28575" cap="flat" cmpd="sng" algn="ctr">
            <a:solidFill>
              <a:srgbClr val="505050"/>
            </a:solidFill>
            <a:prstDash val="solid"/>
            <a:headEnd type="none"/>
            <a:tailEnd type="triangle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 err="1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946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3" grpId="0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Arrays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71557" y="1102100"/>
            <a:ext cx="11653523" cy="36722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18" marR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marR="0" indent="-236546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marR="0" indent="-336145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08354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32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/>
            </a:r>
            <a:br>
              <a:rPr kumimoji="0" lang="en-US" sz="2353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</a:br>
            <a:endParaRPr kumimoji="0" lang="en-US" sz="2353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0" marR="0" lvl="1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SELECT m.title, m.overview </a:t>
            </a:r>
          </a:p>
          <a:p>
            <a:pPr marL="0" marR="0" lvl="1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FROM movies m </a:t>
            </a:r>
          </a:p>
          <a:p>
            <a:pPr marL="0" marR="0" lvl="1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JOIN g IN m.genres</a:t>
            </a:r>
          </a:p>
          <a:p>
            <a:pPr marL="0" marR="0" lvl="1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WHERE g.name="Comedy" </a:t>
            </a:r>
          </a:p>
          <a:p>
            <a:pPr marL="336118" marR="0" lvl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2353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5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Ranges on strings?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9239" y="1607698"/>
            <a:ext cx="11653523" cy="190205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18" marR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marR="0" indent="-236546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marR="0" indent="-336145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08354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32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SELECT * 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FROM Movies m 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WHERE </a:t>
            </a:r>
            <a:r>
              <a:rPr kumimoji="0" lang="en-US" alt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m.title</a:t>
            </a: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BETWEEN "A</a:t>
            </a: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" AND 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"B"</a:t>
            </a:r>
          </a:p>
        </p:txBody>
      </p:sp>
    </p:spTree>
    <p:extLst>
      <p:ext uri="{BB962C8B-B14F-4D97-AF65-F5344CB8AC3E}">
        <p14:creationId xmlns:p14="http://schemas.microsoft.com/office/powerpoint/2010/main" val="95024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Exclude path(s) from index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9239" y="1607698"/>
            <a:ext cx="11653523" cy="190205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18" marR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marR="0" indent="-236546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marR="0" indent="-336145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08354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32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3600" dirty="0" smtClean="0">
                <a:solidFill>
                  <a:schemeClr val="bg1"/>
                </a:solidFill>
              </a:rPr>
              <a:t>	SELECT *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3600" dirty="0" smtClean="0">
                <a:solidFill>
                  <a:schemeClr val="bg1"/>
                </a:solidFill>
              </a:rPr>
              <a:t>	FROM Movies m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3600" dirty="0" smtClean="0">
                <a:solidFill>
                  <a:schemeClr val="bg1"/>
                </a:solidFill>
              </a:rPr>
              <a:t>	</a:t>
            </a:r>
            <a:r>
              <a:rPr lang="en-US" altLang="en-US" sz="3600" b="1" dirty="0" smtClean="0">
                <a:solidFill>
                  <a:schemeClr val="bg1"/>
                </a:solidFill>
              </a:rPr>
              <a:t>WHERE </a:t>
            </a:r>
            <a:r>
              <a:rPr lang="en-US" altLang="en-US" sz="3600" b="1" dirty="0" err="1" smtClean="0">
                <a:solidFill>
                  <a:schemeClr val="bg1"/>
                </a:solidFill>
              </a:rPr>
              <a:t>m.overview</a:t>
            </a:r>
            <a:r>
              <a:rPr lang="en-US" altLang="en-US" sz="3600" b="1" dirty="0" smtClean="0">
                <a:solidFill>
                  <a:schemeClr val="bg1"/>
                </a:solidFill>
              </a:rPr>
              <a:t> = "Documentary</a:t>
            </a:r>
            <a:r>
              <a:rPr lang="en-US" altLang="en-US" sz="3600" b="1" dirty="0">
                <a:solidFill>
                  <a:schemeClr val="bg1"/>
                </a:solidFill>
              </a:rPr>
              <a:t>"</a:t>
            </a:r>
            <a:endParaRPr lang="en-US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4233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Geospatial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559558" y="1215812"/>
            <a:ext cx="11653523" cy="173586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18" marR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marR="0" indent="-236546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marR="0" indent="-336145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08354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32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SELECT * FROM cinemas c WHERE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ST_DISTANCE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c.location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, { </a:t>
            </a:r>
          </a:p>
          <a:p>
            <a:pPr marL="236573" marR="0" lvl="1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"type": "Point"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, </a:t>
            </a:r>
          </a:p>
          <a:p>
            <a:pPr marL="236573" lvl="1" indent="0">
              <a:buClr>
                <a:srgbClr val="FFFFFF"/>
              </a:buClr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  "coordinates": [</a:t>
            </a:r>
            <a:r>
              <a:rPr lang="en-US" sz="2400" dirty="0" smtClean="0">
                <a:solidFill>
                  <a:prstClr val="black"/>
                </a:solidFill>
                <a:latin typeface="Calibri" charset="0"/>
              </a:rPr>
              <a:t>-122.131, 47.643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] 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}) &lt; 2 * 1600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0560" y="3101836"/>
            <a:ext cx="114096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SELECT * FROM cinemas c WHERE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ST_WITHIN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c.location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, 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   "type": "Polygon"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,  </a:t>
            </a:r>
          </a:p>
          <a:p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   "coordinates": [[	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       </a:t>
            </a: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[-122.160,47.683], [-122.159,47.634], [-122.098,47.633],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        [-122.064,47.656], [-122.064,47.690], [-122.127,47.698],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        [-122.160,47.683]</a:t>
            </a:r>
          </a:p>
          <a:p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]]})</a:t>
            </a:r>
          </a:p>
        </p:txBody>
      </p:sp>
    </p:spTree>
    <p:extLst>
      <p:ext uri="{BB962C8B-B14F-4D97-AF65-F5344CB8AC3E}">
        <p14:creationId xmlns:p14="http://schemas.microsoft.com/office/powerpoint/2010/main" val="3279655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Summary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9239" y="1191040"/>
            <a:ext cx="11653523" cy="626017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3921" kern="1200" spc="0" baseline="0"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Tx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4079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48157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2236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{ 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	default: [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		"every path", 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		"hash on number", 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		"range on string"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	],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indexKind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: ["Hash", "Range", "</a:t>
            </a:r>
            <a:r>
              <a:rPr lang="en-US" sz="2800" dirty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S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patial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"],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	paths: ["Include", "Exclude"],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	mode: [ "Consistent", "Lazy"],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   automatic: [ true, false ],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indexTransforms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: ["on demand", "online"]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296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SDKs and Tooling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30029" y="1802883"/>
            <a:ext cx="3516781" cy="3704461"/>
            <a:chOff x="730029" y="1802883"/>
            <a:chExt cx="3516781" cy="3704461"/>
          </a:xfrm>
        </p:grpSpPr>
        <p:sp>
          <p:nvSpPr>
            <p:cNvPr id="34" name="TextBox 33"/>
            <p:cNvSpPr txBox="1"/>
            <p:nvPr/>
          </p:nvSpPr>
          <p:spPr>
            <a:xfrm>
              <a:off x="1685266" y="4265660"/>
              <a:ext cx="1120531" cy="1016818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3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</a:rPr>
                <a:t>SDKs</a:t>
              </a:r>
            </a:p>
            <a:p>
              <a:pPr marL="336145" marR="0" lvl="0" indent="-336145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353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938245" y="1802883"/>
              <a:ext cx="2614572" cy="2465168"/>
              <a:chOff x="938245" y="1802883"/>
              <a:chExt cx="2614572" cy="2465168"/>
            </a:xfrm>
          </p:grpSpPr>
          <p:sp>
            <p:nvSpPr>
              <p:cNvPr id="37" name="Rounded Rectangle 36"/>
              <p:cNvSpPr/>
              <p:nvPr/>
            </p:nvSpPr>
            <p:spPr bwMode="auto">
              <a:xfrm>
                <a:off x="938245" y="1802883"/>
                <a:ext cx="2614572" cy="2465168"/>
              </a:xfrm>
              <a:prstGeom prst="roundRect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8212" y="2101692"/>
                <a:ext cx="1568743" cy="1568743"/>
              </a:xfrm>
              <a:prstGeom prst="rect">
                <a:avLst/>
              </a:prstGeom>
            </p:spPr>
          </p:pic>
          <p:sp>
            <p:nvSpPr>
              <p:cNvPr id="39" name="Rectangle 38"/>
              <p:cNvSpPr/>
              <p:nvPr/>
            </p:nvSpPr>
            <p:spPr bwMode="auto">
              <a:xfrm rot="18925562">
                <a:off x="2335071" y="2535101"/>
                <a:ext cx="633851" cy="186538"/>
              </a:xfrm>
              <a:prstGeom prst="rect">
                <a:avLst/>
              </a:prstGeom>
              <a:solidFill>
                <a:srgbClr val="0079D6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1851722" y="3497957"/>
                <a:ext cx="672319" cy="256146"/>
              </a:xfrm>
              <a:prstGeom prst="rect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1927982" y="3395242"/>
                <a:ext cx="376768" cy="256146"/>
              </a:xfrm>
              <a:prstGeom prst="rect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1918644" y="3423256"/>
                <a:ext cx="526172" cy="140066"/>
              </a:xfrm>
              <a:prstGeom prst="rect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1960240" y="3429116"/>
                <a:ext cx="520134" cy="128993"/>
              </a:xfrm>
              <a:prstGeom prst="rect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30029" y="4829888"/>
              <a:ext cx="3516781" cy="6774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aka.ms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kumimoji="0" lang="en-US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docdbsdks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347054" y="1802883"/>
            <a:ext cx="3516781" cy="3704461"/>
            <a:chOff x="4426263" y="1802883"/>
            <a:chExt cx="3516781" cy="3704461"/>
          </a:xfrm>
        </p:grpSpPr>
        <p:grpSp>
          <p:nvGrpSpPr>
            <p:cNvPr id="45" name="Group 44"/>
            <p:cNvGrpSpPr/>
            <p:nvPr/>
          </p:nvGrpSpPr>
          <p:grpSpPr>
            <a:xfrm>
              <a:off x="4727773" y="1802883"/>
              <a:ext cx="2614572" cy="2465168"/>
              <a:chOff x="4664887" y="1802883"/>
              <a:chExt cx="2614572" cy="2465168"/>
            </a:xfrm>
          </p:grpSpPr>
          <p:sp>
            <p:nvSpPr>
              <p:cNvPr id="48" name="Rounded Rectangle 47"/>
              <p:cNvSpPr/>
              <p:nvPr/>
            </p:nvSpPr>
            <p:spPr bwMode="auto">
              <a:xfrm>
                <a:off x="4664887" y="1802883"/>
                <a:ext cx="2614572" cy="2465168"/>
              </a:xfrm>
              <a:prstGeom prst="roundRect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7561" y="2526746"/>
                <a:ext cx="1017443" cy="1017443"/>
              </a:xfrm>
              <a:prstGeom prst="rect">
                <a:avLst/>
              </a:prstGeom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4866197" y="4265659"/>
              <a:ext cx="2337724" cy="61552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3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</a:rPr>
                <a:t>Azure Portal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26263" y="4829888"/>
              <a:ext cx="3516781" cy="6774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portal.azure.com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100910" y="1802882"/>
            <a:ext cx="3911120" cy="3704462"/>
            <a:chOff x="8100910" y="1802882"/>
            <a:chExt cx="3911120" cy="3704462"/>
          </a:xfrm>
        </p:grpSpPr>
        <p:grpSp>
          <p:nvGrpSpPr>
            <p:cNvPr id="51" name="Group 50"/>
            <p:cNvGrpSpPr/>
            <p:nvPr/>
          </p:nvGrpSpPr>
          <p:grpSpPr>
            <a:xfrm>
              <a:off x="8461948" y="1802882"/>
              <a:ext cx="2614572" cy="2465168"/>
              <a:chOff x="8461948" y="1802882"/>
              <a:chExt cx="2614572" cy="2465168"/>
            </a:xfrm>
          </p:grpSpPr>
          <p:sp>
            <p:nvSpPr>
              <p:cNvPr id="54" name="Rounded Rectangle 53"/>
              <p:cNvSpPr/>
              <p:nvPr/>
            </p:nvSpPr>
            <p:spPr bwMode="auto">
              <a:xfrm>
                <a:off x="8461948" y="1802882"/>
                <a:ext cx="2614572" cy="2465168"/>
              </a:xfrm>
              <a:prstGeom prst="roundRect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1877" y="2657490"/>
                <a:ext cx="1060813" cy="1060813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0269" y="2393770"/>
                <a:ext cx="764951" cy="764951"/>
              </a:xfrm>
              <a:prstGeom prst="rect">
                <a:avLst/>
              </a:prstGeom>
            </p:spPr>
          </p:pic>
          <p:sp>
            <p:nvSpPr>
              <p:cNvPr id="57" name="Rectangle 56"/>
              <p:cNvSpPr/>
              <p:nvPr/>
            </p:nvSpPr>
            <p:spPr bwMode="auto">
              <a:xfrm>
                <a:off x="9822589" y="3392903"/>
                <a:ext cx="255311" cy="165206"/>
              </a:xfrm>
              <a:prstGeom prst="rect">
                <a:avLst/>
              </a:prstGeom>
              <a:solidFill>
                <a:srgbClr val="0079D6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10007503" y="3399299"/>
                <a:ext cx="462005" cy="165206"/>
              </a:xfrm>
              <a:prstGeom prst="rect">
                <a:avLst/>
              </a:prstGeom>
              <a:solidFill>
                <a:srgbClr val="0079D6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8600372" y="4262250"/>
              <a:ext cx="2337724" cy="61552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3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</a:rPr>
                <a:t>Studio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100910" y="4829888"/>
              <a:ext cx="3911120" cy="6774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aka.ms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kumimoji="0" lang="en-US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docdbstudio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9084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Get started </a:t>
            </a:r>
            <a:r>
              <a:rPr lang="en-US" sz="4705" spc="-100" dirty="0">
                <a:solidFill>
                  <a:srgbClr val="FFFFFF"/>
                </a:solidFill>
                <a:latin typeface="Segoe UI Light"/>
              </a:rPr>
              <a:t>t</a:t>
            </a: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oday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1089404" y="2084363"/>
            <a:ext cx="2427817" cy="2468094"/>
          </a:xfrm>
          <a:prstGeom prst="roundRect">
            <a:avLst/>
          </a:prstGeom>
          <a:solidFill>
            <a:schemeClr val="tx1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3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6423" y="4698935"/>
            <a:ext cx="3753779" cy="677456"/>
          </a:xfrm>
          <a:prstGeom prst="rect">
            <a:avLst/>
          </a:prstGeom>
          <a:solidFill>
            <a:schemeClr val="tx1"/>
          </a:solidFill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6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/>
              </a:rPr>
              <a:t>explore playground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8133" y="2540150"/>
            <a:ext cx="4069596" cy="865200"/>
          </a:xfrm>
          <a:prstGeom prst="rect">
            <a:avLst/>
          </a:prstGeom>
          <a:solidFill>
            <a:schemeClr val="tx1"/>
          </a:solidFill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defTabSz="91436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2579D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select * from playground p</a:t>
            </a:r>
          </a:p>
          <a:p>
            <a:pPr marL="0" marR="0" lvl="0" indent="0" defTabSz="91436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2579D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where p.name = "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579D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DocumentDB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2579D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2579D6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477" y="5569489"/>
            <a:ext cx="4100274" cy="622056"/>
          </a:xfrm>
          <a:prstGeom prst="rect">
            <a:avLst/>
          </a:prstGeom>
          <a:solidFill>
            <a:schemeClr val="tx1"/>
          </a:solidFill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defTabSz="91436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aka.ms/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docdbplayground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181097" y="2084363"/>
            <a:ext cx="3815979" cy="4089688"/>
            <a:chOff x="4088382" y="2084363"/>
            <a:chExt cx="3815979" cy="4089688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4751363" y="2084363"/>
              <a:ext cx="2427817" cy="2468094"/>
            </a:xfrm>
            <a:prstGeom prst="round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88382" y="4698935"/>
              <a:ext cx="3753779" cy="6774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</a:rPr>
                <a:t>build an app</a:t>
              </a: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1577" y="3277872"/>
              <a:ext cx="830855" cy="83085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0320" y="2342067"/>
              <a:ext cx="764951" cy="764951"/>
            </a:xfrm>
            <a:prstGeom prst="rect">
              <a:avLst/>
            </a:prstGeom>
          </p:spPr>
        </p:pic>
        <p:cxnSp>
          <p:nvCxnSpPr>
            <p:cNvPr id="50" name="Elbow Connector 49"/>
            <p:cNvCxnSpPr>
              <a:endCxn id="45" idx="1"/>
            </p:cNvCxnSpPr>
            <p:nvPr/>
          </p:nvCxnSpPr>
          <p:spPr>
            <a:xfrm rot="16200000" flipH="1">
              <a:off x="5425778" y="3277499"/>
              <a:ext cx="563108" cy="268491"/>
            </a:xfrm>
            <a:prstGeom prst="bentConnector2">
              <a:avLst/>
            </a:prstGeom>
            <a:noFill/>
            <a:ln w="28575" cap="flat" cmpd="sng" algn="ctr">
              <a:solidFill>
                <a:srgbClr val="0079D6"/>
              </a:solidFill>
              <a:prstDash val="sysDot"/>
              <a:headEnd type="triangle" w="med" len="med"/>
              <a:tailEnd type="triangle" w="med" len="med"/>
            </a:ln>
            <a:effectLst/>
          </p:spPr>
        </p:cxn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6728" y="2411367"/>
              <a:ext cx="549601" cy="549601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313841" y="5551995"/>
              <a:ext cx="3590520" cy="6220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aka.ms/</a:t>
              </a: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docdbstarter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793542" y="2084363"/>
            <a:ext cx="3766598" cy="4085699"/>
            <a:chOff x="7793542" y="2084363"/>
            <a:chExt cx="3766598" cy="4085699"/>
          </a:xfrm>
        </p:grpSpPr>
        <p:sp>
          <p:nvSpPr>
            <p:cNvPr id="54" name="Rounded Rectangle 53"/>
            <p:cNvSpPr/>
            <p:nvPr/>
          </p:nvSpPr>
          <p:spPr bwMode="auto">
            <a:xfrm>
              <a:off x="8456523" y="2084363"/>
              <a:ext cx="2427817" cy="2468094"/>
            </a:xfrm>
            <a:prstGeom prst="round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793542" y="4698935"/>
              <a:ext cx="3753779" cy="6220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</a:rPr>
                <a:t>move some data</a:t>
              </a: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9976" y="2573595"/>
              <a:ext cx="1540359" cy="1540359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 bwMode="auto">
            <a:xfrm>
              <a:off x="8915753" y="3964549"/>
              <a:ext cx="379256" cy="456832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8831591" y="3415488"/>
              <a:ext cx="672319" cy="611063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9279804" y="3171212"/>
              <a:ext cx="486924" cy="933776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9279804" y="3473840"/>
              <a:ext cx="355515" cy="383969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9326153" y="3582074"/>
              <a:ext cx="355515" cy="224106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9383951" y="3582074"/>
              <a:ext cx="774284" cy="462490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9503910" y="3349903"/>
              <a:ext cx="550178" cy="462490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9406579" y="3198513"/>
              <a:ext cx="550178" cy="462490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9549437" y="3487305"/>
              <a:ext cx="550178" cy="462490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8967364" y="3127178"/>
              <a:ext cx="550178" cy="317487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0832" y="3198340"/>
              <a:ext cx="839653" cy="889671"/>
            </a:xfrm>
            <a:prstGeom prst="rect">
              <a:avLst/>
            </a:prstGeom>
          </p:spPr>
        </p:pic>
        <p:sp>
          <p:nvSpPr>
            <p:cNvPr id="68" name="Rectangle 67"/>
            <p:cNvSpPr/>
            <p:nvPr/>
          </p:nvSpPr>
          <p:spPr bwMode="auto">
            <a:xfrm>
              <a:off x="9489989" y="3198339"/>
              <a:ext cx="446023" cy="895007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4251" y="3251188"/>
              <a:ext cx="581182" cy="581182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8139539" y="5548006"/>
              <a:ext cx="3420601" cy="6220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aka.ms/</a:t>
              </a: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docdbimport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485" y="3308730"/>
            <a:ext cx="1531519" cy="16227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2735395" y="3574850"/>
            <a:ext cx="862252" cy="134877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689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Wrapping up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9239" y="1189177"/>
            <a:ext cx="11653523" cy="634449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3921" kern="1200" spc="0" baseline="0"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Tx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4079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48157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2236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FFFFFF"/>
              </a:buClr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@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DocumentDB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@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dmakogon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@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ryancrawcour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github.com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/azure/azure-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documentdb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-node</a:t>
            </a:r>
          </a:p>
          <a:p>
            <a:pPr lvl="0">
              <a:buClr>
                <a:srgbClr val="FFFFFF"/>
              </a:buClr>
            </a:pPr>
            <a:r>
              <a:rPr lang="en-US" sz="3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github.com</a:t>
            </a: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/azure/azure-</a:t>
            </a:r>
            <a:r>
              <a:rPr lang="en-US" sz="3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documentdb</a:t>
            </a: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-net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github.com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/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dmakogon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/azurecon2015</a:t>
            </a:r>
            <a:endParaRPr lang="en-US" sz="3200" dirty="0">
              <a:solidFill>
                <a:schemeClr val="bg1"/>
              </a:solidFill>
              <a:latin typeface="Consolas" pitchFamily="49" charset="0"/>
              <a:ea typeface=""/>
              <a:cs typeface="Consolas" pitchFamily="49" charset="0"/>
            </a:endParaRPr>
          </a:p>
          <a:p>
            <a:pPr lvl="0">
              <a:buClr>
                <a:srgbClr val="FFFFFF"/>
              </a:buClr>
              <a:defRPr/>
            </a:pPr>
            <a:r>
              <a:rPr lang="en-US" sz="3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azure.microsoft.com</a:t>
            </a: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/services/</a:t>
            </a:r>
            <a:r>
              <a:rPr lang="en-US" sz="3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documentdb</a:t>
            </a: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3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336118" marR="0" lvl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2353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28" y="1271214"/>
            <a:ext cx="6824546" cy="311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968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Today’s talk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922" y="1366912"/>
            <a:ext cx="11566370" cy="4859113"/>
          </a:xfrm>
          <a:prstGeom prst="rect">
            <a:avLst/>
          </a:prstGeom>
          <a:noFill/>
        </p:spPr>
        <p:txBody>
          <a:bodyPr lIns="179285" tIns="143428" rIns="179285" bIns="14342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bg1"/>
                </a:solidFill>
              </a:rPr>
              <a:t>What is DocumentDB?  </a:t>
            </a:r>
            <a:r>
              <a:rPr lang="en-US" sz="2800" dirty="0" smtClean="0">
                <a:solidFill>
                  <a:schemeClr val="bg1"/>
                </a:solidFill>
              </a:rPr>
              <a:t>(2-minute </a:t>
            </a:r>
            <a:r>
              <a:rPr lang="en-US" sz="2800" dirty="0">
                <a:solidFill>
                  <a:schemeClr val="bg1"/>
                </a:solidFill>
              </a:rPr>
              <a:t>lightning-round edition)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Queries </a:t>
            </a:r>
            <a:r>
              <a:rPr lang="en-US" sz="2800" dirty="0">
                <a:solidFill>
                  <a:schemeClr val="bg1"/>
                </a:solidFill>
              </a:rPr>
              <a:t>and </a:t>
            </a:r>
            <a:r>
              <a:rPr lang="en-US" sz="2800" dirty="0" smtClean="0">
                <a:solidFill>
                  <a:schemeClr val="bg1"/>
                </a:solidFill>
              </a:rPr>
              <a:t>indexing, and on-the-fly changes</a:t>
            </a: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3200" dirty="0"/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6911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DocumentDB – Lightning Round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9239" y="1255525"/>
            <a:ext cx="11841896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noAutofit/>
          </a:bodyPr>
          <a:lstStyle>
            <a:lvl1pPr marL="336118" marR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46" marR="0" indent="-23652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275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354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32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{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name:"Azure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DocumentDB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classification: "NoSQL",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dbType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: "Document",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connectVia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: [ "rest", "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sdk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" ],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manageVia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:  [ "portal", "rest", "cli", "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sdk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" ],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differsVia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: [ "service",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              "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js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             "indexing",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              "consistency"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			  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en-US" sz="2800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554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DocumentDB – Resource Model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35467" y="1524003"/>
            <a:ext cx="11877561" cy="4893733"/>
          </a:xfrm>
          <a:prstGeom prst="rect">
            <a:avLst/>
          </a:prstGeom>
          <a:solidFill>
            <a:srgbClr val="2678D7">
              <a:alpha val="85098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2" name="Freeform 131"/>
          <p:cNvSpPr>
            <a:spLocks noEditPoints="1"/>
          </p:cNvSpPr>
          <p:nvPr/>
        </p:nvSpPr>
        <p:spPr bwMode="black">
          <a:xfrm>
            <a:off x="1393840" y="2483506"/>
            <a:ext cx="280935" cy="165511"/>
          </a:xfrm>
          <a:custGeom>
            <a:avLst/>
            <a:gdLst>
              <a:gd name="T0" fmla="*/ 63 w 78"/>
              <a:gd name="T1" fmla="*/ 46 h 46"/>
              <a:gd name="T2" fmla="*/ 15 w 78"/>
              <a:gd name="T3" fmla="*/ 46 h 46"/>
              <a:gd name="T4" fmla="*/ 15 w 78"/>
              <a:gd name="T5" fmla="*/ 37 h 46"/>
              <a:gd name="T6" fmla="*/ 63 w 78"/>
              <a:gd name="T7" fmla="*/ 37 h 46"/>
              <a:gd name="T8" fmla="*/ 63 w 78"/>
              <a:gd name="T9" fmla="*/ 46 h 46"/>
              <a:gd name="T10" fmla="*/ 70 w 78"/>
              <a:gd name="T11" fmla="*/ 0 h 46"/>
              <a:gd name="T12" fmla="*/ 15 w 78"/>
              <a:gd name="T13" fmla="*/ 0 h 46"/>
              <a:gd name="T14" fmla="*/ 15 w 78"/>
              <a:gd name="T15" fmla="*/ 9 h 46"/>
              <a:gd name="T16" fmla="*/ 70 w 78"/>
              <a:gd name="T17" fmla="*/ 9 h 46"/>
              <a:gd name="T18" fmla="*/ 70 w 78"/>
              <a:gd name="T19" fmla="*/ 0 h 46"/>
              <a:gd name="T20" fmla="*/ 78 w 78"/>
              <a:gd name="T21" fmla="*/ 18 h 46"/>
              <a:gd name="T22" fmla="*/ 15 w 78"/>
              <a:gd name="T23" fmla="*/ 18 h 46"/>
              <a:gd name="T24" fmla="*/ 15 w 78"/>
              <a:gd name="T25" fmla="*/ 28 h 46"/>
              <a:gd name="T26" fmla="*/ 78 w 78"/>
              <a:gd name="T27" fmla="*/ 28 h 46"/>
              <a:gd name="T28" fmla="*/ 78 w 78"/>
              <a:gd name="T29" fmla="*/ 18 h 46"/>
              <a:gd name="T30" fmla="*/ 4 w 78"/>
              <a:gd name="T31" fmla="*/ 9 h 46"/>
              <a:gd name="T32" fmla="*/ 9 w 78"/>
              <a:gd name="T33" fmla="*/ 4 h 46"/>
              <a:gd name="T34" fmla="*/ 4 w 78"/>
              <a:gd name="T35" fmla="*/ 0 h 46"/>
              <a:gd name="T36" fmla="*/ 0 w 78"/>
              <a:gd name="T37" fmla="*/ 4 h 46"/>
              <a:gd name="T38" fmla="*/ 4 w 78"/>
              <a:gd name="T39" fmla="*/ 9 h 46"/>
              <a:gd name="T40" fmla="*/ 4 w 78"/>
              <a:gd name="T41" fmla="*/ 18 h 46"/>
              <a:gd name="T42" fmla="*/ 0 w 78"/>
              <a:gd name="T43" fmla="*/ 23 h 46"/>
              <a:gd name="T44" fmla="*/ 4 w 78"/>
              <a:gd name="T45" fmla="*/ 28 h 46"/>
              <a:gd name="T46" fmla="*/ 9 w 78"/>
              <a:gd name="T47" fmla="*/ 23 h 46"/>
              <a:gd name="T48" fmla="*/ 4 w 78"/>
              <a:gd name="T49" fmla="*/ 18 h 46"/>
              <a:gd name="T50" fmla="*/ 4 w 78"/>
              <a:gd name="T51" fmla="*/ 37 h 46"/>
              <a:gd name="T52" fmla="*/ 0 w 78"/>
              <a:gd name="T53" fmla="*/ 41 h 46"/>
              <a:gd name="T54" fmla="*/ 4 w 78"/>
              <a:gd name="T55" fmla="*/ 46 h 46"/>
              <a:gd name="T56" fmla="*/ 9 w 78"/>
              <a:gd name="T57" fmla="*/ 41 h 46"/>
              <a:gd name="T58" fmla="*/ 4 w 78"/>
              <a:gd name="T59" fmla="*/ 3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" h="46">
                <a:moveTo>
                  <a:pt x="63" y="46"/>
                </a:moveTo>
                <a:cubicBezTo>
                  <a:pt x="15" y="46"/>
                  <a:pt x="15" y="46"/>
                  <a:pt x="15" y="46"/>
                </a:cubicBezTo>
                <a:cubicBezTo>
                  <a:pt x="15" y="37"/>
                  <a:pt x="15" y="37"/>
                  <a:pt x="15" y="37"/>
                </a:cubicBezTo>
                <a:cubicBezTo>
                  <a:pt x="63" y="37"/>
                  <a:pt x="63" y="37"/>
                  <a:pt x="63" y="37"/>
                </a:cubicBezTo>
                <a:lnTo>
                  <a:pt x="63" y="46"/>
                </a:lnTo>
                <a:close/>
                <a:moveTo>
                  <a:pt x="7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"/>
                  <a:pt x="15" y="9"/>
                  <a:pt x="15" y="9"/>
                </a:cubicBezTo>
                <a:cubicBezTo>
                  <a:pt x="70" y="9"/>
                  <a:pt x="70" y="9"/>
                  <a:pt x="70" y="9"/>
                </a:cubicBezTo>
                <a:lnTo>
                  <a:pt x="70" y="0"/>
                </a:lnTo>
                <a:close/>
                <a:moveTo>
                  <a:pt x="78" y="18"/>
                </a:moveTo>
                <a:cubicBezTo>
                  <a:pt x="15" y="18"/>
                  <a:pt x="15" y="18"/>
                  <a:pt x="15" y="18"/>
                </a:cubicBezTo>
                <a:cubicBezTo>
                  <a:pt x="15" y="28"/>
                  <a:pt x="15" y="28"/>
                  <a:pt x="15" y="28"/>
                </a:cubicBezTo>
                <a:cubicBezTo>
                  <a:pt x="78" y="28"/>
                  <a:pt x="78" y="28"/>
                  <a:pt x="78" y="28"/>
                </a:cubicBezTo>
                <a:lnTo>
                  <a:pt x="78" y="18"/>
                </a:lnTo>
                <a:close/>
                <a:moveTo>
                  <a:pt x="4" y="9"/>
                </a:moveTo>
                <a:cubicBezTo>
                  <a:pt x="7" y="9"/>
                  <a:pt x="9" y="7"/>
                  <a:pt x="9" y="4"/>
                </a:cubicBezTo>
                <a:cubicBezTo>
                  <a:pt x="9" y="2"/>
                  <a:pt x="7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9"/>
                  <a:pt x="4" y="9"/>
                </a:cubicBezTo>
                <a:moveTo>
                  <a:pt x="4" y="18"/>
                </a:moveTo>
                <a:cubicBezTo>
                  <a:pt x="2" y="18"/>
                  <a:pt x="0" y="20"/>
                  <a:pt x="0" y="23"/>
                </a:cubicBezTo>
                <a:cubicBezTo>
                  <a:pt x="0" y="26"/>
                  <a:pt x="2" y="28"/>
                  <a:pt x="4" y="28"/>
                </a:cubicBezTo>
                <a:cubicBezTo>
                  <a:pt x="7" y="28"/>
                  <a:pt x="9" y="26"/>
                  <a:pt x="9" y="23"/>
                </a:cubicBezTo>
                <a:cubicBezTo>
                  <a:pt x="9" y="20"/>
                  <a:pt x="7" y="18"/>
                  <a:pt x="4" y="18"/>
                </a:cubicBezTo>
                <a:moveTo>
                  <a:pt x="4" y="37"/>
                </a:moveTo>
                <a:cubicBezTo>
                  <a:pt x="2" y="37"/>
                  <a:pt x="0" y="39"/>
                  <a:pt x="0" y="41"/>
                </a:cubicBezTo>
                <a:cubicBezTo>
                  <a:pt x="0" y="44"/>
                  <a:pt x="2" y="46"/>
                  <a:pt x="4" y="46"/>
                </a:cubicBezTo>
                <a:cubicBezTo>
                  <a:pt x="7" y="46"/>
                  <a:pt x="9" y="44"/>
                  <a:pt x="9" y="41"/>
                </a:cubicBezTo>
                <a:cubicBezTo>
                  <a:pt x="9" y="39"/>
                  <a:pt x="7" y="37"/>
                  <a:pt x="4" y="37"/>
                </a:cubicBezTo>
              </a:path>
            </a:pathLst>
          </a:custGeom>
          <a:solidFill>
            <a:srgbClr val="FFFFFF"/>
          </a:solidFill>
          <a:ln>
            <a:solidFill>
              <a:srgbClr val="61697E"/>
            </a:solidFill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213" name="TextBox 212"/>
          <p:cNvSpPr txBox="1"/>
          <p:nvPr/>
        </p:nvSpPr>
        <p:spPr>
          <a:xfrm>
            <a:off x="658753" y="1763524"/>
            <a:ext cx="1844438" cy="622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Account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14" name="Straight Connector 213"/>
          <p:cNvCxnSpPr/>
          <p:nvPr/>
        </p:nvCxnSpPr>
        <p:spPr>
          <a:xfrm>
            <a:off x="1797969" y="2548271"/>
            <a:ext cx="90389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2378912" y="1763524"/>
            <a:ext cx="1626200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Databases</a:t>
            </a:r>
          </a:p>
        </p:txBody>
      </p:sp>
      <p:cxnSp>
        <p:nvCxnSpPr>
          <p:cNvPr id="216" name="Straight Connector 215"/>
          <p:cNvCxnSpPr/>
          <p:nvPr/>
        </p:nvCxnSpPr>
        <p:spPr>
          <a:xfrm>
            <a:off x="2875196" y="3031556"/>
            <a:ext cx="0" cy="889395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2875196" y="3920950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3265566" y="4170892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3265566" y="4892077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2791464" y="3147130"/>
            <a:ext cx="1047132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3125003" y="4331017"/>
            <a:ext cx="1825550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Permissions</a:t>
            </a:r>
          </a:p>
        </p:txBody>
      </p:sp>
      <p:pic>
        <p:nvPicPr>
          <p:cNvPr id="222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 bwMode="auto">
          <a:xfrm>
            <a:off x="3716717" y="4907635"/>
            <a:ext cx="283250" cy="283250"/>
          </a:xfrm>
          <a:prstGeom prst="rect">
            <a:avLst/>
          </a:prstGeom>
          <a:noFill/>
        </p:spPr>
      </p:pic>
      <p:cxnSp>
        <p:nvCxnSpPr>
          <p:cNvPr id="223" name="Straight Connector 222"/>
          <p:cNvCxnSpPr>
            <a:cxnSpLocks noChangeAspect="1"/>
          </p:cNvCxnSpPr>
          <p:nvPr/>
        </p:nvCxnSpPr>
        <p:spPr>
          <a:xfrm>
            <a:off x="3529914" y="2560515"/>
            <a:ext cx="124523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4348580" y="1763524"/>
            <a:ext cx="1713404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Collections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6093800" y="1763524"/>
            <a:ext cx="1774767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Documents</a:t>
            </a:r>
          </a:p>
        </p:txBody>
      </p:sp>
      <p:cxnSp>
        <p:nvCxnSpPr>
          <p:cNvPr id="226" name="Straight Connector 225"/>
          <p:cNvCxnSpPr/>
          <p:nvPr/>
        </p:nvCxnSpPr>
        <p:spPr>
          <a:xfrm>
            <a:off x="5486397" y="2548271"/>
            <a:ext cx="120308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5128990" y="2962243"/>
            <a:ext cx="0" cy="3012577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5128989" y="3920950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32732" y="488640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128990" y="4645158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116388" y="595105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7270197" y="2548271"/>
            <a:ext cx="10937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7852322" y="1763524"/>
            <a:ext cx="1931220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Attachments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5240261" y="3154474"/>
            <a:ext cx="2634425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Stored Procedures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275393" y="4280238"/>
            <a:ext cx="1323361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Triggers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5235950" y="5324655"/>
            <a:ext cx="3241514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 Defined Functions</a:t>
            </a:r>
          </a:p>
        </p:txBody>
      </p:sp>
      <p:sp>
        <p:nvSpPr>
          <p:cNvPr id="237" name="Rectangle 236"/>
          <p:cNvSpPr/>
          <p:nvPr/>
        </p:nvSpPr>
        <p:spPr bwMode="auto">
          <a:xfrm>
            <a:off x="6597053" y="2696758"/>
            <a:ext cx="672319" cy="2915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8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</a:blip>
          <a:srcRect r="63636"/>
          <a:stretch>
            <a:fillRect/>
          </a:stretch>
        </p:blipFill>
        <p:spPr bwMode="auto">
          <a:xfrm flipH="1">
            <a:off x="3142648" y="3643880"/>
            <a:ext cx="160778" cy="442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</a:blip>
          <a:srcRect r="63636"/>
          <a:stretch>
            <a:fillRect/>
          </a:stretch>
        </p:blipFill>
        <p:spPr bwMode="auto">
          <a:xfrm flipH="1">
            <a:off x="3284815" y="3778696"/>
            <a:ext cx="160778" cy="4421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roup 239"/>
          <p:cNvGrpSpPr/>
          <p:nvPr/>
        </p:nvGrpSpPr>
        <p:grpSpPr>
          <a:xfrm>
            <a:off x="5444380" y="5782033"/>
            <a:ext cx="447667" cy="427038"/>
            <a:chOff x="8043096" y="1834991"/>
            <a:chExt cx="421985" cy="463834"/>
          </a:xfrm>
        </p:grpSpPr>
        <p:sp>
          <p:nvSpPr>
            <p:cNvPr id="241" name="Rectangle 240"/>
            <p:cNvSpPr/>
            <p:nvPr/>
          </p:nvSpPr>
          <p:spPr>
            <a:xfrm>
              <a:off x="8043096" y="1834991"/>
              <a:ext cx="286517" cy="412910"/>
            </a:xfrm>
            <a:prstGeom prst="rect">
              <a:avLst/>
            </a:prstGeom>
            <a:ln w="12700">
              <a:solidFill>
                <a:srgbClr val="6169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8094961" y="2037215"/>
              <a:ext cx="37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61697E"/>
                  </a:solidFill>
                </a:rPr>
                <a:t>JS</a:t>
              </a:r>
              <a:endParaRPr lang="en-US" sz="1050" dirty="0">
                <a:solidFill>
                  <a:srgbClr val="61697E"/>
                </a:solidFill>
              </a:endParaRP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5449983" y="4737098"/>
            <a:ext cx="447667" cy="427038"/>
            <a:chOff x="8043096" y="1834991"/>
            <a:chExt cx="421985" cy="463834"/>
          </a:xfrm>
        </p:grpSpPr>
        <p:sp>
          <p:nvSpPr>
            <p:cNvPr id="244" name="Rectangle 243"/>
            <p:cNvSpPr/>
            <p:nvPr/>
          </p:nvSpPr>
          <p:spPr>
            <a:xfrm>
              <a:off x="8043096" y="1834991"/>
              <a:ext cx="286517" cy="412910"/>
            </a:xfrm>
            <a:prstGeom prst="rect">
              <a:avLst/>
            </a:prstGeom>
            <a:ln w="12700">
              <a:solidFill>
                <a:srgbClr val="6169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094961" y="2037215"/>
              <a:ext cx="37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61697E"/>
                  </a:solidFill>
                </a:rPr>
                <a:t>JS</a:t>
              </a:r>
              <a:endParaRPr lang="en-US" sz="1050" dirty="0">
                <a:solidFill>
                  <a:srgbClr val="61697E"/>
                </a:solidFill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5425568" y="3681621"/>
            <a:ext cx="447667" cy="427038"/>
            <a:chOff x="8043096" y="1834991"/>
            <a:chExt cx="421985" cy="463834"/>
          </a:xfrm>
        </p:grpSpPr>
        <p:sp>
          <p:nvSpPr>
            <p:cNvPr id="247" name="Rectangle 246"/>
            <p:cNvSpPr/>
            <p:nvPr/>
          </p:nvSpPr>
          <p:spPr>
            <a:xfrm>
              <a:off x="8043096" y="1834991"/>
              <a:ext cx="286517" cy="412910"/>
            </a:xfrm>
            <a:prstGeom prst="rect">
              <a:avLst/>
            </a:prstGeom>
            <a:ln w="12700">
              <a:solidFill>
                <a:srgbClr val="6169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8094961" y="2037215"/>
              <a:ext cx="37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61697E"/>
                  </a:solidFill>
                </a:rPr>
                <a:t>JS</a:t>
              </a:r>
              <a:endParaRPr lang="en-US" sz="1050" dirty="0">
                <a:solidFill>
                  <a:srgbClr val="61697E"/>
                </a:solidFill>
              </a:endParaRPr>
            </a:p>
          </p:txBody>
        </p:sp>
      </p:grpSp>
      <p:pic>
        <p:nvPicPr>
          <p:cNvPr id="249" name="Picture 3" descr="\\MAGNUM\Projects\Microsoft\Cloud Power FY12\Design\ICONS_PNG\Document.png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</a:blip>
          <a:stretch>
            <a:fillRect/>
          </a:stretch>
        </p:blipFill>
        <p:spPr bwMode="auto">
          <a:xfrm>
            <a:off x="6650444" y="2303607"/>
            <a:ext cx="534104" cy="534104"/>
          </a:xfrm>
          <a:prstGeom prst="rect">
            <a:avLst/>
          </a:prstGeom>
          <a:noFill/>
        </p:spPr>
      </p:pic>
      <p:grpSp>
        <p:nvGrpSpPr>
          <p:cNvPr id="250" name="Group 249"/>
          <p:cNvGrpSpPr/>
          <p:nvPr/>
        </p:nvGrpSpPr>
        <p:grpSpPr>
          <a:xfrm>
            <a:off x="8474976" y="2285956"/>
            <a:ext cx="534104" cy="534104"/>
            <a:chOff x="11500644" y="1034375"/>
            <a:chExt cx="534104" cy="534104"/>
          </a:xfrm>
        </p:grpSpPr>
        <p:grpSp>
          <p:nvGrpSpPr>
            <p:cNvPr id="251" name="Group 250"/>
            <p:cNvGrpSpPr/>
            <p:nvPr/>
          </p:nvGrpSpPr>
          <p:grpSpPr>
            <a:xfrm>
              <a:off x="11500644" y="1034375"/>
              <a:ext cx="534104" cy="534104"/>
              <a:chOff x="10304868" y="3253855"/>
              <a:chExt cx="534104" cy="534104"/>
            </a:xfrm>
          </p:grpSpPr>
          <p:pic>
            <p:nvPicPr>
              <p:cNvPr id="253" name="Picture 3" descr="\\MAGNUM\Projects\Microsoft\Cloud Power FY12\Design\ICONS_PNG\Document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25000"/>
              </a:blip>
              <a:stretch>
                <a:fillRect/>
              </a:stretch>
            </p:blipFill>
            <p:spPr bwMode="auto">
              <a:xfrm>
                <a:off x="10304868" y="3253855"/>
                <a:ext cx="534104" cy="534104"/>
              </a:xfrm>
              <a:prstGeom prst="rect">
                <a:avLst/>
              </a:prstGeom>
              <a:noFill/>
            </p:spPr>
          </p:pic>
          <p:sp>
            <p:nvSpPr>
              <p:cNvPr id="254" name="Rectangle 253"/>
              <p:cNvSpPr/>
              <p:nvPr/>
            </p:nvSpPr>
            <p:spPr bwMode="auto">
              <a:xfrm>
                <a:off x="10533863" y="3430439"/>
                <a:ext cx="154779" cy="219224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52" name="Rectangle 251"/>
            <p:cNvSpPr/>
            <p:nvPr/>
          </p:nvSpPr>
          <p:spPr bwMode="auto">
            <a:xfrm>
              <a:off x="11635143" y="1265441"/>
              <a:ext cx="169173" cy="127877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255" name="Picture 2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984" y="2406571"/>
            <a:ext cx="312224" cy="324233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67" y="2534363"/>
            <a:ext cx="312224" cy="324233"/>
          </a:xfrm>
          <a:prstGeom prst="rect">
            <a:avLst/>
          </a:prstGeom>
        </p:spPr>
      </p:pic>
      <p:sp>
        <p:nvSpPr>
          <p:cNvPr id="257" name="Freeform 79"/>
          <p:cNvSpPr>
            <a:spLocks noEditPoints="1"/>
          </p:cNvSpPr>
          <p:nvPr/>
        </p:nvSpPr>
        <p:spPr bwMode="black">
          <a:xfrm>
            <a:off x="4985112" y="2425888"/>
            <a:ext cx="260623" cy="310144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58" name="Freeform 79"/>
          <p:cNvSpPr>
            <a:spLocks noEditPoints="1"/>
          </p:cNvSpPr>
          <p:nvPr/>
        </p:nvSpPr>
        <p:spPr bwMode="black">
          <a:xfrm>
            <a:off x="5200247" y="2535063"/>
            <a:ext cx="260623" cy="310144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59" name="Rectangle 258"/>
          <p:cNvSpPr/>
          <p:nvPr/>
        </p:nvSpPr>
        <p:spPr bwMode="auto">
          <a:xfrm>
            <a:off x="8621645" y="2508181"/>
            <a:ext cx="154779" cy="14083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8458946" y="2359890"/>
            <a:ext cx="556401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5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1010100100</a:t>
            </a:r>
          </a:p>
        </p:txBody>
      </p:sp>
      <p:pic>
        <p:nvPicPr>
          <p:cNvPr id="261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 bwMode="auto">
          <a:xfrm>
            <a:off x="3517924" y="4750453"/>
            <a:ext cx="283250" cy="283250"/>
          </a:xfrm>
          <a:prstGeom prst="rect">
            <a:avLst/>
          </a:prstGeom>
          <a:noFill/>
        </p:spPr>
      </p:pic>
      <p:sp>
        <p:nvSpPr>
          <p:cNvPr id="262" name="Frame 261"/>
          <p:cNvSpPr/>
          <p:nvPr/>
        </p:nvSpPr>
        <p:spPr bwMode="auto">
          <a:xfrm>
            <a:off x="2218267" y="1637731"/>
            <a:ext cx="5650300" cy="76884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651204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Service Consumption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6535" y="1329827"/>
            <a:ext cx="11841896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noAutofit/>
          </a:bodyPr>
          <a:lstStyle>
            <a:lvl1pPr marL="336118" marR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46" marR="0" indent="-23652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275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354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32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{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	units:"RequestUnit",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	tiers: [250, 1000, 2500],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	behavior: [ "consistent", "predictable" ],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	measured: "per operation",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	reportedVia: "response header",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	granularity: "hour",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en-US" sz="2800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157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Out-of-the-box Indexing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0795" y="1444263"/>
            <a:ext cx="5250841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   "id" : "123",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   "</a:t>
            </a:r>
            <a:r>
              <a:rPr lang="en-US" sz="3600" dirty="0">
                <a:solidFill>
                  <a:schemeClr val="bg1"/>
                </a:solidFill>
              </a:rPr>
              <a:t>age" : </a:t>
            </a:r>
            <a:r>
              <a:rPr lang="en-US" sz="3600" dirty="0" smtClean="0">
                <a:solidFill>
                  <a:schemeClr val="bg1"/>
                </a:solidFill>
              </a:rPr>
              <a:t>30,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"name" : "joe",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   "address" : {</a:t>
            </a:r>
          </a:p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       "street" : "some </a:t>
            </a:r>
            <a:r>
              <a:rPr lang="en-US" sz="3600" dirty="0" err="1" smtClean="0">
                <a:solidFill>
                  <a:schemeClr val="bg1"/>
                </a:solidFill>
              </a:rPr>
              <a:t>st</a:t>
            </a:r>
            <a:r>
              <a:rPr lang="en-US" sz="3600" dirty="0" smtClean="0">
                <a:solidFill>
                  <a:schemeClr val="bg1"/>
                </a:solidFill>
              </a:rPr>
              <a:t>",</a:t>
            </a:r>
          </a:p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       "city" : "San Jose"</a:t>
            </a:r>
          </a:p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  }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}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16279" y="1910620"/>
            <a:ext cx="51893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/id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/age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/name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/address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/address/street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/address/city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16200000" flipV="1">
            <a:off x="9111193" y="4070163"/>
            <a:ext cx="1688665" cy="1808853"/>
          </a:xfrm>
          <a:prstGeom prst="curvedConnector2">
            <a:avLst/>
          </a:prstGeom>
          <a:ln w="28575">
            <a:solidFill>
              <a:srgbClr val="505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202932" y="5754653"/>
            <a:ext cx="17570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Hash index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8" name="Curved Connector 17"/>
          <p:cNvCxnSpPr/>
          <p:nvPr/>
        </p:nvCxnSpPr>
        <p:spPr>
          <a:xfrm rot="16200000" flipV="1">
            <a:off x="7862714" y="2016324"/>
            <a:ext cx="866552" cy="1808853"/>
          </a:xfrm>
          <a:prstGeom prst="curvedConnector2">
            <a:avLst/>
          </a:prstGeom>
          <a:ln w="28575">
            <a:solidFill>
              <a:srgbClr val="505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930706" y="3230885"/>
            <a:ext cx="19292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Range index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866210" y="2280112"/>
            <a:ext cx="1468461" cy="791913"/>
          </a:xfrm>
          <a:prstGeom prst="ellipse">
            <a:avLst/>
          </a:prstGeom>
          <a:ln w="28575">
            <a:solidFill>
              <a:srgbClr val="505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517090" y="3724543"/>
            <a:ext cx="1497433" cy="823938"/>
          </a:xfrm>
          <a:prstGeom prst="ellipse">
            <a:avLst/>
          </a:prstGeom>
          <a:ln w="28575">
            <a:solidFill>
              <a:srgbClr val="505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272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6922" y="3617928"/>
            <a:ext cx="11655840" cy="899665"/>
          </a:xfrm>
          <a:prstGeom prst="rect">
            <a:avLst/>
          </a:prstGeom>
        </p:spPr>
        <p:txBody>
          <a:bodyPr/>
          <a:lstStyle>
            <a:lvl1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705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MS PGothic" panose="020B0600070205080204" pitchFamily="34" charset="-128"/>
                <a:cs typeface="Segoe UI" pitchFamily="34" charset="0"/>
              </a:defRPr>
            </a:lvl1pPr>
            <a:lvl2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2pPr>
            <a:lvl3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3pPr>
            <a:lvl4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4pPr>
            <a:lvl5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r>
              <a:rPr lang="en-US" sz="13800" dirty="0" smtClean="0"/>
              <a:t>Demos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499405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Example movie JSON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69240" y="1189177"/>
            <a:ext cx="11841896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noAutofit/>
          </a:bodyPr>
          <a:lstStyle>
            <a:lvl1pPr marL="0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3921" kern="1200" spc="0" baseline="0"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Tx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4079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48157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2236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"id": "movie203801",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"title": "The Man from U.N.C.L.E.",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"tagline": "A Higher Class of Hero.",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"genres": [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   { "id": 35, "name": "Comedy" },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   { "id": 28, "name": "Action" },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   { "id": 12, "name": "Adventure" }  ],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"overview": "In the early 1960s, ...",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"release_date": "2015-08-14",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"runtime": 116,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"vote_average": 3.5,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"type": "movie"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768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139478" y="3617928"/>
            <a:ext cx="11655840" cy="899665"/>
          </a:xfrm>
          <a:prstGeom prst="rect">
            <a:avLst/>
          </a:prstGeom>
        </p:spPr>
        <p:txBody>
          <a:bodyPr/>
          <a:lstStyle>
            <a:lvl1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705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MS PGothic" panose="020B0600070205080204" pitchFamily="34" charset="-128"/>
                <a:cs typeface="Segoe UI" pitchFamily="34" charset="0"/>
              </a:defRPr>
            </a:lvl1pPr>
            <a:lvl2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2pPr>
            <a:lvl3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3pPr>
            <a:lvl4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4pPr>
            <a:lvl5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marL="0" marR="0" lvl="0" indent="0" algn="l" defTabSz="913505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0" i="0" u="none" strike="noStrike" kern="1200" cap="none" spc="-100" normalizeH="0" baseline="0" noProof="0" dirty="0" smtClean="0">
                <a:ln w="3175">
                  <a:noFill/>
                </a:ln>
                <a:gradFill>
                  <a:gsLst>
                    <a:gs pos="125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MS PGothic" panose="020B0600070205080204" pitchFamily="34" charset="-128"/>
                <a:cs typeface="Segoe UI" pitchFamily="34" charset="0"/>
              </a:rPr>
              <a:t>Demo recap</a:t>
            </a:r>
            <a:endParaRPr kumimoji="0" lang="en-US" sz="13800" b="0" i="0" u="none" strike="noStrike" kern="1200" cap="none" spc="-100" normalizeH="0" baseline="0" noProof="0" dirty="0">
              <a:ln w="3175">
                <a:noFill/>
              </a:ln>
              <a:gradFill>
                <a:gsLst>
                  <a:gs pos="125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MS PGothic" panose="020B0600070205080204" pitchFamily="34" charset="-128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807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DocumentDB_JohnMacv1" id="{58CD92C1-239F-4627-8AF5-C10F6EAF24CB}" vid="{7293DE73-1FC6-4056-9ED8-DFB4B9EA5E84}"/>
    </a:ext>
  </a:extLst>
</a:theme>
</file>

<file path=ppt/theme/theme2.xml><?xml version="1.0" encoding="utf-8"?>
<a:theme xmlns:a="http://schemas.openxmlformats.org/drawingml/2006/main" name="1_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DocumentDB_JohnMacv1" id="{58CD92C1-239F-4627-8AF5-C10F6EAF24CB}" vid="{7293DE73-1FC6-4056-9ED8-DFB4B9EA5E84}"/>
    </a:ext>
  </a:extLst>
</a:theme>
</file>

<file path=ppt/theme/theme3.xml><?xml version="1.0" encoding="utf-8"?>
<a:theme xmlns:a="http://schemas.openxmlformats.org/drawingml/2006/main" name="WHITE TEMPLATE">
  <a:themeElements>
    <a:clrScheme name="Custom 8">
      <a:dk1>
        <a:srgbClr val="505050"/>
      </a:dk1>
      <a:lt1>
        <a:srgbClr val="FFFFFF"/>
      </a:lt1>
      <a:dk2>
        <a:srgbClr val="002050"/>
      </a:dk2>
      <a:lt2>
        <a:srgbClr val="00BCF2"/>
      </a:lt2>
      <a:accent1>
        <a:srgbClr val="002050"/>
      </a:accent1>
      <a:accent2>
        <a:srgbClr val="B4009E"/>
      </a:accent2>
      <a:accent3>
        <a:srgbClr val="0078D7"/>
      </a:accent3>
      <a:accent4>
        <a:srgbClr val="5C2D91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BLUE_1.potx" id="{D492926E-EC08-4AFD-807A-4127C70CFD99}" vid="{4C9C3234-2339-4DAF-A47B-F3F7479B742D}"/>
    </a:ext>
  </a:extLst>
</a:theme>
</file>

<file path=ppt/theme/theme4.xml><?xml version="1.0" encoding="utf-8"?>
<a:theme xmlns:a="http://schemas.openxmlformats.org/drawingml/2006/main" name="COLOR TEMPLATE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2683C6"/>
      </a:hlink>
      <a:folHlink>
        <a:srgbClr val="B26B0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BLUE_1.potx" id="{D492926E-EC08-4AFD-807A-4127C70CFD99}" vid="{448CC406-24DD-4783-95CB-AC7FC09E6033}"/>
    </a:ext>
  </a:extLst>
</a:theme>
</file>

<file path=ppt/theme/theme5.xml><?xml version="1.0" encoding="utf-8"?>
<a:theme xmlns:a="http://schemas.openxmlformats.org/drawingml/2006/main" name="1_COLOR TEMPLATE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2683C6"/>
      </a:hlink>
      <a:folHlink>
        <a:srgbClr val="B26B0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BLUE_1.potx" id="{D492926E-EC08-4AFD-807A-4127C70CFD99}" vid="{448CC406-24DD-4783-95CB-AC7FC09E6033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ppt/theme/themeOverride2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ppt/theme/themeOverride3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ppt/theme/themeOverride4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ppt/theme/themeOverride5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ppt/theme/themeOverride6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ppt/theme/themeOverride7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ppt/theme/themeOverride8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ppt/theme/themeOverride9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369</Words>
  <Application>Microsoft Macintosh PowerPoint</Application>
  <PresentationFormat>Widescreen</PresentationFormat>
  <Paragraphs>175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Calibri</vt:lpstr>
      <vt:lpstr>Consolas</vt:lpstr>
      <vt:lpstr>Courier New</vt:lpstr>
      <vt:lpstr>Lucida Console</vt:lpstr>
      <vt:lpstr>MS PGothic</vt:lpstr>
      <vt:lpstr>ＭＳ Ｐゴシック</vt:lpstr>
      <vt:lpstr>Segoe UI</vt:lpstr>
      <vt:lpstr>Segoe UI Light</vt:lpstr>
      <vt:lpstr>Times New Roman</vt:lpstr>
      <vt:lpstr>Wingdings</vt:lpstr>
      <vt:lpstr>Arial</vt:lpstr>
      <vt:lpstr>5-30610_Microsoft_Ignite_Keynote_Template</vt:lpstr>
      <vt:lpstr>1_5-30610_Microsoft_Ignite_Keynote_Template</vt:lpstr>
      <vt:lpstr>WHITE TEMPLATE</vt:lpstr>
      <vt:lpstr>COLOR TEMPLATE</vt:lpstr>
      <vt:lpstr>1_COLOR TEMPLATE</vt:lpstr>
      <vt:lpstr> DocumentDB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Indexing nirvana with DocumentDB</dc:title>
  <dc:creator>David Makogon</dc:creator>
  <cp:lastModifiedBy>David Makogon</cp:lastModifiedBy>
  <cp:revision>125</cp:revision>
  <dcterms:created xsi:type="dcterms:W3CDTF">2015-08-12T16:36:15Z</dcterms:created>
  <dcterms:modified xsi:type="dcterms:W3CDTF">2015-11-13T01:10:58Z</dcterms:modified>
</cp:coreProperties>
</file>