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77" r:id="rId5"/>
    <p:sldId id="270" r:id="rId6"/>
    <p:sldId id="271" r:id="rId7"/>
    <p:sldId id="274" r:id="rId8"/>
    <p:sldId id="275" r:id="rId9"/>
    <p:sldId id="268" r:id="rId10"/>
    <p:sldId id="259" r:id="rId11"/>
    <p:sldId id="263" r:id="rId12"/>
    <p:sldId id="262" r:id="rId13"/>
    <p:sldId id="276" r:id="rId14"/>
    <p:sldId id="269" r:id="rId15"/>
    <p:sldId id="278" r:id="rId16"/>
    <p:sldId id="260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2"/>
  </p:normalViewPr>
  <p:slideViewPr>
    <p:cSldViewPr snapToGrid="0" snapToObjects="1">
      <p:cViewPr varScale="1">
        <p:scale>
          <a:sx n="96" d="100"/>
          <a:sy n="96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57187-9A38-7B49-9A89-339F6723DB01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93507-C03A-744F-8383-DDBBE794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7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8440-F6E1-2443-9C22-1EEA0C51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7A174-3425-C842-B51F-EF72D761B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E1EF2-9DED-EB48-9E30-504C169A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12E0-E351-1B45-BF03-2395CD3C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2E50A-1B6C-9B42-9A6D-2E2E2BCB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9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FF7C-F127-9047-AF02-E7D0F040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A84AF-8213-D242-B987-53513F319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1F3B8-033B-A949-82BF-538D7A72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83F72-BC24-2A4B-B02E-9C794D03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2FF2A-FE82-F044-9EDD-764E7263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3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8EB48-D2AA-B44E-9B79-20957923D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A35DE-840C-1945-A26C-1CA926047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9C3EF-8270-7E4C-B17A-2D52AD9B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97929-8BEE-5B4A-8188-C6E1D7ED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F04F4-52FB-BD45-B691-A0923138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1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A598-CDBA-CF43-A705-F0505C9C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AB59-6F75-B14D-9504-30EF8728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8EB1-066E-1847-9764-BA0A7E2D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/>
              <a:t>@DMakogon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505A4-9240-A445-BADD-9705EC15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/>
              <a:t>Beginner's Guide to Stream 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8BBE7-8FF8-054F-80A6-E267021A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/>
              <a:t>#</a:t>
            </a:r>
            <a:r>
              <a:rPr lang="en-US" dirty="0" err="1"/>
              <a:t>RevConf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7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AA88-28BE-5045-AADE-85B02997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857CD-D518-1248-B949-98C46EC72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6DA5C-4927-8F4F-9727-8A49F1C7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/>
              <a:t>@DMakogon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5EEE3-AFF4-C042-9AF5-14F142C4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/>
              <a:t>Beginner's Guide to Stream 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E8A4-7C49-CE43-9EFB-867E8648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/>
              <a:t>#</a:t>
            </a:r>
            <a:r>
              <a:rPr lang="en-US" dirty="0" err="1"/>
              <a:t>RevConf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9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B8C9-3391-EA48-BD9E-469D5147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4427-F21C-6945-99EA-5FBDE7D97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BDD1F-94A5-E74C-8DF5-5E7157B22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19178-3EB6-A348-AF49-3273080A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EEE92-76D5-0147-B721-7AB7590B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67950-528D-614D-BFEA-91935CAC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CA83-0F8C-3749-934B-7D29EC7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B6BF7-639A-224B-A810-FD894F0A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1DB34-E85F-BC4D-A1A6-FE2EB9E46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EE4C1-1D27-404A-9C19-98396FCBB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63667-12C8-7447-8316-F975EB058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9E1FA-9EAF-9C49-A733-5048FBB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25017-EDAF-2342-9A10-01555D46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BD355-D352-3F47-A2CD-2284F75B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63F5-AC4D-294A-A5E0-89B7B99C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E07E8-F059-6D4F-B9F4-10A0F057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B2566-BCD5-B147-A284-DE7E3370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F2AF0-D75A-924D-9A1B-73B14154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82266-B6BC-FD49-98FE-582C1E92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6618F-2B51-4443-96DD-9FB46F48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7575A-F330-A243-BE75-4DEE8B25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CC5B-7A00-4042-9AB1-39C62B6D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564D-3C7D-6743-9900-A552419D6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65A2A-FA82-1347-AE05-5833D15BB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6F120-530D-694A-ADB9-B1C0E697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282EB-2F4E-B946-A82B-9F44FF84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4B703-CE91-FF4F-9ABF-592D0A10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BBBE-E23B-3443-9290-7C0ED666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7C496-6AF9-A345-A6F4-B5F1FA58D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9111B-B16D-404E-B5BF-7F9F021B1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820D4-724E-C64D-846F-60BA4214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A582D-0E80-DE4D-971C-2FEA9406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D5637-452F-644C-9631-EFCA4AD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981AF-F365-DD4E-937E-FB6627DE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83396-3B88-A448-B9DD-EE71417AF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DB14-D639-4D41-85BB-8415A72EE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60CF-FB58-1E4B-A6D0-C94527E30409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BFF15-2EB7-4F48-9471-2EDFC7080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8C5C-086F-AC41-BEF1-8E8FF74E1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75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databricks.com/gentle-intro-spark.html" TargetMode="External"/><Relationship Id="rId2" Type="http://schemas.openxmlformats.org/officeDocument/2006/relationships/hyperlink" Target="https://docs.microsoft.com/en-us/azure/stream-analytics/stream-analytics-introdu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6C1F-A39B-5042-B73E-5BF860DFC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63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Beginner’s Guide</a:t>
            </a:r>
            <a:br>
              <a:rPr lang="en-US" dirty="0"/>
            </a:br>
            <a:r>
              <a:rPr lang="en-US" dirty="0"/>
              <a:t> to the</a:t>
            </a:r>
            <a:br>
              <a:rPr lang="en-US" dirty="0"/>
            </a:br>
            <a:r>
              <a:rPr lang="en-US" dirty="0"/>
              <a:t>Stream Processing Galaxy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28280-1703-C94A-8042-ECF4D6E63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625" y="4211639"/>
            <a:ext cx="5327375" cy="2228918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David Makogon</a:t>
            </a:r>
          </a:p>
          <a:p>
            <a:pPr algn="l"/>
            <a:r>
              <a:rPr lang="en-US" sz="3200" dirty="0"/>
              <a:t>Principal Software Engineer Microsoft</a:t>
            </a:r>
          </a:p>
          <a:p>
            <a:pPr algn="l"/>
            <a:r>
              <a:rPr lang="en-US" sz="3200" dirty="0"/>
              <a:t>@</a:t>
            </a:r>
            <a:r>
              <a:rPr lang="en-US" sz="3200" dirty="0" err="1"/>
              <a:t>dmakogon</a:t>
            </a:r>
            <a:endParaRPr lang="en-US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4FAA5D-17AD-D04E-8C25-73BDC9F4C26B}"/>
              </a:ext>
            </a:extLst>
          </p:cNvPr>
          <p:cNvSpPr txBox="1">
            <a:spLocks/>
          </p:cNvSpPr>
          <p:nvPr/>
        </p:nvSpPr>
        <p:spPr>
          <a:xfrm>
            <a:off x="6864625" y="4211639"/>
            <a:ext cx="5327375" cy="2228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Regan Murphy</a:t>
            </a:r>
          </a:p>
          <a:p>
            <a:pPr algn="l"/>
            <a:r>
              <a:rPr lang="en-US" sz="3200" dirty="0"/>
              <a:t>Senior Software Engineer Microsoft</a:t>
            </a:r>
          </a:p>
          <a:p>
            <a:pPr algn="l"/>
            <a:r>
              <a:rPr lang="en-US" sz="3200" dirty="0"/>
              <a:t>@</a:t>
            </a:r>
            <a:r>
              <a:rPr lang="en-US" sz="3200" dirty="0" err="1"/>
              <a:t>nzregs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147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B556-F289-0844-853E-488CC5CC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to "just do database queries"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7B7CC5F-D993-244D-8281-788C44709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35367"/>
              </p:ext>
            </p:extLst>
          </p:nvPr>
        </p:nvGraphicFramePr>
        <p:xfrm>
          <a:off x="488731" y="1510315"/>
          <a:ext cx="1131964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221">
                  <a:extLst>
                    <a:ext uri="{9D8B030D-6E8A-4147-A177-3AD203B41FA5}">
                      <a16:colId xmlns:a16="http://schemas.microsoft.com/office/drawing/2014/main" val="1762961562"/>
                    </a:ext>
                  </a:extLst>
                </a:gridCol>
                <a:gridCol w="1891862">
                  <a:extLst>
                    <a:ext uri="{9D8B030D-6E8A-4147-A177-3AD203B41FA5}">
                      <a16:colId xmlns:a16="http://schemas.microsoft.com/office/drawing/2014/main" val="3434410583"/>
                    </a:ext>
                  </a:extLst>
                </a:gridCol>
                <a:gridCol w="5139558">
                  <a:extLst>
                    <a:ext uri="{9D8B030D-6E8A-4147-A177-3AD203B41FA5}">
                      <a16:colId xmlns:a16="http://schemas.microsoft.com/office/drawing/2014/main" val="3471069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Traditional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7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Aggregations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On-the-fly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Requires reading all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12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Out-of-order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Need to write custom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7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Tumbling/hopping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Periodic 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Sliding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Constant 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8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Working with live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Depends on write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Replay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Need to work from log/journal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7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Historical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Unlimited*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02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Ad-hoc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Limited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Built-in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0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ED51-4E06-124A-935D-CA1CABD3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options?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63A7-A0AF-E348-B319-E9DAB29E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dirty="0"/>
              <a:t>Apache Spark</a:t>
            </a:r>
          </a:p>
          <a:p>
            <a:pPr marL="0" indent="0">
              <a:buNone/>
            </a:pPr>
            <a:endParaRPr lang="en-US" sz="3600" dirty="0"/>
          </a:p>
          <a:p>
            <a:pPr marL="457200" lvl="1" indent="0">
              <a:buNone/>
            </a:pPr>
            <a:r>
              <a:rPr lang="en-US" sz="3900" dirty="0"/>
              <a:t>Install your own (Bare metal, VMs, Kubernetes)</a:t>
            </a:r>
          </a:p>
          <a:p>
            <a:pPr marL="914400" lvl="2" indent="0">
              <a:buNone/>
            </a:pPr>
            <a:endParaRPr lang="en-US" sz="3900" dirty="0"/>
          </a:p>
          <a:p>
            <a:pPr marL="457200" lvl="1" indent="0">
              <a:buNone/>
            </a:pPr>
            <a:r>
              <a:rPr lang="en-US" sz="3900" dirty="0"/>
              <a:t>SaaS: Databricks (Spark inventors) on Azure &amp; AWS</a:t>
            </a:r>
          </a:p>
          <a:p>
            <a:pPr marL="457200" lvl="1" indent="0">
              <a:buNone/>
            </a:pPr>
            <a:endParaRPr lang="en-US" sz="3900" dirty="0"/>
          </a:p>
          <a:p>
            <a:pPr marL="457200" lvl="1" indent="0">
              <a:buNone/>
            </a:pPr>
            <a:r>
              <a:rPr lang="en-US" sz="3900" dirty="0"/>
              <a:t>SaaS: HDInsight on Azure (includes Kafka &amp; more)</a:t>
            </a:r>
          </a:p>
          <a:p>
            <a:pPr marL="457200" lvl="1" indent="0">
              <a:buNone/>
            </a:pPr>
            <a:endParaRPr lang="en-US" sz="3900" dirty="0"/>
          </a:p>
          <a:p>
            <a:pPr marL="457200" lvl="1" indent="0">
              <a:buNone/>
            </a:pPr>
            <a:r>
              <a:rPr lang="en-US" sz="3900" dirty="0"/>
              <a:t>SaaS: Elastic Map Reduce (EMR) on AWS</a:t>
            </a:r>
          </a:p>
        </p:txBody>
      </p:sp>
    </p:spTree>
    <p:extLst>
      <p:ext uri="{BB962C8B-B14F-4D97-AF65-F5344CB8AC3E}">
        <p14:creationId xmlns:p14="http://schemas.microsoft.com/office/powerpoint/2010/main" val="368350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533C8B-7264-3F41-97D4-5098FAAB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options?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E2A089-F06E-504B-AB86-5CDF27E45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PaaS (in Azure):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	Stream Analytics</a:t>
            </a:r>
          </a:p>
          <a:p>
            <a:pPr marL="0" indent="0">
              <a:buNone/>
            </a:pPr>
            <a:r>
              <a:rPr lang="en-US" sz="3600" dirty="0"/>
              <a:t>		Easier to use</a:t>
            </a:r>
          </a:p>
          <a:p>
            <a:pPr marL="0" indent="0">
              <a:buNone/>
            </a:pPr>
            <a:r>
              <a:rPr lang="en-US" sz="3600" dirty="0"/>
              <a:t>		Similar queries</a:t>
            </a:r>
          </a:p>
          <a:p>
            <a:pPr marL="0" indent="0">
              <a:buNone/>
            </a:pPr>
            <a:r>
              <a:rPr lang="en-US" sz="3600" dirty="0"/>
              <a:t>		Same windowing</a:t>
            </a:r>
          </a:p>
          <a:p>
            <a:pPr marL="0" indent="0">
              <a:buNone/>
            </a:pPr>
            <a:r>
              <a:rPr lang="en-US" sz="3600" dirty="0"/>
              <a:t>		Limited customization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2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EF61-E4B3-EE46-A458-C074E751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options?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4128-7F93-6847-A6F0-19D49D0A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few client-side libraries: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Kafka Streams (dependent on using Kafka)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Akka</a:t>
            </a:r>
            <a:r>
              <a:rPr lang="en-US" sz="3200" dirty="0"/>
              <a:t> Streams (dependent on </a:t>
            </a:r>
            <a:r>
              <a:rPr lang="en-US" sz="3200" dirty="0" err="1"/>
              <a:t>Akka</a:t>
            </a:r>
            <a:r>
              <a:rPr lang="en-US" sz="3200" dirty="0"/>
              <a:t> actor framework)</a:t>
            </a:r>
          </a:p>
        </p:txBody>
      </p:sp>
    </p:spTree>
    <p:extLst>
      <p:ext uri="{BB962C8B-B14F-4D97-AF65-F5344CB8AC3E}">
        <p14:creationId xmlns:p14="http://schemas.microsoft.com/office/powerpoint/2010/main" val="248836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C2B1-43D6-0F45-A902-34989AAF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Analytics vs Spark?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F43E2F-8987-4340-BA2A-207DEEE87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972653"/>
              </p:ext>
            </p:extLst>
          </p:nvPr>
        </p:nvGraphicFramePr>
        <p:xfrm>
          <a:off x="315310" y="1524000"/>
          <a:ext cx="1170735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6500">
                  <a:extLst>
                    <a:ext uri="{9D8B030D-6E8A-4147-A177-3AD203B41FA5}">
                      <a16:colId xmlns:a16="http://schemas.microsoft.com/office/drawing/2014/main" val="4282924681"/>
                    </a:ext>
                  </a:extLst>
                </a:gridCol>
                <a:gridCol w="4219009">
                  <a:extLst>
                    <a:ext uri="{9D8B030D-6E8A-4147-A177-3AD203B41FA5}">
                      <a16:colId xmlns:a16="http://schemas.microsoft.com/office/drawing/2014/main" val="188611797"/>
                    </a:ext>
                  </a:extLst>
                </a:gridCol>
                <a:gridCol w="4241847">
                  <a:extLst>
                    <a:ext uri="{9D8B030D-6E8A-4147-A177-3AD203B41FA5}">
                      <a16:colId xmlns:a16="http://schemas.microsoft.com/office/drawing/2014/main" val="65836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Stream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82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Managed service?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100% managed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VM or SaaS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56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Connecting inputs &amp; 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Trivial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Requires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7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Breadth of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IoT Hub, Event Hubs,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Expansive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41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Breadth of 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~dozen Azure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Expansive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1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Learning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Stream Analytics temporal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Steep, requires Spark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29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Language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SQL, Python, Scala, Java,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9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289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58197-3CC2-3347-8D81-22FCCAEF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Streaming: Telco data Demos!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6F30F-B93C-904B-AEDD-E1255692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1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1656-3D17-E240-A6DA-F916330D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demos today: Telco!</a:t>
            </a:r>
          </a:p>
        </p:txBody>
      </p:sp>
    </p:spTree>
    <p:extLst>
      <p:ext uri="{BB962C8B-B14F-4D97-AF65-F5344CB8AC3E}">
        <p14:creationId xmlns:p14="http://schemas.microsoft.com/office/powerpoint/2010/main" val="80724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5AC-45F8-334C-A62B-BE101061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1E78-FB0A-214F-ACE1-7CB2E9CB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Slides: </a:t>
            </a:r>
            <a:r>
              <a:rPr lang="en-US" sz="3200" dirty="0" err="1"/>
              <a:t>github.com</a:t>
            </a:r>
            <a:r>
              <a:rPr lang="en-US" sz="3200" dirty="0"/>
              <a:t>/</a:t>
            </a:r>
            <a:r>
              <a:rPr lang="en-US" sz="3200" dirty="0" err="1"/>
              <a:t>dmakogon</a:t>
            </a:r>
            <a:r>
              <a:rPr lang="en-US" sz="3200"/>
              <a:t>/streaming-intro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Databricks notebooks: </a:t>
            </a:r>
            <a:r>
              <a:rPr lang="en-US" sz="3200" dirty="0" err="1"/>
              <a:t>github.com</a:t>
            </a:r>
            <a:r>
              <a:rPr lang="en-US" sz="3200" dirty="0"/>
              <a:t>/</a:t>
            </a:r>
            <a:r>
              <a:rPr lang="en-US" sz="3200" dirty="0" err="1"/>
              <a:t>nzregs</a:t>
            </a:r>
            <a:r>
              <a:rPr lang="en-US" sz="3200" dirty="0"/>
              <a:t>/</a:t>
            </a:r>
            <a:r>
              <a:rPr lang="en-US" sz="3200" dirty="0" err="1"/>
              <a:t>DifinityTelecom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Intro to Stream Analytics (</a:t>
            </a:r>
            <a:r>
              <a:rPr lang="en-US" sz="3200" dirty="0">
                <a:hlinkClick r:id="rId2"/>
              </a:rPr>
              <a:t>link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Intro to Spark (</a:t>
            </a:r>
            <a:r>
              <a:rPr lang="en-US" sz="3200" dirty="0">
                <a:hlinkClick r:id="rId3"/>
              </a:rPr>
              <a:t>link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336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8ED6-5F8D-7947-90ED-76F9D790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talk: Streaming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8F1C0-B6D2-8543-9D85-29C7E345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is stream processing?</a:t>
            </a:r>
          </a:p>
          <a:p>
            <a:pPr marL="0" indent="0">
              <a:buNone/>
            </a:pPr>
            <a:r>
              <a:rPr lang="en-US" sz="3200" dirty="0"/>
              <a:t>Compared to traditional database lookups</a:t>
            </a:r>
          </a:p>
          <a:p>
            <a:pPr marL="0" indent="0">
              <a:buNone/>
            </a:pPr>
            <a:r>
              <a:rPr lang="en-US" sz="3200" dirty="0"/>
              <a:t>What are your options?</a:t>
            </a:r>
          </a:p>
          <a:p>
            <a:pPr marL="0" indent="0">
              <a:buNone/>
            </a:pPr>
            <a:r>
              <a:rPr lang="en-US" sz="3200" dirty="0"/>
              <a:t>Demos</a:t>
            </a:r>
          </a:p>
          <a:p>
            <a:pPr marL="0" indent="0">
              <a:buNone/>
            </a:pPr>
            <a:r>
              <a:rPr lang="en-US" sz="3200" dirty="0"/>
              <a:t>Links to more info</a:t>
            </a:r>
          </a:p>
        </p:txBody>
      </p:sp>
    </p:spTree>
    <p:extLst>
      <p:ext uri="{BB962C8B-B14F-4D97-AF65-F5344CB8AC3E}">
        <p14:creationId xmlns:p14="http://schemas.microsoft.com/office/powerpoint/2010/main" val="50219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8FC1-325C-0942-806E-7D592541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 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AF8F-E9E2-224D-A111-C177734E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Simple definition: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	A way to ingest and query </a:t>
            </a:r>
            <a:r>
              <a:rPr lang="en-US" sz="3600" i="1" dirty="0"/>
              <a:t>live data,</a:t>
            </a:r>
          </a:p>
          <a:p>
            <a:pPr marL="0" indent="0">
              <a:buNone/>
            </a:pPr>
            <a:r>
              <a:rPr lang="en-US" sz="3600" i="1" dirty="0"/>
              <a:t> 	</a:t>
            </a:r>
            <a:r>
              <a:rPr lang="en-US" sz="3600" dirty="0"/>
              <a:t>and draw insights as data is arriving</a:t>
            </a:r>
          </a:p>
        </p:txBody>
      </p:sp>
    </p:spTree>
    <p:extLst>
      <p:ext uri="{BB962C8B-B14F-4D97-AF65-F5344CB8AC3E}">
        <p14:creationId xmlns:p14="http://schemas.microsoft.com/office/powerpoint/2010/main" val="349513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4919-844A-2742-B580-96630978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855A-9FE8-E842-B6E6-4E1A82D8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Vehicle location + speed tracking</a:t>
            </a:r>
          </a:p>
          <a:p>
            <a:pPr marL="0" indent="0">
              <a:buNone/>
            </a:pPr>
            <a:r>
              <a:rPr lang="en-US" sz="3200" dirty="0"/>
              <a:t>Factory assembly lines</a:t>
            </a:r>
          </a:p>
          <a:p>
            <a:pPr marL="0" indent="0">
              <a:buNone/>
            </a:pPr>
            <a:r>
              <a:rPr lang="en-US" sz="3200" dirty="0"/>
              <a:t>Weather tracking</a:t>
            </a:r>
          </a:p>
          <a:p>
            <a:pPr marL="0" indent="0">
              <a:buNone/>
            </a:pPr>
            <a:r>
              <a:rPr lang="en-US" sz="3200" dirty="0"/>
              <a:t>Website clickstreams</a:t>
            </a:r>
          </a:p>
          <a:p>
            <a:pPr marL="0" indent="0">
              <a:buNone/>
            </a:pPr>
            <a:r>
              <a:rPr lang="en-US" sz="3200" dirty="0"/>
              <a:t>Sports data</a:t>
            </a:r>
          </a:p>
          <a:p>
            <a:pPr marL="0" indent="0">
              <a:buNone/>
            </a:pPr>
            <a:r>
              <a:rPr lang="en-US" sz="3200" dirty="0"/>
              <a:t>Aircraft positioning</a:t>
            </a:r>
          </a:p>
        </p:txBody>
      </p:sp>
    </p:spTree>
    <p:extLst>
      <p:ext uri="{BB962C8B-B14F-4D97-AF65-F5344CB8AC3E}">
        <p14:creationId xmlns:p14="http://schemas.microsoft.com/office/powerpoint/2010/main" val="32445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831A-39BF-0A49-B3D8-FF4B1B79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555D-8B5C-B541-B581-381AA392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Time-based windows are the magic of stream processing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Three core window types: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Tumbling</a:t>
            </a:r>
          </a:p>
          <a:p>
            <a:pPr marL="0" indent="0">
              <a:buNone/>
            </a:pPr>
            <a:r>
              <a:rPr lang="en-US" sz="3200" dirty="0"/>
              <a:t>Hopping</a:t>
            </a:r>
          </a:p>
          <a:p>
            <a:pPr marL="0" indent="0">
              <a:buNone/>
            </a:pPr>
            <a:r>
              <a:rPr lang="en-US" sz="3200" dirty="0"/>
              <a:t>Sliding</a:t>
            </a:r>
          </a:p>
        </p:txBody>
      </p:sp>
    </p:spTree>
    <p:extLst>
      <p:ext uri="{BB962C8B-B14F-4D97-AF65-F5344CB8AC3E}">
        <p14:creationId xmlns:p14="http://schemas.microsoft.com/office/powerpoint/2010/main" val="411790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607B-F665-144C-8B4D-3C0EE73F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Tumbling windows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93BFF-7FF9-F64A-8B94-8B35695E7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82211"/>
              </p:ext>
            </p:extLst>
          </p:nvPr>
        </p:nvGraphicFramePr>
        <p:xfrm>
          <a:off x="838200" y="3654425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334377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655329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1093824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Three  1-minute tumbling windows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01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Minute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Minute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Minute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6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40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5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86069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41E243-7E13-464F-9ECC-C11CCE32176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Consecutive time windows, no overlap</a:t>
            </a:r>
          </a:p>
        </p:txBody>
      </p:sp>
    </p:spTree>
    <p:extLst>
      <p:ext uri="{BB962C8B-B14F-4D97-AF65-F5344CB8AC3E}">
        <p14:creationId xmlns:p14="http://schemas.microsoft.com/office/powerpoint/2010/main" val="287965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607B-F665-144C-8B4D-3C0EE73F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Hopping windows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41E243-7E13-464F-9ECC-C11CCE32176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Similar to tumbling window, but windows can overlap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Data can appear in multiple windows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1EEAEAE-76E8-B04E-B308-5A440196C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990845"/>
              </p:ext>
            </p:extLst>
          </p:nvPr>
        </p:nvGraphicFramePr>
        <p:xfrm>
          <a:off x="838200" y="4158921"/>
          <a:ext cx="10515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419354050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8207586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553741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899935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410676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0548192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7575518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245442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56424322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 overlapping 1-minute hopping windows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0547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273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8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887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95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607B-F665-144C-8B4D-3C0EE73F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41E243-7E13-464F-9ECC-C11CCE32176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A continuously-moving window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Results emitted only when a window has data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03B0AFF-A8EB-4842-B937-931E77CED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619158"/>
              </p:ext>
            </p:extLst>
          </p:nvPr>
        </p:nvGraphicFramePr>
        <p:xfrm>
          <a:off x="838191" y="4151621"/>
          <a:ext cx="1051560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67">
                  <a:extLst>
                    <a:ext uri="{9D8B030D-6E8A-4147-A177-3AD203B41FA5}">
                      <a16:colId xmlns:a16="http://schemas.microsoft.com/office/drawing/2014/main" val="322090394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133849962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4104174685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162980325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893393354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34554087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05841260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83371630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827040548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1224992310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1397929159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4152670802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989109626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581867978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00970835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585882766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145064965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347966878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414521134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1651282666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931366995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1893419759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422926492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1238145721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781813071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4615931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464538643"/>
                    </a:ext>
                  </a:extLst>
                </a:gridCol>
              </a:tblGrid>
              <a:tr h="370840">
                <a:tc gridSpan="27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Continuous 1-minute sliding window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89504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9759566"/>
                  </a:ext>
                </a:extLst>
              </a:tr>
              <a:tr h="387623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32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590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72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8FC1-325C-0942-806E-7D592541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Myths* debunked: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AF8F-E9E2-224D-A111-C177734EB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Streaming replaces database queries</a:t>
            </a:r>
          </a:p>
          <a:p>
            <a:pPr marL="0" indent="0">
              <a:buNone/>
            </a:pPr>
            <a:r>
              <a:rPr lang="en-US" sz="3200" dirty="0"/>
              <a:t>Streaming is only needed for massive scale data</a:t>
            </a:r>
          </a:p>
          <a:p>
            <a:pPr marL="0" indent="0">
              <a:buNone/>
            </a:pPr>
            <a:r>
              <a:rPr lang="en-US" sz="3200" dirty="0"/>
              <a:t>I only need streaming for IoT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A13BC-048D-844F-9B74-8E6A8E861E79}"/>
              </a:ext>
            </a:extLst>
          </p:cNvPr>
          <p:cNvSpPr txBox="1">
            <a:spLocks/>
          </p:cNvSpPr>
          <p:nvPr/>
        </p:nvSpPr>
        <p:spPr>
          <a:xfrm>
            <a:off x="1676400" y="5532437"/>
            <a:ext cx="10515600" cy="107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* Assumptions I've personally heard people make</a:t>
            </a:r>
          </a:p>
        </p:txBody>
      </p:sp>
    </p:spTree>
    <p:extLst>
      <p:ext uri="{BB962C8B-B14F-4D97-AF65-F5344CB8AC3E}">
        <p14:creationId xmlns:p14="http://schemas.microsoft.com/office/powerpoint/2010/main" val="422896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459</Words>
  <Application>Microsoft Macintosh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Beginner’s Guide  to the Stream Processing Galaxy</vt:lpstr>
      <vt:lpstr>Today’s talk: Streaming data!</vt:lpstr>
      <vt:lpstr>What is Stream processing?</vt:lpstr>
      <vt:lpstr>Examples of live data</vt:lpstr>
      <vt:lpstr>Temporal capabilities</vt:lpstr>
      <vt:lpstr>Tumbling windows</vt:lpstr>
      <vt:lpstr>Hopping windows</vt:lpstr>
      <vt:lpstr>Sliding windows</vt:lpstr>
      <vt:lpstr>Myths* debunked:</vt:lpstr>
      <vt:lpstr>Compared to "just do database queries"</vt:lpstr>
      <vt:lpstr>What are your options?</vt:lpstr>
      <vt:lpstr>What are your options?</vt:lpstr>
      <vt:lpstr>What are your options?</vt:lpstr>
      <vt:lpstr>Stream Analytics vs Spark?</vt:lpstr>
      <vt:lpstr>Streaming: Telco data Demos!</vt:lpstr>
      <vt:lpstr>Our demos today: Telco!</vt:lpstr>
      <vt:lpstr>More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Beginner’s Guide to the Stream Processing Galaxy</dc:title>
  <dc:creator>David Makogon</dc:creator>
  <cp:lastModifiedBy>David Makogon</cp:lastModifiedBy>
  <cp:revision>42</cp:revision>
  <dcterms:created xsi:type="dcterms:W3CDTF">2019-06-06T12:16:10Z</dcterms:created>
  <dcterms:modified xsi:type="dcterms:W3CDTF">2019-06-18T11:35:14Z</dcterms:modified>
</cp:coreProperties>
</file>