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1" r:id="rId8"/>
    <p:sldId id="262" r:id="rId9"/>
    <p:sldId id="269" r:id="rId10"/>
    <p:sldId id="263" r:id="rId11"/>
    <p:sldId id="266" r:id="rId12"/>
    <p:sldId id="268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4C479-D272-4401-9E75-CDBC14EAB136}" v="602" dt="2024-05-28T20:46:23.577"/>
    <p1510:client id="{A2E6DD74-1657-468E-AF14-9C6AC6477A03}" v="571" dt="2024-05-30T13:22:1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warsingj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light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flight-p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Aircraft Safety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May 31, 2024</a:t>
            </a:r>
          </a:p>
        </p:txBody>
      </p:sp>
      <p:pic>
        <p:nvPicPr>
          <p:cNvPr id="4" name="Picture 3" descr="Free Images : sky, airplane, vehicle, airline, aviation, flight ...">
            <a:extLst>
              <a:ext uri="{FF2B5EF4-FFF2-40B4-BE49-F238E27FC236}">
                <a16:creationId xmlns:a16="http://schemas.microsoft.com/office/drawing/2014/main" id="{345D1786-971B-42CC-5108-B3D371980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8" r="26481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2962-CAB0-6D3F-817F-58FE1DCB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20" y="1182419"/>
            <a:ext cx="9702572" cy="485731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7CAD7-7F77-8210-452A-1DE9D17A1BE4}"/>
              </a:ext>
            </a:extLst>
          </p:cNvPr>
          <p:cNvSpPr/>
          <p:nvPr/>
        </p:nvSpPr>
        <p:spPr>
          <a:xfrm>
            <a:off x="828676" y="3592374"/>
            <a:ext cx="1214437" cy="1936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F3EF1A6-3DC6-BB5E-1474-9C45AE78621C}"/>
              </a:ext>
            </a:extLst>
          </p:cNvPr>
          <p:cNvSpPr/>
          <p:nvPr/>
        </p:nvSpPr>
        <p:spPr>
          <a:xfrm>
            <a:off x="388120" y="5789482"/>
            <a:ext cx="1184069" cy="461818"/>
          </a:xfrm>
          <a:prstGeom prst="wedgeRoundRectCallout">
            <a:avLst>
              <a:gd name="adj1" fmla="val 48615"/>
              <a:gd name="adj2" fmla="val -113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822C4-3800-6EDF-12AC-F93D681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8" y="246316"/>
            <a:ext cx="9950103" cy="7245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Non-Fatal Injury Rates for Medium Class</a:t>
            </a:r>
          </a:p>
        </p:txBody>
      </p:sp>
    </p:spTree>
    <p:extLst>
      <p:ext uri="{BB962C8B-B14F-4D97-AF65-F5344CB8AC3E}">
        <p14:creationId xmlns:p14="http://schemas.microsoft.com/office/powerpoint/2010/main" val="22423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2962-CAB0-6D3F-817F-58FE1DCB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20" y="1182419"/>
            <a:ext cx="9702572" cy="485731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7CAD7-7F77-8210-452A-1DE9D17A1BE4}"/>
              </a:ext>
            </a:extLst>
          </p:cNvPr>
          <p:cNvSpPr/>
          <p:nvPr/>
        </p:nvSpPr>
        <p:spPr>
          <a:xfrm>
            <a:off x="1643064" y="3000376"/>
            <a:ext cx="1236082" cy="2670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F3EF1A6-3DC6-BB5E-1474-9C45AE78621C}"/>
              </a:ext>
            </a:extLst>
          </p:cNvPr>
          <p:cNvSpPr/>
          <p:nvPr/>
        </p:nvSpPr>
        <p:spPr>
          <a:xfrm>
            <a:off x="4017005" y="3971926"/>
            <a:ext cx="2640820" cy="860008"/>
          </a:xfrm>
          <a:prstGeom prst="wedgeRoundRectCallout">
            <a:avLst>
              <a:gd name="adj1" fmla="val -94727"/>
              <a:gd name="adj2" fmla="val 215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fatalities: drill down to non-fatal rates among these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822C4-3800-6EDF-12AC-F93D681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8" y="246316"/>
            <a:ext cx="9950103" cy="7245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Fatality Rates for Large Class Models</a:t>
            </a:r>
          </a:p>
        </p:txBody>
      </p:sp>
    </p:spTree>
    <p:extLst>
      <p:ext uri="{BB962C8B-B14F-4D97-AF65-F5344CB8AC3E}">
        <p14:creationId xmlns:p14="http://schemas.microsoft.com/office/powerpoint/2010/main" val="12929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2962-CAB0-6D3F-817F-58FE1DCB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20" y="1182419"/>
            <a:ext cx="9702572" cy="485731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7CAD7-7F77-8210-452A-1DE9D17A1BE4}"/>
              </a:ext>
            </a:extLst>
          </p:cNvPr>
          <p:cNvSpPr/>
          <p:nvPr/>
        </p:nvSpPr>
        <p:spPr>
          <a:xfrm>
            <a:off x="757238" y="4043362"/>
            <a:ext cx="1285875" cy="1485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F3EF1A6-3DC6-BB5E-1474-9C45AE78621C}"/>
              </a:ext>
            </a:extLst>
          </p:cNvPr>
          <p:cNvSpPr/>
          <p:nvPr/>
        </p:nvSpPr>
        <p:spPr>
          <a:xfrm>
            <a:off x="251825" y="5808820"/>
            <a:ext cx="1184069" cy="461818"/>
          </a:xfrm>
          <a:prstGeom prst="wedgeRoundRectCallout">
            <a:avLst>
              <a:gd name="adj1" fmla="val 51028"/>
              <a:gd name="adj2" fmla="val -12896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822C4-3800-6EDF-12AC-F93D681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8" y="246316"/>
            <a:ext cx="9950103" cy="7245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Non-Fatal Injury Rates for Large Class</a:t>
            </a:r>
          </a:p>
        </p:txBody>
      </p:sp>
    </p:spTree>
    <p:extLst>
      <p:ext uri="{BB962C8B-B14F-4D97-AF65-F5344CB8AC3E}">
        <p14:creationId xmlns:p14="http://schemas.microsoft.com/office/powerpoint/2010/main" val="288658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8E76-5031-CAD6-8D3E-FCA21B1A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91" y="127712"/>
            <a:ext cx="9950103" cy="790221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Conclusions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2EFC-E36A-06F8-370F-5C75BD37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04" y="1193099"/>
            <a:ext cx="9950103" cy="5222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We </a:t>
            </a:r>
            <a:r>
              <a:rPr lang="en-US" sz="1600" b="1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do not recommend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the use of </a:t>
            </a:r>
            <a:r>
              <a:rPr lang="en-US" sz="1600" b="1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Small Class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planes because their fatality rate is much higher.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If necessary, safest aircraft are Cessna models 150, 172, 180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For </a:t>
            </a:r>
            <a:r>
              <a:rPr lang="en-US" sz="1600" b="1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Medium Class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we recommend the following models: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Boeing 737, 737-7H4, 757-223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For </a:t>
            </a:r>
            <a:r>
              <a:rPr lang="en-US" sz="1600" b="1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Large Class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we recommend the following models: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Boeing 757-222, 747-400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Airbus A321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Next Steps: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Analyze geographic location effects for recommended models to optimize safety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Acquire non-accident flight record data to analyze the volume of safe flights by model and potential markets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Return on Investment (ROI) analysis based on MSRP data, purchase availability and loan rates for safe model recommendations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DCD0-B447-7ECC-1444-A5A53E38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95" y="767"/>
            <a:ext cx="9950103" cy="1507376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051B-AB2F-5EF5-A41E-82DD01C5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Please direct any questions you may have to Dale Deford and James Warsing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Dale Deford: daledeford@gmail.com</a:t>
            </a: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James Warsing: </a:t>
            </a:r>
            <a:r>
              <a:rPr lang="en-US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warsingjt@gmail.com</a:t>
            </a:r>
            <a:endParaRPr lang="en-US">
              <a:solidFill>
                <a:schemeClr val="bg1"/>
              </a:solidFill>
              <a:hlinkClick r:id="rId2"/>
            </a:endParaRP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james-warsing</a:t>
            </a:r>
          </a:p>
        </p:txBody>
      </p:sp>
    </p:spTree>
    <p:extLst>
      <p:ext uri="{BB962C8B-B14F-4D97-AF65-F5344CB8AC3E}">
        <p14:creationId xmlns:p14="http://schemas.microsoft.com/office/powerpoint/2010/main" val="34273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7E4-DA2C-531D-8782-95CA17B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7B1-1FBC-9D4A-7C0A-3CC8B5AA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Analysis of a national aviation accident database assessing risk of injury for a variety of airplane models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Assesses risk based on fatal and non-fatal injury rates of aircraft models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Recommendation of three safest aircraft models, based on historical injury rates, for each of three passenger capacity classes (small, medium, large)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5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8EC66-13B9-6631-F92A-AC98792F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042B-7B1C-DE68-94DD-EF922A93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Business Problem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Conclusions</a:t>
            </a:r>
          </a:p>
          <a:p>
            <a:endParaRPr lang="en-US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white airplane in the sky&#10;&#10;Description automatically generated">
            <a:extLst>
              <a:ext uri="{FF2B5EF4-FFF2-40B4-BE49-F238E27FC236}">
                <a16:creationId xmlns:a16="http://schemas.microsoft.com/office/drawing/2014/main" id="{D0400636-3597-5B56-CBE9-36BDC5B6C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5575" y="2085772"/>
            <a:ext cx="4316139" cy="25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8EC66-13B9-6631-F92A-AC98792F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02" y="186729"/>
            <a:ext cx="4140096" cy="1507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042B-7B1C-DE68-94DD-EF922A93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86" y="2227517"/>
            <a:ext cx="6062258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venir Next LT Pro Light"/>
                <a:cs typeface="Arial"/>
              </a:rPr>
              <a:t>The company is interested in purchasing and operating airplanes for commercial and private enterprises and needs recommendation from a safety perspective.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Avenir Next LT Pro Light"/>
              <a:cs typeface="Arial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venir Next LT Pro Light"/>
                <a:cs typeface="Arial"/>
              </a:rPr>
              <a:t>This assessment will make and aircraft model recommendations based on historical injury outcomes; prioritizing minimizing fatal then non-fatal injury rates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white airplane in the sky&#10;&#10;Description automatically generated">
            <a:extLst>
              <a:ext uri="{FF2B5EF4-FFF2-40B4-BE49-F238E27FC236}">
                <a16:creationId xmlns:a16="http://schemas.microsoft.com/office/drawing/2014/main" id="{6E2BD609-C5B9-CF7B-1683-62EF5618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5575" y="2085772"/>
            <a:ext cx="4316139" cy="25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EF68-876E-6C33-C553-56E8D649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0"/>
            <a:ext cx="9950103" cy="15073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243-2E3C-FEED-1724-097D40EE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941541"/>
            <a:ext cx="6937926" cy="40877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Source : National Transportation Safety Board (NTSB)  aviation accident/incident database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Performed on 68,000 records of individual crash events spanning the U.S. from years 1982 to 2022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Assessment based on aircraft make, model, passenger capacity, injury rates (fatal and non-fatal)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Only aircraft models that had a history of at least 1000 total passengers involved in accidents were considered, narrowing the field to 36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57449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758-A0A7-825D-1FAD-F56D022F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35" y="165461"/>
            <a:ext cx="9950103" cy="82119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Capacity Classes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392A6-57C7-8C1D-0C05-B86AB8987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061" y="1226888"/>
            <a:ext cx="7335984" cy="43221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20A09-1201-C99E-CD68-432078CABE4C}"/>
              </a:ext>
            </a:extLst>
          </p:cNvPr>
          <p:cNvSpPr txBox="1"/>
          <p:nvPr/>
        </p:nvSpPr>
        <p:spPr>
          <a:xfrm>
            <a:off x="3114675" y="3359316"/>
            <a:ext cx="1347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1 – 2 </a:t>
            </a:r>
          </a:p>
          <a:p>
            <a:r>
              <a:rPr lang="en-US" b="1" dirty="0">
                <a:solidFill>
                  <a:schemeClr val="bg1"/>
                </a:solidFill>
              </a:rPr>
              <a:t>Passenger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4001-B322-9E0F-E533-CDB3BEFDF27A}"/>
              </a:ext>
            </a:extLst>
          </p:cNvPr>
          <p:cNvSpPr txBox="1"/>
          <p:nvPr/>
        </p:nvSpPr>
        <p:spPr>
          <a:xfrm>
            <a:off x="5095869" y="3387981"/>
            <a:ext cx="1457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&gt; 150</a:t>
            </a:r>
          </a:p>
          <a:p>
            <a:r>
              <a:rPr lang="en-US" b="1" dirty="0">
                <a:solidFill>
                  <a:schemeClr val="bg1"/>
                </a:solidFill>
              </a:rPr>
              <a:t>Passenger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D497C-AB61-BCD9-6FC8-C5F4CC072AC0}"/>
              </a:ext>
            </a:extLst>
          </p:cNvPr>
          <p:cNvSpPr txBox="1"/>
          <p:nvPr/>
        </p:nvSpPr>
        <p:spPr>
          <a:xfrm>
            <a:off x="6803877" y="3429000"/>
            <a:ext cx="1457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70 - 150</a:t>
            </a:r>
          </a:p>
          <a:p>
            <a:r>
              <a:rPr lang="en-US" b="1" dirty="0">
                <a:solidFill>
                  <a:schemeClr val="bg1"/>
                </a:solidFill>
              </a:rPr>
              <a:t>Passenger</a:t>
            </a:r>
          </a:p>
        </p:txBody>
      </p:sp>
    </p:spTree>
    <p:extLst>
      <p:ext uri="{BB962C8B-B14F-4D97-AF65-F5344CB8AC3E}">
        <p14:creationId xmlns:p14="http://schemas.microsoft.com/office/powerpoint/2010/main" val="230859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758-A0A7-825D-1FAD-F56D022F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36" y="300038"/>
            <a:ext cx="9950103" cy="7354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Fatality Rates by Class</a:t>
            </a:r>
            <a:endParaRPr lang="en-US" dirty="0"/>
          </a:p>
        </p:txBody>
      </p:sp>
      <p:pic>
        <p:nvPicPr>
          <p:cNvPr id="4" name="Content Placeholder 3" descr="A graph of a number of deaths per hundred passengers&#10;&#10;Description automatically generated">
            <a:extLst>
              <a:ext uri="{FF2B5EF4-FFF2-40B4-BE49-F238E27FC236}">
                <a16:creationId xmlns:a16="http://schemas.microsoft.com/office/drawing/2014/main" id="{18A392A6-57C7-8C1D-0C05-B86AB8987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36" y="1488295"/>
            <a:ext cx="7170602" cy="42247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20A09-1201-C99E-CD68-432078CABE4C}"/>
              </a:ext>
            </a:extLst>
          </p:cNvPr>
          <p:cNvSpPr txBox="1"/>
          <p:nvPr/>
        </p:nvSpPr>
        <p:spPr>
          <a:xfrm>
            <a:off x="7869368" y="1951672"/>
            <a:ext cx="36606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Smaller aircraft have a much higher potential for fatality than the larger counterparts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94C8-1731-A267-B2F4-88E12181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75" y="346329"/>
            <a:ext cx="9950103" cy="7245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Fatality Rates for Small Class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2962-CAB0-6D3F-817F-58FE1DCB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483" y="1486677"/>
            <a:ext cx="9113401" cy="4562359"/>
          </a:xfr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064378A-5A3C-45D7-9A87-72FD8530623D}"/>
              </a:ext>
            </a:extLst>
          </p:cNvPr>
          <p:cNvSpPr txBox="1"/>
          <p:nvPr/>
        </p:nvSpPr>
        <p:spPr>
          <a:xfrm>
            <a:off x="1752711" y="4849034"/>
            <a:ext cx="243978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FFFC00"/>
                </a:solidFill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C67EE-69AC-FD14-5C53-3F29D56D4A5B}"/>
              </a:ext>
            </a:extLst>
          </p:cNvPr>
          <p:cNvSpPr/>
          <p:nvPr/>
        </p:nvSpPr>
        <p:spPr>
          <a:xfrm>
            <a:off x="1274617" y="4710545"/>
            <a:ext cx="942109" cy="923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CDFBEFC-FB12-D31B-6A59-E195998CD69E}"/>
              </a:ext>
            </a:extLst>
          </p:cNvPr>
          <p:cNvSpPr/>
          <p:nvPr/>
        </p:nvSpPr>
        <p:spPr>
          <a:xfrm>
            <a:off x="485327" y="5929746"/>
            <a:ext cx="1184069" cy="461818"/>
          </a:xfrm>
          <a:prstGeom prst="wedgeRoundRectCallout">
            <a:avLst>
              <a:gd name="adj1" fmla="val 48615"/>
              <a:gd name="adj2" fmla="val -113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SAFEST</a:t>
            </a:r>
          </a:p>
        </p:txBody>
      </p:sp>
    </p:spTree>
    <p:extLst>
      <p:ext uri="{BB962C8B-B14F-4D97-AF65-F5344CB8AC3E}">
        <p14:creationId xmlns:p14="http://schemas.microsoft.com/office/powerpoint/2010/main" val="20166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2962-CAB0-6D3F-817F-58FE1DCB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20" y="1182419"/>
            <a:ext cx="9702572" cy="485731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7CAD7-7F77-8210-452A-1DE9D17A1BE4}"/>
              </a:ext>
            </a:extLst>
          </p:cNvPr>
          <p:cNvSpPr/>
          <p:nvPr/>
        </p:nvSpPr>
        <p:spPr>
          <a:xfrm>
            <a:off x="1643064" y="3000376"/>
            <a:ext cx="1236082" cy="2670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F3EF1A6-3DC6-BB5E-1474-9C45AE78621C}"/>
              </a:ext>
            </a:extLst>
          </p:cNvPr>
          <p:cNvSpPr/>
          <p:nvPr/>
        </p:nvSpPr>
        <p:spPr>
          <a:xfrm>
            <a:off x="4017005" y="3971926"/>
            <a:ext cx="2640820" cy="860008"/>
          </a:xfrm>
          <a:prstGeom prst="wedgeRoundRectCallout">
            <a:avLst>
              <a:gd name="adj1" fmla="val -94727"/>
              <a:gd name="adj2" fmla="val 215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fatalities: drill down to non-fatal rates among these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822C4-3800-6EDF-12AC-F93D681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8" y="246316"/>
            <a:ext cx="9950103" cy="7245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 – Fatality Rates for Medium Class Models</a:t>
            </a:r>
          </a:p>
        </p:txBody>
      </p:sp>
    </p:spTree>
    <p:extLst>
      <p:ext uri="{BB962C8B-B14F-4D97-AF65-F5344CB8AC3E}">
        <p14:creationId xmlns:p14="http://schemas.microsoft.com/office/powerpoint/2010/main" val="29526931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153</TotalTime>
  <Words>453</Words>
  <Application>Microsoft Office PowerPoint</Application>
  <PresentationFormat>Widescreen</PresentationFormat>
  <Paragraphs>70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BlocksVTI</vt:lpstr>
      <vt:lpstr>Aircraft Safety Risk Analysis</vt:lpstr>
      <vt:lpstr>Summary</vt:lpstr>
      <vt:lpstr>Outline</vt:lpstr>
      <vt:lpstr>Business Problem</vt:lpstr>
      <vt:lpstr>Data Analysis</vt:lpstr>
      <vt:lpstr>Results – Capacity Classes</vt:lpstr>
      <vt:lpstr>Results – Fatality Rates by Class</vt:lpstr>
      <vt:lpstr>Results – Fatality Rates for Small Class Models</vt:lpstr>
      <vt:lpstr>Results – Fatality Rates for Medium Class Models</vt:lpstr>
      <vt:lpstr>Results – Non-Fatal Injury Rates for Medium Class</vt:lpstr>
      <vt:lpstr>Results – Fatality Rates for Large Class Models</vt:lpstr>
      <vt:lpstr>Results – Non-Fatal Injury Rates for Large Class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Dale DeFord</cp:lastModifiedBy>
  <cp:revision>8</cp:revision>
  <dcterms:created xsi:type="dcterms:W3CDTF">2024-05-28T19:43:03Z</dcterms:created>
  <dcterms:modified xsi:type="dcterms:W3CDTF">2024-05-31T00:02:21Z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