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75" r:id="rId8"/>
    <p:sldId id="288" r:id="rId9"/>
    <p:sldId id="289" r:id="rId10"/>
    <p:sldId id="271" r:id="rId11"/>
    <p:sldId id="272" r:id="rId12"/>
    <p:sldId id="285" r:id="rId13"/>
    <p:sldId id="286" r:id="rId14"/>
    <p:sldId id="273" r:id="rId15"/>
    <p:sldId id="274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Inter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sari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5"/>
    <a:srgbClr val="FF9797"/>
    <a:srgbClr val="C36CF8"/>
    <a:srgbClr val="E5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14C69-C364-42FB-AC72-051BE18DF93B}">
  <a:tblStyle styleId="{31F14C69-C364-42FB-AC72-051BE18DF9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70" autoAdjust="0"/>
  </p:normalViewPr>
  <p:slideViewPr>
    <p:cSldViewPr snapToGrid="0">
      <p:cViewPr>
        <p:scale>
          <a:sx n="125" d="100"/>
          <a:sy n="125" d="100"/>
        </p:scale>
        <p:origin x="276" y="33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a5f737f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a5f737f6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eb5e0b493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eb5e0b493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eb7c970f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eb7c970f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eb7c970f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eb7c970f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eb7c970f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eb7c970f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94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eb5e0b4935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eb5e0b4935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eb5e0b4935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eb5e0b4935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eb6b1a3f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eb6b1a3f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eb5e0b49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eb5e0b49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eb5e0b49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eb5e0b49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0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eb5e0b49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eb5e0b49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60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47750"/>
            <a:ext cx="4068300" cy="21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50" y="3387241"/>
            <a:ext cx="2003700" cy="60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524250" y="1617588"/>
            <a:ext cx="49065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3524250" y="3028813"/>
            <a:ext cx="4906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137975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821275" y="113797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1726727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1821275" y="172672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315478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1821275" y="231547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2904230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1821275" y="290422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796200" y="3492981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1821275" y="349297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4081733"/>
            <a:ext cx="806700" cy="44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1821275" y="4081725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354525" y="7546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3354525" y="1443050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6"/>
          <p:cNvGrpSpPr/>
          <p:nvPr/>
        </p:nvGrpSpPr>
        <p:grpSpPr>
          <a:xfrm rot="10800000">
            <a:off x="-248854" y="2476924"/>
            <a:ext cx="2185202" cy="2744414"/>
            <a:chOff x="7325359" y="2505122"/>
            <a:chExt cx="2185202" cy="2744414"/>
          </a:xfrm>
        </p:grpSpPr>
        <p:sp>
          <p:nvSpPr>
            <p:cNvPr id="94" name="Google Shape;94;p16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1550700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5619774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1550700" y="3485675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5619774" y="3485675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>
            <a:off x="1550700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1550700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>
            <a:off x="561977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8"/>
          </p:nvPr>
        </p:nvSpPr>
        <p:spPr>
          <a:xfrm>
            <a:off x="561977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 rot="10800000" flipH="1">
            <a:off x="-146081" y="2087617"/>
            <a:ext cx="1544064" cy="1939203"/>
            <a:chOff x="7325359" y="2505122"/>
            <a:chExt cx="2185202" cy="2744414"/>
          </a:xfrm>
        </p:grpSpPr>
        <p:sp>
          <p:nvSpPr>
            <p:cNvPr id="108" name="Google Shape;108;p17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6687238" y="980285"/>
            <a:ext cx="2994931" cy="3103538"/>
            <a:chOff x="6453863" y="2220473"/>
            <a:chExt cx="2994931" cy="3103538"/>
          </a:xfrm>
        </p:grpSpPr>
        <p:sp>
          <p:nvSpPr>
            <p:cNvPr id="111" name="Google Shape;111;p17"/>
            <p:cNvSpPr/>
            <p:nvPr/>
          </p:nvSpPr>
          <p:spPr>
            <a:xfrm flipH="1">
              <a:off x="8541296" y="402769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6597684" y="3431590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453863" y="262447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295977" y="2220473"/>
              <a:ext cx="1152816" cy="99835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2"/>
          </p:nvPr>
        </p:nvSpPr>
        <p:spPr>
          <a:xfrm>
            <a:off x="3405498" y="1710149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3"/>
          </p:nvPr>
        </p:nvSpPr>
        <p:spPr>
          <a:xfrm>
            <a:off x="720000" y="3498801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"/>
          </p:nvPr>
        </p:nvSpPr>
        <p:spPr>
          <a:xfrm>
            <a:off x="3405498" y="3498797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5"/>
          </p:nvPr>
        </p:nvSpPr>
        <p:spPr>
          <a:xfrm>
            <a:off x="6090997" y="1710149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6"/>
          </p:nvPr>
        </p:nvSpPr>
        <p:spPr>
          <a:xfrm>
            <a:off x="6090997" y="3498797"/>
            <a:ext cx="2328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7"/>
          </p:nvPr>
        </p:nvSpPr>
        <p:spPr>
          <a:xfrm>
            <a:off x="724588" y="1017725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8"/>
          </p:nvPr>
        </p:nvSpPr>
        <p:spPr>
          <a:xfrm>
            <a:off x="3405498" y="1017725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9"/>
          </p:nvPr>
        </p:nvSpPr>
        <p:spPr>
          <a:xfrm>
            <a:off x="6095232" y="1017725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3"/>
          </p:nvPr>
        </p:nvSpPr>
        <p:spPr>
          <a:xfrm>
            <a:off x="724588" y="2803098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4"/>
          </p:nvPr>
        </p:nvSpPr>
        <p:spPr>
          <a:xfrm>
            <a:off x="3405498" y="2803098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15"/>
          </p:nvPr>
        </p:nvSpPr>
        <p:spPr>
          <a:xfrm>
            <a:off x="6095232" y="2803098"/>
            <a:ext cx="23289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 flipH="1">
            <a:off x="7210134" y="2570872"/>
            <a:ext cx="2185202" cy="2744414"/>
            <a:chOff x="7325359" y="2505122"/>
            <a:chExt cx="2185202" cy="2744414"/>
          </a:xfrm>
        </p:grpSpPr>
        <p:sp>
          <p:nvSpPr>
            <p:cNvPr id="131" name="Google Shape;131;p18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9"/>
          <p:cNvGrpSpPr/>
          <p:nvPr/>
        </p:nvGrpSpPr>
        <p:grpSpPr>
          <a:xfrm rot="10800000">
            <a:off x="-332116" y="1583222"/>
            <a:ext cx="2185202" cy="2744414"/>
            <a:chOff x="7325359" y="2505122"/>
            <a:chExt cx="2185202" cy="2744414"/>
          </a:xfrm>
        </p:grpSpPr>
        <p:sp>
          <p:nvSpPr>
            <p:cNvPr id="137" name="Google Shape;137;p19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453863" y="2220473"/>
            <a:ext cx="2994931" cy="3103538"/>
            <a:chOff x="6453863" y="2220473"/>
            <a:chExt cx="2994931" cy="3103538"/>
          </a:xfrm>
        </p:grpSpPr>
        <p:sp>
          <p:nvSpPr>
            <p:cNvPr id="143" name="Google Shape;143;p20"/>
            <p:cNvSpPr/>
            <p:nvPr/>
          </p:nvSpPr>
          <p:spPr>
            <a:xfrm flipH="1">
              <a:off x="8541296" y="402769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597684" y="3431590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453863" y="262447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8295977" y="2220473"/>
              <a:ext cx="1152816" cy="99835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18025" y="2701575"/>
            <a:ext cx="3248700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18025" y="1586925"/>
            <a:ext cx="1803000" cy="935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4454945" y="4047802"/>
            <a:ext cx="398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Rosario"/>
                <a:ea typeface="Rosario"/>
                <a:cs typeface="Rosario"/>
                <a:sym typeface="Rosario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endParaRPr sz="1000" b="1" u="sng">
              <a:solidFill>
                <a:schemeClr val="dk1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4454945" y="507275"/>
            <a:ext cx="3988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4454900" y="1330176"/>
            <a:ext cx="3988500" cy="1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 rot="10800000">
            <a:off x="7833305" y="2127317"/>
            <a:ext cx="1544064" cy="1939203"/>
            <a:chOff x="7325359" y="2505122"/>
            <a:chExt cx="2185202" cy="2744414"/>
          </a:xfrm>
        </p:grpSpPr>
        <p:sp>
          <p:nvSpPr>
            <p:cNvPr id="155" name="Google Shape;155;p23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3"/>
          <p:cNvGrpSpPr/>
          <p:nvPr/>
        </p:nvGrpSpPr>
        <p:grpSpPr>
          <a:xfrm flipH="1">
            <a:off x="-450881" y="1019985"/>
            <a:ext cx="2994931" cy="3103538"/>
            <a:chOff x="6453863" y="2220473"/>
            <a:chExt cx="2994931" cy="3103538"/>
          </a:xfrm>
        </p:grpSpPr>
        <p:sp>
          <p:nvSpPr>
            <p:cNvPr id="158" name="Google Shape;158;p23"/>
            <p:cNvSpPr/>
            <p:nvPr/>
          </p:nvSpPr>
          <p:spPr>
            <a:xfrm flipH="1">
              <a:off x="8541296" y="402769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597684" y="3431590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6453863" y="262447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295977" y="2220473"/>
              <a:ext cx="1152816" cy="99835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4"/>
          <p:cNvGrpSpPr/>
          <p:nvPr/>
        </p:nvGrpSpPr>
        <p:grpSpPr>
          <a:xfrm>
            <a:off x="5175400" y="1307475"/>
            <a:ext cx="4164000" cy="2966050"/>
            <a:chOff x="5175400" y="1307475"/>
            <a:chExt cx="4164000" cy="2966050"/>
          </a:xfrm>
        </p:grpSpPr>
        <p:sp>
          <p:nvSpPr>
            <p:cNvPr id="164" name="Google Shape;164;p24"/>
            <p:cNvSpPr/>
            <p:nvPr/>
          </p:nvSpPr>
          <p:spPr>
            <a:xfrm>
              <a:off x="5175400" y="1726725"/>
              <a:ext cx="806700" cy="6987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24"/>
            <p:cNvGrpSpPr/>
            <p:nvPr/>
          </p:nvGrpSpPr>
          <p:grpSpPr>
            <a:xfrm>
              <a:off x="6478296" y="1307475"/>
              <a:ext cx="2861104" cy="2966050"/>
              <a:chOff x="6478296" y="1307475"/>
              <a:chExt cx="2861104" cy="2966050"/>
            </a:xfrm>
          </p:grpSpPr>
          <p:sp>
            <p:nvSpPr>
              <p:cNvPr id="166" name="Google Shape;166;p24"/>
              <p:cNvSpPr/>
              <p:nvPr/>
            </p:nvSpPr>
            <p:spPr>
              <a:xfrm>
                <a:off x="7856500" y="1307475"/>
                <a:ext cx="1482900" cy="1284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6908005" y="1883086"/>
                <a:ext cx="593722" cy="513211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0129" extrusionOk="0">
                    <a:moveTo>
                      <a:pt x="2930" y="1"/>
                    </a:moveTo>
                    <a:lnTo>
                      <a:pt x="0" y="5050"/>
                    </a:lnTo>
                    <a:lnTo>
                      <a:pt x="2930" y="10128"/>
                    </a:lnTo>
                    <a:lnTo>
                      <a:pt x="8789" y="10128"/>
                    </a:lnTo>
                    <a:lnTo>
                      <a:pt x="11718" y="5050"/>
                    </a:lnTo>
                    <a:lnTo>
                      <a:pt x="8789" y="1"/>
                    </a:lnTo>
                    <a:close/>
                  </a:path>
                </a:pathLst>
              </a:custGeom>
              <a:solidFill>
                <a:srgbClr val="459DA8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6478296" y="2664781"/>
                <a:ext cx="1858889" cy="1608744"/>
              </a:xfrm>
              <a:custGeom>
                <a:avLst/>
                <a:gdLst/>
                <a:ahLst/>
                <a:cxnLst/>
                <a:rect l="l" t="t" r="r" b="b"/>
                <a:pathLst>
                  <a:path w="36688" h="31751" extrusionOk="0">
                    <a:moveTo>
                      <a:pt x="9179" y="1"/>
                    </a:moveTo>
                    <a:lnTo>
                      <a:pt x="0" y="15876"/>
                    </a:lnTo>
                    <a:lnTo>
                      <a:pt x="9179" y="31750"/>
                    </a:lnTo>
                    <a:lnTo>
                      <a:pt x="27508" y="31750"/>
                    </a:lnTo>
                    <a:lnTo>
                      <a:pt x="36687" y="15876"/>
                    </a:lnTo>
                    <a:lnTo>
                      <a:pt x="27508" y="1"/>
                    </a:lnTo>
                    <a:close/>
                  </a:path>
                </a:pathLst>
              </a:custGeom>
              <a:solidFill>
                <a:srgbClr val="459DA8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" name="Google Shape;169;p24"/>
          <p:cNvGrpSpPr/>
          <p:nvPr/>
        </p:nvGrpSpPr>
        <p:grpSpPr>
          <a:xfrm>
            <a:off x="5583461" y="1651323"/>
            <a:ext cx="3091623" cy="2511892"/>
            <a:chOff x="5583461" y="1651323"/>
            <a:chExt cx="3091623" cy="2511892"/>
          </a:xfrm>
        </p:grpSpPr>
        <p:grpSp>
          <p:nvGrpSpPr>
            <p:cNvPr id="170" name="Google Shape;170;p24"/>
            <p:cNvGrpSpPr/>
            <p:nvPr/>
          </p:nvGrpSpPr>
          <p:grpSpPr>
            <a:xfrm>
              <a:off x="5583461" y="1651323"/>
              <a:ext cx="3091623" cy="2511892"/>
              <a:chOff x="5583461" y="1651323"/>
              <a:chExt cx="3091623" cy="2511892"/>
            </a:xfrm>
          </p:grpSpPr>
          <p:grpSp>
            <p:nvGrpSpPr>
              <p:cNvPr id="171" name="Google Shape;171;p24"/>
              <p:cNvGrpSpPr/>
              <p:nvPr/>
            </p:nvGrpSpPr>
            <p:grpSpPr>
              <a:xfrm>
                <a:off x="7456531" y="1651323"/>
                <a:ext cx="1218553" cy="1641222"/>
                <a:chOff x="5398500" y="3975200"/>
                <a:chExt cx="601250" cy="809800"/>
              </a:xfrm>
            </p:grpSpPr>
            <p:sp>
              <p:nvSpPr>
                <p:cNvPr id="172" name="Google Shape;172;p24"/>
                <p:cNvSpPr/>
                <p:nvPr/>
              </p:nvSpPr>
              <p:spPr>
                <a:xfrm>
                  <a:off x="5399875" y="4661500"/>
                  <a:ext cx="290875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5" h="4661" extrusionOk="0">
                      <a:moveTo>
                        <a:pt x="1" y="1"/>
                      </a:moveTo>
                      <a:lnTo>
                        <a:pt x="531" y="2540"/>
                      </a:lnTo>
                      <a:cubicBezTo>
                        <a:pt x="3991" y="3488"/>
                        <a:pt x="7311" y="4214"/>
                        <a:pt x="10268" y="4521"/>
                      </a:cubicBezTo>
                      <a:cubicBezTo>
                        <a:pt x="10742" y="4576"/>
                        <a:pt x="11188" y="4632"/>
                        <a:pt x="11635" y="4660"/>
                      </a:cubicBezTo>
                      <a:lnTo>
                        <a:pt x="11579" y="3070"/>
                      </a:lnTo>
                      <a:cubicBezTo>
                        <a:pt x="11161" y="2958"/>
                        <a:pt x="10714" y="2819"/>
                        <a:pt x="10212" y="2707"/>
                      </a:cubicBezTo>
                      <a:cubicBezTo>
                        <a:pt x="7478" y="1982"/>
                        <a:pt x="3991" y="1033"/>
                        <a:pt x="29" y="1"/>
                      </a:cubicBez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4"/>
                <p:cNvSpPr/>
                <p:nvPr/>
              </p:nvSpPr>
              <p:spPr>
                <a:xfrm>
                  <a:off x="5707475" y="4661500"/>
                  <a:ext cx="290875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5" h="4661" extrusionOk="0">
                      <a:moveTo>
                        <a:pt x="11606" y="1"/>
                      </a:moveTo>
                      <a:cubicBezTo>
                        <a:pt x="7645" y="1033"/>
                        <a:pt x="4130" y="1982"/>
                        <a:pt x="1395" y="2707"/>
                      </a:cubicBezTo>
                      <a:cubicBezTo>
                        <a:pt x="921" y="2819"/>
                        <a:pt x="475" y="2958"/>
                        <a:pt x="28" y="3070"/>
                      </a:cubicBezTo>
                      <a:lnTo>
                        <a:pt x="0" y="4660"/>
                      </a:lnTo>
                      <a:cubicBezTo>
                        <a:pt x="447" y="4632"/>
                        <a:pt x="893" y="4576"/>
                        <a:pt x="1340" y="4521"/>
                      </a:cubicBezTo>
                      <a:cubicBezTo>
                        <a:pt x="4325" y="4214"/>
                        <a:pt x="7617" y="3488"/>
                        <a:pt x="11104" y="2540"/>
                      </a:cubicBezTo>
                      <a:lnTo>
                        <a:pt x="11634" y="1"/>
                      </a:ln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4"/>
                <p:cNvSpPr/>
                <p:nvPr/>
              </p:nvSpPr>
              <p:spPr>
                <a:xfrm>
                  <a:off x="5532400" y="3975200"/>
                  <a:ext cx="335525" cy="5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1" h="23269" extrusionOk="0">
                      <a:moveTo>
                        <a:pt x="6724" y="0"/>
                      </a:moveTo>
                      <a:cubicBezTo>
                        <a:pt x="3014" y="0"/>
                        <a:pt x="1" y="3599"/>
                        <a:pt x="1" y="8007"/>
                      </a:cubicBezTo>
                      <a:cubicBezTo>
                        <a:pt x="1" y="12443"/>
                        <a:pt x="6585" y="23268"/>
                        <a:pt x="6585" y="23268"/>
                      </a:cubicBezTo>
                      <a:cubicBezTo>
                        <a:pt x="6585" y="23268"/>
                        <a:pt x="13420" y="12443"/>
                        <a:pt x="13420" y="8007"/>
                      </a:cubicBezTo>
                      <a:cubicBezTo>
                        <a:pt x="13420" y="3599"/>
                        <a:pt x="10407" y="0"/>
                        <a:pt x="6724" y="0"/>
                      </a:cubicBezTo>
                      <a:close/>
                    </a:path>
                  </a:pathLst>
                </a:custGeom>
                <a:solidFill>
                  <a:srgbClr val="7841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4"/>
                <p:cNvSpPr/>
                <p:nvPr/>
              </p:nvSpPr>
              <p:spPr>
                <a:xfrm>
                  <a:off x="5398500" y="4381825"/>
                  <a:ext cx="170200" cy="3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8" h="14006" extrusionOk="0">
                      <a:moveTo>
                        <a:pt x="4982" y="1"/>
                      </a:moveTo>
                      <a:cubicBezTo>
                        <a:pt x="4387" y="1"/>
                        <a:pt x="3847" y="319"/>
                        <a:pt x="3599" y="837"/>
                      </a:cubicBezTo>
                      <a:lnTo>
                        <a:pt x="3543" y="949"/>
                      </a:lnTo>
                      <a:cubicBezTo>
                        <a:pt x="1925" y="4660"/>
                        <a:pt x="1088" y="6752"/>
                        <a:pt x="84" y="10825"/>
                      </a:cubicBezTo>
                      <a:cubicBezTo>
                        <a:pt x="0" y="11160"/>
                        <a:pt x="112" y="11467"/>
                        <a:pt x="195" y="11774"/>
                      </a:cubicBezTo>
                      <a:cubicBezTo>
                        <a:pt x="474" y="13308"/>
                        <a:pt x="753" y="13253"/>
                        <a:pt x="1897" y="14006"/>
                      </a:cubicBezTo>
                      <a:lnTo>
                        <a:pt x="1925" y="14006"/>
                      </a:lnTo>
                      <a:cubicBezTo>
                        <a:pt x="2623" y="14006"/>
                        <a:pt x="3236" y="13476"/>
                        <a:pt x="3292" y="12750"/>
                      </a:cubicBezTo>
                      <a:cubicBezTo>
                        <a:pt x="3404" y="11802"/>
                        <a:pt x="3348" y="10686"/>
                        <a:pt x="3794" y="9542"/>
                      </a:cubicBezTo>
                      <a:lnTo>
                        <a:pt x="3850" y="9402"/>
                      </a:lnTo>
                      <a:cubicBezTo>
                        <a:pt x="4018" y="8956"/>
                        <a:pt x="4185" y="8510"/>
                        <a:pt x="4352" y="8091"/>
                      </a:cubicBezTo>
                      <a:cubicBezTo>
                        <a:pt x="4408" y="7924"/>
                        <a:pt x="4464" y="7784"/>
                        <a:pt x="4520" y="7617"/>
                      </a:cubicBezTo>
                      <a:cubicBezTo>
                        <a:pt x="4743" y="7031"/>
                        <a:pt x="4966" y="6473"/>
                        <a:pt x="5161" y="5943"/>
                      </a:cubicBezTo>
                      <a:cubicBezTo>
                        <a:pt x="5217" y="5776"/>
                        <a:pt x="5273" y="5636"/>
                        <a:pt x="5329" y="5497"/>
                      </a:cubicBezTo>
                      <a:cubicBezTo>
                        <a:pt x="6026" y="3627"/>
                        <a:pt x="6529" y="2177"/>
                        <a:pt x="6584" y="2037"/>
                      </a:cubicBezTo>
                      <a:cubicBezTo>
                        <a:pt x="6808" y="1368"/>
                        <a:pt x="6501" y="642"/>
                        <a:pt x="5915" y="252"/>
                      </a:cubicBezTo>
                      <a:cubicBezTo>
                        <a:pt x="5803" y="196"/>
                        <a:pt x="5664" y="112"/>
                        <a:pt x="5524" y="84"/>
                      </a:cubicBezTo>
                      <a:lnTo>
                        <a:pt x="5413" y="56"/>
                      </a:lnTo>
                      <a:cubicBezTo>
                        <a:pt x="5268" y="19"/>
                        <a:pt x="5123" y="1"/>
                        <a:pt x="4982" y="1"/>
                      </a:cubicBez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4"/>
                <p:cNvSpPr/>
                <p:nvPr/>
              </p:nvSpPr>
              <p:spPr>
                <a:xfrm>
                  <a:off x="5830225" y="4381825"/>
                  <a:ext cx="169525" cy="3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1" h="14006" extrusionOk="0">
                      <a:moveTo>
                        <a:pt x="1824" y="1"/>
                      </a:moveTo>
                      <a:cubicBezTo>
                        <a:pt x="1684" y="1"/>
                        <a:pt x="1540" y="19"/>
                        <a:pt x="1396" y="56"/>
                      </a:cubicBezTo>
                      <a:cubicBezTo>
                        <a:pt x="1340" y="56"/>
                        <a:pt x="1312" y="56"/>
                        <a:pt x="1256" y="84"/>
                      </a:cubicBezTo>
                      <a:cubicBezTo>
                        <a:pt x="1117" y="112"/>
                        <a:pt x="977" y="196"/>
                        <a:pt x="866" y="252"/>
                      </a:cubicBezTo>
                      <a:cubicBezTo>
                        <a:pt x="280" y="642"/>
                        <a:pt x="1" y="1368"/>
                        <a:pt x="224" y="2037"/>
                      </a:cubicBezTo>
                      <a:cubicBezTo>
                        <a:pt x="252" y="2177"/>
                        <a:pt x="782" y="3627"/>
                        <a:pt x="1479" y="5497"/>
                      </a:cubicBezTo>
                      <a:cubicBezTo>
                        <a:pt x="1758" y="6306"/>
                        <a:pt x="2093" y="7171"/>
                        <a:pt x="2428" y="8063"/>
                      </a:cubicBezTo>
                      <a:cubicBezTo>
                        <a:pt x="2595" y="8510"/>
                        <a:pt x="2791" y="8956"/>
                        <a:pt x="2958" y="9402"/>
                      </a:cubicBezTo>
                      <a:lnTo>
                        <a:pt x="2986" y="9542"/>
                      </a:lnTo>
                      <a:cubicBezTo>
                        <a:pt x="3432" y="10686"/>
                        <a:pt x="3404" y="11802"/>
                        <a:pt x="3488" y="12750"/>
                      </a:cubicBezTo>
                      <a:cubicBezTo>
                        <a:pt x="3544" y="13476"/>
                        <a:pt x="4158" y="14006"/>
                        <a:pt x="4883" y="14006"/>
                      </a:cubicBezTo>
                      <a:cubicBezTo>
                        <a:pt x="6027" y="13253"/>
                        <a:pt x="6306" y="13308"/>
                        <a:pt x="6613" y="11774"/>
                      </a:cubicBezTo>
                      <a:cubicBezTo>
                        <a:pt x="6669" y="11467"/>
                        <a:pt x="6780" y="11160"/>
                        <a:pt x="6696" y="10825"/>
                      </a:cubicBezTo>
                      <a:cubicBezTo>
                        <a:pt x="5692" y="6752"/>
                        <a:pt x="4883" y="4660"/>
                        <a:pt x="3237" y="949"/>
                      </a:cubicBezTo>
                      <a:lnTo>
                        <a:pt x="3181" y="837"/>
                      </a:lnTo>
                      <a:cubicBezTo>
                        <a:pt x="2933" y="319"/>
                        <a:pt x="2412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4"/>
                <p:cNvSpPr/>
                <p:nvPr/>
              </p:nvSpPr>
              <p:spPr>
                <a:xfrm>
                  <a:off x="5488475" y="4307200"/>
                  <a:ext cx="421300" cy="4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2" h="17549" extrusionOk="0">
                      <a:moveTo>
                        <a:pt x="6947" y="0"/>
                      </a:moveTo>
                      <a:cubicBezTo>
                        <a:pt x="6863" y="698"/>
                        <a:pt x="6696" y="1284"/>
                        <a:pt x="6333" y="1786"/>
                      </a:cubicBezTo>
                      <a:cubicBezTo>
                        <a:pt x="6250" y="1897"/>
                        <a:pt x="6166" y="1981"/>
                        <a:pt x="6054" y="2093"/>
                      </a:cubicBezTo>
                      <a:cubicBezTo>
                        <a:pt x="5831" y="2316"/>
                        <a:pt x="5580" y="2511"/>
                        <a:pt x="5245" y="2651"/>
                      </a:cubicBezTo>
                      <a:cubicBezTo>
                        <a:pt x="4771" y="2874"/>
                        <a:pt x="4213" y="2985"/>
                        <a:pt x="3515" y="3041"/>
                      </a:cubicBezTo>
                      <a:lnTo>
                        <a:pt x="1562" y="3041"/>
                      </a:lnTo>
                      <a:cubicBezTo>
                        <a:pt x="698" y="3069"/>
                        <a:pt x="0" y="3683"/>
                        <a:pt x="0" y="4464"/>
                      </a:cubicBezTo>
                      <a:lnTo>
                        <a:pt x="1088" y="8537"/>
                      </a:lnTo>
                      <a:cubicBezTo>
                        <a:pt x="670" y="8956"/>
                        <a:pt x="447" y="9458"/>
                        <a:pt x="447" y="10016"/>
                      </a:cubicBezTo>
                      <a:cubicBezTo>
                        <a:pt x="447" y="10379"/>
                        <a:pt x="558" y="10741"/>
                        <a:pt x="753" y="11076"/>
                      </a:cubicBezTo>
                      <a:cubicBezTo>
                        <a:pt x="949" y="11383"/>
                        <a:pt x="1256" y="11690"/>
                        <a:pt x="1618" y="11913"/>
                      </a:cubicBezTo>
                      <a:cubicBezTo>
                        <a:pt x="1841" y="12081"/>
                        <a:pt x="2148" y="12248"/>
                        <a:pt x="2455" y="12387"/>
                      </a:cubicBezTo>
                      <a:cubicBezTo>
                        <a:pt x="2595" y="12443"/>
                        <a:pt x="2762" y="12499"/>
                        <a:pt x="2930" y="12555"/>
                      </a:cubicBezTo>
                      <a:cubicBezTo>
                        <a:pt x="2957" y="12611"/>
                        <a:pt x="2985" y="12666"/>
                        <a:pt x="3013" y="12722"/>
                      </a:cubicBezTo>
                      <a:cubicBezTo>
                        <a:pt x="3683" y="14452"/>
                        <a:pt x="4129" y="16014"/>
                        <a:pt x="4269" y="17549"/>
                      </a:cubicBezTo>
                      <a:lnTo>
                        <a:pt x="12611" y="17549"/>
                      </a:lnTo>
                      <a:cubicBezTo>
                        <a:pt x="12722" y="15986"/>
                        <a:pt x="13196" y="14396"/>
                        <a:pt x="13894" y="12639"/>
                      </a:cubicBezTo>
                      <a:lnTo>
                        <a:pt x="13922" y="12555"/>
                      </a:lnTo>
                      <a:lnTo>
                        <a:pt x="14033" y="12527"/>
                      </a:lnTo>
                      <a:cubicBezTo>
                        <a:pt x="14173" y="12471"/>
                        <a:pt x="14312" y="12415"/>
                        <a:pt x="14452" y="12360"/>
                      </a:cubicBezTo>
                      <a:lnTo>
                        <a:pt x="14508" y="12332"/>
                      </a:lnTo>
                      <a:cubicBezTo>
                        <a:pt x="15233" y="12025"/>
                        <a:pt x="15791" y="11578"/>
                        <a:pt x="16098" y="11048"/>
                      </a:cubicBezTo>
                      <a:cubicBezTo>
                        <a:pt x="16321" y="10741"/>
                        <a:pt x="16405" y="10379"/>
                        <a:pt x="16405" y="10016"/>
                      </a:cubicBezTo>
                      <a:cubicBezTo>
                        <a:pt x="16405" y="9458"/>
                        <a:pt x="16182" y="8956"/>
                        <a:pt x="15763" y="8537"/>
                      </a:cubicBezTo>
                      <a:lnTo>
                        <a:pt x="16851" y="4464"/>
                      </a:lnTo>
                      <a:cubicBezTo>
                        <a:pt x="16851" y="3683"/>
                        <a:pt x="16098" y="3041"/>
                        <a:pt x="15177" y="3041"/>
                      </a:cubicBezTo>
                      <a:lnTo>
                        <a:pt x="13336" y="3041"/>
                      </a:lnTo>
                      <a:cubicBezTo>
                        <a:pt x="12638" y="2985"/>
                        <a:pt x="12080" y="2874"/>
                        <a:pt x="11606" y="2651"/>
                      </a:cubicBezTo>
                      <a:cubicBezTo>
                        <a:pt x="11271" y="2511"/>
                        <a:pt x="11020" y="2316"/>
                        <a:pt x="10769" y="2093"/>
                      </a:cubicBezTo>
                      <a:cubicBezTo>
                        <a:pt x="10685" y="1981"/>
                        <a:pt x="10602" y="1897"/>
                        <a:pt x="10518" y="1786"/>
                      </a:cubicBezTo>
                      <a:cubicBezTo>
                        <a:pt x="10155" y="1284"/>
                        <a:pt x="9988" y="698"/>
                        <a:pt x="9904" y="0"/>
                      </a:cubicBez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4"/>
                <p:cNvSpPr/>
                <p:nvPr/>
              </p:nvSpPr>
              <p:spPr>
                <a:xfrm>
                  <a:off x="5715850" y="4503875"/>
                  <a:ext cx="16532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3" h="5023" extrusionOk="0">
                      <a:moveTo>
                        <a:pt x="3320" y="1"/>
                      </a:moveTo>
                      <a:cubicBezTo>
                        <a:pt x="1479" y="1"/>
                        <a:pt x="0" y="1145"/>
                        <a:pt x="0" y="2512"/>
                      </a:cubicBezTo>
                      <a:cubicBezTo>
                        <a:pt x="0" y="3907"/>
                        <a:pt x="1479" y="5023"/>
                        <a:pt x="3320" y="5023"/>
                      </a:cubicBezTo>
                      <a:cubicBezTo>
                        <a:pt x="3850" y="5023"/>
                        <a:pt x="4353" y="4939"/>
                        <a:pt x="4799" y="4772"/>
                      </a:cubicBezTo>
                      <a:cubicBezTo>
                        <a:pt x="4855" y="4744"/>
                        <a:pt x="4883" y="4716"/>
                        <a:pt x="4938" y="4716"/>
                      </a:cubicBezTo>
                      <a:cubicBezTo>
                        <a:pt x="5078" y="4632"/>
                        <a:pt x="5217" y="4576"/>
                        <a:pt x="5357" y="4493"/>
                      </a:cubicBezTo>
                      <a:lnTo>
                        <a:pt x="5413" y="4465"/>
                      </a:lnTo>
                      <a:cubicBezTo>
                        <a:pt x="6138" y="4018"/>
                        <a:pt x="6612" y="3321"/>
                        <a:pt x="6612" y="2512"/>
                      </a:cubicBezTo>
                      <a:cubicBezTo>
                        <a:pt x="6612" y="1535"/>
                        <a:pt x="5859" y="670"/>
                        <a:pt x="4743" y="280"/>
                      </a:cubicBezTo>
                      <a:cubicBezTo>
                        <a:pt x="4325" y="112"/>
                        <a:pt x="3822" y="1"/>
                        <a:pt x="3320" y="1"/>
                      </a:cubicBezTo>
                      <a:close/>
                    </a:path>
                  </a:pathLst>
                </a:custGeom>
                <a:solidFill>
                  <a:srgbClr val="F5BC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4"/>
                <p:cNvSpPr/>
                <p:nvPr/>
              </p:nvSpPr>
              <p:spPr>
                <a:xfrm>
                  <a:off x="5511475" y="4503875"/>
                  <a:ext cx="16602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1" h="5023" extrusionOk="0">
                      <a:moveTo>
                        <a:pt x="3321" y="1"/>
                      </a:moveTo>
                      <a:cubicBezTo>
                        <a:pt x="2735" y="1"/>
                        <a:pt x="2177" y="140"/>
                        <a:pt x="1703" y="308"/>
                      </a:cubicBezTo>
                      <a:cubicBezTo>
                        <a:pt x="1284" y="503"/>
                        <a:pt x="921" y="754"/>
                        <a:pt x="642" y="1061"/>
                      </a:cubicBezTo>
                      <a:cubicBezTo>
                        <a:pt x="224" y="1479"/>
                        <a:pt x="1" y="1982"/>
                        <a:pt x="1" y="2512"/>
                      </a:cubicBezTo>
                      <a:cubicBezTo>
                        <a:pt x="1" y="2595"/>
                        <a:pt x="1" y="2651"/>
                        <a:pt x="1" y="2735"/>
                      </a:cubicBezTo>
                      <a:cubicBezTo>
                        <a:pt x="85" y="3237"/>
                        <a:pt x="308" y="3683"/>
                        <a:pt x="698" y="4046"/>
                      </a:cubicBezTo>
                      <a:cubicBezTo>
                        <a:pt x="921" y="4269"/>
                        <a:pt x="1200" y="4465"/>
                        <a:pt x="1535" y="4632"/>
                      </a:cubicBezTo>
                      <a:cubicBezTo>
                        <a:pt x="1703" y="4716"/>
                        <a:pt x="1870" y="4799"/>
                        <a:pt x="2093" y="4855"/>
                      </a:cubicBezTo>
                      <a:cubicBezTo>
                        <a:pt x="2456" y="4967"/>
                        <a:pt x="2874" y="5023"/>
                        <a:pt x="3321" y="5023"/>
                      </a:cubicBezTo>
                      <a:cubicBezTo>
                        <a:pt x="5134" y="5023"/>
                        <a:pt x="6641" y="3907"/>
                        <a:pt x="6641" y="2512"/>
                      </a:cubicBezTo>
                      <a:cubicBezTo>
                        <a:pt x="6641" y="1145"/>
                        <a:pt x="5134" y="1"/>
                        <a:pt x="3321" y="1"/>
                      </a:cubicBezTo>
                      <a:close/>
                    </a:path>
                  </a:pathLst>
                </a:custGeom>
                <a:solidFill>
                  <a:srgbClr val="F5BC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4"/>
                <p:cNvSpPr/>
                <p:nvPr/>
              </p:nvSpPr>
              <p:spPr>
                <a:xfrm>
                  <a:off x="5597975" y="4026800"/>
                  <a:ext cx="204375" cy="2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5" h="11914" extrusionOk="0">
                      <a:moveTo>
                        <a:pt x="3767" y="1"/>
                      </a:moveTo>
                      <a:cubicBezTo>
                        <a:pt x="1646" y="224"/>
                        <a:pt x="0" y="2540"/>
                        <a:pt x="0" y="5357"/>
                      </a:cubicBezTo>
                      <a:cubicBezTo>
                        <a:pt x="0" y="8203"/>
                        <a:pt x="1674" y="11579"/>
                        <a:pt x="3795" y="11886"/>
                      </a:cubicBezTo>
                      <a:cubicBezTo>
                        <a:pt x="3906" y="11886"/>
                        <a:pt x="3990" y="11914"/>
                        <a:pt x="4101" y="11914"/>
                      </a:cubicBezTo>
                      <a:cubicBezTo>
                        <a:pt x="6361" y="11914"/>
                        <a:pt x="8175" y="8315"/>
                        <a:pt x="8175" y="5357"/>
                      </a:cubicBezTo>
                      <a:cubicBezTo>
                        <a:pt x="8175" y="2400"/>
                        <a:pt x="6333" y="1"/>
                        <a:pt x="4074" y="1"/>
                      </a:cubicBezTo>
                      <a:close/>
                    </a:path>
                  </a:pathLst>
                </a:custGeom>
                <a:solidFill>
                  <a:srgbClr val="E9B0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4"/>
                <p:cNvSpPr/>
                <p:nvPr/>
              </p:nvSpPr>
              <p:spPr>
                <a:xfrm>
                  <a:off x="5597975" y="4026800"/>
                  <a:ext cx="189025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1" h="11886" extrusionOk="0">
                      <a:moveTo>
                        <a:pt x="3767" y="1"/>
                      </a:moveTo>
                      <a:cubicBezTo>
                        <a:pt x="3655" y="29"/>
                        <a:pt x="3543" y="57"/>
                        <a:pt x="3404" y="85"/>
                      </a:cubicBezTo>
                      <a:lnTo>
                        <a:pt x="3348" y="85"/>
                      </a:lnTo>
                      <a:cubicBezTo>
                        <a:pt x="2958" y="168"/>
                        <a:pt x="2567" y="336"/>
                        <a:pt x="2232" y="587"/>
                      </a:cubicBezTo>
                      <a:cubicBezTo>
                        <a:pt x="949" y="1424"/>
                        <a:pt x="84" y="3126"/>
                        <a:pt x="0" y="5106"/>
                      </a:cubicBezTo>
                      <a:cubicBezTo>
                        <a:pt x="0" y="5190"/>
                        <a:pt x="0" y="5274"/>
                        <a:pt x="0" y="5357"/>
                      </a:cubicBezTo>
                      <a:cubicBezTo>
                        <a:pt x="0" y="8203"/>
                        <a:pt x="1674" y="11579"/>
                        <a:pt x="3795" y="11886"/>
                      </a:cubicBezTo>
                      <a:cubicBezTo>
                        <a:pt x="5915" y="11579"/>
                        <a:pt x="7561" y="8203"/>
                        <a:pt x="7561" y="5357"/>
                      </a:cubicBezTo>
                      <a:cubicBezTo>
                        <a:pt x="7561" y="5078"/>
                        <a:pt x="7533" y="4799"/>
                        <a:pt x="7505" y="4520"/>
                      </a:cubicBezTo>
                      <a:cubicBezTo>
                        <a:pt x="7254" y="2428"/>
                        <a:pt x="6082" y="726"/>
                        <a:pt x="4548" y="196"/>
                      </a:cubicBezTo>
                      <a:cubicBezTo>
                        <a:pt x="4297" y="112"/>
                        <a:pt x="4046" y="29"/>
                        <a:pt x="3767" y="1"/>
                      </a:cubicBezTo>
                      <a:close/>
                    </a:path>
                  </a:pathLst>
                </a:custGeom>
                <a:solidFill>
                  <a:srgbClr val="F5BC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4"/>
                <p:cNvSpPr/>
                <p:nvPr/>
              </p:nvSpPr>
              <p:spPr>
                <a:xfrm>
                  <a:off x="5586800" y="4013700"/>
                  <a:ext cx="258100" cy="1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4" h="7416" extrusionOk="0">
                      <a:moveTo>
                        <a:pt x="3270" y="1"/>
                      </a:moveTo>
                      <a:cubicBezTo>
                        <a:pt x="1852" y="1"/>
                        <a:pt x="630" y="587"/>
                        <a:pt x="1" y="2031"/>
                      </a:cubicBezTo>
                      <a:cubicBezTo>
                        <a:pt x="1" y="2031"/>
                        <a:pt x="782" y="3873"/>
                        <a:pt x="4130" y="4375"/>
                      </a:cubicBezTo>
                      <a:cubicBezTo>
                        <a:pt x="7450" y="4877"/>
                        <a:pt x="8120" y="6384"/>
                        <a:pt x="8454" y="7416"/>
                      </a:cubicBezTo>
                      <a:cubicBezTo>
                        <a:pt x="8454" y="7416"/>
                        <a:pt x="10324" y="3036"/>
                        <a:pt x="7506" y="1362"/>
                      </a:cubicBezTo>
                      <a:cubicBezTo>
                        <a:pt x="6145" y="532"/>
                        <a:pt x="4619" y="1"/>
                        <a:pt x="3270" y="1"/>
                      </a:cubicBezTo>
                      <a:close/>
                    </a:path>
                  </a:pathLst>
                </a:custGeom>
                <a:solidFill>
                  <a:srgbClr val="7841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4"/>
                <p:cNvSpPr/>
                <p:nvPr/>
              </p:nvSpPr>
              <p:spPr>
                <a:xfrm>
                  <a:off x="5589600" y="4198375"/>
                  <a:ext cx="80225" cy="7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903" extrusionOk="0">
                      <a:moveTo>
                        <a:pt x="391" y="1"/>
                      </a:moveTo>
                      <a:lnTo>
                        <a:pt x="1" y="29"/>
                      </a:lnTo>
                      <a:cubicBezTo>
                        <a:pt x="1" y="57"/>
                        <a:pt x="196" y="2902"/>
                        <a:pt x="3209" y="2902"/>
                      </a:cubicBezTo>
                      <a:lnTo>
                        <a:pt x="3209" y="2512"/>
                      </a:lnTo>
                      <a:cubicBezTo>
                        <a:pt x="586" y="2512"/>
                        <a:pt x="391" y="113"/>
                        <a:pt x="3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4"/>
                <p:cNvSpPr/>
                <p:nvPr/>
              </p:nvSpPr>
              <p:spPr>
                <a:xfrm>
                  <a:off x="5586125" y="4182350"/>
                  <a:ext cx="16050" cy="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758" extrusionOk="0">
                      <a:moveTo>
                        <a:pt x="335" y="0"/>
                      </a:moveTo>
                      <a:cubicBezTo>
                        <a:pt x="140" y="0"/>
                        <a:pt x="0" y="140"/>
                        <a:pt x="0" y="307"/>
                      </a:cubicBezTo>
                      <a:lnTo>
                        <a:pt x="0" y="1451"/>
                      </a:lnTo>
                      <a:cubicBezTo>
                        <a:pt x="0" y="1618"/>
                        <a:pt x="140" y="1758"/>
                        <a:pt x="335" y="1758"/>
                      </a:cubicBezTo>
                      <a:cubicBezTo>
                        <a:pt x="502" y="1758"/>
                        <a:pt x="642" y="1618"/>
                        <a:pt x="642" y="1451"/>
                      </a:cubicBezTo>
                      <a:lnTo>
                        <a:pt x="642" y="307"/>
                      </a:lnTo>
                      <a:cubicBezTo>
                        <a:pt x="642" y="140"/>
                        <a:pt x="502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4"/>
                <p:cNvSpPr/>
                <p:nvPr/>
              </p:nvSpPr>
              <p:spPr>
                <a:xfrm>
                  <a:off x="5662150" y="4257675"/>
                  <a:ext cx="3000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643" extrusionOk="0">
                      <a:moveTo>
                        <a:pt x="279" y="0"/>
                      </a:moveTo>
                      <a:cubicBezTo>
                        <a:pt x="112" y="0"/>
                        <a:pt x="0" y="140"/>
                        <a:pt x="0" y="279"/>
                      </a:cubicBezTo>
                      <a:lnTo>
                        <a:pt x="0" y="391"/>
                      </a:lnTo>
                      <a:cubicBezTo>
                        <a:pt x="0" y="530"/>
                        <a:pt x="112" y="642"/>
                        <a:pt x="279" y="642"/>
                      </a:cubicBezTo>
                      <a:lnTo>
                        <a:pt x="949" y="642"/>
                      </a:lnTo>
                      <a:cubicBezTo>
                        <a:pt x="1088" y="642"/>
                        <a:pt x="1200" y="530"/>
                        <a:pt x="1200" y="391"/>
                      </a:cubicBezTo>
                      <a:lnTo>
                        <a:pt x="1200" y="279"/>
                      </a:lnTo>
                      <a:cubicBezTo>
                        <a:pt x="1200" y="140"/>
                        <a:pt x="1088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4"/>
                <p:cNvSpPr/>
                <p:nvPr/>
              </p:nvSpPr>
              <p:spPr>
                <a:xfrm>
                  <a:off x="5410350" y="4373450"/>
                  <a:ext cx="576150" cy="3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6" h="14899" extrusionOk="0">
                      <a:moveTo>
                        <a:pt x="8370" y="1"/>
                      </a:moveTo>
                      <a:cubicBezTo>
                        <a:pt x="7896" y="224"/>
                        <a:pt x="7338" y="335"/>
                        <a:pt x="6640" y="391"/>
                      </a:cubicBezTo>
                      <a:lnTo>
                        <a:pt x="4939" y="391"/>
                      </a:lnTo>
                      <a:cubicBezTo>
                        <a:pt x="4794" y="354"/>
                        <a:pt x="4649" y="336"/>
                        <a:pt x="4508" y="336"/>
                      </a:cubicBezTo>
                      <a:cubicBezTo>
                        <a:pt x="3913" y="336"/>
                        <a:pt x="3373" y="654"/>
                        <a:pt x="3125" y="1172"/>
                      </a:cubicBezTo>
                      <a:lnTo>
                        <a:pt x="3069" y="1284"/>
                      </a:lnTo>
                      <a:cubicBezTo>
                        <a:pt x="1646" y="4520"/>
                        <a:pt x="865" y="6501"/>
                        <a:pt x="0" y="9654"/>
                      </a:cubicBezTo>
                      <a:cubicBezTo>
                        <a:pt x="837" y="10435"/>
                        <a:pt x="1898" y="10798"/>
                        <a:pt x="2986" y="11160"/>
                      </a:cubicBezTo>
                      <a:cubicBezTo>
                        <a:pt x="3041" y="10742"/>
                        <a:pt x="3153" y="10295"/>
                        <a:pt x="3320" y="9877"/>
                      </a:cubicBezTo>
                      <a:lnTo>
                        <a:pt x="3376" y="9737"/>
                      </a:lnTo>
                      <a:cubicBezTo>
                        <a:pt x="3544" y="9291"/>
                        <a:pt x="3711" y="8845"/>
                        <a:pt x="3878" y="8426"/>
                      </a:cubicBezTo>
                      <a:cubicBezTo>
                        <a:pt x="4074" y="8733"/>
                        <a:pt x="4381" y="9040"/>
                        <a:pt x="4743" y="9263"/>
                      </a:cubicBezTo>
                      <a:cubicBezTo>
                        <a:pt x="4966" y="9486"/>
                        <a:pt x="5245" y="9682"/>
                        <a:pt x="5580" y="9849"/>
                      </a:cubicBezTo>
                      <a:cubicBezTo>
                        <a:pt x="5748" y="9933"/>
                        <a:pt x="5915" y="10016"/>
                        <a:pt x="6138" y="10072"/>
                      </a:cubicBezTo>
                      <a:cubicBezTo>
                        <a:pt x="6808" y="11802"/>
                        <a:pt x="7254" y="13364"/>
                        <a:pt x="7394" y="14899"/>
                      </a:cubicBezTo>
                      <a:lnTo>
                        <a:pt x="15736" y="14899"/>
                      </a:lnTo>
                      <a:cubicBezTo>
                        <a:pt x="15847" y="13336"/>
                        <a:pt x="16321" y="11746"/>
                        <a:pt x="17019" y="9989"/>
                      </a:cubicBezTo>
                      <a:cubicBezTo>
                        <a:pt x="17075" y="9961"/>
                        <a:pt x="17103" y="9933"/>
                        <a:pt x="17158" y="9933"/>
                      </a:cubicBezTo>
                      <a:cubicBezTo>
                        <a:pt x="17298" y="9849"/>
                        <a:pt x="17437" y="9793"/>
                        <a:pt x="17577" y="9710"/>
                      </a:cubicBezTo>
                      <a:lnTo>
                        <a:pt x="17633" y="9682"/>
                      </a:lnTo>
                      <a:cubicBezTo>
                        <a:pt x="18358" y="9375"/>
                        <a:pt x="18916" y="8928"/>
                        <a:pt x="19223" y="8398"/>
                      </a:cubicBezTo>
                      <a:cubicBezTo>
                        <a:pt x="19390" y="8845"/>
                        <a:pt x="19586" y="9291"/>
                        <a:pt x="19753" y="9737"/>
                      </a:cubicBezTo>
                      <a:lnTo>
                        <a:pt x="19781" y="9877"/>
                      </a:lnTo>
                      <a:cubicBezTo>
                        <a:pt x="19920" y="10240"/>
                        <a:pt x="20032" y="10574"/>
                        <a:pt x="20088" y="10937"/>
                      </a:cubicBezTo>
                      <a:cubicBezTo>
                        <a:pt x="20646" y="10770"/>
                        <a:pt x="21232" y="10602"/>
                        <a:pt x="21734" y="10295"/>
                      </a:cubicBezTo>
                      <a:cubicBezTo>
                        <a:pt x="22208" y="10044"/>
                        <a:pt x="22627" y="9710"/>
                        <a:pt x="23045" y="9431"/>
                      </a:cubicBezTo>
                      <a:cubicBezTo>
                        <a:pt x="22208" y="6417"/>
                        <a:pt x="21427" y="4437"/>
                        <a:pt x="20032" y="1284"/>
                      </a:cubicBezTo>
                      <a:lnTo>
                        <a:pt x="19976" y="1172"/>
                      </a:lnTo>
                      <a:cubicBezTo>
                        <a:pt x="19728" y="654"/>
                        <a:pt x="19207" y="336"/>
                        <a:pt x="18619" y="336"/>
                      </a:cubicBezTo>
                      <a:cubicBezTo>
                        <a:pt x="18479" y="336"/>
                        <a:pt x="18335" y="354"/>
                        <a:pt x="18191" y="391"/>
                      </a:cubicBezTo>
                      <a:lnTo>
                        <a:pt x="16461" y="391"/>
                      </a:lnTo>
                      <a:cubicBezTo>
                        <a:pt x="15763" y="335"/>
                        <a:pt x="15205" y="224"/>
                        <a:pt x="14731" y="1"/>
                      </a:cubicBezTo>
                      <a:lnTo>
                        <a:pt x="11551" y="2930"/>
                      </a:lnTo>
                      <a:lnTo>
                        <a:pt x="8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4"/>
                <p:cNvSpPr/>
                <p:nvPr/>
              </p:nvSpPr>
              <p:spPr>
                <a:xfrm>
                  <a:off x="5436150" y="4765425"/>
                  <a:ext cx="52802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1" h="727" extrusionOk="0">
                      <a:moveTo>
                        <a:pt x="363" y="1"/>
                      </a:moveTo>
                      <a:cubicBezTo>
                        <a:pt x="168" y="1"/>
                        <a:pt x="1" y="168"/>
                        <a:pt x="1" y="364"/>
                      </a:cubicBezTo>
                      <a:cubicBezTo>
                        <a:pt x="1" y="559"/>
                        <a:pt x="168" y="726"/>
                        <a:pt x="363" y="726"/>
                      </a:cubicBezTo>
                      <a:lnTo>
                        <a:pt x="20758" y="726"/>
                      </a:lnTo>
                      <a:cubicBezTo>
                        <a:pt x="20953" y="726"/>
                        <a:pt x="21120" y="559"/>
                        <a:pt x="21120" y="364"/>
                      </a:cubicBezTo>
                      <a:cubicBezTo>
                        <a:pt x="21120" y="168"/>
                        <a:pt x="20953" y="1"/>
                        <a:pt x="207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4"/>
                <p:cNvSpPr/>
                <p:nvPr/>
              </p:nvSpPr>
              <p:spPr>
                <a:xfrm>
                  <a:off x="5468250" y="4515750"/>
                  <a:ext cx="458250" cy="2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0" h="10770" extrusionOk="0">
                      <a:moveTo>
                        <a:pt x="725" y="0"/>
                      </a:moveTo>
                      <a:cubicBezTo>
                        <a:pt x="307" y="0"/>
                        <a:pt x="0" y="335"/>
                        <a:pt x="0" y="725"/>
                      </a:cubicBezTo>
                      <a:lnTo>
                        <a:pt x="0" y="10044"/>
                      </a:lnTo>
                      <a:cubicBezTo>
                        <a:pt x="0" y="10434"/>
                        <a:pt x="307" y="10769"/>
                        <a:pt x="725" y="10769"/>
                      </a:cubicBezTo>
                      <a:lnTo>
                        <a:pt x="17604" y="10769"/>
                      </a:lnTo>
                      <a:cubicBezTo>
                        <a:pt x="17995" y="10769"/>
                        <a:pt x="18330" y="10434"/>
                        <a:pt x="18330" y="10044"/>
                      </a:cubicBezTo>
                      <a:lnTo>
                        <a:pt x="18330" y="725"/>
                      </a:lnTo>
                      <a:cubicBezTo>
                        <a:pt x="18330" y="335"/>
                        <a:pt x="17995" y="0"/>
                        <a:pt x="176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4"/>
                <p:cNvSpPr/>
                <p:nvPr/>
              </p:nvSpPr>
              <p:spPr>
                <a:xfrm>
                  <a:off x="5664225" y="4605025"/>
                  <a:ext cx="55825" cy="5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2233" extrusionOk="0">
                      <a:moveTo>
                        <a:pt x="1117" y="0"/>
                      </a:moveTo>
                      <a:cubicBezTo>
                        <a:pt x="503" y="0"/>
                        <a:pt x="1" y="502"/>
                        <a:pt x="1" y="1116"/>
                      </a:cubicBezTo>
                      <a:cubicBezTo>
                        <a:pt x="1" y="1730"/>
                        <a:pt x="503" y="2232"/>
                        <a:pt x="1117" y="2232"/>
                      </a:cubicBezTo>
                      <a:cubicBezTo>
                        <a:pt x="1758" y="2232"/>
                        <a:pt x="2233" y="1730"/>
                        <a:pt x="2233" y="1116"/>
                      </a:cubicBezTo>
                      <a:cubicBezTo>
                        <a:pt x="2233" y="502"/>
                        <a:pt x="1758" y="0"/>
                        <a:pt x="11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0" name="Google Shape;190;p24"/>
              <p:cNvSpPr/>
              <p:nvPr/>
            </p:nvSpPr>
            <p:spPr>
              <a:xfrm>
                <a:off x="7329252" y="3542641"/>
                <a:ext cx="426924" cy="479264"/>
              </a:xfrm>
              <a:custGeom>
                <a:avLst/>
                <a:gdLst/>
                <a:ahLst/>
                <a:cxnLst/>
                <a:rect l="l" t="t" r="r" b="b"/>
                <a:pathLst>
                  <a:path w="8426" h="9459" extrusionOk="0">
                    <a:moveTo>
                      <a:pt x="0" y="0"/>
                    </a:moveTo>
                    <a:lnTo>
                      <a:pt x="0" y="9458"/>
                    </a:lnTo>
                    <a:lnTo>
                      <a:pt x="8426" y="9458"/>
                    </a:lnTo>
                    <a:lnTo>
                      <a:pt x="8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7542713" y="3542641"/>
                <a:ext cx="14136" cy="479264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459" extrusionOk="0">
                    <a:moveTo>
                      <a:pt x="0" y="0"/>
                    </a:moveTo>
                    <a:lnTo>
                      <a:pt x="0" y="9458"/>
                    </a:lnTo>
                    <a:lnTo>
                      <a:pt x="279" y="9458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7329252" y="3542641"/>
                <a:ext cx="426924" cy="60801"/>
              </a:xfrm>
              <a:custGeom>
                <a:avLst/>
                <a:gdLst/>
                <a:ahLst/>
                <a:cxnLst/>
                <a:rect l="l" t="t" r="r" b="b"/>
                <a:pathLst>
                  <a:path w="8426" h="1200" extrusionOk="0">
                    <a:moveTo>
                      <a:pt x="0" y="0"/>
                    </a:moveTo>
                    <a:lnTo>
                      <a:pt x="0" y="1200"/>
                    </a:lnTo>
                    <a:lnTo>
                      <a:pt x="8426" y="1200"/>
                    </a:lnTo>
                    <a:lnTo>
                      <a:pt x="8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7602045" y="3939822"/>
                <a:ext cx="12768" cy="452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94" extrusionOk="0">
                    <a:moveTo>
                      <a:pt x="1" y="1"/>
                    </a:moveTo>
                    <a:lnTo>
                      <a:pt x="1" y="894"/>
                    </a:lnTo>
                    <a:lnTo>
                      <a:pt x="252" y="894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7590746" y="3914387"/>
                <a:ext cx="35417" cy="2974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87" extrusionOk="0">
                    <a:moveTo>
                      <a:pt x="363" y="1"/>
                    </a:moveTo>
                    <a:lnTo>
                      <a:pt x="1" y="587"/>
                    </a:lnTo>
                    <a:lnTo>
                      <a:pt x="698" y="587"/>
                    </a:lnTo>
                    <a:lnTo>
                      <a:pt x="3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7640248" y="3939822"/>
                <a:ext cx="11350" cy="4529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94" extrusionOk="0">
                    <a:moveTo>
                      <a:pt x="0" y="1"/>
                    </a:moveTo>
                    <a:lnTo>
                      <a:pt x="0" y="894"/>
                    </a:lnTo>
                    <a:lnTo>
                      <a:pt x="223" y="894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7628898" y="3914387"/>
                <a:ext cx="33998" cy="2974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87" extrusionOk="0">
                    <a:moveTo>
                      <a:pt x="336" y="1"/>
                    </a:moveTo>
                    <a:lnTo>
                      <a:pt x="1" y="587"/>
                    </a:lnTo>
                    <a:lnTo>
                      <a:pt x="670" y="587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590746" y="3990743"/>
                <a:ext cx="72151" cy="709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423" y="140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7398514" y="3603391"/>
                <a:ext cx="46665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89" extrusionOk="0">
                    <a:moveTo>
                      <a:pt x="0" y="1"/>
                    </a:moveTo>
                    <a:lnTo>
                      <a:pt x="0" y="1089"/>
                    </a:lnTo>
                    <a:lnTo>
                      <a:pt x="921" y="1089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7398514" y="3542641"/>
                <a:ext cx="46665" cy="6080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00" extrusionOk="0">
                    <a:moveTo>
                      <a:pt x="0" y="0"/>
                    </a:moveTo>
                    <a:lnTo>
                      <a:pt x="0" y="1200"/>
                    </a:lnTo>
                    <a:lnTo>
                      <a:pt x="921" y="1200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7631736" y="3603391"/>
                <a:ext cx="46715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89" extrusionOk="0">
                    <a:moveTo>
                      <a:pt x="1" y="1"/>
                    </a:moveTo>
                    <a:lnTo>
                      <a:pt x="1" y="1089"/>
                    </a:lnTo>
                    <a:lnTo>
                      <a:pt x="921" y="1089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7631736" y="3542641"/>
                <a:ext cx="46715" cy="6080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200" extrusionOk="0">
                    <a:moveTo>
                      <a:pt x="1" y="0"/>
                    </a:moveTo>
                    <a:lnTo>
                      <a:pt x="1" y="1200"/>
                    </a:lnTo>
                    <a:lnTo>
                      <a:pt x="921" y="1200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775935" y="3641595"/>
                <a:ext cx="428343" cy="37605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7422" extrusionOk="0">
                    <a:moveTo>
                      <a:pt x="0" y="0"/>
                    </a:moveTo>
                    <a:lnTo>
                      <a:pt x="0" y="7421"/>
                    </a:lnTo>
                    <a:lnTo>
                      <a:pt x="8454" y="7421"/>
                    </a:lnTo>
                    <a:lnTo>
                      <a:pt x="84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989396" y="3641595"/>
                <a:ext cx="14187" cy="37605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7422" extrusionOk="0">
                    <a:moveTo>
                      <a:pt x="0" y="0"/>
                    </a:moveTo>
                    <a:lnTo>
                      <a:pt x="0" y="7421"/>
                    </a:lnTo>
                    <a:lnTo>
                      <a:pt x="279" y="742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775935" y="3641595"/>
                <a:ext cx="428343" cy="59382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72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8454" y="1172"/>
                    </a:lnTo>
                    <a:lnTo>
                      <a:pt x="8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8050146" y="3935617"/>
                <a:ext cx="11350" cy="4524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93" extrusionOk="0">
                    <a:moveTo>
                      <a:pt x="1" y="0"/>
                    </a:moveTo>
                    <a:lnTo>
                      <a:pt x="1" y="893"/>
                    </a:lnTo>
                    <a:lnTo>
                      <a:pt x="224" y="89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8038847" y="3911550"/>
                <a:ext cx="33998" cy="283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59" extrusionOk="0">
                    <a:moveTo>
                      <a:pt x="335" y="1"/>
                    </a:moveTo>
                    <a:lnTo>
                      <a:pt x="1" y="559"/>
                    </a:lnTo>
                    <a:lnTo>
                      <a:pt x="670" y="559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8086930" y="3935617"/>
                <a:ext cx="11350" cy="4524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93" extrusionOk="0">
                    <a:moveTo>
                      <a:pt x="0" y="0"/>
                    </a:moveTo>
                    <a:lnTo>
                      <a:pt x="0" y="893"/>
                    </a:lnTo>
                    <a:lnTo>
                      <a:pt x="223" y="89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8075581" y="3911550"/>
                <a:ext cx="33998" cy="283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59" extrusionOk="0">
                    <a:moveTo>
                      <a:pt x="336" y="1"/>
                    </a:moveTo>
                    <a:lnTo>
                      <a:pt x="1" y="559"/>
                    </a:lnTo>
                    <a:lnTo>
                      <a:pt x="671" y="559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8038847" y="3986487"/>
                <a:ext cx="70732" cy="7144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1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1396" y="140"/>
                    </a:ln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845197" y="3700926"/>
                <a:ext cx="46715" cy="56596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17" extrusionOk="0">
                    <a:moveTo>
                      <a:pt x="0" y="1"/>
                    </a:moveTo>
                    <a:lnTo>
                      <a:pt x="0" y="1117"/>
                    </a:lnTo>
                    <a:lnTo>
                      <a:pt x="921" y="1117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845197" y="3641595"/>
                <a:ext cx="46715" cy="5938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72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921" y="1172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8078418" y="3700926"/>
                <a:ext cx="46715" cy="56596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17" extrusionOk="0">
                    <a:moveTo>
                      <a:pt x="1" y="1"/>
                    </a:moveTo>
                    <a:lnTo>
                      <a:pt x="1" y="1117"/>
                    </a:lnTo>
                    <a:lnTo>
                      <a:pt x="921" y="1117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8078418" y="3641595"/>
                <a:ext cx="46715" cy="5938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72" extrusionOk="0">
                    <a:moveTo>
                      <a:pt x="1" y="0"/>
                    </a:moveTo>
                    <a:lnTo>
                      <a:pt x="1" y="1172"/>
                    </a:lnTo>
                    <a:lnTo>
                      <a:pt x="921" y="1172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874057" y="3751846"/>
                <a:ext cx="426975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8427" h="5190" extrusionOk="0">
                    <a:moveTo>
                      <a:pt x="1" y="0"/>
                    </a:moveTo>
                    <a:lnTo>
                      <a:pt x="1" y="5190"/>
                    </a:lnTo>
                    <a:lnTo>
                      <a:pt x="8426" y="5190"/>
                    </a:lnTo>
                    <a:lnTo>
                      <a:pt x="8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87519" y="3751846"/>
                <a:ext cx="14187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190" extrusionOk="0">
                    <a:moveTo>
                      <a:pt x="1" y="0"/>
                    </a:moveTo>
                    <a:lnTo>
                      <a:pt x="1" y="5190"/>
                    </a:lnTo>
                    <a:lnTo>
                      <a:pt x="279" y="5190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874057" y="3751846"/>
                <a:ext cx="426975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8427" h="1173" extrusionOk="0">
                    <a:moveTo>
                      <a:pt x="1" y="0"/>
                    </a:moveTo>
                    <a:lnTo>
                      <a:pt x="1" y="1172"/>
                    </a:lnTo>
                    <a:lnTo>
                      <a:pt x="8426" y="1172"/>
                    </a:lnTo>
                    <a:lnTo>
                      <a:pt x="8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7148319" y="3932779"/>
                <a:ext cx="11350" cy="4529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94" extrusionOk="0">
                    <a:moveTo>
                      <a:pt x="0" y="0"/>
                    </a:moveTo>
                    <a:lnTo>
                      <a:pt x="0" y="893"/>
                    </a:lnTo>
                    <a:lnTo>
                      <a:pt x="223" y="89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7136970" y="3908763"/>
                <a:ext cx="33998" cy="283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59" extrusionOk="0">
                    <a:moveTo>
                      <a:pt x="336" y="0"/>
                    </a:moveTo>
                    <a:lnTo>
                      <a:pt x="1" y="558"/>
                    </a:lnTo>
                    <a:lnTo>
                      <a:pt x="671" y="558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7185053" y="3932779"/>
                <a:ext cx="11350" cy="4529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94" extrusionOk="0">
                    <a:moveTo>
                      <a:pt x="1" y="0"/>
                    </a:moveTo>
                    <a:lnTo>
                      <a:pt x="1" y="893"/>
                    </a:lnTo>
                    <a:lnTo>
                      <a:pt x="224" y="89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7173754" y="3908763"/>
                <a:ext cx="33947" cy="2832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59" extrusionOk="0">
                    <a:moveTo>
                      <a:pt x="335" y="0"/>
                    </a:moveTo>
                    <a:lnTo>
                      <a:pt x="0" y="558"/>
                    </a:lnTo>
                    <a:lnTo>
                      <a:pt x="670" y="558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7136970" y="3983649"/>
                <a:ext cx="70732" cy="7144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1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1396" y="140"/>
                    </a:ln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943320" y="3811229"/>
                <a:ext cx="46715" cy="56596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17" extrusionOk="0">
                    <a:moveTo>
                      <a:pt x="1" y="0"/>
                    </a:moveTo>
                    <a:lnTo>
                      <a:pt x="1" y="1116"/>
                    </a:lnTo>
                    <a:lnTo>
                      <a:pt x="921" y="1116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943320" y="3751846"/>
                <a:ext cx="46715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73" extrusionOk="0">
                    <a:moveTo>
                      <a:pt x="1" y="0"/>
                    </a:moveTo>
                    <a:lnTo>
                      <a:pt x="1" y="1172"/>
                    </a:lnTo>
                    <a:lnTo>
                      <a:pt x="921" y="1172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7176592" y="3811229"/>
                <a:ext cx="46665" cy="565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17" extrusionOk="0">
                    <a:moveTo>
                      <a:pt x="0" y="0"/>
                    </a:moveTo>
                    <a:lnTo>
                      <a:pt x="0" y="1116"/>
                    </a:lnTo>
                    <a:lnTo>
                      <a:pt x="921" y="1116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926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7176592" y="3751846"/>
                <a:ext cx="46665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73" extrusionOk="0">
                    <a:moveTo>
                      <a:pt x="0" y="0"/>
                    </a:moveTo>
                    <a:lnTo>
                      <a:pt x="0" y="1172"/>
                    </a:lnTo>
                    <a:lnTo>
                      <a:pt x="921" y="1172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rgbClr val="795A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763806" y="4016178"/>
                <a:ext cx="1529550" cy="147037"/>
              </a:xfrm>
              <a:custGeom>
                <a:avLst/>
                <a:gdLst/>
                <a:ahLst/>
                <a:cxnLst/>
                <a:rect l="l" t="t" r="r" b="b"/>
                <a:pathLst>
                  <a:path w="30188" h="2902" extrusionOk="0">
                    <a:moveTo>
                      <a:pt x="1451" y="0"/>
                    </a:moveTo>
                    <a:cubicBezTo>
                      <a:pt x="642" y="0"/>
                      <a:pt x="1" y="642"/>
                      <a:pt x="1" y="1451"/>
                    </a:cubicBezTo>
                    <a:cubicBezTo>
                      <a:pt x="1" y="2260"/>
                      <a:pt x="642" y="2902"/>
                      <a:pt x="1451" y="2902"/>
                    </a:cubicBezTo>
                    <a:lnTo>
                      <a:pt x="28737" y="2902"/>
                    </a:lnTo>
                    <a:cubicBezTo>
                      <a:pt x="29546" y="2902"/>
                      <a:pt x="30187" y="2260"/>
                      <a:pt x="30187" y="1451"/>
                    </a:cubicBezTo>
                    <a:cubicBezTo>
                      <a:pt x="30187" y="642"/>
                      <a:pt x="29546" y="0"/>
                      <a:pt x="28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816094" y="4060005"/>
                <a:ext cx="1427759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28179" h="1173" extrusionOk="0">
                    <a:moveTo>
                      <a:pt x="587" y="0"/>
                    </a:moveTo>
                    <a:cubicBezTo>
                      <a:pt x="252" y="0"/>
                      <a:pt x="1" y="251"/>
                      <a:pt x="1" y="586"/>
                    </a:cubicBezTo>
                    <a:cubicBezTo>
                      <a:pt x="1" y="921"/>
                      <a:pt x="252" y="1172"/>
                      <a:pt x="587" y="1172"/>
                    </a:cubicBezTo>
                    <a:lnTo>
                      <a:pt x="27593" y="1172"/>
                    </a:lnTo>
                    <a:cubicBezTo>
                      <a:pt x="27900" y="1172"/>
                      <a:pt x="28179" y="921"/>
                      <a:pt x="28179" y="586"/>
                    </a:cubicBezTo>
                    <a:cubicBezTo>
                      <a:pt x="28179" y="251"/>
                      <a:pt x="27900" y="0"/>
                      <a:pt x="27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8184465" y="4060005"/>
                <a:ext cx="59382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73" extrusionOk="0">
                    <a:moveTo>
                      <a:pt x="586" y="0"/>
                    </a:moveTo>
                    <a:cubicBezTo>
                      <a:pt x="251" y="0"/>
                      <a:pt x="0" y="251"/>
                      <a:pt x="0" y="586"/>
                    </a:cubicBezTo>
                    <a:cubicBezTo>
                      <a:pt x="0" y="921"/>
                      <a:pt x="251" y="1172"/>
                      <a:pt x="586" y="1172"/>
                    </a:cubicBezTo>
                    <a:cubicBezTo>
                      <a:pt x="893" y="1172"/>
                      <a:pt x="1172" y="921"/>
                      <a:pt x="1172" y="586"/>
                    </a:cubicBezTo>
                    <a:cubicBezTo>
                      <a:pt x="1172" y="251"/>
                      <a:pt x="893" y="0"/>
                      <a:pt x="5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816094" y="4060005"/>
                <a:ext cx="59433" cy="5943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173" extrusionOk="0">
                    <a:moveTo>
                      <a:pt x="587" y="0"/>
                    </a:moveTo>
                    <a:cubicBezTo>
                      <a:pt x="252" y="0"/>
                      <a:pt x="1" y="251"/>
                      <a:pt x="1" y="586"/>
                    </a:cubicBezTo>
                    <a:cubicBezTo>
                      <a:pt x="1" y="921"/>
                      <a:pt x="252" y="1172"/>
                      <a:pt x="587" y="1172"/>
                    </a:cubicBezTo>
                    <a:cubicBezTo>
                      <a:pt x="922" y="1172"/>
                      <a:pt x="1173" y="921"/>
                      <a:pt x="1173" y="586"/>
                    </a:cubicBezTo>
                    <a:cubicBezTo>
                      <a:pt x="1173" y="251"/>
                      <a:pt x="922" y="0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7054990" y="4016178"/>
                <a:ext cx="12768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6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52" y="865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875476" y="4016178"/>
                <a:ext cx="12768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6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52" y="865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7233136" y="4016178"/>
                <a:ext cx="12768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6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51" y="865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411232" y="4016178"/>
                <a:ext cx="12768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6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51" y="865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589327" y="4016178"/>
                <a:ext cx="11350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6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7767422" y="4016178"/>
                <a:ext cx="11400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866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7945569" y="4016178"/>
                <a:ext cx="11350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6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23" y="86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8123664" y="4016178"/>
                <a:ext cx="11350" cy="4387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6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054990" y="4119387"/>
                <a:ext cx="12768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5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52" y="865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6875476" y="4119387"/>
                <a:ext cx="12768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5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52" y="865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233136" y="4119387"/>
                <a:ext cx="12768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5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51" y="865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411232" y="4119387"/>
                <a:ext cx="12768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65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51" y="865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589327" y="4119387"/>
                <a:ext cx="11350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5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767422" y="4119387"/>
                <a:ext cx="11400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865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945569" y="4119387"/>
                <a:ext cx="11350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5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223" y="86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8123664" y="4119387"/>
                <a:ext cx="11350" cy="4382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65" extrusionOk="0">
                    <a:moveTo>
                      <a:pt x="1" y="0"/>
                    </a:moveTo>
                    <a:lnTo>
                      <a:pt x="1" y="865"/>
                    </a:lnTo>
                    <a:lnTo>
                      <a:pt x="224" y="86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5583461" y="2071112"/>
                <a:ext cx="1482936" cy="781749"/>
              </a:xfrm>
              <a:custGeom>
                <a:avLst/>
                <a:gdLst/>
                <a:ahLst/>
                <a:cxnLst/>
                <a:rect l="l" t="t" r="r" b="b"/>
                <a:pathLst>
                  <a:path w="29268" h="15429" extrusionOk="0">
                    <a:moveTo>
                      <a:pt x="1" y="0"/>
                    </a:moveTo>
                    <a:lnTo>
                      <a:pt x="1" y="15429"/>
                    </a:lnTo>
                    <a:lnTo>
                      <a:pt x="29267" y="15429"/>
                    </a:lnTo>
                    <a:lnTo>
                      <a:pt x="29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5648518" y="2502240"/>
                <a:ext cx="637549" cy="287031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5665" extrusionOk="0">
                    <a:moveTo>
                      <a:pt x="0" y="1"/>
                    </a:moveTo>
                    <a:lnTo>
                      <a:pt x="0" y="5664"/>
                    </a:lnTo>
                    <a:lnTo>
                      <a:pt x="12583" y="5664"/>
                    </a:lnTo>
                    <a:lnTo>
                      <a:pt x="125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6048015" y="2523470"/>
                <a:ext cx="1276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252" y="4827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313F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6156001" y="2523470"/>
                <a:ext cx="1276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251" y="4827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5804016" y="2523470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753" y="4827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5864766" y="2523470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5772906" y="2523470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5900132" y="2523470"/>
                <a:ext cx="6363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1256" y="4827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6106499" y="2523470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754" y="48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6020264" y="2523470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754" y="48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5986367" y="2523470"/>
                <a:ext cx="18392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6069765" y="2523470"/>
                <a:ext cx="18392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6178599" y="2523470"/>
                <a:ext cx="62220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1228" y="4827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6324216" y="2071112"/>
                <a:ext cx="46665" cy="78174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429" extrusionOk="0">
                    <a:moveTo>
                      <a:pt x="0" y="0"/>
                    </a:moveTo>
                    <a:lnTo>
                      <a:pt x="0" y="15429"/>
                    </a:lnTo>
                    <a:lnTo>
                      <a:pt x="921" y="15429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5583461" y="2071112"/>
                <a:ext cx="1482936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29268" h="4158" extrusionOk="0">
                    <a:moveTo>
                      <a:pt x="1" y="0"/>
                    </a:moveTo>
                    <a:lnTo>
                      <a:pt x="1" y="4157"/>
                    </a:lnTo>
                    <a:lnTo>
                      <a:pt x="29267" y="4157"/>
                    </a:lnTo>
                    <a:lnTo>
                      <a:pt x="292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6532003" y="2567246"/>
                <a:ext cx="39622" cy="15838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3126" extrusionOk="0">
                    <a:moveTo>
                      <a:pt x="0" y="1"/>
                    </a:moveTo>
                    <a:lnTo>
                      <a:pt x="0" y="3126"/>
                    </a:lnTo>
                    <a:lnTo>
                      <a:pt x="781" y="312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6493800" y="2482429"/>
                <a:ext cx="117397" cy="10326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38" extrusionOk="0">
                    <a:moveTo>
                      <a:pt x="1145" y="1"/>
                    </a:moveTo>
                    <a:lnTo>
                      <a:pt x="1" y="2038"/>
                    </a:lnTo>
                    <a:lnTo>
                      <a:pt x="2317" y="2038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6663434" y="2567246"/>
                <a:ext cx="39622" cy="15838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3126" extrusionOk="0">
                    <a:moveTo>
                      <a:pt x="1" y="1"/>
                    </a:moveTo>
                    <a:lnTo>
                      <a:pt x="1" y="3126"/>
                    </a:lnTo>
                    <a:lnTo>
                      <a:pt x="782" y="312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6623863" y="2482429"/>
                <a:ext cx="117397" cy="10326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38" extrusionOk="0">
                    <a:moveTo>
                      <a:pt x="1172" y="1"/>
                    </a:moveTo>
                    <a:lnTo>
                      <a:pt x="1" y="2038"/>
                    </a:lnTo>
                    <a:lnTo>
                      <a:pt x="2316" y="2038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6493800" y="2743973"/>
                <a:ext cx="247460" cy="24067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75" extrusionOk="0">
                    <a:moveTo>
                      <a:pt x="1" y="0"/>
                    </a:moveTo>
                    <a:lnTo>
                      <a:pt x="1" y="475"/>
                    </a:lnTo>
                    <a:lnTo>
                      <a:pt x="4883" y="475"/>
                    </a:lnTo>
                    <a:lnTo>
                      <a:pt x="4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5823776" y="2281736"/>
                <a:ext cx="162643" cy="19228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795" extrusionOk="0">
                    <a:moveTo>
                      <a:pt x="1" y="0"/>
                    </a:moveTo>
                    <a:lnTo>
                      <a:pt x="1" y="3795"/>
                    </a:lnTo>
                    <a:lnTo>
                      <a:pt x="3209" y="3795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5823776" y="2071112"/>
                <a:ext cx="162643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4158" extrusionOk="0">
                    <a:moveTo>
                      <a:pt x="1" y="0"/>
                    </a:moveTo>
                    <a:lnTo>
                      <a:pt x="1" y="4157"/>
                    </a:lnTo>
                    <a:lnTo>
                      <a:pt x="3209" y="4157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632375" y="2281736"/>
                <a:ext cx="164011" cy="192283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795" extrusionOk="0">
                    <a:moveTo>
                      <a:pt x="0" y="0"/>
                    </a:moveTo>
                    <a:lnTo>
                      <a:pt x="0" y="3795"/>
                    </a:lnTo>
                    <a:lnTo>
                      <a:pt x="3236" y="3795"/>
                    </a:lnTo>
                    <a:lnTo>
                      <a:pt x="32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32375" y="2071112"/>
                <a:ext cx="164011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158" extrusionOk="0">
                    <a:moveTo>
                      <a:pt x="0" y="0"/>
                    </a:moveTo>
                    <a:lnTo>
                      <a:pt x="0" y="4157"/>
                    </a:lnTo>
                    <a:lnTo>
                      <a:pt x="3236" y="4157"/>
                    </a:lnTo>
                    <a:lnTo>
                      <a:pt x="32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5583461" y="2878242"/>
                <a:ext cx="1482936" cy="781749"/>
              </a:xfrm>
              <a:custGeom>
                <a:avLst/>
                <a:gdLst/>
                <a:ahLst/>
                <a:cxnLst/>
                <a:rect l="l" t="t" r="r" b="b"/>
                <a:pathLst>
                  <a:path w="29268" h="15429" extrusionOk="0">
                    <a:moveTo>
                      <a:pt x="1" y="1"/>
                    </a:moveTo>
                    <a:lnTo>
                      <a:pt x="1" y="15429"/>
                    </a:lnTo>
                    <a:lnTo>
                      <a:pt x="29267" y="15429"/>
                    </a:lnTo>
                    <a:lnTo>
                      <a:pt x="292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5648518" y="3309369"/>
                <a:ext cx="637549" cy="287031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5665" extrusionOk="0">
                    <a:moveTo>
                      <a:pt x="0" y="1"/>
                    </a:moveTo>
                    <a:lnTo>
                      <a:pt x="0" y="5664"/>
                    </a:lnTo>
                    <a:lnTo>
                      <a:pt x="12583" y="5664"/>
                    </a:lnTo>
                    <a:lnTo>
                      <a:pt x="125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048015" y="3330599"/>
                <a:ext cx="1276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252" y="4827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313F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156001" y="3330599"/>
                <a:ext cx="1276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251" y="4827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5804016" y="3330599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753" y="4827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5864766" y="3330599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5772906" y="3330599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5900132" y="3330599"/>
                <a:ext cx="63638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1256" y="4827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6106499" y="3330599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754" y="48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020264" y="3330599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1" y="0"/>
                    </a:moveTo>
                    <a:lnTo>
                      <a:pt x="1" y="4827"/>
                    </a:lnTo>
                    <a:lnTo>
                      <a:pt x="754" y="48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069765" y="3330599"/>
                <a:ext cx="18392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6178599" y="3330599"/>
                <a:ext cx="62220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1228" y="4827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6324216" y="2878242"/>
                <a:ext cx="46665" cy="78174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5429" extrusionOk="0">
                    <a:moveTo>
                      <a:pt x="0" y="1"/>
                    </a:moveTo>
                    <a:lnTo>
                      <a:pt x="0" y="15429"/>
                    </a:lnTo>
                    <a:lnTo>
                      <a:pt x="921" y="15429"/>
                    </a:ln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5583461" y="2878242"/>
                <a:ext cx="1482936" cy="209257"/>
              </a:xfrm>
              <a:custGeom>
                <a:avLst/>
                <a:gdLst/>
                <a:ahLst/>
                <a:cxnLst/>
                <a:rect l="l" t="t" r="r" b="b"/>
                <a:pathLst>
                  <a:path w="29268" h="4130" extrusionOk="0">
                    <a:moveTo>
                      <a:pt x="1" y="1"/>
                    </a:moveTo>
                    <a:lnTo>
                      <a:pt x="1" y="4130"/>
                    </a:lnTo>
                    <a:lnTo>
                      <a:pt x="29267" y="4130"/>
                    </a:lnTo>
                    <a:lnTo>
                      <a:pt x="292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6532003" y="3374426"/>
                <a:ext cx="39622" cy="1583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3125" extrusionOk="0">
                    <a:moveTo>
                      <a:pt x="0" y="0"/>
                    </a:moveTo>
                    <a:lnTo>
                      <a:pt x="0" y="3125"/>
                    </a:lnTo>
                    <a:lnTo>
                      <a:pt x="781" y="3125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6493800" y="3289609"/>
                <a:ext cx="117397" cy="10184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10" extrusionOk="0">
                    <a:moveTo>
                      <a:pt x="1145" y="0"/>
                    </a:moveTo>
                    <a:lnTo>
                      <a:pt x="1" y="2009"/>
                    </a:lnTo>
                    <a:lnTo>
                      <a:pt x="2317" y="200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663434" y="3374426"/>
                <a:ext cx="39622" cy="1583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3125" extrusionOk="0">
                    <a:moveTo>
                      <a:pt x="1" y="0"/>
                    </a:moveTo>
                    <a:lnTo>
                      <a:pt x="1" y="3125"/>
                    </a:lnTo>
                    <a:lnTo>
                      <a:pt x="782" y="3125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6623863" y="3289609"/>
                <a:ext cx="117397" cy="10184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10" extrusionOk="0">
                    <a:moveTo>
                      <a:pt x="1172" y="0"/>
                    </a:moveTo>
                    <a:lnTo>
                      <a:pt x="1" y="2009"/>
                    </a:lnTo>
                    <a:lnTo>
                      <a:pt x="2316" y="2009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6493800" y="3549684"/>
                <a:ext cx="247460" cy="25486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503" extrusionOk="0">
                    <a:moveTo>
                      <a:pt x="1" y="1"/>
                    </a:moveTo>
                    <a:lnTo>
                      <a:pt x="1" y="503"/>
                    </a:lnTo>
                    <a:lnTo>
                      <a:pt x="4883" y="503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823776" y="3087447"/>
                <a:ext cx="162643" cy="19370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823" extrusionOk="0">
                    <a:moveTo>
                      <a:pt x="1" y="1"/>
                    </a:moveTo>
                    <a:lnTo>
                      <a:pt x="1" y="3823"/>
                    </a:lnTo>
                    <a:lnTo>
                      <a:pt x="3209" y="3823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823776" y="2878242"/>
                <a:ext cx="162643" cy="209257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4130" extrusionOk="0">
                    <a:moveTo>
                      <a:pt x="1" y="1"/>
                    </a:moveTo>
                    <a:lnTo>
                      <a:pt x="1" y="4130"/>
                    </a:lnTo>
                    <a:lnTo>
                      <a:pt x="3209" y="4130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6632375" y="3087447"/>
                <a:ext cx="164011" cy="19370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3823" extrusionOk="0">
                    <a:moveTo>
                      <a:pt x="0" y="1"/>
                    </a:moveTo>
                    <a:lnTo>
                      <a:pt x="0" y="3823"/>
                    </a:lnTo>
                    <a:lnTo>
                      <a:pt x="3236" y="3823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6632375" y="2878242"/>
                <a:ext cx="164011" cy="20925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130" extrusionOk="0">
                    <a:moveTo>
                      <a:pt x="0" y="1"/>
                    </a:moveTo>
                    <a:lnTo>
                      <a:pt x="0" y="4130"/>
                    </a:lnTo>
                    <a:lnTo>
                      <a:pt x="3236" y="4130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4"/>
            <p:cNvGrpSpPr/>
            <p:nvPr/>
          </p:nvGrpSpPr>
          <p:grpSpPr>
            <a:xfrm>
              <a:off x="5681031" y="2523470"/>
              <a:ext cx="18443" cy="1051701"/>
              <a:chOff x="5772906" y="2523470"/>
              <a:chExt cx="18443" cy="1051701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5772906" y="2523470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5772906" y="3330599"/>
                <a:ext cx="1844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363" y="482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4"/>
            <p:cNvGrpSpPr/>
            <p:nvPr/>
          </p:nvGrpSpPr>
          <p:grpSpPr>
            <a:xfrm>
              <a:off x="5712409" y="2523470"/>
              <a:ext cx="38203" cy="1051701"/>
              <a:chOff x="5804016" y="2523470"/>
              <a:chExt cx="38203" cy="1051701"/>
            </a:xfrm>
          </p:grpSpPr>
          <p:sp>
            <p:nvSpPr>
              <p:cNvPr id="297" name="Google Shape;297;p24"/>
              <p:cNvSpPr/>
              <p:nvPr/>
            </p:nvSpPr>
            <p:spPr>
              <a:xfrm>
                <a:off x="5804016" y="2523470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753" y="4827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5804016" y="3330599"/>
                <a:ext cx="38203" cy="24457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27" extrusionOk="0">
                    <a:moveTo>
                      <a:pt x="0" y="0"/>
                    </a:moveTo>
                    <a:lnTo>
                      <a:pt x="0" y="4827"/>
                    </a:lnTo>
                    <a:lnTo>
                      <a:pt x="753" y="4827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"/>
          <p:cNvGrpSpPr/>
          <p:nvPr/>
        </p:nvGrpSpPr>
        <p:grpSpPr>
          <a:xfrm flipH="1">
            <a:off x="6377663" y="2144273"/>
            <a:ext cx="2994931" cy="3103538"/>
            <a:chOff x="6453863" y="2220473"/>
            <a:chExt cx="2994931" cy="3103538"/>
          </a:xfrm>
        </p:grpSpPr>
        <p:sp>
          <p:nvSpPr>
            <p:cNvPr id="16" name="Google Shape;16;p4"/>
            <p:cNvSpPr/>
            <p:nvPr/>
          </p:nvSpPr>
          <p:spPr>
            <a:xfrm flipH="1">
              <a:off x="8541296" y="402769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6597684" y="3431590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6453863" y="262447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8295977" y="2220473"/>
              <a:ext cx="1152816" cy="99835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10525"/>
            <a:ext cx="38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855774" y="2612250"/>
            <a:ext cx="2811600" cy="16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612250"/>
            <a:ext cx="2811600" cy="16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2044900"/>
            <a:ext cx="28116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855775" y="2044900"/>
            <a:ext cx="28116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>
            <a:off x="7325359" y="2505122"/>
            <a:ext cx="2185202" cy="2744414"/>
            <a:chOff x="7325359" y="2505122"/>
            <a:chExt cx="2185202" cy="2744414"/>
          </a:xfrm>
        </p:grpSpPr>
        <p:sp>
          <p:nvSpPr>
            <p:cNvPr id="29" name="Google Shape;29;p5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6"/>
          <p:cNvGrpSpPr/>
          <p:nvPr/>
        </p:nvGrpSpPr>
        <p:grpSpPr>
          <a:xfrm flipH="1">
            <a:off x="-650141" y="2525947"/>
            <a:ext cx="2185202" cy="2744414"/>
            <a:chOff x="7325359" y="2505122"/>
            <a:chExt cx="2185202" cy="2744414"/>
          </a:xfrm>
        </p:grpSpPr>
        <p:sp>
          <p:nvSpPr>
            <p:cNvPr id="35" name="Google Shape;35;p6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076700" y="2146025"/>
            <a:ext cx="39732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076700" y="1162050"/>
            <a:ext cx="397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14350" y="1162050"/>
            <a:ext cx="3254100" cy="2819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 flipH="1">
            <a:off x="6377663" y="2144273"/>
            <a:ext cx="2994931" cy="3103538"/>
            <a:chOff x="6453863" y="2220473"/>
            <a:chExt cx="2994931" cy="3103538"/>
          </a:xfrm>
        </p:grpSpPr>
        <p:sp>
          <p:nvSpPr>
            <p:cNvPr id="44" name="Google Shape;44;p8"/>
            <p:cNvSpPr/>
            <p:nvPr/>
          </p:nvSpPr>
          <p:spPr>
            <a:xfrm flipH="1">
              <a:off x="8541296" y="402769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597684" y="3431590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6453863" y="262447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8295977" y="2220473"/>
              <a:ext cx="1152816" cy="99835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9"/>
          <p:cNvGrpSpPr/>
          <p:nvPr/>
        </p:nvGrpSpPr>
        <p:grpSpPr>
          <a:xfrm>
            <a:off x="-354391" y="2505122"/>
            <a:ext cx="2185202" cy="2744414"/>
            <a:chOff x="7325359" y="2505122"/>
            <a:chExt cx="2185202" cy="2744414"/>
          </a:xfrm>
        </p:grpSpPr>
        <p:sp>
          <p:nvSpPr>
            <p:cNvPr id="53" name="Google Shape;53;p9"/>
            <p:cNvSpPr/>
            <p:nvPr/>
          </p:nvSpPr>
          <p:spPr>
            <a:xfrm>
              <a:off x="8562974" y="2878448"/>
              <a:ext cx="808200" cy="700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flipH="1">
              <a:off x="7325359" y="3357115"/>
              <a:ext cx="2185202" cy="189242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7438989" y="2505122"/>
              <a:ext cx="686318" cy="594362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5.xml"/><Relationship Id="rId7" Type="http://schemas.openxmlformats.org/officeDocument/2006/relationships/hyperlink" Target="https://github.com/dman01337/HAM-vs-SPA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3.png"/><Relationship Id="rId5" Type="http://schemas.openxmlformats.org/officeDocument/2006/relationships/hyperlink" Target="https://www.linkedin.com/in/dale-deford-81b54092/" TargetMode="External"/><Relationship Id="rId4" Type="http://schemas.openxmlformats.org/officeDocument/2006/relationships/hyperlink" Target="mailto:daledeford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www.thermofisher.com/us/en/home/electron-microscopy/nanoports/hillsboro-nano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5"/>
          <p:cNvGrpSpPr/>
          <p:nvPr/>
        </p:nvGrpSpPr>
        <p:grpSpPr>
          <a:xfrm>
            <a:off x="4625125" y="-182901"/>
            <a:ext cx="4639500" cy="4463201"/>
            <a:chOff x="4625125" y="-182901"/>
            <a:chExt cx="4639500" cy="4463201"/>
          </a:xfrm>
        </p:grpSpPr>
        <p:sp>
          <p:nvSpPr>
            <p:cNvPr id="304" name="Google Shape;304;p25"/>
            <p:cNvSpPr/>
            <p:nvPr/>
          </p:nvSpPr>
          <p:spPr>
            <a:xfrm>
              <a:off x="5201619" y="2272712"/>
              <a:ext cx="1175887" cy="101833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705950" y="2960150"/>
              <a:ext cx="1108200" cy="960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625125" y="3320300"/>
              <a:ext cx="1108200" cy="960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516230" y="1047752"/>
              <a:ext cx="1227300" cy="1063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781525" y="-182901"/>
              <a:ext cx="1881600" cy="1629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7596925" y="-76194"/>
              <a:ext cx="1667700" cy="1444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7853450" y="1680151"/>
              <a:ext cx="497400" cy="430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880500" y="2021376"/>
              <a:ext cx="497400" cy="430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5"/>
          <p:cNvSpPr txBox="1">
            <a:spLocks noGrp="1"/>
          </p:cNvSpPr>
          <p:nvPr>
            <p:ph type="ctrTitle"/>
          </p:nvPr>
        </p:nvSpPr>
        <p:spPr>
          <a:xfrm>
            <a:off x="336197" y="1843239"/>
            <a:ext cx="4201200" cy="21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Vision for Thermo Fisher Scientific Manufacturing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2B7B-90C4-2995-198D-3A4129E41F46}"/>
              </a:ext>
            </a:extLst>
          </p:cNvPr>
          <p:cNvSpPr txBox="1"/>
          <p:nvPr/>
        </p:nvSpPr>
        <p:spPr>
          <a:xfrm>
            <a:off x="329850" y="4054780"/>
            <a:ext cx="3377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Dale DeFord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Aug. 2024</a:t>
            </a:r>
            <a:endParaRPr lang="en-US" sz="14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398850" y="30670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Inter"/>
              <a:buNone/>
              <a:defRPr sz="6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"/>
              <a:t>04</a:t>
            </a:r>
            <a:endParaRPr/>
          </a:p>
        </p:txBody>
      </p:sp>
      <p:sp>
        <p:nvSpPr>
          <p:cNvPr id="1302" name="Google Shape;1302;p40"/>
          <p:cNvSpPr txBox="1">
            <a:spLocks noGrp="1"/>
          </p:cNvSpPr>
          <p:nvPr>
            <p:ph type="title"/>
          </p:nvPr>
        </p:nvSpPr>
        <p:spPr>
          <a:xfrm>
            <a:off x="2535100" y="-82550"/>
            <a:ext cx="4791300" cy="11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 </a:t>
            </a:r>
            <a:endParaRPr sz="3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68716-CC7E-A636-D4AB-2A77B406A6ED}"/>
              </a:ext>
            </a:extLst>
          </p:cNvPr>
          <p:cNvSpPr txBox="1"/>
          <p:nvPr/>
        </p:nvSpPr>
        <p:spPr>
          <a:xfrm>
            <a:off x="5905500" y="1319123"/>
            <a:ext cx="30099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Final Model Test Metrics: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Precision:    </a:t>
            </a:r>
            <a:r>
              <a:rPr lang="en-US" sz="1400" b="1" dirty="0"/>
              <a:t>97.7%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Accuracy:    </a:t>
            </a:r>
            <a:r>
              <a:rPr lang="en-US" b="1" dirty="0"/>
              <a:t>97.8%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A01F-94A7-963B-68A6-EAF7E0B994E8}"/>
              </a:ext>
            </a:extLst>
          </p:cNvPr>
          <p:cNvSpPr txBox="1"/>
          <p:nvPr/>
        </p:nvSpPr>
        <p:spPr>
          <a:xfrm>
            <a:off x="5905499" y="2654827"/>
            <a:ext cx="30099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Final Business Metrics: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False Pos Rate                  (HAM going to SPAM):   </a:t>
            </a:r>
            <a:r>
              <a:rPr lang="en-US" sz="1400" b="1" dirty="0"/>
              <a:t>0.9%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False Neg Rate                (SPAM going to HAM):    </a:t>
            </a:r>
            <a:r>
              <a:rPr lang="en-US" b="1" dirty="0"/>
              <a:t>6%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1"/>
          <p:cNvSpPr txBox="1">
            <a:spLocks noGrp="1"/>
          </p:cNvSpPr>
          <p:nvPr>
            <p:ph type="title"/>
          </p:nvPr>
        </p:nvSpPr>
        <p:spPr>
          <a:xfrm>
            <a:off x="2020875" y="147250"/>
            <a:ext cx="47913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Recommendation</a:t>
            </a:r>
            <a:endParaRPr sz="3800" dirty="0"/>
          </a:p>
        </p:txBody>
      </p:sp>
      <p:sp>
        <p:nvSpPr>
          <p:cNvPr id="1440" name="Google Shape;1440;p41"/>
          <p:cNvSpPr txBox="1">
            <a:spLocks noGrp="1"/>
          </p:cNvSpPr>
          <p:nvPr>
            <p:ph type="subTitle" idx="1"/>
          </p:nvPr>
        </p:nvSpPr>
        <p:spPr>
          <a:xfrm>
            <a:off x="2256060" y="907069"/>
            <a:ext cx="6831874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Initiate a production pilot of provided LMIS Image Classification executable and assess its performance vs. human inspection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1" name="Google Shape;1441;p41"/>
          <p:cNvSpPr txBox="1"/>
          <p:nvPr/>
        </p:nvSpPr>
        <p:spPr>
          <a:xfrm>
            <a:off x="217875" y="23050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Inter"/>
              <a:buNone/>
              <a:defRPr sz="6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"/>
              <a:t>05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857D9-BC70-5A28-FBDB-F08F302F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9293" y="1852542"/>
            <a:ext cx="4874733" cy="3042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6CF16-2173-0884-C12D-FB0D37B05A9F}"/>
              </a:ext>
            </a:extLst>
          </p:cNvPr>
          <p:cNvSpPr txBox="1"/>
          <p:nvPr/>
        </p:nvSpPr>
        <p:spPr>
          <a:xfrm>
            <a:off x="5791804" y="2377915"/>
            <a:ext cx="2552701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en-US" dirty="0"/>
              <a:t>Runs the best model, sorts images into class folders for human review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endParaRPr lang="en-US" dirty="0"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en-US" dirty="0"/>
              <a:t>Logs classification results to .</a:t>
            </a:r>
            <a:r>
              <a:rPr lang="en-US" dirty="0" err="1"/>
              <a:t>cvs</a:t>
            </a:r>
            <a:r>
              <a:rPr lang="en-US" dirty="0"/>
              <a:t> file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1"/>
          <p:cNvSpPr txBox="1">
            <a:spLocks noGrp="1"/>
          </p:cNvSpPr>
          <p:nvPr>
            <p:ph type="title"/>
          </p:nvPr>
        </p:nvSpPr>
        <p:spPr>
          <a:xfrm>
            <a:off x="405211" y="108658"/>
            <a:ext cx="47913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Recommendation</a:t>
            </a:r>
            <a:endParaRPr sz="3800" dirty="0"/>
          </a:p>
        </p:txBody>
      </p:sp>
      <p:sp>
        <p:nvSpPr>
          <p:cNvPr id="1440" name="Google Shape;1440;p41"/>
          <p:cNvSpPr txBox="1">
            <a:spLocks noGrp="1"/>
          </p:cNvSpPr>
          <p:nvPr>
            <p:ph type="subTitle" idx="1"/>
          </p:nvPr>
        </p:nvSpPr>
        <p:spPr>
          <a:xfrm>
            <a:off x="1083977" y="817830"/>
            <a:ext cx="661915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 startAt="2"/>
            </a:pPr>
            <a:r>
              <a:rPr lang="en-US" dirty="0"/>
              <a:t>Monitor script classification results via provided Power BI dashboard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857D9-BC70-5A28-FBDB-F08F302F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6494" y="1531851"/>
            <a:ext cx="5525886" cy="3107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6CF16-2173-0884-C12D-FB0D37B05A9F}"/>
              </a:ext>
            </a:extLst>
          </p:cNvPr>
          <p:cNvSpPr txBox="1"/>
          <p:nvPr/>
        </p:nvSpPr>
        <p:spPr>
          <a:xfrm>
            <a:off x="6184805" y="1620071"/>
            <a:ext cx="2552701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en-US" dirty="0"/>
              <a:t>Pulls production data from the csv log file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endParaRPr lang="en-US" dirty="0"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en-US" dirty="0"/>
              <a:t>Real-time monitor of classification trends and distributions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endParaRPr lang="en-US" dirty="0"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en-US" dirty="0"/>
              <a:t>Filter by class, date or unit serial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437E7-40AB-4537-0E40-6423210CFC7B}"/>
              </a:ext>
            </a:extLst>
          </p:cNvPr>
          <p:cNvSpPr txBox="1"/>
          <p:nvPr/>
        </p:nvSpPr>
        <p:spPr>
          <a:xfrm>
            <a:off x="711112" y="468866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NOTE: Fictitious data shown, not actual TFS production data</a:t>
            </a:r>
          </a:p>
        </p:txBody>
      </p:sp>
    </p:spTree>
    <p:extLst>
      <p:ext uri="{BB962C8B-B14F-4D97-AF65-F5344CB8AC3E}">
        <p14:creationId xmlns:p14="http://schemas.microsoft.com/office/powerpoint/2010/main" val="17326142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1"/>
          <p:cNvSpPr txBox="1">
            <a:spLocks noGrp="1"/>
          </p:cNvSpPr>
          <p:nvPr>
            <p:ph type="title"/>
          </p:nvPr>
        </p:nvSpPr>
        <p:spPr>
          <a:xfrm>
            <a:off x="268275" y="108658"/>
            <a:ext cx="4791300" cy="7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Recommendation</a:t>
            </a:r>
            <a:endParaRPr sz="3800" dirty="0"/>
          </a:p>
        </p:txBody>
      </p:sp>
      <p:sp>
        <p:nvSpPr>
          <p:cNvPr id="1440" name="Google Shape;1440;p41"/>
          <p:cNvSpPr txBox="1">
            <a:spLocks noGrp="1"/>
          </p:cNvSpPr>
          <p:nvPr>
            <p:ph type="subTitle" idx="1"/>
          </p:nvPr>
        </p:nvSpPr>
        <p:spPr>
          <a:xfrm>
            <a:off x="1153249" y="1039504"/>
            <a:ext cx="661915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 startAt="3"/>
            </a:pPr>
            <a:r>
              <a:rPr lang="en-US" dirty="0"/>
              <a:t>Recommended pilot evaluation plan:</a:t>
            </a:r>
          </a:p>
          <a:p>
            <a:pPr marL="469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 startAt="3"/>
            </a:pPr>
            <a:endParaRPr lang="en-US" dirty="0"/>
          </a:p>
          <a:p>
            <a:pPr marL="927100" lvl="1" indent="-342900" algn="l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Human review every image for 1 month.  After 1 month:</a:t>
            </a:r>
          </a:p>
          <a:p>
            <a:pPr marL="927100" lvl="1" indent="-342900" algn="l">
              <a:lnSpc>
                <a:spcPct val="150000"/>
              </a:lnSpc>
              <a:buFont typeface="+mj-lt"/>
              <a:buAutoNum type="alphaLcPeriod"/>
            </a:pPr>
            <a:endParaRPr lang="en-US" dirty="0"/>
          </a:p>
          <a:p>
            <a:pPr marL="1441450" lvl="2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If PASS class false-positive rate &lt;2%, discontinue human evaluation of PASS class images as process of record.</a:t>
            </a:r>
          </a:p>
          <a:p>
            <a:pPr marL="1384300" lvl="2" indent="-342900" algn="l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  <a:p>
            <a:pPr marL="1384300" lvl="2" indent="-342900" algn="l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Continue long-term human review of all non-PASS images as process of record until model can be improved.</a:t>
            </a:r>
          </a:p>
          <a:p>
            <a:pPr marL="1384300" lvl="2" indent="-342900" algn="l">
              <a:lnSpc>
                <a:spcPct val="150000"/>
              </a:lnSpc>
              <a:buFont typeface="+mj-lt"/>
              <a:buAutoNum type="romanLcPeriod"/>
            </a:pPr>
            <a:endParaRPr lang="en-US" dirty="0"/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2141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2"/>
          <p:cNvSpPr txBox="1">
            <a:spLocks noGrp="1"/>
          </p:cNvSpPr>
          <p:nvPr>
            <p:ph type="title"/>
          </p:nvPr>
        </p:nvSpPr>
        <p:spPr>
          <a:xfrm>
            <a:off x="2389688" y="325325"/>
            <a:ext cx="4791300" cy="7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Next Steps</a:t>
            </a:r>
            <a:endParaRPr sz="3800"/>
          </a:p>
        </p:txBody>
      </p:sp>
      <p:sp>
        <p:nvSpPr>
          <p:cNvPr id="1573" name="Google Shape;1573;p42"/>
          <p:cNvSpPr txBox="1">
            <a:spLocks noGrp="1"/>
          </p:cNvSpPr>
          <p:nvPr>
            <p:ph type="subTitle" idx="1"/>
          </p:nvPr>
        </p:nvSpPr>
        <p:spPr>
          <a:xfrm>
            <a:off x="170046" y="1281350"/>
            <a:ext cx="7845900" cy="2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Continue to improve the model</a:t>
            </a:r>
          </a:p>
          <a:p>
            <a:pPr lvl="1" indent="-330200" algn="l">
              <a:lnSpc>
                <a:spcPct val="150000"/>
              </a:lnSpc>
              <a:buAutoNum type="arabicPeriod"/>
            </a:pPr>
            <a:r>
              <a:rPr lang="en-US" dirty="0"/>
              <a:t>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/>
              <a:t>…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4" name="Google Shape;1574;p42"/>
          <p:cNvSpPr txBox="1"/>
          <p:nvPr/>
        </p:nvSpPr>
        <p:spPr>
          <a:xfrm>
            <a:off x="398850" y="30670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Inter"/>
              <a:buNone/>
              <a:defRPr sz="6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" dirty="0"/>
              <a:t>06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43"/>
          <p:cNvGrpSpPr/>
          <p:nvPr/>
        </p:nvGrpSpPr>
        <p:grpSpPr>
          <a:xfrm>
            <a:off x="578347" y="705021"/>
            <a:ext cx="3242829" cy="3412738"/>
            <a:chOff x="578347" y="705021"/>
            <a:chExt cx="3242829" cy="3412738"/>
          </a:xfrm>
        </p:grpSpPr>
        <p:sp>
          <p:nvSpPr>
            <p:cNvPr id="1695" name="Google Shape;1695;p43"/>
            <p:cNvSpPr/>
            <p:nvPr/>
          </p:nvSpPr>
          <p:spPr>
            <a:xfrm flipH="1">
              <a:off x="2146121" y="3059051"/>
              <a:ext cx="1222571" cy="1058708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2484676" y="1277503"/>
              <a:ext cx="1336500" cy="1158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43"/>
            <p:cNvGrpSpPr/>
            <p:nvPr/>
          </p:nvGrpSpPr>
          <p:grpSpPr>
            <a:xfrm>
              <a:off x="578347" y="705021"/>
              <a:ext cx="1937981" cy="3412682"/>
              <a:chOff x="210712" y="678091"/>
              <a:chExt cx="1937981" cy="3412682"/>
            </a:xfrm>
          </p:grpSpPr>
          <p:sp>
            <p:nvSpPr>
              <p:cNvPr id="1698" name="Google Shape;1698;p43"/>
              <p:cNvSpPr/>
              <p:nvPr/>
            </p:nvSpPr>
            <p:spPr>
              <a:xfrm>
                <a:off x="450024" y="3390573"/>
                <a:ext cx="808200" cy="700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 flipH="1">
                <a:off x="210712" y="678091"/>
                <a:ext cx="1937981" cy="1678265"/>
              </a:xfrm>
              <a:custGeom>
                <a:avLst/>
                <a:gdLst/>
                <a:ahLst/>
                <a:cxnLst/>
                <a:rect l="l" t="t" r="r" b="b"/>
                <a:pathLst>
                  <a:path w="27063" h="23437" extrusionOk="0">
                    <a:moveTo>
                      <a:pt x="6752" y="1"/>
                    </a:moveTo>
                    <a:lnTo>
                      <a:pt x="0" y="11718"/>
                    </a:lnTo>
                    <a:lnTo>
                      <a:pt x="6752" y="23436"/>
                    </a:lnTo>
                    <a:lnTo>
                      <a:pt x="20283" y="23436"/>
                    </a:lnTo>
                    <a:lnTo>
                      <a:pt x="27063" y="11718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459DA8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8" name="Google Shape;1738;p43"/>
          <p:cNvSpPr txBox="1">
            <a:spLocks noGrp="1"/>
          </p:cNvSpPr>
          <p:nvPr>
            <p:ph type="title"/>
          </p:nvPr>
        </p:nvSpPr>
        <p:spPr>
          <a:xfrm>
            <a:off x="4454945" y="507275"/>
            <a:ext cx="39885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Thanks!</a:t>
            </a:r>
            <a:endParaRPr sz="5000" dirty="0"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1"/>
          </p:nvPr>
        </p:nvSpPr>
        <p:spPr>
          <a:xfrm>
            <a:off x="4454900" y="1330174"/>
            <a:ext cx="3988500" cy="2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Questions?  Please contact me at: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Dale DeFord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/>
              </a:rPr>
              <a:t>daledeford@gmail.com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0F8B777D-6758-4B4C-E1F6-ABF95BC92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435503"/>
            <a:ext cx="466725" cy="4667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B6177645-64E7-3DB7-4CF0-3BFC1EB78B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842" y="2425277"/>
            <a:ext cx="501663" cy="4769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title" idx="2"/>
          </p:nvPr>
        </p:nvSpPr>
        <p:spPr>
          <a:xfrm>
            <a:off x="806100" y="1203700"/>
            <a:ext cx="806700" cy="44610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2" name="Google Shape;682;p26"/>
          <p:cNvSpPr txBox="1">
            <a:spLocks noGrp="1"/>
          </p:cNvSpPr>
          <p:nvPr>
            <p:ph type="subTitle" idx="1"/>
          </p:nvPr>
        </p:nvSpPr>
        <p:spPr>
          <a:xfrm>
            <a:off x="1831175" y="1203700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3"/>
          </p:nvPr>
        </p:nvSpPr>
        <p:spPr>
          <a:xfrm>
            <a:off x="806100" y="1792452"/>
            <a:ext cx="806700" cy="446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4"/>
          </p:nvPr>
        </p:nvSpPr>
        <p:spPr>
          <a:xfrm>
            <a:off x="1831175" y="1792450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87" name="Google Shape;687;p26"/>
          <p:cNvSpPr txBox="1">
            <a:spLocks noGrp="1"/>
          </p:cNvSpPr>
          <p:nvPr>
            <p:ph type="title" idx="5"/>
          </p:nvPr>
        </p:nvSpPr>
        <p:spPr>
          <a:xfrm>
            <a:off x="806100" y="2381203"/>
            <a:ext cx="806700" cy="446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6"/>
          </p:nvPr>
        </p:nvSpPr>
        <p:spPr>
          <a:xfrm>
            <a:off x="1831175" y="2381200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689" name="Google Shape;689;p26"/>
          <p:cNvSpPr txBox="1">
            <a:spLocks noGrp="1"/>
          </p:cNvSpPr>
          <p:nvPr>
            <p:ph type="title" idx="7"/>
          </p:nvPr>
        </p:nvSpPr>
        <p:spPr>
          <a:xfrm>
            <a:off x="806100" y="2969955"/>
            <a:ext cx="806700" cy="446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subTitle" idx="8"/>
          </p:nvPr>
        </p:nvSpPr>
        <p:spPr>
          <a:xfrm>
            <a:off x="1831175" y="2969950"/>
            <a:ext cx="37995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691" name="Google Shape;691;p26"/>
          <p:cNvSpPr txBox="1">
            <a:spLocks noGrp="1"/>
          </p:cNvSpPr>
          <p:nvPr>
            <p:ph type="title" idx="9"/>
          </p:nvPr>
        </p:nvSpPr>
        <p:spPr>
          <a:xfrm>
            <a:off x="806100" y="3558706"/>
            <a:ext cx="806700" cy="446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692" name="Google Shape;692;p26"/>
          <p:cNvSpPr txBox="1">
            <a:spLocks noGrp="1"/>
          </p:cNvSpPr>
          <p:nvPr>
            <p:ph type="subTitle" idx="13"/>
          </p:nvPr>
        </p:nvSpPr>
        <p:spPr>
          <a:xfrm>
            <a:off x="1831175" y="3558700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 txBox="1">
            <a:spLocks noGrp="1"/>
          </p:cNvSpPr>
          <p:nvPr>
            <p:ph type="title" idx="14"/>
          </p:nvPr>
        </p:nvSpPr>
        <p:spPr>
          <a:xfrm>
            <a:off x="806100" y="4147456"/>
            <a:ext cx="806700" cy="446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830" name="Google Shape;830;p26"/>
          <p:cNvSpPr txBox="1">
            <a:spLocks noGrp="1"/>
          </p:cNvSpPr>
          <p:nvPr>
            <p:ph type="subTitle" idx="15"/>
          </p:nvPr>
        </p:nvSpPr>
        <p:spPr>
          <a:xfrm>
            <a:off x="1831175" y="4147450"/>
            <a:ext cx="32652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26"/>
          <p:cNvGrpSpPr/>
          <p:nvPr/>
        </p:nvGrpSpPr>
        <p:grpSpPr>
          <a:xfrm>
            <a:off x="5175400" y="1307475"/>
            <a:ext cx="4164000" cy="2966050"/>
            <a:chOff x="5175400" y="1307475"/>
            <a:chExt cx="4164000" cy="2966050"/>
          </a:xfrm>
        </p:grpSpPr>
        <p:sp>
          <p:nvSpPr>
            <p:cNvPr id="694" name="Google Shape;694;p26"/>
            <p:cNvSpPr/>
            <p:nvPr/>
          </p:nvSpPr>
          <p:spPr>
            <a:xfrm>
              <a:off x="5175400" y="1726725"/>
              <a:ext cx="806700" cy="6987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26"/>
            <p:cNvGrpSpPr/>
            <p:nvPr/>
          </p:nvGrpSpPr>
          <p:grpSpPr>
            <a:xfrm>
              <a:off x="6478296" y="1307475"/>
              <a:ext cx="2861104" cy="2966050"/>
              <a:chOff x="6478296" y="1307475"/>
              <a:chExt cx="2861104" cy="2966050"/>
            </a:xfrm>
          </p:grpSpPr>
          <p:sp>
            <p:nvSpPr>
              <p:cNvPr id="696" name="Google Shape;696;p26"/>
              <p:cNvSpPr/>
              <p:nvPr/>
            </p:nvSpPr>
            <p:spPr>
              <a:xfrm>
                <a:off x="7856500" y="1307475"/>
                <a:ext cx="1482900" cy="12846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6908005" y="1883086"/>
                <a:ext cx="593722" cy="513211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0129" extrusionOk="0">
                    <a:moveTo>
                      <a:pt x="2930" y="1"/>
                    </a:moveTo>
                    <a:lnTo>
                      <a:pt x="0" y="5050"/>
                    </a:lnTo>
                    <a:lnTo>
                      <a:pt x="2930" y="10128"/>
                    </a:lnTo>
                    <a:lnTo>
                      <a:pt x="8789" y="10128"/>
                    </a:lnTo>
                    <a:lnTo>
                      <a:pt x="11718" y="5050"/>
                    </a:lnTo>
                    <a:lnTo>
                      <a:pt x="8789" y="1"/>
                    </a:lnTo>
                    <a:close/>
                  </a:path>
                </a:pathLst>
              </a:custGeom>
              <a:solidFill>
                <a:srgbClr val="459DA8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6478296" y="2664781"/>
                <a:ext cx="1858889" cy="1608744"/>
              </a:xfrm>
              <a:custGeom>
                <a:avLst/>
                <a:gdLst/>
                <a:ahLst/>
                <a:cxnLst/>
                <a:rect l="l" t="t" r="r" b="b"/>
                <a:pathLst>
                  <a:path w="36688" h="31751" extrusionOk="0">
                    <a:moveTo>
                      <a:pt x="9179" y="1"/>
                    </a:moveTo>
                    <a:lnTo>
                      <a:pt x="0" y="15876"/>
                    </a:lnTo>
                    <a:lnTo>
                      <a:pt x="9179" y="31750"/>
                    </a:lnTo>
                    <a:lnTo>
                      <a:pt x="27508" y="31750"/>
                    </a:lnTo>
                    <a:lnTo>
                      <a:pt x="36687" y="15876"/>
                    </a:lnTo>
                    <a:lnTo>
                      <a:pt x="27508" y="1"/>
                    </a:lnTo>
                    <a:close/>
                  </a:path>
                </a:pathLst>
              </a:custGeom>
              <a:solidFill>
                <a:srgbClr val="459DA8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7"/>
          <p:cNvGrpSpPr/>
          <p:nvPr/>
        </p:nvGrpSpPr>
        <p:grpSpPr>
          <a:xfrm>
            <a:off x="5763867" y="426062"/>
            <a:ext cx="3427966" cy="3650502"/>
            <a:chOff x="4832664" y="586105"/>
            <a:chExt cx="3990647" cy="4065147"/>
          </a:xfrm>
        </p:grpSpPr>
        <p:sp>
          <p:nvSpPr>
            <p:cNvPr id="836" name="Google Shape;836;p27"/>
            <p:cNvSpPr/>
            <p:nvPr/>
          </p:nvSpPr>
          <p:spPr>
            <a:xfrm flipH="1">
              <a:off x="5023162" y="1679148"/>
              <a:ext cx="3431927" cy="2972105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832664" y="586105"/>
              <a:ext cx="1803000" cy="1561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7743612" y="919897"/>
              <a:ext cx="1079700" cy="935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2369275" y="123900"/>
            <a:ext cx="3248700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Business Problem</a:t>
            </a:r>
            <a:endParaRPr sz="3800"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title" idx="2"/>
          </p:nvPr>
        </p:nvSpPr>
        <p:spPr>
          <a:xfrm>
            <a:off x="286500" y="33725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27"/>
          <p:cNvSpPr txBox="1">
            <a:spLocks noGrp="1"/>
          </p:cNvSpPr>
          <p:nvPr>
            <p:ph type="subTitle" idx="4294967295"/>
          </p:nvPr>
        </p:nvSpPr>
        <p:spPr>
          <a:xfrm>
            <a:off x="224274" y="1525685"/>
            <a:ext cx="5483106" cy="300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Thermo Fisher Scientific (TFS) in Hillsboro, OR </a:t>
            </a:r>
            <a:r>
              <a:rPr lang="en-US" sz="1600" dirty="0"/>
              <a:t>manufactures Scanning Electron Microscopes (SEM).  In production, Liquid Metal Ion Source (LMIS) units are imaged at a SEM and human inspected for quality issues.  This process is costly and can be problematic due to varying human biases.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Goal: 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Create an automated Computer Vision process that will accurately classify LMIS SEM images, thus reducing cost incurred in man-hours and quality problems due to varying human inspection biases.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8"/>
          <p:cNvSpPr txBox="1">
            <a:spLocks noGrp="1"/>
          </p:cNvSpPr>
          <p:nvPr>
            <p:ph type="title"/>
          </p:nvPr>
        </p:nvSpPr>
        <p:spPr>
          <a:xfrm>
            <a:off x="2369275" y="123900"/>
            <a:ext cx="3248700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Analysis</a:t>
            </a:r>
            <a:endParaRPr sz="3800"/>
          </a:p>
        </p:txBody>
      </p:sp>
      <p:sp>
        <p:nvSpPr>
          <p:cNvPr id="981" name="Google Shape;981;p28"/>
          <p:cNvSpPr txBox="1">
            <a:spLocks noGrp="1"/>
          </p:cNvSpPr>
          <p:nvPr>
            <p:ph type="title" idx="2"/>
          </p:nvPr>
        </p:nvSpPr>
        <p:spPr>
          <a:xfrm>
            <a:off x="286500" y="33725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28"/>
          <p:cNvSpPr txBox="1">
            <a:spLocks noGrp="1"/>
          </p:cNvSpPr>
          <p:nvPr>
            <p:ph type="subTitle" idx="4294967295"/>
          </p:nvPr>
        </p:nvSpPr>
        <p:spPr>
          <a:xfrm>
            <a:off x="227015" y="1673018"/>
            <a:ext cx="4625975" cy="2427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LMIS SEM images were downloaded from TFS under Non-Disclosure Agreement (NDA).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983" name="Google Shape;983;p28"/>
          <p:cNvSpPr txBox="1"/>
          <p:nvPr/>
        </p:nvSpPr>
        <p:spPr>
          <a:xfrm>
            <a:off x="630625" y="2405541"/>
            <a:ext cx="3363000" cy="2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sario"/>
              <a:buChar char="●"/>
            </a:pPr>
            <a:r>
              <a:rPr lang="en-US" sz="1600" dirty="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7,019 grayscale SEM image files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sario"/>
              <a:buChar char="●"/>
            </a:pPr>
            <a:endParaRPr lang="en-US" sz="1600" dirty="0">
              <a:solidFill>
                <a:schemeClr val="dk1"/>
              </a:solidFill>
              <a:latin typeface="Rosario"/>
              <a:ea typeface="Rosario"/>
              <a:cs typeface="Rosario"/>
              <a:sym typeface="Rosari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sario"/>
              <a:buChar char="●"/>
            </a:pPr>
            <a:r>
              <a:rPr lang="en-US" sz="1600" dirty="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Images pre-labeled and sorted into 5 class folders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sario"/>
              <a:buChar char="●"/>
            </a:pPr>
            <a:endParaRPr sz="1600" dirty="0">
              <a:solidFill>
                <a:schemeClr val="dk1"/>
              </a:solidFill>
              <a:latin typeface="Rosario"/>
              <a:ea typeface="Rosario"/>
              <a:cs typeface="Rosario"/>
              <a:sym typeface="Rosari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sario"/>
              <a:buChar char="●"/>
            </a:pPr>
            <a:r>
              <a:rPr lang="en-US" sz="1600" dirty="0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rPr>
              <a:t>Details will be omitted or intentionally vague due to NDA</a:t>
            </a:r>
            <a:endParaRPr sz="1600" dirty="0">
              <a:solidFill>
                <a:schemeClr val="dk1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grpSp>
        <p:nvGrpSpPr>
          <p:cNvPr id="984" name="Google Shape;984;p28"/>
          <p:cNvGrpSpPr/>
          <p:nvPr/>
        </p:nvGrpSpPr>
        <p:grpSpPr>
          <a:xfrm>
            <a:off x="5897754" y="337252"/>
            <a:ext cx="2646778" cy="2884208"/>
            <a:chOff x="258392" y="711552"/>
            <a:chExt cx="3344003" cy="3763320"/>
          </a:xfrm>
        </p:grpSpPr>
        <p:sp>
          <p:nvSpPr>
            <p:cNvPr id="985" name="Google Shape;985;p28"/>
            <p:cNvSpPr/>
            <p:nvPr/>
          </p:nvSpPr>
          <p:spPr>
            <a:xfrm>
              <a:off x="2297037" y="3539772"/>
              <a:ext cx="1079700" cy="935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 flipH="1">
              <a:off x="258392" y="881076"/>
              <a:ext cx="1974178" cy="1709671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611495" y="711552"/>
              <a:ext cx="990900" cy="858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345847-03E3-1401-FCD9-8CC0D556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5" y="752002"/>
            <a:ext cx="2968206" cy="272951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59CE3-4EA2-B394-AE63-AD18FB537191}"/>
              </a:ext>
            </a:extLst>
          </p:cNvPr>
          <p:cNvSpPr txBox="1"/>
          <p:nvPr/>
        </p:nvSpPr>
        <p:spPr>
          <a:xfrm>
            <a:off x="5707346" y="3481034"/>
            <a:ext cx="2740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NOTE: SEM images have been intentionally scaled down to protect intellectual property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9"/>
          <p:cNvSpPr txBox="1">
            <a:spLocks noGrp="1"/>
          </p:cNvSpPr>
          <p:nvPr>
            <p:ph type="title"/>
          </p:nvPr>
        </p:nvSpPr>
        <p:spPr>
          <a:xfrm>
            <a:off x="457359" y="178280"/>
            <a:ext cx="794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Data Class Distribution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63A90-F3D3-A27C-0487-1E2D1D770BFF}"/>
              </a:ext>
            </a:extLst>
          </p:cNvPr>
          <p:cNvGrpSpPr/>
          <p:nvPr/>
        </p:nvGrpSpPr>
        <p:grpSpPr>
          <a:xfrm>
            <a:off x="2216221" y="862014"/>
            <a:ext cx="4445835" cy="3873272"/>
            <a:chOff x="1928839" y="829357"/>
            <a:chExt cx="4687497" cy="40882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E3BF96-9AD2-7936-BA0F-1CDB5102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28839" y="829357"/>
              <a:ext cx="4687497" cy="4088210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D521E7-CFBB-112A-BC13-821987C1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1637" y="1886551"/>
              <a:ext cx="602771" cy="562878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EFAADF-B82E-C7B2-BB10-866FDAFA9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60167" y="2566203"/>
              <a:ext cx="539994" cy="531011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3ACF6E-CE1D-7005-83AF-C8913C330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4319" y="1190748"/>
              <a:ext cx="588431" cy="553552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1066B4-C3B3-DF3A-23F7-811D33D5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02046" y="3958299"/>
              <a:ext cx="549246" cy="556575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0753DD-CAC4-7CB8-B0D8-198ECFB3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3967157" y="3274808"/>
              <a:ext cx="565348" cy="531010"/>
            </a:xfrm>
            <a:prstGeom prst="rect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</p:pic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4"/>
          <p:cNvSpPr txBox="1"/>
          <p:nvPr/>
        </p:nvSpPr>
        <p:spPr>
          <a:xfrm>
            <a:off x="343432" y="306700"/>
            <a:ext cx="1803000" cy="935100"/>
          </a:xfrm>
          <a:prstGeom prst="rect">
            <a:avLst/>
          </a:prstGeom>
          <a:solidFill>
            <a:schemeClr val="lt2"/>
          </a:solidFill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Inter"/>
              <a:buNone/>
              <a:defRPr sz="6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algn="ctr"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" dirty="0"/>
              <a:t>03</a:t>
            </a:r>
            <a:endParaRPr dirty="0"/>
          </a:p>
        </p:txBody>
      </p:sp>
      <p:sp>
        <p:nvSpPr>
          <p:cNvPr id="1119" name="Google Shape;1119;p34"/>
          <p:cNvSpPr txBox="1">
            <a:spLocks noGrp="1"/>
          </p:cNvSpPr>
          <p:nvPr>
            <p:ph type="title"/>
          </p:nvPr>
        </p:nvSpPr>
        <p:spPr>
          <a:xfrm>
            <a:off x="2535100" y="-82550"/>
            <a:ext cx="36690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Predictive Modeling</a:t>
            </a:r>
            <a:endParaRPr sz="3800"/>
          </a:p>
        </p:txBody>
      </p:sp>
      <p:sp>
        <p:nvSpPr>
          <p:cNvPr id="1120" name="Google Shape;1120;p34"/>
          <p:cNvSpPr txBox="1"/>
          <p:nvPr/>
        </p:nvSpPr>
        <p:spPr>
          <a:xfrm>
            <a:off x="2606825" y="2486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grpSp>
        <p:nvGrpSpPr>
          <p:cNvPr id="4" name="Google Shape;835;p27">
            <a:extLst>
              <a:ext uri="{FF2B5EF4-FFF2-40B4-BE49-F238E27FC236}">
                <a16:creationId xmlns:a16="http://schemas.microsoft.com/office/drawing/2014/main" id="{1D66D78E-D20C-ACA5-E146-070F2EF27353}"/>
              </a:ext>
            </a:extLst>
          </p:cNvPr>
          <p:cNvGrpSpPr/>
          <p:nvPr/>
        </p:nvGrpSpPr>
        <p:grpSpPr>
          <a:xfrm>
            <a:off x="5829189" y="563222"/>
            <a:ext cx="3427966" cy="3650502"/>
            <a:chOff x="4832664" y="586105"/>
            <a:chExt cx="3990647" cy="4065147"/>
          </a:xfrm>
        </p:grpSpPr>
        <p:sp>
          <p:nvSpPr>
            <p:cNvPr id="5" name="Google Shape;836;p27">
              <a:extLst>
                <a:ext uri="{FF2B5EF4-FFF2-40B4-BE49-F238E27FC236}">
                  <a16:creationId xmlns:a16="http://schemas.microsoft.com/office/drawing/2014/main" id="{8D13B9C6-F66C-03C1-EEA4-006E4FC03AA3}"/>
                </a:ext>
              </a:extLst>
            </p:cNvPr>
            <p:cNvSpPr/>
            <p:nvPr/>
          </p:nvSpPr>
          <p:spPr>
            <a:xfrm flipH="1">
              <a:off x="5023162" y="1679148"/>
              <a:ext cx="3431927" cy="2972105"/>
            </a:xfrm>
            <a:custGeom>
              <a:avLst/>
              <a:gdLst/>
              <a:ahLst/>
              <a:cxnLst/>
              <a:rect l="l" t="t" r="r" b="b"/>
              <a:pathLst>
                <a:path w="27063" h="23437" extrusionOk="0">
                  <a:moveTo>
                    <a:pt x="6752" y="1"/>
                  </a:moveTo>
                  <a:lnTo>
                    <a:pt x="0" y="11718"/>
                  </a:lnTo>
                  <a:lnTo>
                    <a:pt x="6752" y="23436"/>
                  </a:lnTo>
                  <a:lnTo>
                    <a:pt x="20283" y="23436"/>
                  </a:lnTo>
                  <a:lnTo>
                    <a:pt x="27063" y="11718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7;p27">
              <a:extLst>
                <a:ext uri="{FF2B5EF4-FFF2-40B4-BE49-F238E27FC236}">
                  <a16:creationId xmlns:a16="http://schemas.microsoft.com/office/drawing/2014/main" id="{3944FFF5-70FD-2724-65F3-640049FA3049}"/>
                </a:ext>
              </a:extLst>
            </p:cNvPr>
            <p:cNvSpPr/>
            <p:nvPr/>
          </p:nvSpPr>
          <p:spPr>
            <a:xfrm>
              <a:off x="4832664" y="586105"/>
              <a:ext cx="1803000" cy="1561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8;p27">
              <a:extLst>
                <a:ext uri="{FF2B5EF4-FFF2-40B4-BE49-F238E27FC236}">
                  <a16:creationId xmlns:a16="http://schemas.microsoft.com/office/drawing/2014/main" id="{7D126B24-A4BB-4D7E-A2CF-1301ECE4F018}"/>
                </a:ext>
              </a:extLst>
            </p:cNvPr>
            <p:cNvSpPr/>
            <p:nvPr/>
          </p:nvSpPr>
          <p:spPr>
            <a:xfrm>
              <a:off x="7743612" y="919897"/>
              <a:ext cx="1079700" cy="935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59DA8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75;p27">
            <a:extLst>
              <a:ext uri="{FF2B5EF4-FFF2-40B4-BE49-F238E27FC236}">
                <a16:creationId xmlns:a16="http://schemas.microsoft.com/office/drawing/2014/main" id="{792FD2AA-1FD3-4FBB-4A4B-5221C28DD327}"/>
              </a:ext>
            </a:extLst>
          </p:cNvPr>
          <p:cNvSpPr txBox="1">
            <a:spLocks/>
          </p:cNvSpPr>
          <p:nvPr/>
        </p:nvSpPr>
        <p:spPr>
          <a:xfrm>
            <a:off x="286499" y="1685100"/>
            <a:ext cx="5320326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●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○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sario"/>
              <a:buChar char="■"/>
              <a:defRPr sz="1200" b="0" i="0" u="none" strike="noStrike" cap="none">
                <a:solidFill>
                  <a:schemeClr val="dk1"/>
                </a:solidFill>
                <a:latin typeface="Rosario"/>
                <a:ea typeface="Rosario"/>
                <a:cs typeface="Rosario"/>
                <a:sym typeface="Rosario"/>
              </a:defRPr>
            </a:lvl9pPr>
          </a:lstStyle>
          <a:p>
            <a:pPr marL="0" indent="0">
              <a:buFont typeface="Rosario"/>
              <a:buNone/>
            </a:pPr>
            <a:r>
              <a:rPr lang="en-US" sz="1600" b="1" u="sng" dirty="0"/>
              <a:t>BUSINESS REQUIREMENT</a:t>
            </a:r>
            <a:r>
              <a:rPr lang="en-US" sz="1600" dirty="0"/>
              <a:t>:  </a:t>
            </a:r>
          </a:p>
          <a:p>
            <a:pPr marL="0" indent="0">
              <a:buFont typeface="Rosario"/>
              <a:buNone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Scoring Metric: Accuracy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Minimization of false-positives in the PASS class: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Top priority: avoid shipping non-PASS class units to the customer.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False-Positive rate within PASS class must be &lt; 2%</a:t>
            </a:r>
          </a:p>
          <a:p>
            <a:pPr marL="285750" indent="-285750">
              <a:buFontTx/>
              <a:buChar char="-"/>
            </a:pPr>
            <a:endParaRPr lang="en-US" sz="1600" b="1" dirty="0"/>
          </a:p>
          <a:p>
            <a:pPr marL="0" indent="0">
              <a:buFont typeface="Rosario"/>
              <a:buNone/>
            </a:pPr>
            <a:endParaRPr lang="en-US" sz="16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1"/>
          <p:cNvSpPr txBox="1">
            <a:spLocks noGrp="1"/>
          </p:cNvSpPr>
          <p:nvPr>
            <p:ph type="title" idx="4294967295"/>
          </p:nvPr>
        </p:nvSpPr>
        <p:spPr>
          <a:xfrm>
            <a:off x="161683" y="89255"/>
            <a:ext cx="89154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 – Convolutional Neural Network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2A307B-4B27-2D67-9CA8-72B54B24A9EB}"/>
              </a:ext>
            </a:extLst>
          </p:cNvPr>
          <p:cNvGrpSpPr/>
          <p:nvPr/>
        </p:nvGrpSpPr>
        <p:grpSpPr>
          <a:xfrm>
            <a:off x="2746147" y="1881415"/>
            <a:ext cx="803563" cy="836179"/>
            <a:chOff x="1239982" y="2332758"/>
            <a:chExt cx="692727" cy="7169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73C3D1-7CCB-1ECD-8B37-24FD8DC90443}"/>
                </a:ext>
              </a:extLst>
            </p:cNvPr>
            <p:cNvSpPr/>
            <p:nvPr/>
          </p:nvSpPr>
          <p:spPr>
            <a:xfrm>
              <a:off x="1475509" y="2332759"/>
              <a:ext cx="457200" cy="477982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E398CC-AA6F-1387-5FA1-8BCDFCD82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109" y="2810741"/>
              <a:ext cx="228600" cy="23899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7CB212-1C79-A4F7-3482-8DA0C2C1A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982" y="2796886"/>
              <a:ext cx="228600" cy="23899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158150-A2BB-CCD0-46D5-EB508A252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982" y="2332759"/>
              <a:ext cx="228600" cy="23899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8DBD48-E255-1231-BDCB-9A0ED9822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7182" y="2332758"/>
              <a:ext cx="228600" cy="23899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EE8F5D-13CA-F819-ACB9-3ADD6A645FF7}"/>
                </a:ext>
              </a:extLst>
            </p:cNvPr>
            <p:cNvSpPr/>
            <p:nvPr/>
          </p:nvSpPr>
          <p:spPr>
            <a:xfrm>
              <a:off x="1246909" y="2571750"/>
              <a:ext cx="457200" cy="477982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4780B-2C33-C305-0F32-EFA05B7F32A7}"/>
              </a:ext>
            </a:extLst>
          </p:cNvPr>
          <p:cNvSpPr/>
          <p:nvPr/>
        </p:nvSpPr>
        <p:spPr>
          <a:xfrm>
            <a:off x="265358" y="1807531"/>
            <a:ext cx="638313" cy="914400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8824FED2-8A62-F076-06F1-CC5175753F01}"/>
              </a:ext>
            </a:extLst>
          </p:cNvPr>
          <p:cNvSpPr/>
          <p:nvPr/>
        </p:nvSpPr>
        <p:spPr>
          <a:xfrm>
            <a:off x="1465858" y="1807531"/>
            <a:ext cx="677160" cy="925891"/>
          </a:xfrm>
          <a:prstGeom prst="flowChartInputOutpu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D7EB63-C965-1B26-82A1-47DF3821D8B5}"/>
              </a:ext>
            </a:extLst>
          </p:cNvPr>
          <p:cNvGrpSpPr/>
          <p:nvPr/>
        </p:nvGrpSpPr>
        <p:grpSpPr>
          <a:xfrm>
            <a:off x="4219790" y="1717823"/>
            <a:ext cx="989027" cy="999771"/>
            <a:chOff x="4186614" y="1690849"/>
            <a:chExt cx="989027" cy="9997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823DC3-55D8-7984-AC9A-CFD7A3FEC6F5}"/>
                </a:ext>
              </a:extLst>
            </p:cNvPr>
            <p:cNvSpPr/>
            <p:nvPr/>
          </p:nvSpPr>
          <p:spPr>
            <a:xfrm>
              <a:off x="4734653" y="1690850"/>
              <a:ext cx="440110" cy="455275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2659F3-37CD-C55E-94C9-2E48AB21E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664" y="2133169"/>
              <a:ext cx="541989" cy="55745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C312B4-8C03-7EB9-F937-8C232976D725}"/>
                </a:ext>
              </a:extLst>
            </p:cNvPr>
            <p:cNvSpPr/>
            <p:nvPr/>
          </p:nvSpPr>
          <p:spPr>
            <a:xfrm>
              <a:off x="4196127" y="2235344"/>
              <a:ext cx="440110" cy="455275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10A90B-F6D3-4C44-2F03-A46DFDEE8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774" y="2133169"/>
              <a:ext cx="541989" cy="55745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3141F8-165E-8283-D18B-F8416A1D7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614" y="1690850"/>
              <a:ext cx="541989" cy="55745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75A778-F8AC-F501-8E14-0ABD0B73B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652" y="1690849"/>
              <a:ext cx="541989" cy="55745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BC0F89-6C2B-515F-A33B-5FF6087E6171}"/>
              </a:ext>
            </a:extLst>
          </p:cNvPr>
          <p:cNvGrpSpPr/>
          <p:nvPr/>
        </p:nvGrpSpPr>
        <p:grpSpPr>
          <a:xfrm>
            <a:off x="5736679" y="1335695"/>
            <a:ext cx="1326574" cy="1380365"/>
            <a:chOff x="5032662" y="2379043"/>
            <a:chExt cx="1326574" cy="138036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31EBDB-7923-C497-6675-3BB3709E22BF}"/>
                </a:ext>
              </a:extLst>
            </p:cNvPr>
            <p:cNvSpPr/>
            <p:nvPr/>
          </p:nvSpPr>
          <p:spPr>
            <a:xfrm>
              <a:off x="6004182" y="2395201"/>
              <a:ext cx="355054" cy="356947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480268-0CE9-5411-0F14-D3A6A74B3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181" y="2395199"/>
              <a:ext cx="969123" cy="101994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326FB5-CF49-B320-7A91-6CDB149A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303" y="2726696"/>
              <a:ext cx="969123" cy="101994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57298C-5BBB-547A-E2C5-7B1EF4CC9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318" y="2379043"/>
              <a:ext cx="969123" cy="1019942"/>
            </a:xfrm>
            <a:prstGeom prst="line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C88621-E63A-6734-2344-8DF205AFB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523" y="2739466"/>
              <a:ext cx="969123" cy="101994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1C28D3-5C7D-1348-A42B-9234F5A7B0EC}"/>
                </a:ext>
              </a:extLst>
            </p:cNvPr>
            <p:cNvSpPr/>
            <p:nvPr/>
          </p:nvSpPr>
          <p:spPr>
            <a:xfrm>
              <a:off x="5032662" y="3414058"/>
              <a:ext cx="346293" cy="345348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27001F23-1F32-0404-0BD2-4D1D4815834C}"/>
              </a:ext>
            </a:extLst>
          </p:cNvPr>
          <p:cNvGrpSpPr/>
          <p:nvPr/>
        </p:nvGrpSpPr>
        <p:grpSpPr>
          <a:xfrm>
            <a:off x="7171936" y="925556"/>
            <a:ext cx="1691561" cy="1796375"/>
            <a:chOff x="5899098" y="1506351"/>
            <a:chExt cx="1910594" cy="204442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D69611-5270-5AFF-D1CF-717054590764}"/>
                </a:ext>
              </a:extLst>
            </p:cNvPr>
            <p:cNvSpPr/>
            <p:nvPr/>
          </p:nvSpPr>
          <p:spPr>
            <a:xfrm>
              <a:off x="7609559" y="1516565"/>
              <a:ext cx="200133" cy="204607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7C807C-13B3-E237-1714-80ED0EECF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9098" y="1506351"/>
              <a:ext cx="1710461" cy="183957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8B20E6-9215-8CD0-9002-A4F1925DA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9098" y="1711204"/>
              <a:ext cx="1710461" cy="183957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25583C-DB6D-8BEF-1758-6BBD46EB4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9671" y="1709261"/>
              <a:ext cx="1710461" cy="183957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F7BBE1-E83A-B3B6-E7A6-15DA26122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915" y="1512855"/>
              <a:ext cx="1710461" cy="183957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B429A3-7CB3-29C2-EA2B-C47E09AB3A93}"/>
                </a:ext>
              </a:extLst>
            </p:cNvPr>
            <p:cNvSpPr/>
            <p:nvPr/>
          </p:nvSpPr>
          <p:spPr>
            <a:xfrm>
              <a:off x="5908242" y="3353880"/>
              <a:ext cx="177917" cy="190710"/>
            </a:xfrm>
            <a:prstGeom prst="rect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89" name="TextBox 1088">
            <a:extLst>
              <a:ext uri="{FF2B5EF4-FFF2-40B4-BE49-F238E27FC236}">
                <a16:creationId xmlns:a16="http://schemas.microsoft.com/office/drawing/2014/main" id="{6D1AD535-7CAB-ABFA-C786-B99E08428563}"/>
              </a:ext>
            </a:extLst>
          </p:cNvPr>
          <p:cNvSpPr txBox="1"/>
          <p:nvPr/>
        </p:nvSpPr>
        <p:spPr>
          <a:xfrm>
            <a:off x="2078126" y="210747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CONV 3x3</a:t>
            </a:r>
          </a:p>
          <a:p>
            <a:r>
              <a:rPr lang="en-US" sz="800" dirty="0"/>
              <a:t>MAXPOOL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94C09769-4280-93A5-F83C-ACCD22A14650}"/>
              </a:ext>
            </a:extLst>
          </p:cNvPr>
          <p:cNvSpPr txBox="1"/>
          <p:nvPr/>
        </p:nvSpPr>
        <p:spPr>
          <a:xfrm>
            <a:off x="3555440" y="2111376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CONV 3x3</a:t>
            </a:r>
          </a:p>
          <a:p>
            <a:r>
              <a:rPr lang="en-US" sz="800" dirty="0"/>
              <a:t>MAXPOOL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EC60DDDF-EA83-F89B-151E-30C528556BC5}"/>
              </a:ext>
            </a:extLst>
          </p:cNvPr>
          <p:cNvSpPr txBox="1"/>
          <p:nvPr/>
        </p:nvSpPr>
        <p:spPr>
          <a:xfrm>
            <a:off x="5136818" y="2113672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CONV 3x3</a:t>
            </a:r>
          </a:p>
          <a:p>
            <a:r>
              <a:rPr lang="en-US" sz="800" dirty="0"/>
              <a:t>MAXPOOL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F8C3021A-3FEB-A2EB-AA2A-407DF45A2650}"/>
              </a:ext>
            </a:extLst>
          </p:cNvPr>
          <p:cNvSpPr txBox="1"/>
          <p:nvPr/>
        </p:nvSpPr>
        <p:spPr>
          <a:xfrm>
            <a:off x="6602727" y="210904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CONV 3x3</a:t>
            </a:r>
          </a:p>
          <a:p>
            <a:r>
              <a:rPr lang="en-US" sz="800" dirty="0"/>
              <a:t>MAXPOOL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F719BB4D-29CA-5E2F-851C-BF75A9426EF1}"/>
              </a:ext>
            </a:extLst>
          </p:cNvPr>
          <p:cNvSpPr txBox="1"/>
          <p:nvPr/>
        </p:nvSpPr>
        <p:spPr>
          <a:xfrm>
            <a:off x="341451" y="1407534"/>
            <a:ext cx="486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Base Image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F26EF989-FB6E-A235-F9ED-FAC6FBD2E2D7}"/>
              </a:ext>
            </a:extLst>
          </p:cNvPr>
          <p:cNvSpPr txBox="1"/>
          <p:nvPr/>
        </p:nvSpPr>
        <p:spPr>
          <a:xfrm>
            <a:off x="870721" y="207813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SCALE +</a:t>
            </a:r>
          </a:p>
          <a:p>
            <a:r>
              <a:rPr lang="en-US" sz="800" dirty="0"/>
              <a:t>AUGMENT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505810E-3994-9CBE-D5D0-0DE8901AECCB}"/>
              </a:ext>
            </a:extLst>
          </p:cNvPr>
          <p:cNvSpPr txBox="1"/>
          <p:nvPr/>
        </p:nvSpPr>
        <p:spPr>
          <a:xfrm>
            <a:off x="1515362" y="140753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Augmented Image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9D7170E-0D91-1F02-D074-0FE7C42F74C9}"/>
              </a:ext>
            </a:extLst>
          </p:cNvPr>
          <p:cNvSpPr txBox="1"/>
          <p:nvPr/>
        </p:nvSpPr>
        <p:spPr>
          <a:xfrm>
            <a:off x="2859537" y="139912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Feature Maps 1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894BF92F-0F7C-F0BE-0543-817562E0F767}"/>
              </a:ext>
            </a:extLst>
          </p:cNvPr>
          <p:cNvSpPr txBox="1"/>
          <p:nvPr/>
        </p:nvSpPr>
        <p:spPr>
          <a:xfrm>
            <a:off x="3203213" y="2642665"/>
            <a:ext cx="3456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32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CDAAFF47-942A-1F4D-8C5F-91033730B253}"/>
              </a:ext>
            </a:extLst>
          </p:cNvPr>
          <p:cNvCxnSpPr/>
          <p:nvPr/>
        </p:nvCxnSpPr>
        <p:spPr>
          <a:xfrm flipV="1">
            <a:off x="3408813" y="2533211"/>
            <a:ext cx="132588" cy="14547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F9AFB7EF-6AAC-EDB1-5B14-0B3A00863326}"/>
              </a:ext>
            </a:extLst>
          </p:cNvPr>
          <p:cNvGrpSpPr/>
          <p:nvPr/>
        </p:nvGrpSpPr>
        <p:grpSpPr>
          <a:xfrm>
            <a:off x="4605140" y="2569230"/>
            <a:ext cx="345620" cy="324898"/>
            <a:chOff x="4653629" y="2535032"/>
            <a:chExt cx="345620" cy="324898"/>
          </a:xfrm>
        </p:grpSpPr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AF8F31CB-534C-CFCF-7723-CA91C3AE8AFE}"/>
                </a:ext>
              </a:extLst>
            </p:cNvPr>
            <p:cNvSpPr txBox="1"/>
            <p:nvPr/>
          </p:nvSpPr>
          <p:spPr>
            <a:xfrm>
              <a:off x="4653629" y="2644486"/>
              <a:ext cx="3456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64</a:t>
              </a:r>
            </a:p>
          </p:txBody>
        </p: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9C23B116-A250-9B9A-A935-1AEFD2EC7332}"/>
                </a:ext>
              </a:extLst>
            </p:cNvPr>
            <p:cNvCxnSpPr/>
            <p:nvPr/>
          </p:nvCxnSpPr>
          <p:spPr>
            <a:xfrm flipV="1">
              <a:off x="4859229" y="2535032"/>
              <a:ext cx="132588" cy="14547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FE5E2A9-47C0-28A3-C6F8-862E0C2004C4}"/>
              </a:ext>
            </a:extLst>
          </p:cNvPr>
          <p:cNvGrpSpPr/>
          <p:nvPr/>
        </p:nvGrpSpPr>
        <p:grpSpPr>
          <a:xfrm>
            <a:off x="6007509" y="2560592"/>
            <a:ext cx="387762" cy="324898"/>
            <a:chOff x="4653629" y="2535032"/>
            <a:chExt cx="387762" cy="324898"/>
          </a:xfrm>
        </p:grpSpPr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23C39FBD-A7F6-9204-CD8F-5F30B48C025E}"/>
                </a:ext>
              </a:extLst>
            </p:cNvPr>
            <p:cNvSpPr txBox="1"/>
            <p:nvPr/>
          </p:nvSpPr>
          <p:spPr>
            <a:xfrm>
              <a:off x="4653629" y="2644486"/>
              <a:ext cx="3877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128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A38CE9F3-232C-FB2B-21CC-F73A8D2F37A1}"/>
                </a:ext>
              </a:extLst>
            </p:cNvPr>
            <p:cNvCxnSpPr/>
            <p:nvPr/>
          </p:nvCxnSpPr>
          <p:spPr>
            <a:xfrm flipV="1">
              <a:off x="4859229" y="2535032"/>
              <a:ext cx="132588" cy="14547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AE264E60-64FD-DBC4-8BDD-ABFC7FA8B9DD}"/>
              </a:ext>
            </a:extLst>
          </p:cNvPr>
          <p:cNvGrpSpPr/>
          <p:nvPr/>
        </p:nvGrpSpPr>
        <p:grpSpPr>
          <a:xfrm>
            <a:off x="7289255" y="2555260"/>
            <a:ext cx="387762" cy="324898"/>
            <a:chOff x="4653629" y="2535032"/>
            <a:chExt cx="387762" cy="324898"/>
          </a:xfrm>
        </p:grpSpPr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901E262B-EBD5-DBFE-F522-3BE4854C6E7F}"/>
                </a:ext>
              </a:extLst>
            </p:cNvPr>
            <p:cNvSpPr txBox="1"/>
            <p:nvPr/>
          </p:nvSpPr>
          <p:spPr>
            <a:xfrm>
              <a:off x="4653629" y="2644486"/>
              <a:ext cx="3877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256</a:t>
              </a:r>
            </a:p>
          </p:txBody>
        </p:sp>
        <p:cxnSp>
          <p:nvCxnSpPr>
            <p:cNvPr id="1109" name="Straight Arrow Connector 1108">
              <a:extLst>
                <a:ext uri="{FF2B5EF4-FFF2-40B4-BE49-F238E27FC236}">
                  <a16:creationId xmlns:a16="http://schemas.microsoft.com/office/drawing/2014/main" id="{726CCABF-902D-F2E1-D841-5F65C19CA048}"/>
                </a:ext>
              </a:extLst>
            </p:cNvPr>
            <p:cNvCxnSpPr/>
            <p:nvPr/>
          </p:nvCxnSpPr>
          <p:spPr>
            <a:xfrm flipV="1">
              <a:off x="4859229" y="2535032"/>
              <a:ext cx="132588" cy="14547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7E5150F-45B5-7AC6-A42C-13199C23EA97}"/>
              </a:ext>
            </a:extLst>
          </p:cNvPr>
          <p:cNvCxnSpPr/>
          <p:nvPr/>
        </p:nvCxnSpPr>
        <p:spPr>
          <a:xfrm>
            <a:off x="1071975" y="205849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7ECB9BDD-1BE6-3BD9-72BC-970997452D92}"/>
              </a:ext>
            </a:extLst>
          </p:cNvPr>
          <p:cNvCxnSpPr/>
          <p:nvPr/>
        </p:nvCxnSpPr>
        <p:spPr>
          <a:xfrm>
            <a:off x="2277317" y="206542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903EAD0C-9440-92FA-92C0-8F2FD29EC02F}"/>
              </a:ext>
            </a:extLst>
          </p:cNvPr>
          <p:cNvCxnSpPr/>
          <p:nvPr/>
        </p:nvCxnSpPr>
        <p:spPr>
          <a:xfrm>
            <a:off x="3756694" y="205849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D7EE9BC1-99C9-1EEF-AC33-0285EB0BED21}"/>
              </a:ext>
            </a:extLst>
          </p:cNvPr>
          <p:cNvCxnSpPr/>
          <p:nvPr/>
        </p:nvCxnSpPr>
        <p:spPr>
          <a:xfrm>
            <a:off x="5338072" y="205849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800F6574-F4F2-E112-E99B-F292A56FFEBD}"/>
              </a:ext>
            </a:extLst>
          </p:cNvPr>
          <p:cNvCxnSpPr/>
          <p:nvPr/>
        </p:nvCxnSpPr>
        <p:spPr>
          <a:xfrm>
            <a:off x="6907263" y="204617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88BCDB88-8653-2233-887D-577522251182}"/>
              </a:ext>
            </a:extLst>
          </p:cNvPr>
          <p:cNvSpPr txBox="1"/>
          <p:nvPr/>
        </p:nvSpPr>
        <p:spPr>
          <a:xfrm>
            <a:off x="4613713" y="131057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Feature Maps 2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79AB165B-34ED-4ABD-9AAA-F3FE68FDF165}"/>
              </a:ext>
            </a:extLst>
          </p:cNvPr>
          <p:cNvSpPr txBox="1"/>
          <p:nvPr/>
        </p:nvSpPr>
        <p:spPr>
          <a:xfrm>
            <a:off x="6568276" y="978032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Feature Maps 3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73EE3E82-747D-AFD1-7019-96B2709D2B31}"/>
              </a:ext>
            </a:extLst>
          </p:cNvPr>
          <p:cNvSpPr txBox="1"/>
          <p:nvPr/>
        </p:nvSpPr>
        <p:spPr>
          <a:xfrm>
            <a:off x="7801810" y="917944"/>
            <a:ext cx="707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Feature Maps 4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BACFBDED-D3F8-705A-06EC-AB7839420D29}"/>
              </a:ext>
            </a:extLst>
          </p:cNvPr>
          <p:cNvSpPr txBox="1"/>
          <p:nvPr/>
        </p:nvSpPr>
        <p:spPr>
          <a:xfrm>
            <a:off x="760907" y="860708"/>
            <a:ext cx="3455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Rosario"/>
              <a:buNone/>
            </a:pP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Feature Extraction 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CFA37-423A-CAAE-E6BB-E2C0E14E5DA7}"/>
              </a:ext>
            </a:extLst>
          </p:cNvPr>
          <p:cNvSpPr txBox="1"/>
          <p:nvPr/>
        </p:nvSpPr>
        <p:spPr>
          <a:xfrm>
            <a:off x="7439540" y="4144113"/>
            <a:ext cx="104350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MULTICLASS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C4EE-A91D-A632-61E3-DD53F70B9EA9}"/>
              </a:ext>
            </a:extLst>
          </p:cNvPr>
          <p:cNvSpPr txBox="1"/>
          <p:nvPr/>
        </p:nvSpPr>
        <p:spPr>
          <a:xfrm>
            <a:off x="4526177" y="3115308"/>
            <a:ext cx="661370" cy="31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Input Layer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relu</a:t>
            </a:r>
            <a:r>
              <a:rPr lang="en-US" sz="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071CB-3B66-C37E-75ED-ACBD2A714BC4}"/>
              </a:ext>
            </a:extLst>
          </p:cNvPr>
          <p:cNvSpPr txBox="1"/>
          <p:nvPr/>
        </p:nvSpPr>
        <p:spPr>
          <a:xfrm>
            <a:off x="6333730" y="3115308"/>
            <a:ext cx="661370" cy="43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Output Layer (</a:t>
            </a:r>
            <a:r>
              <a:rPr lang="en-US" sz="800" dirty="0" err="1"/>
              <a:t>softmax</a:t>
            </a:r>
            <a:r>
              <a:rPr lang="en-US" sz="8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105BAB-1C81-84C2-0303-CA97AA5A716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5089835" y="4811073"/>
            <a:ext cx="40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A292B1-C8D4-24C9-653E-93F8A74080F8}"/>
              </a:ext>
            </a:extLst>
          </p:cNvPr>
          <p:cNvSpPr/>
          <p:nvPr/>
        </p:nvSpPr>
        <p:spPr>
          <a:xfrm>
            <a:off x="4524309" y="4627026"/>
            <a:ext cx="565526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512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AD647-BC85-7410-D408-586A7C83A5B4}"/>
              </a:ext>
            </a:extLst>
          </p:cNvPr>
          <p:cNvSpPr/>
          <p:nvPr/>
        </p:nvSpPr>
        <p:spPr>
          <a:xfrm>
            <a:off x="4606147" y="4044238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A9327F-DCC3-D71A-1FF5-39CC2F208CED}"/>
              </a:ext>
            </a:extLst>
          </p:cNvPr>
          <p:cNvSpPr/>
          <p:nvPr/>
        </p:nvSpPr>
        <p:spPr>
          <a:xfrm>
            <a:off x="4606147" y="3608577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42FC3-598E-C546-4669-584F3219E999}"/>
              </a:ext>
            </a:extLst>
          </p:cNvPr>
          <p:cNvSpPr txBox="1"/>
          <p:nvPr/>
        </p:nvSpPr>
        <p:spPr>
          <a:xfrm>
            <a:off x="4677296" y="4336502"/>
            <a:ext cx="340251" cy="28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289FE-BC1B-591B-9B45-AAEBBB625159}"/>
              </a:ext>
            </a:extLst>
          </p:cNvPr>
          <p:cNvSpPr/>
          <p:nvPr/>
        </p:nvSpPr>
        <p:spPr>
          <a:xfrm>
            <a:off x="5490705" y="4627026"/>
            <a:ext cx="503760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512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0F56BC-778D-4854-EDCE-C56C3B910707}"/>
              </a:ext>
            </a:extLst>
          </p:cNvPr>
          <p:cNvSpPr/>
          <p:nvPr/>
        </p:nvSpPr>
        <p:spPr>
          <a:xfrm>
            <a:off x="5510777" y="4044238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CC366C-3ED9-6EBB-1484-07CEE782BA7B}"/>
              </a:ext>
            </a:extLst>
          </p:cNvPr>
          <p:cNvSpPr/>
          <p:nvPr/>
        </p:nvSpPr>
        <p:spPr>
          <a:xfrm>
            <a:off x="5510777" y="3608577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937686-B21F-8CA6-EB30-1DF430C2A2C4}"/>
              </a:ext>
            </a:extLst>
          </p:cNvPr>
          <p:cNvSpPr/>
          <p:nvPr/>
        </p:nvSpPr>
        <p:spPr>
          <a:xfrm>
            <a:off x="6422572" y="4627026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4108C0-FC57-C8E2-809A-31C6F64CCB3B}"/>
              </a:ext>
            </a:extLst>
          </p:cNvPr>
          <p:cNvSpPr/>
          <p:nvPr/>
        </p:nvSpPr>
        <p:spPr>
          <a:xfrm>
            <a:off x="6422572" y="4044238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9BFEF9-FCDE-98DB-802E-23E08B066A2D}"/>
              </a:ext>
            </a:extLst>
          </p:cNvPr>
          <p:cNvSpPr/>
          <p:nvPr/>
        </p:nvSpPr>
        <p:spPr>
          <a:xfrm>
            <a:off x="6422572" y="3608577"/>
            <a:ext cx="483687" cy="368094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814123-8F01-B5EB-F126-6132DF21C35B}"/>
              </a:ext>
            </a:extLst>
          </p:cNvPr>
          <p:cNvSpPr txBox="1"/>
          <p:nvPr/>
        </p:nvSpPr>
        <p:spPr>
          <a:xfrm>
            <a:off x="5410988" y="3115308"/>
            <a:ext cx="661370" cy="43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Hidden Layer 1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relu</a:t>
            </a:r>
            <a:r>
              <a:rPr lang="en-US" sz="8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DCA83-EB5F-8B26-1898-43A7DD7E6803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5007016" y="4358426"/>
            <a:ext cx="574595" cy="32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4B4AA2-171B-7E29-89A4-D10158DC96D8}"/>
              </a:ext>
            </a:extLst>
          </p:cNvPr>
          <p:cNvCxnSpPr>
            <a:cxnSpLocks/>
            <a:stCxn id="12" idx="7"/>
            <a:endCxn id="26" idx="3"/>
          </p:cNvCxnSpPr>
          <p:nvPr/>
        </p:nvCxnSpPr>
        <p:spPr>
          <a:xfrm flipV="1">
            <a:off x="5007016" y="3922765"/>
            <a:ext cx="574595" cy="75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229A79-32F6-0AED-8D60-647A7FA7DFE2}"/>
              </a:ext>
            </a:extLst>
          </p:cNvPr>
          <p:cNvCxnSpPr>
            <a:cxnSpLocks/>
            <a:stCxn id="13" idx="5"/>
            <a:endCxn id="21" idx="1"/>
          </p:cNvCxnSpPr>
          <p:nvPr/>
        </p:nvCxnSpPr>
        <p:spPr>
          <a:xfrm>
            <a:off x="5019000" y="4358426"/>
            <a:ext cx="545479" cy="32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538CC6-8429-FB2D-BD75-D1FC53F9C7BA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5089834" y="4228285"/>
            <a:ext cx="42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693CB-5CF0-ADE3-DF97-15D416732CED}"/>
              </a:ext>
            </a:extLst>
          </p:cNvPr>
          <p:cNvCxnSpPr>
            <a:cxnSpLocks/>
            <a:stCxn id="13" idx="7"/>
            <a:endCxn id="26" idx="2"/>
          </p:cNvCxnSpPr>
          <p:nvPr/>
        </p:nvCxnSpPr>
        <p:spPr>
          <a:xfrm flipV="1">
            <a:off x="5019000" y="3792624"/>
            <a:ext cx="491777" cy="30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E792C9-D149-ED70-505D-102728874CF5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5019000" y="3922765"/>
            <a:ext cx="545479" cy="75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584233-CCA8-E464-710D-0BB6EC15A89B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5089834" y="3792624"/>
            <a:ext cx="491777" cy="30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29895E-FB14-BEB9-D16F-1664A1DA2AFD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>
            <a:off x="5089834" y="3792624"/>
            <a:ext cx="42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158700-34BB-892B-C2B0-D31E373EEDC4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994465" y="4811073"/>
            <a:ext cx="42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F4D5E6-1583-57CF-8F75-1AAAD78DD338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5920691" y="4358426"/>
            <a:ext cx="572715" cy="32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C30DC0-72E6-771C-FC95-958618504682}"/>
              </a:ext>
            </a:extLst>
          </p:cNvPr>
          <p:cNvCxnSpPr>
            <a:cxnSpLocks/>
            <a:stCxn id="21" idx="7"/>
            <a:endCxn id="31" idx="3"/>
          </p:cNvCxnSpPr>
          <p:nvPr/>
        </p:nvCxnSpPr>
        <p:spPr>
          <a:xfrm flipV="1">
            <a:off x="5920691" y="3922765"/>
            <a:ext cx="572715" cy="75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FB800-1559-5B68-E9D0-05029510BBE3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5923630" y="4358427"/>
            <a:ext cx="569776" cy="32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16796D-7841-DBD1-1DCA-F36DCA709B3F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5994464" y="4228285"/>
            <a:ext cx="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AC79F-1965-AC63-A2C0-F3BDCDE91C70}"/>
              </a:ext>
            </a:extLst>
          </p:cNvPr>
          <p:cNvCxnSpPr>
            <a:cxnSpLocks/>
            <a:stCxn id="24" idx="7"/>
            <a:endCxn id="31" idx="2"/>
          </p:cNvCxnSpPr>
          <p:nvPr/>
        </p:nvCxnSpPr>
        <p:spPr>
          <a:xfrm flipV="1">
            <a:off x="5923630" y="3792624"/>
            <a:ext cx="498942" cy="30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41600E2B-5392-E813-1635-EAC9C3CAE606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>
            <a:off x="5994464" y="3792624"/>
            <a:ext cx="42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BA3608B1-FD20-C20D-EB2B-687F3B879C6F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5923630" y="3922766"/>
            <a:ext cx="569776" cy="17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7901196A-DAAE-7BD4-5621-5D4D3C945DC5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5923630" y="3922766"/>
            <a:ext cx="569776" cy="75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0" name="TextBox 1119">
            <a:extLst>
              <a:ext uri="{FF2B5EF4-FFF2-40B4-BE49-F238E27FC236}">
                <a16:creationId xmlns:a16="http://schemas.microsoft.com/office/drawing/2014/main" id="{087E35C6-7BA1-AB2B-B152-B7F74743F13E}"/>
              </a:ext>
            </a:extLst>
          </p:cNvPr>
          <p:cNvSpPr txBox="1"/>
          <p:nvPr/>
        </p:nvSpPr>
        <p:spPr>
          <a:xfrm>
            <a:off x="5576176" y="4335401"/>
            <a:ext cx="340251" cy="28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  <a:endParaRPr lang="en-US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2B0DCBA-FF1B-87A2-653B-E2AFE7D74758}"/>
              </a:ext>
            </a:extLst>
          </p:cNvPr>
          <p:cNvSpPr txBox="1"/>
          <p:nvPr/>
        </p:nvSpPr>
        <p:spPr>
          <a:xfrm>
            <a:off x="6500608" y="4335401"/>
            <a:ext cx="340251" cy="28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  <a:endParaRPr lang="en-US" dirty="0"/>
          </a:p>
        </p:txBody>
      </p:sp>
      <p:sp>
        <p:nvSpPr>
          <p:cNvPr id="1124" name="Left Brace 1123">
            <a:extLst>
              <a:ext uri="{FF2B5EF4-FFF2-40B4-BE49-F238E27FC236}">
                <a16:creationId xmlns:a16="http://schemas.microsoft.com/office/drawing/2014/main" id="{1845963E-15DE-0431-A029-EF539B50E1B0}"/>
              </a:ext>
            </a:extLst>
          </p:cNvPr>
          <p:cNvSpPr/>
          <p:nvPr/>
        </p:nvSpPr>
        <p:spPr>
          <a:xfrm>
            <a:off x="4238287" y="3501406"/>
            <a:ext cx="268890" cy="1552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Left Brace 1124">
            <a:extLst>
              <a:ext uri="{FF2B5EF4-FFF2-40B4-BE49-F238E27FC236}">
                <a16:creationId xmlns:a16="http://schemas.microsoft.com/office/drawing/2014/main" id="{E2391FFA-9606-794A-0E2F-13F59D72B5C9}"/>
              </a:ext>
            </a:extLst>
          </p:cNvPr>
          <p:cNvSpPr/>
          <p:nvPr/>
        </p:nvSpPr>
        <p:spPr>
          <a:xfrm rot="10800000">
            <a:off x="7079477" y="3521544"/>
            <a:ext cx="261840" cy="1553039"/>
          </a:xfrm>
          <a:prstGeom prst="leftBrace">
            <a:avLst>
              <a:gd name="adj1" fmla="val 8333"/>
              <a:gd name="adj2" fmla="val 522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872DEB32-24B8-BCEE-EE83-3D3816C9A07D}"/>
              </a:ext>
            </a:extLst>
          </p:cNvPr>
          <p:cNvSpPr txBox="1"/>
          <p:nvPr/>
        </p:nvSpPr>
        <p:spPr>
          <a:xfrm>
            <a:off x="3334404" y="4349408"/>
            <a:ext cx="70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MAXPOOL    +</a:t>
            </a:r>
          </a:p>
          <a:p>
            <a:pPr algn="ctr"/>
            <a:r>
              <a:rPr lang="en-US" sz="800" dirty="0"/>
              <a:t>FLATTEN</a:t>
            </a: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EB173734-5D4C-AFE0-D857-42FF9A79CE77}"/>
              </a:ext>
            </a:extLst>
          </p:cNvPr>
          <p:cNvCxnSpPr>
            <a:cxnSpLocks/>
            <a:stCxn id="1141" idx="3"/>
            <a:endCxn id="1124" idx="1"/>
          </p:cNvCxnSpPr>
          <p:nvPr/>
        </p:nvCxnSpPr>
        <p:spPr>
          <a:xfrm flipH="1">
            <a:off x="4238287" y="2046170"/>
            <a:ext cx="3927174" cy="2231656"/>
          </a:xfrm>
          <a:prstGeom prst="bentConnector5">
            <a:avLst>
              <a:gd name="adj1" fmla="val -5821"/>
              <a:gd name="adj2" fmla="val 41311"/>
              <a:gd name="adj3" fmla="val 12862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2D276BF5-97EE-D0ED-ED06-3FE9482BAD51}"/>
              </a:ext>
            </a:extLst>
          </p:cNvPr>
          <p:cNvSpPr/>
          <p:nvPr/>
        </p:nvSpPr>
        <p:spPr>
          <a:xfrm>
            <a:off x="8007941" y="1962384"/>
            <a:ext cx="157520" cy="1675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36BC6FE1-ED2E-337F-5A17-6A2199B9E98B}"/>
              </a:ext>
            </a:extLst>
          </p:cNvPr>
          <p:cNvSpPr txBox="1"/>
          <p:nvPr/>
        </p:nvSpPr>
        <p:spPr>
          <a:xfrm>
            <a:off x="1330570" y="4010455"/>
            <a:ext cx="2290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Rosario"/>
              <a:buNone/>
            </a:pP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Classification Architecture:</a:t>
            </a:r>
          </a:p>
        </p:txBody>
      </p:sp>
    </p:spTree>
    <p:extLst>
      <p:ext uri="{BB962C8B-B14F-4D97-AF65-F5344CB8AC3E}">
        <p14:creationId xmlns:p14="http://schemas.microsoft.com/office/powerpoint/2010/main" val="29087072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1"/>
          <p:cNvSpPr txBox="1">
            <a:spLocks noGrp="1"/>
          </p:cNvSpPr>
          <p:nvPr>
            <p:ph type="title" idx="4294967295"/>
          </p:nvPr>
        </p:nvSpPr>
        <p:spPr>
          <a:xfrm>
            <a:off x="228600" y="163513"/>
            <a:ext cx="89154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 – Convolutional NN</a:t>
            </a:r>
            <a:endParaRPr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BACFBDED-D3F8-705A-06EC-AB7839420D29}"/>
              </a:ext>
            </a:extLst>
          </p:cNvPr>
          <p:cNvSpPr txBox="1"/>
          <p:nvPr/>
        </p:nvSpPr>
        <p:spPr>
          <a:xfrm>
            <a:off x="1863889" y="1155393"/>
            <a:ext cx="989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Rosario"/>
              <a:buNone/>
            </a:pPr>
            <a:r>
              <a:rPr lang="en-US" sz="1400" b="1" u="sng" dirty="0"/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0EF09-4DA5-D604-CE21-201D6D40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36" y="1925145"/>
            <a:ext cx="3225544" cy="284640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7FCC16-E33F-1FCD-3926-1ACB63801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609" y="1925145"/>
            <a:ext cx="2705100" cy="284471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76D289-AD80-8DD7-5EFC-AE2DCE515A94}"/>
              </a:ext>
            </a:extLst>
          </p:cNvPr>
          <p:cNvSpPr txBox="1"/>
          <p:nvPr/>
        </p:nvSpPr>
        <p:spPr>
          <a:xfrm>
            <a:off x="3219450" y="801451"/>
            <a:ext cx="2249161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=======================</a:t>
            </a:r>
          </a:p>
          <a:p>
            <a:r>
              <a:rPr lang="en-US" sz="1200" dirty="0"/>
              <a:t>  Training Accuracy: 1.000</a:t>
            </a:r>
          </a:p>
          <a:p>
            <a:r>
              <a:rPr lang="en-US" sz="1200" dirty="0"/>
              <a:t>Validation Accuracy: 0.845</a:t>
            </a:r>
          </a:p>
          <a:p>
            <a:r>
              <a:rPr lang="en-US" sz="1200" dirty="0"/>
              <a:t>      Test Accuracy: 0.844</a:t>
            </a:r>
          </a:p>
          <a:p>
            <a:r>
              <a:rPr lang="en-US" sz="1200" dirty="0"/>
              <a:t>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6513784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28355-DF73-8934-D004-8C05393FF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" y="905655"/>
            <a:ext cx="7256678" cy="391025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Google Shape;1092;p31">
            <a:extLst>
              <a:ext uri="{FF2B5EF4-FFF2-40B4-BE49-F238E27FC236}">
                <a16:creationId xmlns:a16="http://schemas.microsoft.com/office/drawing/2014/main" id="{72C2EDF5-A967-FD08-385C-7D1BB9BEC09E}"/>
              </a:ext>
            </a:extLst>
          </p:cNvPr>
          <p:cNvSpPr txBox="1">
            <a:spLocks/>
          </p:cNvSpPr>
          <p:nvPr/>
        </p:nvSpPr>
        <p:spPr>
          <a:xfrm>
            <a:off x="228600" y="163513"/>
            <a:ext cx="89154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dirty="0"/>
              <a:t>Model Iteration Trend</a:t>
            </a:r>
          </a:p>
        </p:txBody>
      </p:sp>
      <p:sp>
        <p:nvSpPr>
          <p:cNvPr id="6" name="Callout: Double Bent Line with No Border 5">
            <a:extLst>
              <a:ext uri="{FF2B5EF4-FFF2-40B4-BE49-F238E27FC236}">
                <a16:creationId xmlns:a16="http://schemas.microsoft.com/office/drawing/2014/main" id="{C3509894-4D9C-47CC-69E3-975C69B7B7EC}"/>
              </a:ext>
            </a:extLst>
          </p:cNvPr>
          <p:cNvSpPr/>
          <p:nvPr/>
        </p:nvSpPr>
        <p:spPr>
          <a:xfrm>
            <a:off x="6064301" y="2213305"/>
            <a:ext cx="709576" cy="358445"/>
          </a:xfrm>
          <a:prstGeom prst="callout3">
            <a:avLst>
              <a:gd name="adj1" fmla="val -13903"/>
              <a:gd name="adj2" fmla="val 73110"/>
              <a:gd name="adj3" fmla="val -50638"/>
              <a:gd name="adj4" fmla="val 76116"/>
              <a:gd name="adj5" fmla="val -81632"/>
              <a:gd name="adj6" fmla="val 82302"/>
              <a:gd name="adj7" fmla="val -155007"/>
              <a:gd name="adj8" fmla="val 88556"/>
            </a:avLst>
          </a:prstGeom>
          <a:solidFill>
            <a:schemeClr val="accent4"/>
          </a:solidFill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Etch Class Added</a:t>
            </a:r>
          </a:p>
        </p:txBody>
      </p:sp>
      <p:sp>
        <p:nvSpPr>
          <p:cNvPr id="7" name="Callout: Double Bent Line with No Border 6">
            <a:extLst>
              <a:ext uri="{FF2B5EF4-FFF2-40B4-BE49-F238E27FC236}">
                <a16:creationId xmlns:a16="http://schemas.microsoft.com/office/drawing/2014/main" id="{DA44B96A-E375-789C-EA54-C3A984990F2B}"/>
              </a:ext>
            </a:extLst>
          </p:cNvPr>
          <p:cNvSpPr/>
          <p:nvPr/>
        </p:nvSpPr>
        <p:spPr>
          <a:xfrm>
            <a:off x="6773877" y="2987497"/>
            <a:ext cx="863192" cy="358445"/>
          </a:xfrm>
          <a:prstGeom prst="callout3">
            <a:avLst>
              <a:gd name="adj1" fmla="val -13903"/>
              <a:gd name="adj2" fmla="val 73110"/>
              <a:gd name="adj3" fmla="val -50638"/>
              <a:gd name="adj4" fmla="val 76116"/>
              <a:gd name="adj5" fmla="val -81632"/>
              <a:gd name="adj6" fmla="val 82302"/>
              <a:gd name="adj7" fmla="val -169293"/>
              <a:gd name="adj8" fmla="val 78387"/>
            </a:avLst>
          </a:prstGeom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Experimenting with 6 CONV</a:t>
            </a:r>
          </a:p>
        </p:txBody>
      </p:sp>
      <p:sp>
        <p:nvSpPr>
          <p:cNvPr id="8" name="Callout: Double Bent Line with No Border 7">
            <a:extLst>
              <a:ext uri="{FF2B5EF4-FFF2-40B4-BE49-F238E27FC236}">
                <a16:creationId xmlns:a16="http://schemas.microsoft.com/office/drawing/2014/main" id="{A63F2092-A5F4-67DA-86DE-05474EC3BA57}"/>
              </a:ext>
            </a:extLst>
          </p:cNvPr>
          <p:cNvSpPr/>
          <p:nvPr/>
        </p:nvSpPr>
        <p:spPr>
          <a:xfrm>
            <a:off x="3312568" y="3879400"/>
            <a:ext cx="863192" cy="459639"/>
          </a:xfrm>
          <a:prstGeom prst="callout3">
            <a:avLst>
              <a:gd name="adj1" fmla="val -13903"/>
              <a:gd name="adj2" fmla="val 73110"/>
              <a:gd name="adj3" fmla="val -50638"/>
              <a:gd name="adj4" fmla="val 76116"/>
              <a:gd name="adj5" fmla="val -81632"/>
              <a:gd name="adj6" fmla="val 82302"/>
              <a:gd name="adj7" fmla="val -215837"/>
              <a:gd name="adj8" fmla="val 77539"/>
            </a:avLst>
          </a:prstGeom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Experimenting mini </a:t>
            </a:r>
            <a:r>
              <a:rPr lang="en-US" sz="800" dirty="0" err="1"/>
              <a:t>AlexNet</a:t>
            </a:r>
            <a:r>
              <a:rPr lang="en-US" sz="800" dirty="0"/>
              <a:t>, ResNet50</a:t>
            </a:r>
          </a:p>
        </p:txBody>
      </p:sp>
      <p:sp>
        <p:nvSpPr>
          <p:cNvPr id="9" name="Callout: Double Bent Line with No Border 8">
            <a:extLst>
              <a:ext uri="{FF2B5EF4-FFF2-40B4-BE49-F238E27FC236}">
                <a16:creationId xmlns:a16="http://schemas.microsoft.com/office/drawing/2014/main" id="{3DA425BC-43E3-3262-AC2C-C6D83D8607E3}"/>
              </a:ext>
            </a:extLst>
          </p:cNvPr>
          <p:cNvSpPr/>
          <p:nvPr/>
        </p:nvSpPr>
        <p:spPr>
          <a:xfrm>
            <a:off x="1285038" y="3980594"/>
            <a:ext cx="863192" cy="358445"/>
          </a:xfrm>
          <a:prstGeom prst="callout3">
            <a:avLst>
              <a:gd name="adj1" fmla="val -13903"/>
              <a:gd name="adj2" fmla="val 73110"/>
              <a:gd name="adj3" fmla="val -50638"/>
              <a:gd name="adj4" fmla="val 76116"/>
              <a:gd name="adj5" fmla="val -81632"/>
              <a:gd name="adj6" fmla="val 82302"/>
              <a:gd name="adj7" fmla="val -232558"/>
              <a:gd name="adj8" fmla="val 80082"/>
            </a:avLst>
          </a:prstGeom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Experimenting </a:t>
            </a:r>
            <a:r>
              <a:rPr lang="en-US" sz="800" dirty="0" err="1"/>
              <a:t>BatchNorm</a:t>
            </a:r>
            <a:endParaRPr lang="en-US" sz="800" dirty="0"/>
          </a:p>
        </p:txBody>
      </p:sp>
      <p:sp>
        <p:nvSpPr>
          <p:cNvPr id="10" name="Callout: Double Bent Line with No Border 9">
            <a:extLst>
              <a:ext uri="{FF2B5EF4-FFF2-40B4-BE49-F238E27FC236}">
                <a16:creationId xmlns:a16="http://schemas.microsoft.com/office/drawing/2014/main" id="{D5FEA338-491E-60EF-86D0-DEF1E897033D}"/>
              </a:ext>
            </a:extLst>
          </p:cNvPr>
          <p:cNvSpPr/>
          <p:nvPr/>
        </p:nvSpPr>
        <p:spPr>
          <a:xfrm>
            <a:off x="4834128" y="2392527"/>
            <a:ext cx="762000" cy="468257"/>
          </a:xfrm>
          <a:prstGeom prst="callout3">
            <a:avLst>
              <a:gd name="adj1" fmla="val -11862"/>
              <a:gd name="adj2" fmla="val 38059"/>
              <a:gd name="adj3" fmla="val -58801"/>
              <a:gd name="adj4" fmla="val 51374"/>
              <a:gd name="adj5" fmla="val -91836"/>
              <a:gd name="adj6" fmla="val 37972"/>
              <a:gd name="adj7" fmla="val -140793"/>
              <a:gd name="adj8" fmla="val -4762"/>
            </a:avLst>
          </a:prstGeom>
          <a:solidFill>
            <a:schemeClr val="accent4"/>
          </a:solidFill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Fixed Colab batching Issue</a:t>
            </a:r>
          </a:p>
        </p:txBody>
      </p:sp>
      <p:sp>
        <p:nvSpPr>
          <p:cNvPr id="11" name="Callout: Double Bent Line with No Border 10">
            <a:extLst>
              <a:ext uri="{FF2B5EF4-FFF2-40B4-BE49-F238E27FC236}">
                <a16:creationId xmlns:a16="http://schemas.microsoft.com/office/drawing/2014/main" id="{CF578C5B-59C5-DF6A-79DA-1B2694696208}"/>
              </a:ext>
            </a:extLst>
          </p:cNvPr>
          <p:cNvSpPr/>
          <p:nvPr/>
        </p:nvSpPr>
        <p:spPr>
          <a:xfrm>
            <a:off x="7282281" y="973124"/>
            <a:ext cx="709576" cy="358445"/>
          </a:xfrm>
          <a:prstGeom prst="callout3">
            <a:avLst>
              <a:gd name="adj1" fmla="val 39158"/>
              <a:gd name="adj2" fmla="val -8333"/>
              <a:gd name="adj3" fmla="val 45280"/>
              <a:gd name="adj4" fmla="val -9451"/>
              <a:gd name="adj5" fmla="val 67347"/>
              <a:gd name="adj6" fmla="val -10481"/>
              <a:gd name="adj7" fmla="val 136830"/>
              <a:gd name="adj8" fmla="val -11444"/>
            </a:avLst>
          </a:prstGeom>
          <a:solidFill>
            <a:srgbClr val="92D050"/>
          </a:solidFill>
          <a:ln w="12700"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Best PASS FPR</a:t>
            </a:r>
          </a:p>
        </p:txBody>
      </p:sp>
    </p:spTree>
    <p:extLst>
      <p:ext uri="{BB962C8B-B14F-4D97-AF65-F5344CB8AC3E}">
        <p14:creationId xmlns:p14="http://schemas.microsoft.com/office/powerpoint/2010/main" val="19702999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arge Scale Retailing Business Plan by Slidesgo">
  <a:themeElements>
    <a:clrScheme name="Simple Light">
      <a:dk1>
        <a:srgbClr val="3D3F40"/>
      </a:dk1>
      <a:lt1>
        <a:srgbClr val="DEF0EF"/>
      </a:lt1>
      <a:dk2>
        <a:srgbClr val="FFFFFF"/>
      </a:dk2>
      <a:lt2>
        <a:srgbClr val="459DA8"/>
      </a:lt2>
      <a:accent1>
        <a:srgbClr val="60D0DB"/>
      </a:accent1>
      <a:accent2>
        <a:srgbClr val="F3AA44"/>
      </a:accent2>
      <a:accent3>
        <a:srgbClr val="EF8A39"/>
      </a:accent3>
      <a:accent4>
        <a:srgbClr val="D7BA77"/>
      </a:accent4>
      <a:accent5>
        <a:srgbClr val="B49C61"/>
      </a:accent5>
      <a:accent6>
        <a:srgbClr val="9C7530"/>
      </a:accent6>
      <a:hlink>
        <a:srgbClr val="3D3F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3D3F40"/>
    </a:dk1>
    <a:lt1>
      <a:srgbClr val="DEF0EF"/>
    </a:lt1>
    <a:dk2>
      <a:srgbClr val="FFFFFF"/>
    </a:dk2>
    <a:lt2>
      <a:srgbClr val="459DA8"/>
    </a:lt2>
    <a:accent1>
      <a:srgbClr val="60D0DB"/>
    </a:accent1>
    <a:accent2>
      <a:srgbClr val="F3AA44"/>
    </a:accent2>
    <a:accent3>
      <a:srgbClr val="EF8A39"/>
    </a:accent3>
    <a:accent4>
      <a:srgbClr val="D7BA77"/>
    </a:accent4>
    <a:accent5>
      <a:srgbClr val="B49C61"/>
    </a:accent5>
    <a:accent6>
      <a:srgbClr val="9C7530"/>
    </a:accent6>
    <a:hlink>
      <a:srgbClr val="3D3F4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553</Words>
  <Application>Microsoft Office PowerPoint</Application>
  <PresentationFormat>On-screen Show (16:9)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Rosario</vt:lpstr>
      <vt:lpstr>Nunito Light</vt:lpstr>
      <vt:lpstr>Anaheim</vt:lpstr>
      <vt:lpstr>Wingdings</vt:lpstr>
      <vt:lpstr>Raleway</vt:lpstr>
      <vt:lpstr>Inter</vt:lpstr>
      <vt:lpstr>Arial</vt:lpstr>
      <vt:lpstr>Large Scale Retailing Business Plan by Slidesgo</vt:lpstr>
      <vt:lpstr>Computer Vision for Thermo Fisher Scientific Manufacturing</vt:lpstr>
      <vt:lpstr>Agenda</vt:lpstr>
      <vt:lpstr>Business Problem</vt:lpstr>
      <vt:lpstr>Data Analysis</vt:lpstr>
      <vt:lpstr>Image Data Class Distribution</vt:lpstr>
      <vt:lpstr>Predictive Modeling</vt:lpstr>
      <vt:lpstr>Baseline  – Convolutional Neural Network</vt:lpstr>
      <vt:lpstr>Baseline Model – Convolutional NN</vt:lpstr>
      <vt:lpstr>PowerPoint Presentation</vt:lpstr>
      <vt:lpstr>Conclusion </vt:lpstr>
      <vt:lpstr>Recommendation</vt:lpstr>
      <vt:lpstr>Recommendation</vt:lpstr>
      <vt:lpstr>Recommendation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Dale DeFord</dc:creator>
  <cp:lastModifiedBy>Dale DeFord</cp:lastModifiedBy>
  <cp:revision>42</cp:revision>
  <dcterms:modified xsi:type="dcterms:W3CDTF">2024-08-18T21:53:26Z</dcterms:modified>
</cp:coreProperties>
</file>