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78" autoAdjust="0"/>
  </p:normalViewPr>
  <p:slideViewPr>
    <p:cSldViewPr>
      <p:cViewPr varScale="1">
        <p:scale>
          <a:sx n="89" d="100"/>
          <a:sy n="89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E656A-E3C0-41C8-90D9-EE25360447EF}" type="datetimeFigureOut">
              <a:rPr lang="bg-BG" smtClean="0"/>
              <a:t>10.3.2015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CCEA3-DB77-47E6-A786-079AB26F3D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779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Уводни думи</a:t>
            </a:r>
            <a:endParaRPr lang="en-US" noProof="0" dirty="0" smtClean="0"/>
          </a:p>
          <a:p>
            <a:r>
              <a:rPr lang="bg-BG" noProof="0" dirty="0" smtClean="0"/>
              <a:t>Благорарнисти</a:t>
            </a:r>
            <a:r>
              <a:rPr lang="bg-BG" baseline="0" noProof="0" dirty="0" smtClean="0"/>
              <a:t> на доц. Ал. Ди. за насоиките И градивната критика</a:t>
            </a:r>
          </a:p>
          <a:p>
            <a:r>
              <a:rPr lang="bg-BG" baseline="0" noProof="0" dirty="0" smtClean="0"/>
              <a:t>Както</a:t>
            </a:r>
            <a:r>
              <a:rPr lang="en-US" baseline="0" noProof="0" dirty="0" smtClean="0"/>
              <a:t> </a:t>
            </a:r>
            <a:r>
              <a:rPr lang="bg-BG" baseline="0" noProof="0" dirty="0" smtClean="0"/>
              <a:t>и проф. Боян Бончев за рецензиата</a:t>
            </a:r>
            <a:r>
              <a:rPr lang="en-US" baseline="0" noProof="0" dirty="0" smtClean="0"/>
              <a:t> ,</a:t>
            </a:r>
            <a:r>
              <a:rPr lang="bg-BG" baseline="0" noProof="0" dirty="0" smtClean="0"/>
              <a:t>и че ме допусна до защита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725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Визуално</a:t>
            </a:r>
            <a:r>
              <a:rPr lang="bg-BG" baseline="0" noProof="0" dirty="0" smtClean="0"/>
              <a:t> представяне на слоевете.</a:t>
            </a:r>
            <a:endParaRPr lang="bg-BG" noProof="0" dirty="0" smtClean="0"/>
          </a:p>
          <a:p>
            <a:r>
              <a:rPr lang="bg-BG" noProof="0" dirty="0" smtClean="0"/>
              <a:t>Като</a:t>
            </a:r>
            <a:r>
              <a:rPr lang="bg-BG" baseline="0" noProof="0" dirty="0" smtClean="0"/>
              <a:t> правило: </a:t>
            </a:r>
            <a:r>
              <a:rPr lang="bg-BG" noProof="0" dirty="0" smtClean="0"/>
              <a:t>само</a:t>
            </a:r>
            <a:r>
              <a:rPr lang="bg-BG" baseline="0" noProof="0" dirty="0" smtClean="0"/>
              <a:t> два съседни слоя могат да комуникират по между си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46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Това</a:t>
            </a:r>
            <a:r>
              <a:rPr lang="en-US" baseline="0" dirty="0" smtClean="0"/>
              <a:t> е </a:t>
            </a:r>
            <a:r>
              <a:rPr lang="en-US" baseline="0" dirty="0" err="1" smtClean="0"/>
              <a:t>основната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пакетна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диаграма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инструмента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Като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хоризонтално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следва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представените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малко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слоеве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Докат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вертикално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разделя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базова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специфична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част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Базовата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част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основните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средства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реализиране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инструмент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без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имплементирането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конкретни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критерии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В </a:t>
            </a:r>
            <a:r>
              <a:rPr lang="en-US" baseline="0" dirty="0" err="1" smtClean="0"/>
              <a:t>специфичната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част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дефеинират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критериите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всяка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една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архитектура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отделно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510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ArchExtractor</a:t>
            </a:r>
            <a:r>
              <a:rPr lang="en-US" baseline="0" dirty="0" smtClean="0"/>
              <a:t> е </a:t>
            </a:r>
            <a:r>
              <a:rPr lang="en-US" baseline="0" dirty="0" err="1" smtClean="0"/>
              <a:t>разработен</a:t>
            </a:r>
            <a:r>
              <a:rPr lang="en-US" baseline="0" dirty="0" smtClean="0"/>
              <a:t> в UML </a:t>
            </a:r>
            <a:r>
              <a:rPr lang="en-US" baseline="0" dirty="0" err="1" smtClean="0"/>
              <a:t>модел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който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генерира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инструмента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същия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този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модел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генерират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модулни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тестове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Съдържанието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методите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попълва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ръчно</a:t>
            </a:r>
            <a:r>
              <a:rPr lang="en-US" baseline="0" dirty="0" smtClean="0"/>
              <a:t>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8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Проучване и анализа</a:t>
            </a:r>
            <a:r>
              <a:rPr lang="bg-BG" baseline="0" noProof="0" dirty="0" smtClean="0"/>
              <a:t> на подобни инструменти.</a:t>
            </a:r>
          </a:p>
          <a:p>
            <a:r>
              <a:rPr lang="bg-BG" baseline="0" noProof="0" dirty="0" smtClean="0"/>
              <a:t>Проучване на възможните формати за представяне на UML.</a:t>
            </a:r>
          </a:p>
          <a:p>
            <a:r>
              <a:rPr lang="bg-BG" baseline="0" noProof="0" dirty="0" smtClean="0"/>
              <a:t>Концепция</a:t>
            </a:r>
          </a:p>
          <a:p>
            <a:r>
              <a:rPr lang="bg-BG" baseline="0" noProof="0" dirty="0" smtClean="0"/>
              <a:t>Дизайн, разработка и тестване на модули.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0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Представяне на бъдещите насоки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9473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Отговор на въпросите</a:t>
            </a:r>
            <a:r>
              <a:rPr lang="en-US" noProof="0" dirty="0" smtClean="0"/>
              <a:t>.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46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Набързо</a:t>
            </a:r>
            <a:r>
              <a:rPr lang="bg-BG" baseline="0" noProof="0" dirty="0" smtClean="0"/>
              <a:t> преминаване по съдържанието на презентацията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487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От</a:t>
            </a:r>
            <a:r>
              <a:rPr lang="bg-BG" baseline="0" noProof="0" dirty="0" smtClean="0"/>
              <a:t> една страна софтуерър е с нарастваща важност в разходите и печалбите на пазарните продукти,</a:t>
            </a:r>
          </a:p>
          <a:p>
            <a:r>
              <a:rPr lang="bg-BG" baseline="0" noProof="0" dirty="0" smtClean="0"/>
              <a:t>Не само в традиционните софтуерно доминирани домейни.</a:t>
            </a:r>
          </a:p>
          <a:p>
            <a:r>
              <a:rPr lang="bg-BG" baseline="0" noProof="0" dirty="0" smtClean="0"/>
              <a:t>Навлизаме в ерата на IOT.</a:t>
            </a:r>
          </a:p>
          <a:p>
            <a:r>
              <a:rPr lang="bg-BG" baseline="0" noProof="0" dirty="0" smtClean="0"/>
              <a:t>60-80% от разходите  на sw продукт произлизат от еволюции.</a:t>
            </a:r>
          </a:p>
          <a:p>
            <a:r>
              <a:rPr lang="bg-BG" baseline="0" noProof="0" dirty="0" smtClean="0"/>
              <a:t>Същевременно 50% от времето за еволюция на програма</a:t>
            </a:r>
          </a:p>
          <a:p>
            <a:r>
              <a:rPr lang="bg-BG" baseline="0" noProof="0" dirty="0" smtClean="0"/>
              <a:t>Преминава в разучаване на програмата, преди да бъде</a:t>
            </a:r>
          </a:p>
          <a:p>
            <a:r>
              <a:rPr lang="bg-BG" baseline="0" noProof="0" dirty="0" smtClean="0"/>
              <a:t>Реализирана промяната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111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Софтуерът</a:t>
            </a:r>
            <a:r>
              <a:rPr lang="bg-BG" baseline="0" noProof="0" dirty="0" smtClean="0"/>
              <a:t> за вградени системи (embedded software) е софтуер,</a:t>
            </a:r>
            <a:r>
              <a:rPr lang="en-US" baseline="0" noProof="0" dirty="0" smtClean="0"/>
              <a:t> к</a:t>
            </a:r>
            <a:r>
              <a:rPr lang="bg-BG" baseline="0" noProof="0" dirty="0" smtClean="0"/>
              <a:t>ойто управлява машини или устройства, не задължително да се считат за компютри.</a:t>
            </a:r>
          </a:p>
          <a:p>
            <a:r>
              <a:rPr lang="bg-BG" noProof="0" dirty="0" smtClean="0"/>
              <a:t>Споменатия</a:t>
            </a:r>
            <a:r>
              <a:rPr lang="bg-BG" baseline="0" noProof="0" dirty="0" smtClean="0"/>
              <a:t> вече IOT пазар в момента е ~$40 мил. 2017 се очаква да е $50 мил.</a:t>
            </a:r>
          </a:p>
          <a:p>
            <a:r>
              <a:rPr lang="bg-BG" baseline="0" noProof="0" dirty="0" smtClean="0"/>
              <a:t>Изискванията към тези системи постоянно растат.</a:t>
            </a:r>
          </a:p>
          <a:p>
            <a:r>
              <a:rPr lang="bg-BG" baseline="0" noProof="0" dirty="0" smtClean="0"/>
              <a:t>От една страна  компонентни модели, които дават ускорение на разработка като SOA, CORBA, DCOM/COM, JavaBeans не са подходящи за тези системи,</a:t>
            </a:r>
          </a:p>
          <a:p>
            <a:r>
              <a:rPr lang="bg-BG" baseline="0" noProof="0" dirty="0" smtClean="0"/>
              <a:t>тъй като не отговарят на повечето изисквания.</a:t>
            </a:r>
          </a:p>
          <a:p>
            <a:r>
              <a:rPr lang="bg-BG" baseline="0" noProof="0" dirty="0" smtClean="0"/>
              <a:t>От друга страна езика за разработка преобладаващо е “C” и наличните</a:t>
            </a:r>
          </a:p>
          <a:p>
            <a:r>
              <a:rPr lang="bg-BG" baseline="0" noProof="0" dirty="0" smtClean="0"/>
              <a:t>Средства за моделиране и генерация на код са ограничени. -&gt; Това налага нестандартен подход към анализа на такива системи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9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Съответно</a:t>
            </a:r>
            <a:r>
              <a:rPr lang="bg-BG" baseline="0" noProof="0" dirty="0" smtClean="0"/>
              <a:t> се поражда идеята за разработка на архитектурен инструмент, който  извлича информация за:</a:t>
            </a:r>
          </a:p>
          <a:p>
            <a:r>
              <a:rPr lang="bg-BG" baseline="0" noProof="0" dirty="0" smtClean="0"/>
              <a:t>Интерфейсите на компонентите от софтуерна система писана на езика “C”</a:t>
            </a:r>
          </a:p>
          <a:p>
            <a:r>
              <a:rPr lang="bg-BG" baseline="0" noProof="0" dirty="0" smtClean="0"/>
              <a:t>Представя еквивалентен UML модел със: Класове, Компоненти и връзки м/у компонентите</a:t>
            </a:r>
          </a:p>
          <a:p>
            <a:r>
              <a:rPr lang="bg-BG" baseline="0" noProof="0" dirty="0" smtClean="0"/>
              <a:t>Като допълнително инструментът трябва да може да генерира базов код за нова система</a:t>
            </a:r>
          </a:p>
          <a:p>
            <a:r>
              <a:rPr lang="bg-BG" baseline="0" noProof="0" dirty="0" smtClean="0"/>
              <a:t>От вече извлечения UML модел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9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Какво е представено като основна</a:t>
            </a:r>
            <a:r>
              <a:rPr lang="bg-BG" baseline="0" noProof="0" dirty="0" smtClean="0"/>
              <a:t> концепция: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015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Описвам</a:t>
            </a:r>
            <a:r>
              <a:rPr lang="bg-BG" baseline="0" noProof="0" dirty="0" smtClean="0"/>
              <a:t> по детайлно процесите:</a:t>
            </a:r>
          </a:p>
          <a:p>
            <a:pPr marL="171450" indent="-171450">
              <a:buFont typeface="Arial" charset="0"/>
              <a:buChar char="•"/>
            </a:pPr>
            <a:r>
              <a:rPr lang="bg-BG" baseline="0" noProof="0" dirty="0" smtClean="0"/>
              <a:t>Подготвяне на критерии за анализ</a:t>
            </a:r>
          </a:p>
          <a:p>
            <a:pPr marL="171450" indent="-171450">
              <a:buFont typeface="Arial" charset="0"/>
              <a:buChar char="•"/>
            </a:pPr>
            <a:r>
              <a:rPr lang="bg-BG" baseline="0" noProof="0" dirty="0" smtClean="0"/>
              <a:t>Изпълнение на анализ</a:t>
            </a:r>
          </a:p>
          <a:p>
            <a:pPr marL="171450" indent="-171450">
              <a:buFont typeface="Arial" charset="0"/>
              <a:buChar char="•"/>
            </a:pPr>
            <a:r>
              <a:rPr lang="bg-BG" baseline="0" noProof="0" dirty="0" smtClean="0"/>
              <a:t>Сериализация на хранилище</a:t>
            </a:r>
          </a:p>
          <a:p>
            <a:pPr marL="171450" indent="-171450">
              <a:buFont typeface="Arial" charset="0"/>
              <a:buChar char="•"/>
            </a:pPr>
            <a:r>
              <a:rPr lang="bg-BG" baseline="0" noProof="0" dirty="0" smtClean="0"/>
              <a:t>Генерация на базов код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745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Представям</a:t>
            </a:r>
            <a:r>
              <a:rPr lang="bg-BG" baseline="0" noProof="0" dirty="0" smtClean="0"/>
              <a:t> набързо технологиите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937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 smtClean="0"/>
              <a:t>Представям</a:t>
            </a:r>
            <a:r>
              <a:rPr lang="bg-BG" baseline="0" noProof="0" dirty="0" smtClean="0"/>
              <a:t> отделните слоеве на архитектурата.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CEA3-DB77-47E6-A786-079AB26F3D2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570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981C07-B402-4A91-A2F9-238AB9347237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bg-BG" dirty="0">
                <a:effectLst/>
              </a:rPr>
              <a:t>„</a:t>
            </a:r>
            <a:r>
              <a:rPr lang="bg-BG" b="1" dirty="0">
                <a:effectLst/>
              </a:rPr>
              <a:t> </a:t>
            </a:r>
            <a:r>
              <a:rPr lang="bg-BG" dirty="0">
                <a:effectLst/>
              </a:rPr>
              <a:t>Моделно базирана разработка на софтуер за вградена софтуерна система чрез автоматично извличане на архитектурна информация</a:t>
            </a:r>
            <a:r>
              <a:rPr lang="bg-BG" dirty="0" smtClean="0">
                <a:effectLst/>
              </a:rPr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7406640" cy="2384867"/>
          </a:xfrm>
        </p:spPr>
        <p:txBody>
          <a:bodyPr>
            <a:normAutofit/>
          </a:bodyPr>
          <a:lstStyle/>
          <a:p>
            <a:r>
              <a:rPr lang="bg-BG" dirty="0"/>
              <a:t>Дипломант: </a:t>
            </a:r>
            <a:r>
              <a:rPr lang="bg-BG" b="1" dirty="0"/>
              <a:t>Димитър Делянов Манев</a:t>
            </a:r>
            <a:endParaRPr lang="en-US" dirty="0"/>
          </a:p>
          <a:p>
            <a:r>
              <a:rPr lang="bg-BG" dirty="0"/>
              <a:t>Специалност: </a:t>
            </a:r>
            <a:r>
              <a:rPr lang="bg-BG" b="1" dirty="0"/>
              <a:t>Софтуерни </a:t>
            </a:r>
            <a:r>
              <a:rPr lang="bg-BG" b="1" dirty="0" smtClean="0"/>
              <a:t>технологии</a:t>
            </a:r>
            <a:endParaRPr lang="en-US" b="1" dirty="0" smtClean="0"/>
          </a:p>
          <a:p>
            <a:endParaRPr lang="en-US" b="1" dirty="0"/>
          </a:p>
          <a:p>
            <a:r>
              <a:rPr lang="bg-BG" dirty="0"/>
              <a:t>Научен ръководител:</a:t>
            </a:r>
            <a:endParaRPr lang="en-US" dirty="0"/>
          </a:p>
          <a:p>
            <a:r>
              <a:rPr lang="bg-BG" b="1" dirty="0"/>
              <a:t>доц. д-р Александър Димов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80387"/>
              </p:ext>
            </p:extLst>
          </p:nvPr>
        </p:nvGraphicFramePr>
        <p:xfrm>
          <a:off x="304800" y="5418572"/>
          <a:ext cx="847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Microsoft Word Picture" r:id="rId4" imgW="1991868" imgH="2458212" progId="Word.Picture.8">
                  <p:embed/>
                </p:oleObj>
              </mc:Choice>
              <mc:Fallback>
                <p:oleObj name="Microsoft Word Picture" r:id="rId4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8572"/>
                        <a:ext cx="84772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11328"/>
            <a:ext cx="3338512" cy="13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Архитектура </a:t>
            </a:r>
            <a:r>
              <a:rPr lang="bg-BG" dirty="0">
                <a:latin typeface="Corbel" panose="020B0503020204020204" pitchFamily="34" charset="0"/>
              </a:rPr>
              <a:t>на </a:t>
            </a:r>
            <a:r>
              <a:rPr lang="bg-BG" dirty="0" smtClean="0">
                <a:latin typeface="Corbel" panose="020B0503020204020204" pitchFamily="34" charset="0"/>
              </a:rPr>
              <a:t>ArchExtractor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bg-BG" dirty="0" smtClean="0"/>
              <a:t>(слоеве)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06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основно правило за слоевете, е че само два съседни слоя могат да комуникират по между си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438400"/>
            <a:ext cx="4495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Архитектура </a:t>
            </a:r>
            <a:r>
              <a:rPr lang="bg-BG" dirty="0">
                <a:latin typeface="Corbel" panose="020B0503020204020204" pitchFamily="34" charset="0"/>
              </a:rPr>
              <a:t>на </a:t>
            </a:r>
            <a:r>
              <a:rPr lang="bg-BG" dirty="0" smtClean="0">
                <a:latin typeface="Corbel" panose="020B0503020204020204" pitchFamily="34" charset="0"/>
              </a:rPr>
              <a:t>ArchExtractor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bg-BG" dirty="0" smtClean="0"/>
              <a:t>(</a:t>
            </a:r>
            <a:r>
              <a:rPr lang="bg-BG" dirty="0" smtClean="0">
                <a:latin typeface="Corbel" panose="020B0503020204020204" pitchFamily="34" charset="0"/>
              </a:rPr>
              <a:t>пакетна диаграма</a:t>
            </a:r>
            <a:r>
              <a:rPr lang="bg-BG" dirty="0" smtClean="0"/>
              <a:t>)</a:t>
            </a:r>
            <a:r>
              <a:rPr lang="en-US" dirty="0" smtClean="0"/>
              <a:t> 3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365490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30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685800"/>
          </a:xfrm>
        </p:spPr>
        <p:txBody>
          <a:bodyPr anchor="t">
            <a:normAutofit/>
          </a:bodyPr>
          <a:lstStyle/>
          <a:p>
            <a:r>
              <a:rPr lang="bg-BG" sz="3600" dirty="0">
                <a:latin typeface="Corbel" panose="020B0503020204020204" pitchFamily="34" charset="0"/>
              </a:rPr>
              <a:t>Метод на разработка</a:t>
            </a:r>
            <a:r>
              <a:rPr lang="en-US" sz="3600" dirty="0">
                <a:latin typeface="Corbel" panose="020B0503020204020204" pitchFamily="34" charset="0"/>
              </a:rPr>
              <a:t> </a:t>
            </a:r>
            <a:r>
              <a:rPr lang="bg-BG" sz="3600" dirty="0" smtClean="0">
                <a:latin typeface="Corbel" panose="020B0503020204020204" pitchFamily="34" charset="0"/>
              </a:rPr>
              <a:t>на</a:t>
            </a:r>
            <a:r>
              <a:rPr lang="en-US" sz="3600" dirty="0" smtClean="0">
                <a:latin typeface="Corbel" panose="020B0503020204020204" pitchFamily="34" charset="0"/>
              </a:rPr>
              <a:t> </a:t>
            </a:r>
            <a:r>
              <a:rPr lang="bg-BG" sz="3600" dirty="0" smtClean="0">
                <a:latin typeface="Corbel" panose="020B0503020204020204" pitchFamily="34" charset="0"/>
              </a:rPr>
              <a:t>ArchExtractor</a:t>
            </a:r>
            <a:endParaRPr lang="bg-BG" sz="3600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4" y="1436132"/>
            <a:ext cx="3338283" cy="1848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34" y="1447800"/>
            <a:ext cx="1037766" cy="38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161152"/>
            <a:ext cx="4315325" cy="2725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2667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3476646" y="2050067"/>
            <a:ext cx="12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код</a:t>
            </a:r>
          </a:p>
          <a:p>
            <a:pPr algn="ctr"/>
            <a:r>
              <a:rPr lang="bg-BG" dirty="0" smtClean="0"/>
              <a:t>генерация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69627" y="1066800"/>
            <a:ext cx="269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ArchExtractor UML модел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370761" y="791820"/>
            <a:ext cx="30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изходен код на ArchExtractor</a:t>
            </a:r>
            <a:endParaRPr lang="bg-B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03" y="4114800"/>
            <a:ext cx="4002866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2514600" y="34290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490372"/>
            <a:ext cx="1981199" cy="52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815" y="3352800"/>
            <a:ext cx="12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код </a:t>
            </a:r>
          </a:p>
          <a:p>
            <a:r>
              <a:rPr lang="bg-BG" dirty="0" smtClean="0"/>
              <a:t>генерация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4864483"/>
            <a:ext cx="1790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Corbel" panose="020B0503020204020204" pitchFamily="34" charset="0"/>
              </a:rPr>
              <a:t>тестов</a:t>
            </a:r>
            <a:r>
              <a:rPr lang="en-US" dirty="0" smtClean="0"/>
              <a:t> </a:t>
            </a:r>
            <a:r>
              <a:rPr lang="bg-BG" dirty="0" smtClean="0"/>
              <a:t>код </a:t>
            </a:r>
            <a:endParaRPr lang="en-US" dirty="0" smtClean="0"/>
          </a:p>
          <a:p>
            <a:r>
              <a:rPr lang="bg-BG" dirty="0" smtClean="0"/>
              <a:t>на ArchExtractor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4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3200"/>
            <a:ext cx="4111989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latin typeface="Corbel" panose="020B0503020204020204" pitchFamily="34" charset="0"/>
              </a:rPr>
              <a:t>Обобщение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790688" cy="4876800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bg-BG" dirty="0" smtClean="0">
                <a:latin typeface="Corbel" panose="020B0503020204020204" pitchFamily="34" charset="0"/>
              </a:rPr>
              <a:t>В дипломната работа е направено: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Проучване и анализ на подобни инструменти за извличане на архитектурна информация, както и теоретична обосновка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Проучване на възможните формати за представяне на UML и избор на подходящ такъв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Концепцията за софтуерен инструмент, който анализира софтуерен код, генерира UML и генерира базов код 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Дизайн, разработката и тестване на модули за анализиране на софтуерен код, генериране на UML и генериране на базов код </a:t>
            </a:r>
          </a:p>
        </p:txBody>
      </p:sp>
    </p:spTree>
    <p:extLst>
      <p:ext uri="{BB962C8B-B14F-4D97-AF65-F5344CB8AC3E}">
        <p14:creationId xmlns:p14="http://schemas.microsoft.com/office/powerpoint/2010/main" val="101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Б</a:t>
            </a:r>
            <a:r>
              <a:rPr lang="bg-BG" dirty="0" smtClean="0">
                <a:latin typeface="Corbel" panose="020B0503020204020204" pitchFamily="34" charset="0"/>
              </a:rPr>
              <a:t>ъдещи </a:t>
            </a:r>
            <a:r>
              <a:rPr lang="bg-BG" dirty="0">
                <a:latin typeface="Corbel" panose="020B0503020204020204" pitchFamily="34" charset="0"/>
              </a:rPr>
              <a:t>насоки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Подобряване на</a:t>
            </a:r>
            <a:r>
              <a:rPr lang="bg-BG" b="1" dirty="0"/>
              <a:t> потребителския интерфейс </a:t>
            </a:r>
            <a:endParaRPr lang="en-US" b="1" dirty="0" smtClean="0"/>
          </a:p>
          <a:p>
            <a:r>
              <a:rPr lang="bg-BG" b="1" dirty="0"/>
              <a:t>Добавяне на нови критерии за стандартни архитектури</a:t>
            </a:r>
            <a:r>
              <a:rPr lang="bg-BG" dirty="0"/>
              <a:t>. </a:t>
            </a:r>
            <a:r>
              <a:rPr lang="bg-BG" dirty="0" smtClean="0">
                <a:latin typeface="Corbel" panose="020B0503020204020204" pitchFamily="34" charset="0"/>
              </a:rPr>
              <a:t>Например</a:t>
            </a:r>
            <a:r>
              <a:rPr lang="bg-BG" dirty="0" smtClean="0"/>
              <a:t> AUTOSAR</a:t>
            </a:r>
            <a:endParaRPr lang="en-US" dirty="0" smtClean="0"/>
          </a:p>
          <a:p>
            <a:r>
              <a:rPr lang="bg-BG" dirty="0"/>
              <a:t>Да се използва </a:t>
            </a:r>
            <a:r>
              <a:rPr lang="bg-BG" b="1" i="1" dirty="0"/>
              <a:t>Acceleo</a:t>
            </a:r>
            <a:r>
              <a:rPr lang="bg-BG" b="1" dirty="0"/>
              <a:t> базиран </a:t>
            </a:r>
            <a:r>
              <a:rPr lang="bg-BG" b="1" i="1" dirty="0"/>
              <a:t>Python</a:t>
            </a:r>
            <a:r>
              <a:rPr lang="bg-BG" b="1" dirty="0"/>
              <a:t> генератор на код</a:t>
            </a:r>
            <a:r>
              <a:rPr lang="bg-BG" dirty="0"/>
              <a:t> </a:t>
            </a:r>
            <a:r>
              <a:rPr lang="bg-BG" dirty="0" smtClean="0">
                <a:latin typeface="Corbel" panose="020B0503020204020204" pitchFamily="34" charset="0"/>
              </a:rPr>
              <a:t>за изходния код на ArchExtractor</a:t>
            </a:r>
            <a:endParaRPr lang="en-US" dirty="0" smtClean="0">
              <a:latin typeface="Corbel" panose="020B0503020204020204" pitchFamily="34" charset="0"/>
            </a:endParaRPr>
          </a:p>
          <a:p>
            <a:r>
              <a:rPr lang="bg-BG" b="1" dirty="0"/>
              <a:t>трансформация на анализирания компонентен модел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bg-BG" dirty="0"/>
              <a:t>UML </a:t>
            </a:r>
            <a:r>
              <a:rPr lang="bg-BG" dirty="0" smtClean="0"/>
              <a:t>с</a:t>
            </a:r>
            <a:r>
              <a:rPr lang="en-US" dirty="0" smtClean="0"/>
              <a:t> </a:t>
            </a:r>
            <a:r>
              <a:rPr lang="bg-BG" dirty="0" smtClean="0">
                <a:latin typeface="Corbel" panose="020B0503020204020204" pitchFamily="34" charset="0"/>
              </a:rPr>
              <a:t>евентуално</a:t>
            </a:r>
            <a:r>
              <a:rPr lang="bg-BG" dirty="0" smtClean="0"/>
              <a:t> </a:t>
            </a:r>
            <a:r>
              <a:rPr lang="bg-BG" dirty="0"/>
              <a:t>използване на </a:t>
            </a:r>
            <a:r>
              <a:rPr lang="bg-BG" i="1" dirty="0"/>
              <a:t>Eclipse EMF</a:t>
            </a:r>
            <a:r>
              <a:rPr lang="bg-BG" dirty="0"/>
              <a:t> инструментите за трансформация</a:t>
            </a:r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054225"/>
            <a:ext cx="26765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72390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1143000"/>
          </a:xfrm>
        </p:spPr>
        <p:txBody>
          <a:bodyPr>
            <a:noAutofit/>
          </a:bodyPr>
          <a:lstStyle/>
          <a:p>
            <a:r>
              <a:rPr lang="ru-RU" sz="2400" dirty="0"/>
              <a:t>Как са определени специфичните критерии за </a:t>
            </a:r>
            <a:r>
              <a:rPr lang="ru-RU" sz="2400" dirty="0" smtClean="0"/>
              <a:t>стандартна архитектура </a:t>
            </a:r>
            <a:r>
              <a:rPr lang="ru-RU" sz="2400" dirty="0"/>
              <a:t>(по диаграмата на внедряване на фиг. 64</a:t>
            </a:r>
            <a:r>
              <a:rPr lang="ru-RU" sz="2400" dirty="0" smtClean="0"/>
              <a:t>)?</a:t>
            </a:r>
            <a:r>
              <a:rPr lang="en-US" sz="2400" dirty="0" smtClean="0"/>
              <a:t> (1)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38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Autofit/>
          </a:bodyPr>
          <a:lstStyle/>
          <a:p>
            <a:r>
              <a:rPr lang="ru-RU" sz="2400" dirty="0"/>
              <a:t>Как са определени специфичните критерии за стандартна архитектура (по диаграмата на внедряване на фиг. 64</a:t>
            </a:r>
            <a:r>
              <a:rPr lang="ru-RU" sz="2400" dirty="0" smtClean="0"/>
              <a:t>)?</a:t>
            </a:r>
            <a:r>
              <a:rPr lang="en-US" sz="2400" dirty="0" smtClean="0"/>
              <a:t> (2)</a:t>
            </a:r>
            <a:endParaRPr lang="bg-BG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Corbel" panose="020B0503020204020204" pitchFamily="34" charset="0"/>
              </a:rPr>
              <a:t>Те са имплементация на функционалните изиксвания дефинирани в Глава 3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Дизайна им е реализиран в UML модела на ArchExtractor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Самите изисквания от Глава 3 са на базата на документация за стандартната архитектура и експертен опит.  </a:t>
            </a:r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Autofit/>
          </a:bodyPr>
          <a:lstStyle/>
          <a:p>
            <a:r>
              <a:rPr lang="ru-RU" sz="3200" dirty="0"/>
              <a:t>Съществуват ли и други код генератори от UML модел, освен описания (Acceleo)?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r>
              <a:rPr lang="bg-BG" dirty="0" smtClean="0">
                <a:latin typeface="Corbel" panose="020B0503020204020204" pitchFamily="34" charset="0"/>
              </a:rPr>
              <a:t>Да, в дипломната работа е използван още един, този на BoUML (слайд 12)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Повечето UML редактори като: </a:t>
            </a:r>
            <a:r>
              <a:rPr lang="bg-BG" i="1" dirty="0" smtClean="0">
                <a:latin typeface="Corbel" panose="020B0503020204020204" pitchFamily="34" charset="0"/>
              </a:rPr>
              <a:t>BoUML</a:t>
            </a:r>
            <a:r>
              <a:rPr lang="bg-BG" dirty="0" smtClean="0">
                <a:latin typeface="Corbel" panose="020B0503020204020204" pitchFamily="34" charset="0"/>
              </a:rPr>
              <a:t>, </a:t>
            </a:r>
            <a:r>
              <a:rPr lang="bg-BG" i="1" dirty="0" smtClean="0">
                <a:latin typeface="Corbel" panose="020B0503020204020204" pitchFamily="34" charset="0"/>
              </a:rPr>
              <a:t>Enterprise Architect</a:t>
            </a:r>
            <a:r>
              <a:rPr lang="bg-BG" dirty="0" smtClean="0">
                <a:latin typeface="Corbel" panose="020B0503020204020204" pitchFamily="34" charset="0"/>
              </a:rPr>
              <a:t>, </a:t>
            </a:r>
            <a:r>
              <a:rPr lang="bg-BG" i="1" dirty="0" smtClean="0">
                <a:latin typeface="Corbel" panose="020B0503020204020204" pitchFamily="34" charset="0"/>
              </a:rPr>
              <a:t>Visual-Paradigm, Altova Umodel, IBM Rational Rhapsody</a:t>
            </a:r>
            <a:r>
              <a:rPr lang="bg-BG" dirty="0" smtClean="0">
                <a:latin typeface="Corbel" panose="020B0503020204020204" pitchFamily="34" charset="0"/>
              </a:rPr>
              <a:t> и т.н. предлагат код генерация</a:t>
            </a:r>
          </a:p>
          <a:p>
            <a:r>
              <a:rPr lang="bg-BG" dirty="0" smtClean="0">
                <a:latin typeface="Corbel" panose="020B0503020204020204" pitchFamily="34" charset="0"/>
              </a:rPr>
              <a:t>Някой от тях предлагат богати възможности за разширение</a:t>
            </a:r>
            <a:endParaRPr lang="bg-B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rbel" panose="020B0503020204020204" pitchFamily="34" charset="0"/>
              </a:rPr>
              <a:t>Съдържание</a:t>
            </a:r>
            <a:endParaRPr lang="bg-B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Текущо състояние на индустрията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bg-BG" sz="3200" dirty="0" smtClean="0"/>
              <a:t>Софтуер за вградени системи</a:t>
            </a:r>
          </a:p>
          <a:p>
            <a:r>
              <a:rPr lang="bg-BG" dirty="0" smtClean="0"/>
              <a:t>Цели на дипломната работа</a:t>
            </a:r>
          </a:p>
          <a:p>
            <a:r>
              <a:rPr lang="bg-BG" dirty="0" smtClean="0"/>
              <a:t>Концепция</a:t>
            </a:r>
          </a:p>
          <a:p>
            <a:r>
              <a:rPr lang="bg-BG" dirty="0" smtClean="0"/>
              <a:t>Използвани технологии</a:t>
            </a:r>
          </a:p>
          <a:p>
            <a:r>
              <a:rPr lang="bg-BG" dirty="0" smtClean="0"/>
              <a:t>Архитектура</a:t>
            </a:r>
            <a:r>
              <a:rPr lang="en-US" dirty="0" smtClean="0"/>
              <a:t> </a:t>
            </a:r>
            <a:r>
              <a:rPr lang="bg-BG" dirty="0" smtClean="0">
                <a:latin typeface="Corbel" panose="020B0503020204020204" pitchFamily="34" charset="0"/>
              </a:rPr>
              <a:t>на ArchExtractor</a:t>
            </a:r>
            <a:endParaRPr lang="en-US" dirty="0" smtClean="0">
              <a:latin typeface="Corbel" panose="020B0503020204020204" pitchFamily="34" charset="0"/>
            </a:endParaRPr>
          </a:p>
          <a:p>
            <a:r>
              <a:rPr lang="bg-BG" dirty="0" smtClean="0">
                <a:latin typeface="Corbel" panose="020B0503020204020204" pitchFamily="34" charset="0"/>
              </a:rPr>
              <a:t>Метод на разработка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bg-BG" dirty="0">
                <a:latin typeface="Corbel" panose="020B0503020204020204" pitchFamily="34" charset="0"/>
              </a:rPr>
              <a:t>на ArchExtractor</a:t>
            </a:r>
            <a:endParaRPr lang="bg-BG" dirty="0" smtClean="0">
              <a:latin typeface="Corbel" panose="020B0503020204020204" pitchFamily="34" charset="0"/>
            </a:endParaRPr>
          </a:p>
          <a:p>
            <a:r>
              <a:rPr lang="bg-BG" dirty="0" smtClean="0"/>
              <a:t>Демонстрация</a:t>
            </a:r>
            <a:endParaRPr lang="en-US" dirty="0" smtClean="0"/>
          </a:p>
          <a:p>
            <a:r>
              <a:rPr lang="bg-BG" dirty="0" smtClean="0">
                <a:latin typeface="Corbel" panose="020B0503020204020204" pitchFamily="34" charset="0"/>
              </a:rPr>
              <a:t>Обобщение и бъдещи насоки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1370"/>
            <a:ext cx="7714488" cy="1143000"/>
          </a:xfrm>
        </p:spPr>
        <p:txBody>
          <a:bodyPr>
            <a:noAutofit/>
          </a:bodyPr>
          <a:lstStyle/>
          <a:p>
            <a:r>
              <a:rPr lang="ru-RU" sz="2800" dirty="0"/>
              <a:t>Сравнение на Eclipse EMF инструментите за трансформация с използвания </a:t>
            </a:r>
            <a:r>
              <a:rPr lang="ru-RU" sz="2800" dirty="0" smtClean="0"/>
              <a:t>клас</a:t>
            </a:r>
            <a:r>
              <a:rPr lang="en-US" sz="2800" dirty="0" smtClean="0"/>
              <a:t> </a:t>
            </a:r>
            <a:r>
              <a:rPr lang="ru-RU" sz="2800" dirty="0" smtClean="0"/>
              <a:t>XMIConverter?</a:t>
            </a:r>
            <a:r>
              <a:rPr lang="en-US" sz="2800" dirty="0" smtClean="0"/>
              <a:t> (1)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14488" cy="5105400"/>
          </a:xfrm>
        </p:spPr>
        <p:txBody>
          <a:bodyPr>
            <a:normAutofit/>
          </a:bodyPr>
          <a:lstStyle/>
          <a:p>
            <a:r>
              <a:rPr lang="bg-BG" sz="1800" dirty="0" smtClean="0">
                <a:latin typeface="Corbel" panose="020B0503020204020204" pitchFamily="34" charset="0"/>
              </a:rPr>
              <a:t>XMIConverter </a:t>
            </a:r>
            <a:r>
              <a:rPr lang="en-US" sz="1800" dirty="0" smtClean="0">
                <a:latin typeface="Corbel" panose="020B0503020204020204" pitchFamily="34" charset="0"/>
              </a:rPr>
              <a:t>е к</a:t>
            </a:r>
            <a:r>
              <a:rPr lang="bg-BG" sz="1800" dirty="0" smtClean="0"/>
              <a:t>лас </a:t>
            </a:r>
            <a:r>
              <a:rPr lang="bg-BG" sz="1800" dirty="0"/>
              <a:t>отговорен за конвертирането на архитектурното хранилище на системата към UML модел съхранен в XMI формат.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7086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1370"/>
            <a:ext cx="7498080" cy="1143000"/>
          </a:xfrm>
        </p:spPr>
        <p:txBody>
          <a:bodyPr>
            <a:noAutofit/>
          </a:bodyPr>
          <a:lstStyle/>
          <a:p>
            <a:r>
              <a:rPr lang="ru-RU" sz="2800" dirty="0"/>
              <a:t>Сравнение на Eclipse EMF инструментите за трансформация с използвания клас</a:t>
            </a:r>
            <a:r>
              <a:rPr lang="en-US" sz="2800" dirty="0"/>
              <a:t> </a:t>
            </a:r>
            <a:r>
              <a:rPr lang="ru-RU" sz="2800" dirty="0"/>
              <a:t>XMIConverter?</a:t>
            </a:r>
            <a:r>
              <a:rPr lang="en-US" sz="2800" dirty="0"/>
              <a:t> </a:t>
            </a:r>
            <a:r>
              <a:rPr lang="en-US" sz="2800" dirty="0" smtClean="0"/>
              <a:t>(2)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00200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bg-BG" dirty="0" smtClean="0">
                <a:latin typeface="Corbel" panose="020B0503020204020204" pitchFamily="34" charset="0"/>
              </a:rPr>
              <a:t>Основни проекти за трансформация от тип модел към модел на </a:t>
            </a:r>
            <a:r>
              <a:rPr lang="bg-BG" i="1" dirty="0" smtClean="0">
                <a:latin typeface="Corbel" panose="020B0503020204020204" pitchFamily="34" charset="0"/>
              </a:rPr>
              <a:t>Eclipse Modeling Project</a:t>
            </a:r>
            <a:r>
              <a:rPr lang="bg-BG" dirty="0" smtClean="0">
                <a:latin typeface="Corbel" panose="020B0503020204020204" pitchFamily="34" charset="0"/>
              </a:rPr>
              <a:t>:</a:t>
            </a:r>
          </a:p>
          <a:p>
            <a:r>
              <a:rPr lang="bg-BG" i="1" dirty="0" smtClean="0">
                <a:latin typeface="Corbel" panose="020B0503020204020204" pitchFamily="34" charset="0"/>
              </a:rPr>
              <a:t>ATL Transformation Language</a:t>
            </a:r>
          </a:p>
          <a:p>
            <a:r>
              <a:rPr lang="bg-BG" i="1" dirty="0" smtClean="0">
                <a:latin typeface="Corbel" panose="020B0503020204020204" pitchFamily="34" charset="0"/>
              </a:rPr>
              <a:t>QVT Operational (Procedural) / QVTd (Declarative)</a:t>
            </a:r>
            <a:r>
              <a:rPr lang="en-US" i="1" dirty="0" smtClean="0">
                <a:latin typeface="Corbel" panose="020B0503020204020204" pitchFamily="34" charset="0"/>
              </a:rPr>
              <a:t> – </a:t>
            </a:r>
            <a:r>
              <a:rPr lang="bg-BG" dirty="0" smtClean="0">
                <a:latin typeface="Corbel" panose="020B0503020204020204" pitchFamily="34" charset="0"/>
              </a:rPr>
              <a:t>частично имплементират </a:t>
            </a:r>
            <a:r>
              <a:rPr lang="en-US" i="1" dirty="0" smtClean="0">
                <a:latin typeface="Corbel" panose="020B0503020204020204" pitchFamily="34" charset="0"/>
              </a:rPr>
              <a:t>OMG </a:t>
            </a:r>
            <a:r>
              <a:rPr lang="en-US" i="1" dirty="0">
                <a:latin typeface="Corbel" panose="020B0503020204020204" pitchFamily="34" charset="0"/>
              </a:rPr>
              <a:t>standard specification (MOF) 2.0 Query/View/Transformation</a:t>
            </a:r>
            <a:endParaRPr lang="bg-BG" i="1" dirty="0" smtClean="0">
              <a:latin typeface="Corbel" panose="020B0503020204020204" pitchFamily="34" charset="0"/>
            </a:endParaRPr>
          </a:p>
          <a:p>
            <a:endParaRPr lang="bg-BG" i="1" dirty="0" smtClean="0">
              <a:latin typeface="Corbel" panose="020B0503020204020204" pitchFamily="34" charset="0"/>
            </a:endParaRPr>
          </a:p>
          <a:p>
            <a:pPr marL="82296" indent="0">
              <a:buNone/>
            </a:pPr>
            <a:r>
              <a:rPr lang="bg-BG" dirty="0" smtClean="0">
                <a:latin typeface="Corbel" panose="020B0503020204020204" pitchFamily="34" charset="0"/>
              </a:rPr>
              <a:t>Отговор:</a:t>
            </a:r>
            <a:r>
              <a:rPr lang="bg-BG" i="1" dirty="0" smtClean="0">
                <a:latin typeface="Corbel" panose="020B0503020204020204" pitchFamily="34" charset="0"/>
              </a:rPr>
              <a:t> Могат да трансформират всеки съвместим с EMF модел в желан модел. За разлика от XMIConverter, който е силно специализиран за ArchExtractor.</a:t>
            </a:r>
          </a:p>
        </p:txBody>
      </p:sp>
    </p:spTree>
    <p:extLst>
      <p:ext uri="{BB962C8B-B14F-4D97-AF65-F5344CB8AC3E}">
        <p14:creationId xmlns:p14="http://schemas.microsoft.com/office/powerpoint/2010/main" val="30887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Текущо състояние на индустрията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90688" cy="48006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Софтуерът е фактор с нарастваща важност за разходите и печалбите на пазарните продукти, не само в рамките на традиционните „софтуерно доминирани” домейни </a:t>
            </a:r>
            <a:endParaRPr lang="en-US" sz="2400" dirty="0" smtClean="0"/>
          </a:p>
          <a:p>
            <a:r>
              <a:rPr lang="bg-BG" sz="2400" dirty="0" smtClean="0"/>
              <a:t>Изучаването на различни случаи показва, че 60-80% </a:t>
            </a:r>
            <a:r>
              <a:rPr lang="bg-BG" sz="2400" dirty="0" smtClean="0">
                <a:latin typeface="Corbel" panose="020B0503020204020204" pitchFamily="34" charset="0"/>
              </a:rPr>
              <a:t>от </a:t>
            </a:r>
            <a:r>
              <a:rPr lang="bg-BG" sz="2400" dirty="0" smtClean="0"/>
              <a:t>разходите по софтуерен продукт произлизат от еволюции на програмите </a:t>
            </a:r>
            <a:endParaRPr lang="en-US" sz="2400" dirty="0" smtClean="0"/>
          </a:p>
          <a:p>
            <a:r>
              <a:rPr lang="bg-BG" sz="2400" dirty="0"/>
              <a:t>Повече от 50% от времето за еволюция на програма се изкарва в разучаване на програмата, преди въпросната промяна да бъде проектирана и реализирана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0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1143000"/>
          </a:xfrm>
        </p:spPr>
        <p:txBody>
          <a:bodyPr>
            <a:normAutofit/>
          </a:bodyPr>
          <a:lstStyle/>
          <a:p>
            <a:r>
              <a:rPr lang="bg-BG" sz="4400" dirty="0" smtClean="0"/>
              <a:t>Софтуер за вградени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8001000" cy="5562600"/>
          </a:xfrm>
        </p:spPr>
        <p:txBody>
          <a:bodyPr>
            <a:normAutofit fontScale="92500" lnSpcReduction="10000"/>
          </a:bodyPr>
          <a:lstStyle/>
          <a:p>
            <a:r>
              <a:rPr lang="bg-BG" sz="2000" i="1" dirty="0" smtClean="0"/>
              <a:t>Софтуерът за вградени системи</a:t>
            </a:r>
            <a:r>
              <a:rPr lang="bg-BG" sz="2000" dirty="0" smtClean="0"/>
              <a:t> или накратко казано </a:t>
            </a:r>
            <a:r>
              <a:rPr lang="bg-BG" sz="2000" i="1" dirty="0" smtClean="0"/>
              <a:t>вграден софтуер</a:t>
            </a:r>
            <a:r>
              <a:rPr lang="bg-BG" sz="2000" dirty="0" smtClean="0"/>
              <a:t>, е компютърен софтуер, който управлява машини или устройства, които обикновено не се считат за компютри</a:t>
            </a:r>
            <a:endParaRPr lang="en-US" sz="2000" dirty="0" smtClean="0"/>
          </a:p>
          <a:p>
            <a:r>
              <a:rPr lang="bg-BG" sz="2000" dirty="0" smtClean="0"/>
              <a:t>Вградените системи продължават да навлизат все повече и повече в нашия живот, като растежа на разпространението им е огромен</a:t>
            </a:r>
            <a:endParaRPr lang="en-US" sz="2000" dirty="0" smtClean="0"/>
          </a:p>
          <a:p>
            <a:r>
              <a:rPr lang="bg-BG" sz="2000" dirty="0" smtClean="0"/>
              <a:t>трябва да отговарят на нарастващ брой изисквания за функционалност, време за реагиране, ограничения към процесорно време и памет, консумация на енергия, цена и т.н.</a:t>
            </a:r>
            <a:endParaRPr lang="en-US" sz="2000" dirty="0" smtClean="0"/>
          </a:p>
          <a:p>
            <a:r>
              <a:rPr lang="en-US" sz="2000" dirty="0" smtClean="0">
                <a:latin typeface="Corbel" panose="020B0503020204020204" pitchFamily="34" charset="0"/>
              </a:rPr>
              <a:t>SOA</a:t>
            </a:r>
            <a:r>
              <a:rPr lang="en-US" sz="2000" dirty="0" smtClean="0"/>
              <a:t>, </a:t>
            </a:r>
            <a:r>
              <a:rPr lang="bg-BG" sz="2000" dirty="0" smtClean="0"/>
              <a:t>CORBA, DCOM/COM, Enterprise JavaBeans и т.н. не са подходящи за вградените системи, тъй като компонентите създадени от тях, не отговарят на голяма част от гореспоменатите изисквания.</a:t>
            </a:r>
            <a:endParaRPr lang="en-US" sz="2000" dirty="0" smtClean="0"/>
          </a:p>
          <a:p>
            <a:r>
              <a:rPr lang="bg-BG" sz="2000" dirty="0" smtClean="0"/>
              <a:t>най-често езика за разработка е „C”</a:t>
            </a:r>
            <a:r>
              <a:rPr lang="en-US" sz="2000" dirty="0" smtClean="0"/>
              <a:t>,</a:t>
            </a:r>
            <a:r>
              <a:rPr lang="bg-BG" sz="2000" dirty="0" smtClean="0"/>
              <a:t> </a:t>
            </a:r>
            <a:r>
              <a:rPr lang="bg-BG" sz="2000" dirty="0" smtClean="0">
                <a:latin typeface="Corbel" panose="020B0503020204020204" pitchFamily="34" charset="0"/>
              </a:rPr>
              <a:t>съответно</a:t>
            </a:r>
            <a:r>
              <a:rPr lang="en-US" sz="2000" dirty="0" smtClean="0">
                <a:latin typeface="Corbel" panose="020B0503020204020204" pitchFamily="34" charset="0"/>
              </a:rPr>
              <a:t> е</a:t>
            </a:r>
            <a:r>
              <a:rPr lang="bg-BG" sz="2000" dirty="0" smtClean="0"/>
              <a:t> почти невъзможно да се прилагат и способностите на инструментите за моделиране, особено </a:t>
            </a:r>
            <a:r>
              <a:rPr lang="bg-BG" sz="2000" b="1" dirty="0" smtClean="0"/>
              <a:t>извличане на моделна информация</a:t>
            </a:r>
            <a:r>
              <a:rPr lang="bg-BG" sz="2000" dirty="0" smtClean="0"/>
              <a:t> и </a:t>
            </a:r>
            <a:r>
              <a:rPr lang="bg-BG" sz="2000" b="1" dirty="0" smtClean="0"/>
              <a:t>генериране на код</a:t>
            </a:r>
            <a:endParaRPr lang="en-US" sz="2000" b="1" dirty="0" smtClean="0"/>
          </a:p>
          <a:p>
            <a:r>
              <a:rPr lang="bg-BG" sz="2000" dirty="0"/>
              <a:t>Това налага нестандартен подход към анализа на тези системи, тъй като за разлика от съвременните обектни езици за програмиране (като C++, C#, JAVA и т.н), езикът „C” е слабо поддържан от инструментите за UML обработка и дизайн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Цели на дипломната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разработотката на архитектурен инструмент, който извлича информация за интерфейсите на компонентите от софтуерна система писана на езика “C” </a:t>
            </a:r>
            <a:endParaRPr lang="en-US" dirty="0" smtClean="0"/>
          </a:p>
          <a:p>
            <a:r>
              <a:rPr lang="bg-BG" dirty="0" smtClean="0"/>
              <a:t>представя </a:t>
            </a:r>
            <a:r>
              <a:rPr lang="bg-BG" dirty="0"/>
              <a:t>еквивалентен UML модел със следните артефакти: </a:t>
            </a:r>
            <a:endParaRPr lang="en-US" dirty="0" smtClean="0"/>
          </a:p>
          <a:p>
            <a:pPr lvl="1"/>
            <a:r>
              <a:rPr lang="bg-BG" dirty="0" smtClean="0"/>
              <a:t>Класове</a:t>
            </a:r>
            <a:endParaRPr lang="en-US" dirty="0" smtClean="0"/>
          </a:p>
          <a:p>
            <a:pPr lvl="1"/>
            <a:r>
              <a:rPr lang="bg-BG" dirty="0" smtClean="0"/>
              <a:t>Компоненти</a:t>
            </a:r>
            <a:endParaRPr lang="en-US" dirty="0" smtClean="0"/>
          </a:p>
          <a:p>
            <a:pPr lvl="1"/>
            <a:r>
              <a:rPr lang="bg-BG" dirty="0"/>
              <a:t>връзки между </a:t>
            </a:r>
            <a:r>
              <a:rPr lang="bg-BG" dirty="0" smtClean="0"/>
              <a:t>компоненти</a:t>
            </a:r>
            <a:endParaRPr lang="en-US" dirty="0" smtClean="0"/>
          </a:p>
          <a:p>
            <a:r>
              <a:rPr lang="bg-BG" dirty="0"/>
              <a:t>Инструментът трябва да може да генерира базов код за нова система от вече извлечения UML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модел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14600"/>
            <a:ext cx="7790688" cy="373380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Подготовка на критериите за </a:t>
            </a:r>
            <a:r>
              <a:rPr lang="bg-BG" dirty="0" smtClean="0"/>
              <a:t>анализ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файлов </a:t>
            </a:r>
            <a:r>
              <a:rPr lang="bg-BG" dirty="0" smtClean="0"/>
              <a:t>формат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</a:t>
            </a:r>
            <a:r>
              <a:rPr lang="bg-BG" dirty="0" smtClean="0"/>
              <a:t>компонент</a:t>
            </a:r>
            <a:endParaRPr lang="en-US" dirty="0" smtClean="0"/>
          </a:p>
          <a:p>
            <a:pPr lvl="1"/>
            <a:r>
              <a:rPr lang="ru-RU" dirty="0" smtClean="0"/>
              <a:t>критерий </a:t>
            </a:r>
            <a:r>
              <a:rPr lang="ru-RU" dirty="0"/>
              <a:t>за конектор </a:t>
            </a:r>
            <a:endParaRPr lang="en-US" dirty="0" smtClean="0"/>
          </a:p>
          <a:p>
            <a:r>
              <a:rPr lang="bg-BG" dirty="0"/>
              <a:t>Изпълни </a:t>
            </a:r>
            <a:r>
              <a:rPr lang="bg-BG" dirty="0" smtClean="0"/>
              <a:t>анализ</a:t>
            </a:r>
            <a:endParaRPr lang="en-US" dirty="0" smtClean="0"/>
          </a:p>
          <a:p>
            <a:r>
              <a:rPr lang="ru-RU" dirty="0" smtClean="0"/>
              <a:t>Сериализация </a:t>
            </a:r>
            <a:r>
              <a:rPr lang="ru-RU" dirty="0"/>
              <a:t>на UML хранилището </a:t>
            </a:r>
            <a:endParaRPr lang="en-US" dirty="0" smtClean="0"/>
          </a:p>
          <a:p>
            <a:r>
              <a:rPr lang="ru-RU" dirty="0" smtClean="0"/>
              <a:t>Генериране </a:t>
            </a:r>
            <a:r>
              <a:rPr lang="ru-RU" dirty="0"/>
              <a:t>на базов </a:t>
            </a:r>
            <a:r>
              <a:rPr lang="ru-RU" dirty="0" smtClean="0"/>
              <a:t>код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830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990600"/>
          </a:xfrm>
        </p:spPr>
        <p:txBody>
          <a:bodyPr/>
          <a:lstStyle/>
          <a:p>
            <a:r>
              <a:rPr lang="bg-BG" dirty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процеси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380940"/>
            <a:ext cx="8001000" cy="4867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4648200"/>
            <a:ext cx="2514599" cy="18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Използвани </a:t>
            </a:r>
            <a:r>
              <a:rPr lang="bg-BG" dirty="0" smtClean="0"/>
              <a:t>технологии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43989"/>
              </p:ext>
            </p:extLst>
          </p:nvPr>
        </p:nvGraphicFramePr>
        <p:xfrm>
          <a:off x="1295400" y="1524000"/>
          <a:ext cx="6858000" cy="228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261"/>
                <a:gridCol w="2353089"/>
                <a:gridCol w="2152650"/>
              </a:tblGrid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Тип инструмент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Версия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Език за програмиране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Python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2.7.5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9279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Формат за представяне на UML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XMI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2.4.1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32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Среда за разработване на UML модел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BoUML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4.23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Генератор на базов код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Acceleo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3.4.2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1244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15" y="4356775"/>
            <a:ext cx="2209800" cy="81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6" y="5498842"/>
            <a:ext cx="1923834" cy="111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5671"/>
            <a:ext cx="2124282" cy="1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562600"/>
            <a:ext cx="4229759" cy="112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15" y="5002053"/>
            <a:ext cx="2224087" cy="99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4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Архитектура</a:t>
            </a:r>
            <a:r>
              <a:rPr lang="en-US" dirty="0" smtClean="0"/>
              <a:t> </a:t>
            </a:r>
            <a:r>
              <a:rPr lang="bg-BG" dirty="0">
                <a:latin typeface="Corbel" panose="020B0503020204020204" pitchFamily="34" charset="0"/>
              </a:rPr>
              <a:t>на ArchExtractor</a:t>
            </a:r>
            <a:r>
              <a:rPr lang="en-US" dirty="0" smtClean="0"/>
              <a:t> </a:t>
            </a:r>
            <a:r>
              <a:rPr lang="bg-BG" dirty="0" smtClean="0"/>
              <a:t> (слоеве)</a:t>
            </a:r>
            <a:r>
              <a:rPr lang="en-US" dirty="0" smtClean="0"/>
              <a:t> 1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14488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bg-BG" dirty="0"/>
              <a:t>Генералната архитектура се базира на </a:t>
            </a:r>
            <a:r>
              <a:rPr lang="bg-BG" dirty="0" smtClean="0"/>
              <a:t>шест </a:t>
            </a:r>
            <a:r>
              <a:rPr lang="bg-BG" dirty="0"/>
              <a:t>слоя представляващи:</a:t>
            </a:r>
            <a:endParaRPr lang="en-US" dirty="0"/>
          </a:p>
          <a:p>
            <a:pPr lvl="0"/>
            <a:r>
              <a:rPr lang="bg-BG" b="1" i="1" dirty="0"/>
              <a:t>Анализатор</a:t>
            </a:r>
            <a:r>
              <a:rPr lang="bg-BG" dirty="0"/>
              <a:t> – модули грижещи се за стартиране на анализа и обхождане на проекта под анализ</a:t>
            </a:r>
            <a:endParaRPr lang="en-US" dirty="0"/>
          </a:p>
          <a:p>
            <a:pPr lvl="0"/>
            <a:r>
              <a:rPr lang="bg-BG" b="1" i="1" dirty="0"/>
              <a:t>Скенер</a:t>
            </a:r>
            <a:r>
              <a:rPr lang="bg-BG" dirty="0"/>
              <a:t> – модули съдържащи и изпълняващи критериите за анализ на отделните елементи на проекта под анализ</a:t>
            </a:r>
            <a:endParaRPr lang="en-US" dirty="0"/>
          </a:p>
          <a:p>
            <a:pPr lvl="0"/>
            <a:r>
              <a:rPr lang="bg-BG" b="1" i="1" dirty="0"/>
              <a:t>Мета-модел</a:t>
            </a:r>
            <a:r>
              <a:rPr lang="bg-BG" dirty="0"/>
              <a:t> – описание на мета-модела на хранилището на архитектурни елементи</a:t>
            </a:r>
            <a:endParaRPr lang="en-US" dirty="0"/>
          </a:p>
          <a:p>
            <a:pPr lvl="0"/>
            <a:r>
              <a:rPr lang="bg-BG" b="1" i="1" dirty="0"/>
              <a:t>Сериализатор</a:t>
            </a:r>
            <a:r>
              <a:rPr lang="bg-BG" dirty="0"/>
              <a:t> – модули грижещи се за сериализацията на хранилището на архитектурни елементи към файлов формат</a:t>
            </a:r>
            <a:endParaRPr lang="en-US" dirty="0"/>
          </a:p>
          <a:p>
            <a:pPr lvl="0"/>
            <a:r>
              <a:rPr lang="bg-BG" b="1" i="1" dirty="0"/>
              <a:t>Външни модули</a:t>
            </a:r>
            <a:r>
              <a:rPr lang="bg-BG" dirty="0"/>
              <a:t> – използвани библиотеки и външни модули</a:t>
            </a:r>
            <a:endParaRPr lang="en-US" dirty="0"/>
          </a:p>
          <a:p>
            <a:pPr lvl="0"/>
            <a:r>
              <a:rPr lang="bg-BG" b="1" i="1" dirty="0"/>
              <a:t>Генерация на базов код</a:t>
            </a:r>
            <a:r>
              <a:rPr lang="bg-BG" dirty="0"/>
              <a:t> – модули генериращи базовия код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24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635</TotalTime>
  <Words>1425</Words>
  <Application>Microsoft Office PowerPoint</Application>
  <PresentationFormat>On-screen Show (4:3)</PresentationFormat>
  <Paragraphs>171</Paragraphs>
  <Slides>21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Solstice</vt:lpstr>
      <vt:lpstr>Microsoft Word Picture</vt:lpstr>
      <vt:lpstr>„ Моделно базирана разработка на софтуер за вградена софтуерна система чрез автоматично извличане на архитектурна информация”</vt:lpstr>
      <vt:lpstr>Съдържание</vt:lpstr>
      <vt:lpstr>Текущо състояние на индустрията</vt:lpstr>
      <vt:lpstr>Софтуер за вградени системи</vt:lpstr>
      <vt:lpstr>Цели на дипломната работа</vt:lpstr>
      <vt:lpstr>Концепция (модел)</vt:lpstr>
      <vt:lpstr>Концепция (процеси)</vt:lpstr>
      <vt:lpstr>Използвани технологии</vt:lpstr>
      <vt:lpstr>Архитектура на ArchExtractor  (слоеве) 1</vt:lpstr>
      <vt:lpstr>Архитектура на ArchExtractor (слоеве) 2</vt:lpstr>
      <vt:lpstr>Архитектура на ArchExtractor (пакетна диаграма) 3</vt:lpstr>
      <vt:lpstr>Метод на разработка на ArchExtractor</vt:lpstr>
      <vt:lpstr>Демонстрация</vt:lpstr>
      <vt:lpstr>Обобщение</vt:lpstr>
      <vt:lpstr>Бъдещи насоки</vt:lpstr>
      <vt:lpstr>PowerPoint Presentation</vt:lpstr>
      <vt:lpstr>Как са определени специфичните критерии за стандартна архитектура (по диаграмата на внедряване на фиг. 64)? (1)</vt:lpstr>
      <vt:lpstr>Как са определени специфичните критерии за стандартна архитектура (по диаграмата на внедряване на фиг. 64)? (2)</vt:lpstr>
      <vt:lpstr>Съществуват ли и други код генератори от UML модел, освен описания (Acceleo)?</vt:lpstr>
      <vt:lpstr>Сравнение на Eclipse EMF инструментите за трансформация с използвания клас XMIConverter? (1)</vt:lpstr>
      <vt:lpstr>Сравнение на Eclipse EMF инструментите за трансформация с използвания клас XMIConverter?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 Моделно базирана разработка на софтуер за вградена софтуерна система чрез автоматично извличане на архитектурна информация” </dc:title>
  <dc:creator>mitko</dc:creator>
  <cp:lastModifiedBy>mitko</cp:lastModifiedBy>
  <cp:revision>83</cp:revision>
  <dcterms:created xsi:type="dcterms:W3CDTF">2015-03-03T20:02:19Z</dcterms:created>
  <dcterms:modified xsi:type="dcterms:W3CDTF">2015-03-10T16:08:39Z</dcterms:modified>
</cp:coreProperties>
</file>