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1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F981C07-B402-4A91-A2F9-238AB934723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81000"/>
            <a:ext cx="7406640" cy="2992902"/>
          </a:xfrm>
        </p:spPr>
        <p:txBody>
          <a:bodyPr>
            <a:normAutofit fontScale="90000"/>
          </a:bodyPr>
          <a:lstStyle/>
          <a:p>
            <a:r>
              <a:rPr lang="bg-BG" dirty="0">
                <a:effectLst/>
              </a:rPr>
              <a:t>„</a:t>
            </a:r>
            <a:r>
              <a:rPr lang="bg-BG" b="1" dirty="0">
                <a:effectLst/>
              </a:rPr>
              <a:t> </a:t>
            </a:r>
            <a:r>
              <a:rPr lang="bg-BG" dirty="0">
                <a:effectLst/>
              </a:rPr>
              <a:t>Моделно базирана разработка на софтуер за вградена софтуерна система чрез автоматично извличане на архитектурна информация</a:t>
            </a:r>
            <a:r>
              <a:rPr lang="bg-BG" dirty="0" smtClean="0">
                <a:effectLst/>
              </a:rPr>
              <a:t>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62400"/>
            <a:ext cx="7406640" cy="2384867"/>
          </a:xfrm>
        </p:spPr>
        <p:txBody>
          <a:bodyPr>
            <a:normAutofit/>
          </a:bodyPr>
          <a:lstStyle/>
          <a:p>
            <a:r>
              <a:rPr lang="bg-BG" dirty="0"/>
              <a:t>Дипломант: </a:t>
            </a:r>
            <a:r>
              <a:rPr lang="bg-BG" b="1" dirty="0"/>
              <a:t>Димитър Делянов Манев</a:t>
            </a:r>
            <a:endParaRPr lang="en-US" dirty="0"/>
          </a:p>
          <a:p>
            <a:r>
              <a:rPr lang="bg-BG" dirty="0"/>
              <a:t>Специалност: </a:t>
            </a:r>
            <a:r>
              <a:rPr lang="bg-BG" b="1" dirty="0"/>
              <a:t>Софтуерни </a:t>
            </a:r>
            <a:r>
              <a:rPr lang="bg-BG" b="1" dirty="0" smtClean="0"/>
              <a:t>технологии</a:t>
            </a:r>
            <a:endParaRPr lang="en-US" b="1" dirty="0" smtClean="0"/>
          </a:p>
          <a:p>
            <a:endParaRPr lang="en-US" b="1" dirty="0"/>
          </a:p>
          <a:p>
            <a:r>
              <a:rPr lang="bg-BG" dirty="0"/>
              <a:t>Научен ръководител:</a:t>
            </a:r>
            <a:endParaRPr lang="en-US" dirty="0"/>
          </a:p>
          <a:p>
            <a:r>
              <a:rPr lang="bg-BG" b="1" dirty="0"/>
              <a:t>доц. д-р Александър Димов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280387"/>
              </p:ext>
            </p:extLst>
          </p:nvPr>
        </p:nvGraphicFramePr>
        <p:xfrm>
          <a:off x="304800" y="5418572"/>
          <a:ext cx="8477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Microsoft Word Picture" r:id="rId3" imgW="1991868" imgH="2458212" progId="Word.Picture.8">
                  <p:embed/>
                </p:oleObj>
              </mc:Choice>
              <mc:Fallback>
                <p:oleObj name="Microsoft Word Picture" r:id="rId3" imgW="1991868" imgH="2458212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18572"/>
                        <a:ext cx="847725" cy="1028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211328"/>
            <a:ext cx="3338512" cy="134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(</a:t>
            </a:r>
            <a:r>
              <a:rPr lang="bg-BG" dirty="0"/>
              <a:t>слоеве)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990600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основно правило за слоевете, е че само два съседни слоя могат да комуникират по между си</a:t>
            </a:r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2438400"/>
            <a:ext cx="4495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5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Архитектура </a:t>
            </a:r>
            <a:r>
              <a:rPr lang="bg-BG" dirty="0" smtClean="0"/>
              <a:t>(</a:t>
            </a:r>
            <a:r>
              <a:rPr lang="bg-BG" dirty="0" smtClean="0">
                <a:latin typeface="Corbel" panose="020B0503020204020204" pitchFamily="34" charset="0"/>
              </a:rPr>
              <a:t>пакетна диаграма</a:t>
            </a:r>
            <a:r>
              <a:rPr lang="bg-BG" dirty="0" smtClean="0"/>
              <a:t>)</a:t>
            </a:r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7832090" cy="484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3200"/>
            <a:ext cx="4111989" cy="1143000"/>
          </a:xfrm>
        </p:spPr>
        <p:txBody>
          <a:bodyPr>
            <a:normAutofit/>
          </a:bodyPr>
          <a:lstStyle/>
          <a:p>
            <a:r>
              <a:rPr lang="bg-BG" dirty="0" smtClean="0"/>
              <a:t>Демонстрация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57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2054225"/>
            <a:ext cx="26765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0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Corbel" panose="020B0503020204020204" pitchFamily="34" charset="0"/>
              </a:rPr>
              <a:t>Съдържание</a:t>
            </a:r>
            <a:endParaRPr lang="bg-BG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Текущо състояние на индустрията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bg-BG" sz="3200" dirty="0" smtClean="0"/>
              <a:t>Софтуер за вградени системи</a:t>
            </a:r>
          </a:p>
          <a:p>
            <a:r>
              <a:rPr lang="bg-BG" dirty="0" smtClean="0"/>
              <a:t>Цели на дипломната работа</a:t>
            </a:r>
          </a:p>
          <a:p>
            <a:r>
              <a:rPr lang="bg-BG" dirty="0" smtClean="0"/>
              <a:t>Концепция</a:t>
            </a:r>
          </a:p>
          <a:p>
            <a:r>
              <a:rPr lang="bg-BG" dirty="0" smtClean="0"/>
              <a:t>Използвани технологии</a:t>
            </a:r>
          </a:p>
          <a:p>
            <a:r>
              <a:rPr lang="bg-BG" dirty="0" smtClean="0"/>
              <a:t>Архитектура</a:t>
            </a:r>
          </a:p>
          <a:p>
            <a:r>
              <a:rPr lang="bg-BG" dirty="0" smtClean="0"/>
              <a:t>Демонстрация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Текущо състояние на индустрията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/>
          </a:bodyPr>
          <a:lstStyle/>
          <a:p>
            <a:r>
              <a:rPr lang="bg-BG" sz="2400" dirty="0" smtClean="0"/>
              <a:t>Софтуерът е фактор с нарастваща важност за разходите и печалбите на пазарните продукти, не само в рамките на традиционните „софтуерно доминирани” домейни </a:t>
            </a:r>
            <a:endParaRPr lang="en-US" sz="2400" dirty="0" smtClean="0"/>
          </a:p>
          <a:p>
            <a:r>
              <a:rPr lang="bg-BG" sz="2400" dirty="0" smtClean="0"/>
              <a:t>Изучаването на различни случаи показва, че 60-80% разходите по софтуерен продукт произлизат от еволюции на програмите </a:t>
            </a:r>
            <a:endParaRPr lang="en-US" sz="2400" dirty="0" smtClean="0"/>
          </a:p>
          <a:p>
            <a:r>
              <a:rPr lang="bg-BG" sz="2400" dirty="0"/>
              <a:t>Повече от 50% от времето за еволюция на програма се изкарва в разучаване на програмата, преди въпросната промяна да бъде проектирана и реализирана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60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/>
              <a:t>Софтуер за вградени системи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 fontScale="92500"/>
          </a:bodyPr>
          <a:lstStyle/>
          <a:p>
            <a:r>
              <a:rPr lang="bg-BG" sz="2000" i="1" dirty="0"/>
              <a:t>Софтуерът за вградени системи</a:t>
            </a:r>
            <a:r>
              <a:rPr lang="bg-BG" sz="2000" dirty="0"/>
              <a:t> или накратко казано </a:t>
            </a:r>
            <a:r>
              <a:rPr lang="bg-BG" sz="2000" i="1" dirty="0"/>
              <a:t>вграден софтуер</a:t>
            </a:r>
            <a:r>
              <a:rPr lang="bg-BG" sz="2000" dirty="0"/>
              <a:t>, е компютърен софтуер, който управлява машини или устройства, които обикновено не се считат за </a:t>
            </a:r>
            <a:r>
              <a:rPr lang="bg-BG" sz="2000" dirty="0" smtClean="0"/>
              <a:t>компютри</a:t>
            </a:r>
            <a:endParaRPr lang="en-US" sz="2000" dirty="0" smtClean="0"/>
          </a:p>
          <a:p>
            <a:r>
              <a:rPr lang="bg-BG" sz="2000" dirty="0"/>
              <a:t>Вградените системи продължават да навлизат все повече и повече в нашия живот, като растежа на разпространението им е </a:t>
            </a:r>
            <a:r>
              <a:rPr lang="bg-BG" sz="2000" dirty="0" smtClean="0"/>
              <a:t>огромен</a:t>
            </a:r>
            <a:endParaRPr lang="en-US" sz="2000" dirty="0" smtClean="0"/>
          </a:p>
          <a:p>
            <a:r>
              <a:rPr lang="bg-BG" sz="2000" dirty="0" smtClean="0"/>
              <a:t>трябва </a:t>
            </a:r>
            <a:r>
              <a:rPr lang="bg-BG" sz="2000" dirty="0"/>
              <a:t>да отговарят на нарастващ брой изисквания за функционалност, време за реагиране, ограничения към процесорно време и памет, консумация на енергия, цена и т.н</a:t>
            </a:r>
            <a:r>
              <a:rPr lang="bg-BG" sz="2000" dirty="0" smtClean="0"/>
              <a:t>.</a:t>
            </a:r>
            <a:endParaRPr lang="en-US" sz="2000" dirty="0" smtClean="0"/>
          </a:p>
          <a:p>
            <a:r>
              <a:rPr lang="en-US" sz="2000" dirty="0" smtClean="0">
                <a:latin typeface="Corbel" panose="020B0503020204020204" pitchFamily="34" charset="0"/>
              </a:rPr>
              <a:t>SOA</a:t>
            </a:r>
            <a:r>
              <a:rPr lang="en-US" sz="2000" dirty="0"/>
              <a:t>, </a:t>
            </a:r>
            <a:r>
              <a:rPr lang="bg-BG" sz="2000" dirty="0"/>
              <a:t>CORBA, DCOM/COM, Enterprise JavaBeans и т.н. не са подходящи за вградените системи, тъй като компонентите създадени от тях, не отговарят на голяма част от гореспоменатите изисквания</a:t>
            </a:r>
            <a:r>
              <a:rPr lang="bg-BG" sz="2000" dirty="0" smtClean="0"/>
              <a:t>.</a:t>
            </a:r>
            <a:endParaRPr lang="en-US" sz="2000" dirty="0" smtClean="0"/>
          </a:p>
          <a:p>
            <a:r>
              <a:rPr lang="bg-BG" sz="2000" dirty="0"/>
              <a:t>най-често езика за разработка е „C</a:t>
            </a:r>
            <a:r>
              <a:rPr lang="bg-BG" sz="2000" dirty="0" smtClean="0"/>
              <a:t>”</a:t>
            </a:r>
            <a:r>
              <a:rPr lang="en-US" sz="2000" dirty="0" smtClean="0"/>
              <a:t>,</a:t>
            </a:r>
            <a:r>
              <a:rPr lang="bg-BG" sz="2000" dirty="0" smtClean="0"/>
              <a:t> </a:t>
            </a:r>
            <a:r>
              <a:rPr lang="bg-BG" sz="2000" dirty="0" smtClean="0">
                <a:latin typeface="Corbel" panose="020B0503020204020204" pitchFamily="34" charset="0"/>
              </a:rPr>
              <a:t>съответно</a:t>
            </a:r>
            <a:r>
              <a:rPr lang="en-US" sz="2000" dirty="0" smtClean="0">
                <a:latin typeface="Corbel" panose="020B0503020204020204" pitchFamily="34" charset="0"/>
              </a:rPr>
              <a:t> е</a:t>
            </a:r>
            <a:r>
              <a:rPr lang="bg-BG" sz="2000" dirty="0" smtClean="0"/>
              <a:t> </a:t>
            </a:r>
            <a:r>
              <a:rPr lang="bg-BG" sz="2000" dirty="0"/>
              <a:t>почти невъзможно да се прилагат и способностите на инструментите за моделиране, особено </a:t>
            </a:r>
            <a:r>
              <a:rPr lang="bg-BG" sz="2000" b="1" dirty="0"/>
              <a:t>извличане на моделна информация</a:t>
            </a:r>
            <a:r>
              <a:rPr lang="bg-BG" sz="2000" dirty="0"/>
              <a:t> и </a:t>
            </a:r>
            <a:r>
              <a:rPr lang="bg-BG" sz="2000" b="1" dirty="0"/>
              <a:t>генериране на код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82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Цели на дипломната работа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разработотката на архитектурен инструмент, който извлича информация за интерфейсите на компонентите от софтуерна система писана на езика “C” </a:t>
            </a:r>
            <a:endParaRPr lang="en-US" dirty="0" smtClean="0"/>
          </a:p>
          <a:p>
            <a:r>
              <a:rPr lang="bg-BG" dirty="0" smtClean="0"/>
              <a:t>представя </a:t>
            </a:r>
            <a:r>
              <a:rPr lang="bg-BG" dirty="0"/>
              <a:t>еквивалентен UML модел със следните артефакти: </a:t>
            </a:r>
            <a:endParaRPr lang="en-US" dirty="0" smtClean="0"/>
          </a:p>
          <a:p>
            <a:pPr lvl="1"/>
            <a:r>
              <a:rPr lang="bg-BG" dirty="0" smtClean="0"/>
              <a:t>Класове</a:t>
            </a:r>
            <a:endParaRPr lang="en-US" dirty="0" smtClean="0"/>
          </a:p>
          <a:p>
            <a:pPr lvl="1"/>
            <a:r>
              <a:rPr lang="bg-BG" dirty="0" smtClean="0"/>
              <a:t>Компоненти</a:t>
            </a:r>
            <a:endParaRPr lang="en-US" dirty="0" smtClean="0"/>
          </a:p>
          <a:p>
            <a:pPr lvl="1"/>
            <a:r>
              <a:rPr lang="bg-BG" dirty="0"/>
              <a:t>връзки между </a:t>
            </a:r>
            <a:r>
              <a:rPr lang="bg-BG" dirty="0" smtClean="0"/>
              <a:t>компоненти</a:t>
            </a:r>
            <a:endParaRPr lang="en-US" dirty="0" smtClean="0"/>
          </a:p>
          <a:p>
            <a:r>
              <a:rPr lang="bg-BG" dirty="0"/>
              <a:t>Инструментът трябва да може да генерира базов код за нова система от вече извлечения UML модел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Концепция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bg-BG" dirty="0" smtClean="0"/>
              <a:t>модел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514600"/>
            <a:ext cx="7790688" cy="3733800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Подготовка на критериите за </a:t>
            </a:r>
            <a:r>
              <a:rPr lang="bg-BG" dirty="0" smtClean="0"/>
              <a:t>анализ</a:t>
            </a:r>
            <a:endParaRPr lang="en-US" dirty="0" smtClean="0"/>
          </a:p>
          <a:p>
            <a:pPr lvl="1"/>
            <a:r>
              <a:rPr lang="bg-BG" dirty="0" smtClean="0"/>
              <a:t>критерий </a:t>
            </a:r>
            <a:r>
              <a:rPr lang="bg-BG" dirty="0"/>
              <a:t>за файлов </a:t>
            </a:r>
            <a:r>
              <a:rPr lang="bg-BG" dirty="0" smtClean="0"/>
              <a:t>формат</a:t>
            </a:r>
            <a:endParaRPr lang="en-US" dirty="0" smtClean="0"/>
          </a:p>
          <a:p>
            <a:pPr lvl="1"/>
            <a:r>
              <a:rPr lang="bg-BG" dirty="0" smtClean="0"/>
              <a:t>критерий </a:t>
            </a:r>
            <a:r>
              <a:rPr lang="bg-BG" dirty="0"/>
              <a:t>за </a:t>
            </a:r>
            <a:r>
              <a:rPr lang="bg-BG" dirty="0" smtClean="0"/>
              <a:t>компонент</a:t>
            </a:r>
            <a:endParaRPr lang="en-US" dirty="0" smtClean="0"/>
          </a:p>
          <a:p>
            <a:pPr lvl="1"/>
            <a:r>
              <a:rPr lang="ru-RU" dirty="0" smtClean="0"/>
              <a:t>критерий </a:t>
            </a:r>
            <a:r>
              <a:rPr lang="ru-RU" dirty="0"/>
              <a:t>за конектор </a:t>
            </a:r>
            <a:endParaRPr lang="en-US" dirty="0" smtClean="0"/>
          </a:p>
          <a:p>
            <a:r>
              <a:rPr lang="bg-BG" dirty="0"/>
              <a:t>Изпълни </a:t>
            </a:r>
            <a:r>
              <a:rPr lang="bg-BG" dirty="0" smtClean="0"/>
              <a:t>анализ</a:t>
            </a:r>
            <a:endParaRPr lang="en-US" dirty="0" smtClean="0"/>
          </a:p>
          <a:p>
            <a:r>
              <a:rPr lang="ru-RU" dirty="0" smtClean="0"/>
              <a:t>Сериализация </a:t>
            </a:r>
            <a:r>
              <a:rPr lang="ru-RU" dirty="0"/>
              <a:t>на UML хранилището </a:t>
            </a:r>
            <a:endParaRPr lang="en-US" dirty="0" smtClean="0"/>
          </a:p>
          <a:p>
            <a:r>
              <a:rPr lang="ru-RU" dirty="0" smtClean="0"/>
              <a:t>Генериране </a:t>
            </a:r>
            <a:r>
              <a:rPr lang="ru-RU" dirty="0"/>
              <a:t>на базов </a:t>
            </a:r>
            <a:r>
              <a:rPr lang="ru-RU" dirty="0" smtClean="0"/>
              <a:t>код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8305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Концепция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bg-BG" dirty="0" smtClean="0"/>
              <a:t>процеси</a:t>
            </a:r>
            <a:r>
              <a:rPr lang="en-US" dirty="0" smtClean="0"/>
              <a:t>)</a:t>
            </a:r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380940"/>
            <a:ext cx="8001000" cy="48674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4648200"/>
            <a:ext cx="2514599" cy="185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Използвани </a:t>
            </a:r>
            <a:r>
              <a:rPr lang="bg-BG" dirty="0" smtClean="0"/>
              <a:t>технологии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43989"/>
              </p:ext>
            </p:extLst>
          </p:nvPr>
        </p:nvGraphicFramePr>
        <p:xfrm>
          <a:off x="1295400" y="1524000"/>
          <a:ext cx="6858000" cy="2286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2261"/>
                <a:gridCol w="2353089"/>
                <a:gridCol w="2152650"/>
              </a:tblGrid>
              <a:tr h="2716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Тип инструмент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Наименование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Версия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16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Език за програмиране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Python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2.7.5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9279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Формат за представяне на UML</a:t>
                      </a:r>
                      <a:endParaRPr lang="en-US" sz="16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XMI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2.4.1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432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Среда за разработване на UML модел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BoUML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4.23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16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Генератор на базов код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Acceleo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3.4.2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41244"/>
            <a:ext cx="28194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115" y="4356775"/>
            <a:ext cx="2209800" cy="81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66" y="5498842"/>
            <a:ext cx="1923834" cy="111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55671"/>
            <a:ext cx="2124282" cy="118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562600"/>
            <a:ext cx="4229759" cy="112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915" y="5002053"/>
            <a:ext cx="2224087" cy="99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4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Архитектура (слоеве)</a:t>
            </a:r>
            <a:endParaRPr lang="bg-BG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bg-BG" dirty="0"/>
              <a:t>Генералната архитектура се базира на пет слоя представляващи:</a:t>
            </a:r>
            <a:endParaRPr lang="en-US" dirty="0"/>
          </a:p>
          <a:p>
            <a:pPr lvl="0"/>
            <a:r>
              <a:rPr lang="bg-BG" i="1" dirty="0"/>
              <a:t>Анализатор</a:t>
            </a:r>
            <a:r>
              <a:rPr lang="bg-BG" dirty="0"/>
              <a:t> – модули грижещи се за стартиране на анализа и обхождане на проекта под анализ</a:t>
            </a:r>
            <a:endParaRPr lang="en-US" dirty="0"/>
          </a:p>
          <a:p>
            <a:pPr lvl="0"/>
            <a:r>
              <a:rPr lang="bg-BG" i="1" dirty="0"/>
              <a:t>Скенер</a:t>
            </a:r>
            <a:r>
              <a:rPr lang="bg-BG" dirty="0"/>
              <a:t> – модули съдържащи и изпълняващи критериите за анализ на отделните елементи на проекта под анализ</a:t>
            </a:r>
            <a:endParaRPr lang="en-US" dirty="0"/>
          </a:p>
          <a:p>
            <a:pPr lvl="0"/>
            <a:r>
              <a:rPr lang="bg-BG" i="1" dirty="0"/>
              <a:t>Мета-модел</a:t>
            </a:r>
            <a:r>
              <a:rPr lang="bg-BG" dirty="0"/>
              <a:t> – описание на мета-модела на хранилището на архитектурни елементи</a:t>
            </a:r>
            <a:endParaRPr lang="en-US" dirty="0"/>
          </a:p>
          <a:p>
            <a:pPr lvl="0"/>
            <a:r>
              <a:rPr lang="bg-BG" i="1" dirty="0"/>
              <a:t>Сериализатор</a:t>
            </a:r>
            <a:r>
              <a:rPr lang="bg-BG" dirty="0"/>
              <a:t> – модули грижещи се за сериализацията на хранилището на архитектурни елементи към файлов формат</a:t>
            </a:r>
            <a:endParaRPr lang="en-US" dirty="0"/>
          </a:p>
          <a:p>
            <a:pPr lvl="0"/>
            <a:r>
              <a:rPr lang="bg-BG" i="1" dirty="0"/>
              <a:t>Външни модули</a:t>
            </a:r>
            <a:r>
              <a:rPr lang="bg-BG" dirty="0"/>
              <a:t> – използвани библиотеки и външни модули</a:t>
            </a:r>
            <a:endParaRPr lang="en-US" dirty="0"/>
          </a:p>
          <a:p>
            <a:pPr lvl="0"/>
            <a:r>
              <a:rPr lang="bg-BG" i="1" dirty="0"/>
              <a:t>Генерация на базов код</a:t>
            </a:r>
            <a:r>
              <a:rPr lang="bg-BG" dirty="0"/>
              <a:t> – модули генериращи базовия код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24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141</TotalTime>
  <Words>502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Solstice</vt:lpstr>
      <vt:lpstr>Microsoft Word Picture</vt:lpstr>
      <vt:lpstr>„ Моделно базирана разработка на софтуер за вградена софтуерна система чрез автоматично извличане на архитектурна информация”</vt:lpstr>
      <vt:lpstr>Съдържание</vt:lpstr>
      <vt:lpstr>Текущо състояние на индустрията</vt:lpstr>
      <vt:lpstr>Софтуер за вградени системи</vt:lpstr>
      <vt:lpstr>Цели на дипломната работа</vt:lpstr>
      <vt:lpstr>Концепция (модел)</vt:lpstr>
      <vt:lpstr>Концепция (процеси)</vt:lpstr>
      <vt:lpstr>Използвани технологии</vt:lpstr>
      <vt:lpstr>Архитектура (слоеве)</vt:lpstr>
      <vt:lpstr>Архитектура (слоеве)</vt:lpstr>
      <vt:lpstr>Архитектура (пакетна диаграма)</vt:lpstr>
      <vt:lpstr>Демонстрация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 Моделно базирана разработка на софтуер за вградена софтуерна система чрез автоматично извличане на архитектурна информация” </dc:title>
  <dc:creator>mitko</dc:creator>
  <cp:lastModifiedBy>mitko</cp:lastModifiedBy>
  <cp:revision>33</cp:revision>
  <dcterms:created xsi:type="dcterms:W3CDTF">2015-03-03T20:02:19Z</dcterms:created>
  <dcterms:modified xsi:type="dcterms:W3CDTF">2015-03-03T22:24:02Z</dcterms:modified>
</cp:coreProperties>
</file>