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6" r:id="rId6"/>
    <p:sldId id="258" r:id="rId7"/>
    <p:sldId id="262" r:id="rId8"/>
    <p:sldId id="261" r:id="rId9"/>
    <p:sldId id="292" r:id="rId10"/>
    <p:sldId id="287" r:id="rId11"/>
    <p:sldId id="293" r:id="rId12"/>
    <p:sldId id="288" r:id="rId13"/>
    <p:sldId id="289" r:id="rId14"/>
    <p:sldId id="290" r:id="rId15"/>
    <p:sldId id="29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8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6/2/2025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395728"/>
            <a:ext cx="8259438" cy="1243584"/>
          </a:xfrm>
        </p:spPr>
        <p:txBody>
          <a:bodyPr/>
          <a:lstStyle/>
          <a:p>
            <a:r>
              <a:rPr lang="en-US" sz="6000" dirty="0"/>
              <a:t>Analyzing Data From a Fictional Superstore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Summary Presentation with Recap &amp; Recommendations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913DAD2-975F-4DE2-8357-07FB7FA6EF07}"/>
              </a:ext>
            </a:extLst>
          </p:cNvPr>
          <p:cNvSpPr txBox="1">
            <a:spLocks/>
          </p:cNvSpPr>
          <p:nvPr/>
        </p:nvSpPr>
        <p:spPr>
          <a:xfrm>
            <a:off x="8781690" y="6126865"/>
            <a:ext cx="3252159" cy="868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Darpan Mangwani | darpanmang@gmail.com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3D4CE-1149-5D27-2CE0-11C7DCFFD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D47069-9F12-B44A-0D17-9B316182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Performance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1C28D-A6ED-182D-2A3A-C5F1F2EE2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2D0BD4-34BA-D238-D982-7E679E415B0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252882" y="1524000"/>
            <a:ext cx="1808370" cy="535531"/>
          </a:xfrm>
        </p:spPr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9E66A-3E12-D79E-3412-6F84D6EB7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92160" y="1557588"/>
            <a:ext cx="5157788" cy="535531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249C5E8-2C15-C2AC-902A-B0110CC1BC13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093119"/>
            <a:ext cx="3425135" cy="4096544"/>
          </a:xfrm>
          <a:ln w="28575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H6: </a:t>
            </a:r>
            <a:r>
              <a:rPr lang="en-US" sz="2000" dirty="0"/>
              <a:t>A small percentage of sub-categories drove the majority of profit (using Pareto Principle)</a:t>
            </a:r>
            <a:r>
              <a:rPr lang="en-US" sz="2000" b="1" dirty="0"/>
              <a:t> </a:t>
            </a:r>
          </a:p>
          <a:p>
            <a:pPr marL="0" indent="0">
              <a:buNone/>
            </a:pPr>
            <a:r>
              <a:rPr lang="en-US" sz="2000" dirty="0"/>
              <a:t>Result: Rejected (61%)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H7: </a:t>
            </a:r>
            <a:r>
              <a:rPr lang="en-US" sz="2000" dirty="0"/>
              <a:t>In 2017, approximately 20% of sub-categories contributed to approximately 80% of profits</a:t>
            </a:r>
          </a:p>
          <a:p>
            <a:pPr marL="0" indent="0">
              <a:buNone/>
            </a:pPr>
            <a:r>
              <a:rPr lang="en-US" sz="2000" dirty="0"/>
              <a:t>Result: Rejected (70%)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2D9CFD-9553-A5CB-B734-69CE4E8B810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4289908" y="2093119"/>
            <a:ext cx="7457592" cy="395525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From the remaining sub-categories that did not enter the top 4 – identify opportunities for focus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Paper was 4</a:t>
            </a:r>
            <a:r>
              <a:rPr lang="en-US" sz="2600" baseline="30000" dirty="0"/>
              <a:t>th</a:t>
            </a:r>
            <a:r>
              <a:rPr lang="en-US" sz="2600" dirty="0"/>
              <a:t> most profitable with many other sub-categories out-performing paper in sales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Distribute marketing spend across all sub-categories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Introduce and explore new categories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Less risk in adding new offerings since there is no over-reliance (Pareto Principle wasn’t satisfied)</a:t>
            </a:r>
          </a:p>
        </p:txBody>
      </p:sp>
    </p:spTree>
    <p:extLst>
      <p:ext uri="{BB962C8B-B14F-4D97-AF65-F5344CB8AC3E}">
        <p14:creationId xmlns:p14="http://schemas.microsoft.com/office/powerpoint/2010/main" val="11182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00097-96D5-BFD9-C421-C0B73D39E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38DD28-EE4F-46CA-5D20-C82CAA01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Returned Items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B6222F-1BAC-879C-D2D3-3DF2A7D3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314202-C0AE-53B5-D93E-0778CD7A905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252882" y="1524000"/>
            <a:ext cx="1808370" cy="535531"/>
          </a:xfrm>
        </p:spPr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DDA35-734D-2A5B-8036-978767878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92160" y="1557588"/>
            <a:ext cx="5157788" cy="535531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F9F458-F9EB-E609-FEE8-6BBAF33F1347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568325" y="1988346"/>
            <a:ext cx="3425135" cy="1793080"/>
          </a:xfrm>
          <a:ln w="28575">
            <a:solidFill>
              <a:schemeClr val="accent2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/>
              <a:t>H8: </a:t>
            </a:r>
            <a:r>
              <a:rPr lang="en-US" sz="2000" dirty="0"/>
              <a:t>The consumer segment returned the most items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Result: Accepted</a:t>
            </a:r>
          </a:p>
          <a:p>
            <a:pPr marL="0" indent="0">
              <a:buNone/>
            </a:pPr>
            <a:r>
              <a:rPr lang="en-US" sz="2000" b="1" dirty="0"/>
              <a:t>H9: </a:t>
            </a:r>
            <a:r>
              <a:rPr lang="en-US" sz="2000" dirty="0"/>
              <a:t>Q4 saw the most returns during the 2014 – 2017 period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Result: Accepted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C61965-ECAF-9AC1-4E7C-E46A8A591435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4289908" y="2093119"/>
            <a:ext cx="7457592" cy="409654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Operationally – plan for an increase in returns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Increase warehouse staffing &amp; customer service representatives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Invest in educational/informational marketing for products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Office supplies saw the most returns </a:t>
            </a:r>
            <a:r>
              <a:rPr lang="en-US" sz="2000" dirty="0">
                <a:sym typeface="Wingdings" panose="05000000000000000000" pitchFamily="2" charset="2"/>
              </a:rPr>
              <a:t> communicate more info around dimensions, uses, &amp; durability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400" dirty="0"/>
              <a:t>Speak to suppliers / cut ties with their products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Understand from suppliers reasons / trends for returns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Stop selling the products altogether to prevent the damage to sales</a:t>
            </a:r>
          </a:p>
        </p:txBody>
      </p:sp>
      <p:pic>
        <p:nvPicPr>
          <p:cNvPr id="3" name="Picture 2" descr="A graph of a bar graph&#10;&#10;AI-generated content may be incorrect.">
            <a:extLst>
              <a:ext uri="{FF2B5EF4-FFF2-40B4-BE49-F238E27FC236}">
                <a16:creationId xmlns:a16="http://schemas.microsoft.com/office/drawing/2014/main" id="{FCAAEB58-C6BA-9B8B-8833-66906B15B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29" y="4103237"/>
            <a:ext cx="3336925" cy="22118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964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18E22-5583-6A6D-5BED-5A57A2642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C45811-3627-1F35-B04F-02100800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Immediate Strategies per Department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21F3AD-0F11-EB6F-382A-9EBAD641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C57DBB7-D0FE-966F-C196-05DCB066D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046245"/>
              </p:ext>
            </p:extLst>
          </p:nvPr>
        </p:nvGraphicFramePr>
        <p:xfrm>
          <a:off x="617537" y="1453515"/>
          <a:ext cx="10412412" cy="486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0804">
                  <a:extLst>
                    <a:ext uri="{9D8B030D-6E8A-4147-A177-3AD203B41FA5}">
                      <a16:colId xmlns:a16="http://schemas.microsoft.com/office/drawing/2014/main" val="3158605499"/>
                    </a:ext>
                  </a:extLst>
                </a:gridCol>
                <a:gridCol w="3470804">
                  <a:extLst>
                    <a:ext uri="{9D8B030D-6E8A-4147-A177-3AD203B41FA5}">
                      <a16:colId xmlns:a16="http://schemas.microsoft.com/office/drawing/2014/main" val="3635687907"/>
                    </a:ext>
                  </a:extLst>
                </a:gridCol>
                <a:gridCol w="3470804">
                  <a:extLst>
                    <a:ext uri="{9D8B030D-6E8A-4147-A177-3AD203B41FA5}">
                      <a16:colId xmlns:a16="http://schemas.microsoft.com/office/drawing/2014/main" val="2211891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Tactic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Tactic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39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Sales and 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 customer 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Refine regional promotional strategies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97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 product bundling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Enhance product descriptions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546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 return policies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 feedback on returns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64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Operations and Supply Chain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Adjust inventory management in the 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Avoid excess stock during slower 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78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Finance and Accounting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Analyze profit margins and discount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Analyze financial impact of returns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999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Biz Dev and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Explore product expansion to test customer 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new business models in low performing markets (partner with local designers)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79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Gather information on demographics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Based off people’s demographics, analyze regional demand/ forecasts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61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37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645AE-A9E3-9D2F-74E2-C37E1EEA5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0AF3B46-6365-91CE-3A9D-F55B15CAC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E64822-7654-8F94-BCD0-8D32DF1C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4D58B8D-9E7F-28CD-F204-D8B18EF2E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084845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US" sz="2000" dirty="0">
                <a:effectLst/>
              </a:rPr>
              <a:t>The following report consists of an analysis of a fictional Superstore in the US that is looking to gain actionable insights into the store’s performance across different years, regions, customer segments, product categories, product returns, and more.</a:t>
            </a:r>
          </a:p>
          <a:p>
            <a:pPr marL="0" indent="0">
              <a:lnSpc>
                <a:spcPct val="160000"/>
              </a:lnSpc>
              <a:buNone/>
            </a:pPr>
            <a:endParaRPr lang="en-US" sz="2000" dirty="0">
              <a:effectLst/>
            </a:endParaRPr>
          </a:p>
          <a:p>
            <a:pPr>
              <a:lnSpc>
                <a:spcPct val="160000"/>
              </a:lnSpc>
            </a:pPr>
            <a:r>
              <a:rPr lang="en-US" sz="2000" kern="100" dirty="0">
                <a:effectLst/>
              </a:rPr>
              <a:t>In summary, between 2014 and 2017, the Superstore accumulated total sales of </a:t>
            </a:r>
            <a:r>
              <a:rPr lang="en-US" sz="2000" b="1" kern="100" dirty="0">
                <a:effectLst/>
              </a:rPr>
              <a:t>$2.30M</a:t>
            </a:r>
            <a:r>
              <a:rPr lang="en-US" sz="2000" kern="100" dirty="0">
                <a:effectLst/>
              </a:rPr>
              <a:t> and </a:t>
            </a:r>
            <a:r>
              <a:rPr lang="en-US" sz="2000" b="1" kern="100" dirty="0">
                <a:effectLst/>
              </a:rPr>
              <a:t>$286.40K</a:t>
            </a:r>
            <a:r>
              <a:rPr lang="en-US" sz="2000" kern="100" dirty="0">
                <a:effectLst/>
              </a:rPr>
              <a:t> in profits, resulting in a ~</a:t>
            </a:r>
            <a:r>
              <a:rPr lang="en-US" sz="2000" b="1" kern="100" dirty="0">
                <a:effectLst/>
              </a:rPr>
              <a:t>12.5%</a:t>
            </a:r>
            <a:r>
              <a:rPr lang="en-US" sz="2000" kern="100" dirty="0">
                <a:effectLst/>
              </a:rPr>
              <a:t> profit margin, whilst providing an average discount of </a:t>
            </a:r>
            <a:r>
              <a:rPr lang="en-US" sz="2000" b="1" kern="100" dirty="0">
                <a:effectLst/>
              </a:rPr>
              <a:t>16%</a:t>
            </a:r>
            <a:r>
              <a:rPr lang="en-US" sz="2000" kern="100" dirty="0">
                <a:effectLst/>
              </a:rPr>
              <a:t>. Additionally, whilst sales did go down from 2014 to 2015, profits increased year after year – resulting in an </a:t>
            </a:r>
            <a:r>
              <a:rPr lang="en-US" sz="2000" b="1" kern="100" dirty="0">
                <a:effectLst/>
              </a:rPr>
              <a:t>86%</a:t>
            </a:r>
            <a:r>
              <a:rPr lang="en-US" sz="2000" kern="100" dirty="0">
                <a:effectLst/>
              </a:rPr>
              <a:t> increase to profits when comparing 2014 to 2017. </a:t>
            </a:r>
          </a:p>
          <a:p>
            <a:pPr>
              <a:lnSpc>
                <a:spcPct val="16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16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Key Findings and Insights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989830-6C6A-237F-AF87-89D778854C96}"/>
              </a:ext>
            </a:extLst>
          </p:cNvPr>
          <p:cNvSpPr/>
          <p:nvPr/>
        </p:nvSpPr>
        <p:spPr>
          <a:xfrm>
            <a:off x="709544" y="1615446"/>
            <a:ext cx="8487175" cy="693657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sz="2400" dirty="0"/>
              <a:t>West region outperforms East, South, and Central regions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90BD01-093B-EA90-B1F7-0B05EEAC7947}"/>
              </a:ext>
            </a:extLst>
          </p:cNvPr>
          <p:cNvSpPr/>
          <p:nvPr/>
        </p:nvSpPr>
        <p:spPr>
          <a:xfrm>
            <a:off x="1226375" y="2499266"/>
            <a:ext cx="8487175" cy="693657"/>
          </a:xfrm>
          <a:prstGeom prst="roundRect">
            <a:avLst>
              <a:gd name="adj" fmla="val 1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sz="2400" dirty="0"/>
              <a:t>The Technology category outshines the rest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85E06E-D1B4-B074-FEEE-1E0446A9B142}"/>
              </a:ext>
            </a:extLst>
          </p:cNvPr>
          <p:cNvSpPr/>
          <p:nvPr/>
        </p:nvSpPr>
        <p:spPr>
          <a:xfrm>
            <a:off x="1807962" y="3349937"/>
            <a:ext cx="8487175" cy="693657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sz="2400" dirty="0"/>
              <a:t>The Consumer Segment drives the majority of sales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42B6E17-FCC0-F211-926C-0F00D77FEF07}"/>
              </a:ext>
            </a:extLst>
          </p:cNvPr>
          <p:cNvSpPr/>
          <p:nvPr/>
        </p:nvSpPr>
        <p:spPr>
          <a:xfrm>
            <a:off x="2273297" y="4217182"/>
            <a:ext cx="8487175" cy="693657"/>
          </a:xfrm>
          <a:prstGeom prst="roundRect">
            <a:avLst>
              <a:gd name="adj" fmla="val 1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sz="2400" dirty="0"/>
              <a:t>Sales and Returns peak in Q4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2D3ABB-1B38-CE1D-D0BF-B4612C75BF27}"/>
              </a:ext>
            </a:extLst>
          </p:cNvPr>
          <p:cNvSpPr/>
          <p:nvPr/>
        </p:nvSpPr>
        <p:spPr>
          <a:xfrm>
            <a:off x="2765025" y="5084427"/>
            <a:ext cx="8487175" cy="693657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en-US" sz="2400" dirty="0"/>
              <a:t>Profitability suffered due to high discount rates </a:t>
            </a: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Explored</a:t>
            </a:r>
          </a:p>
        </p:txBody>
      </p:sp>
      <p:pic>
        <p:nvPicPr>
          <p:cNvPr id="25" name="Picture Placeholder 24" descr="Bar chart">
            <a:extLst>
              <a:ext uri="{FF2B5EF4-FFF2-40B4-BE49-F238E27FC236}">
                <a16:creationId xmlns:a16="http://schemas.microsoft.com/office/drawing/2014/main" id="{C03AAFA7-022A-47F8-9DA1-7DC3897D1E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3" b="63"/>
          <a:stretch>
            <a:fillRect/>
          </a:stretch>
        </p:blipFill>
        <p:spPr>
          <a:xfrm>
            <a:off x="978212" y="2096716"/>
            <a:ext cx="1259505" cy="1259505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94085" y="4240093"/>
            <a:ext cx="2027757" cy="1463040"/>
          </a:xfrm>
        </p:spPr>
        <p:txBody>
          <a:bodyPr/>
          <a:lstStyle/>
          <a:p>
            <a:r>
              <a:rPr lang="en-US" sz="2000" b="1" dirty="0"/>
              <a:t>Sales and Profit Analysis</a:t>
            </a:r>
          </a:p>
        </p:txBody>
      </p:sp>
      <p:pic>
        <p:nvPicPr>
          <p:cNvPr id="27" name="Picture Placeholder 26" descr="Clock">
            <a:extLst>
              <a:ext uri="{FF2B5EF4-FFF2-40B4-BE49-F238E27FC236}">
                <a16:creationId xmlns:a16="http://schemas.microsoft.com/office/drawing/2014/main" id="{6F737161-FE67-434D-A781-59EDB9EDCB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5466249" y="2086501"/>
            <a:ext cx="1259505" cy="1259505"/>
          </a:xfr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838104" y="4240093"/>
            <a:ext cx="2027757" cy="1463040"/>
          </a:xfrm>
        </p:spPr>
        <p:txBody>
          <a:bodyPr/>
          <a:lstStyle/>
          <a:p>
            <a:r>
              <a:rPr lang="en-US" sz="2000" b="1" dirty="0"/>
              <a:t>Regional Performance Analysis</a:t>
            </a:r>
          </a:p>
        </p:txBody>
      </p:sp>
      <p:pic>
        <p:nvPicPr>
          <p:cNvPr id="29" name="Picture Placeholder 28" descr="Microscope">
            <a:extLst>
              <a:ext uri="{FF2B5EF4-FFF2-40B4-BE49-F238E27FC236}">
                <a16:creationId xmlns:a16="http://schemas.microsoft.com/office/drawing/2014/main" id="{9E5BF01B-21D6-4D43-9CAE-0298685C1A7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63" b="63"/>
          <a:stretch>
            <a:fillRect/>
          </a:stretch>
        </p:blipFill>
        <p:spPr>
          <a:xfrm>
            <a:off x="7710266" y="2169495"/>
            <a:ext cx="1259505" cy="1259505"/>
          </a:xfr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037671" y="4240093"/>
            <a:ext cx="2027757" cy="146304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000" b="1" dirty="0"/>
              <a:t>Time Series Analysis</a:t>
            </a:r>
          </a:p>
        </p:txBody>
      </p:sp>
      <p:pic>
        <p:nvPicPr>
          <p:cNvPr id="31" name="Picture Placeholder 30" descr="Magnifying glass">
            <a:extLst>
              <a:ext uri="{FF2B5EF4-FFF2-40B4-BE49-F238E27FC236}">
                <a16:creationId xmlns:a16="http://schemas.microsoft.com/office/drawing/2014/main" id="{089E8AB6-C16E-4752-810F-8F98DB929DB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3222229" y="2096716"/>
            <a:ext cx="1259505" cy="1259505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66817" y="4240093"/>
            <a:ext cx="2027757" cy="1463040"/>
          </a:xfrm>
        </p:spPr>
        <p:txBody>
          <a:bodyPr/>
          <a:lstStyle/>
          <a:p>
            <a:r>
              <a:rPr lang="en-US" sz="2000" b="1" dirty="0"/>
              <a:t>Product Performance</a:t>
            </a:r>
          </a:p>
        </p:txBody>
      </p:sp>
      <p:pic>
        <p:nvPicPr>
          <p:cNvPr id="33" name="Picture Placeholder 32" descr="Head with Gears">
            <a:extLst>
              <a:ext uri="{FF2B5EF4-FFF2-40B4-BE49-F238E27FC236}">
                <a16:creationId xmlns:a16="http://schemas.microsoft.com/office/drawing/2014/main" id="{CC9DBBE5-5AD0-41E8-A719-84509E5D9F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70158" y="4240093"/>
            <a:ext cx="2027757" cy="535531"/>
          </a:xfrm>
        </p:spPr>
        <p:txBody>
          <a:bodyPr/>
          <a:lstStyle/>
          <a:p>
            <a:r>
              <a:rPr lang="en-US" sz="2000" b="1" dirty="0"/>
              <a:t>Returned Items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and Profit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598349" y="1404457"/>
            <a:ext cx="1808370" cy="535531"/>
          </a:xfrm>
        </p:spPr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98006" y="1432176"/>
            <a:ext cx="5157788" cy="535531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789967" y="1883569"/>
            <a:ext cx="3425135" cy="1545431"/>
          </a:xfrm>
          <a:ln w="28575"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H1: </a:t>
            </a:r>
            <a:r>
              <a:rPr lang="en-US" sz="2000" dirty="0"/>
              <a:t>The consumer segment will contribute more to sales volume compared to the other segments</a:t>
            </a:r>
          </a:p>
          <a:p>
            <a:pPr marL="0" indent="0">
              <a:buNone/>
            </a:pPr>
            <a:r>
              <a:rPr lang="en-US" sz="2000" dirty="0"/>
              <a:t>Result: Accepted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5192160" y="2093119"/>
            <a:ext cx="6555340" cy="409654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Capitalize on the brand’s digital presence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Meet the consumers where they spend most of their time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Expand in product offerings for consumers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Understanding the importance of the consumer segment </a:t>
            </a:r>
            <a:r>
              <a:rPr lang="en-US" sz="1800" dirty="0">
                <a:sym typeface="Wingdings" panose="05000000000000000000" pitchFamily="2" charset="2"/>
              </a:rPr>
              <a:t> strengthen the relationship with customers</a:t>
            </a:r>
            <a:r>
              <a:rPr lang="en-US" sz="18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Build a loyalty program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Gamify the experience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/>
              <a:t>Increase the consumers’ lifetime value</a:t>
            </a:r>
          </a:p>
        </p:txBody>
      </p:sp>
      <p:pic>
        <p:nvPicPr>
          <p:cNvPr id="10" name="Picture 9" descr="A graph of sales&#10;&#10;AI-generated content may be incorrect.">
            <a:extLst>
              <a:ext uri="{FF2B5EF4-FFF2-40B4-BE49-F238E27FC236}">
                <a16:creationId xmlns:a16="http://schemas.microsoft.com/office/drawing/2014/main" id="{14782F85-247F-9DFA-3F01-E1B838AF7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68" y="3569614"/>
            <a:ext cx="3731651" cy="276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6D764-03E1-0EBF-44C3-8BEB400C0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37D0F1-D271-0E01-7DF4-E53542E8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and Profit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9C0821-185E-1CC0-F3F3-1BE627B0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78802C-275E-8DD7-25D9-63F20F2E2D8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951450" y="1437049"/>
            <a:ext cx="1808370" cy="535531"/>
          </a:xfrm>
        </p:spPr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221E7-93DE-71AF-F4F3-A9223BF5D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53288" y="1557588"/>
            <a:ext cx="5157788" cy="535531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A9782B-77FF-58E7-7B64-8E00F595AA5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1253848" y="1972580"/>
            <a:ext cx="3203575" cy="1675495"/>
          </a:xfrm>
          <a:ln w="28575"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H2: </a:t>
            </a:r>
            <a:r>
              <a:rPr lang="en-US" sz="2000" dirty="0"/>
              <a:t>Some product categories and sub-categories generated high sales but low profits</a:t>
            </a:r>
          </a:p>
          <a:p>
            <a:pPr marL="0" indent="0">
              <a:buNone/>
            </a:pPr>
            <a:r>
              <a:rPr lang="en-US" sz="2000" dirty="0"/>
              <a:t>Result: Accepted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A1BF0C-D451-18A6-9FED-0A3B7EDFC2FA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5676900" y="2093119"/>
            <a:ext cx="6429374" cy="409654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Promote and introduce product bundling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Market Basket Analysis showed: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30%: papers and storage </a:t>
            </a:r>
            <a:r>
              <a:rPr lang="en-US" sz="2400" dirty="0">
                <a:sym typeface="Wingdings" panose="05000000000000000000" pitchFamily="2" charset="2"/>
              </a:rPr>
              <a:t> binders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27%: fasteners </a:t>
            </a:r>
            <a:r>
              <a:rPr lang="en-US" sz="2400" dirty="0">
                <a:sym typeface="Wingdings" panose="05000000000000000000" pitchFamily="2" charset="2"/>
              </a:rPr>
              <a:t> paper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sym typeface="Wingdings" panose="05000000000000000000" pitchFamily="2" charset="2"/>
              </a:rPr>
              <a:t>Focus on sales volume to increase profits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800" dirty="0"/>
              <a:t>Innovate with product trials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Customers can “try out” the product for a week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If wanting to return, apply a re-stocking fee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Consumers value their convenience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pic>
        <p:nvPicPr>
          <p:cNvPr id="3" name="Picture 2" descr="A graph with numbers and a line&#10;&#10;AI-generated content may be incorrect.">
            <a:extLst>
              <a:ext uri="{FF2B5EF4-FFF2-40B4-BE49-F238E27FC236}">
                <a16:creationId xmlns:a16="http://schemas.microsoft.com/office/drawing/2014/main" id="{5C9D84C6-873F-C939-CE56-0EB4B048A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42" y="3887356"/>
            <a:ext cx="5157788" cy="24277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417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463AB-3957-B109-7D3C-150469DBC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094DB9-3333-CC55-FC9A-65957A99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Regional Performance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9DE615-3F47-B003-4010-79420F900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C36965-D20F-C5A1-7D5E-A760CA3DF4D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2067092" y="1466035"/>
            <a:ext cx="1808370" cy="535531"/>
          </a:xfrm>
        </p:spPr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CED0CC-DE89-3EB8-3DA6-BA48F83BE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95990" y="1557588"/>
            <a:ext cx="5157788" cy="535531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1F8C5F-DE6F-7742-5877-AF61365401D1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1338222" y="1958453"/>
            <a:ext cx="3266110" cy="1721893"/>
          </a:xfrm>
          <a:ln w="28575"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H3: </a:t>
            </a:r>
            <a:r>
              <a:rPr lang="en-US" sz="2000" dirty="0"/>
              <a:t>Both Eastern and Western regions showed stronger sales in the </a:t>
            </a:r>
            <a:r>
              <a:rPr lang="en-US" sz="2000" u="sng" dirty="0"/>
              <a:t>technology</a:t>
            </a:r>
            <a:r>
              <a:rPr lang="en-US" sz="2000" dirty="0"/>
              <a:t> category, compared to other regions</a:t>
            </a:r>
          </a:p>
          <a:p>
            <a:pPr marL="0" indent="0">
              <a:buNone/>
            </a:pPr>
            <a:r>
              <a:rPr lang="en-US" sz="2000" dirty="0"/>
              <a:t>Result: Accepted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3353C0-692E-93C4-9946-24153829AA59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5192160" y="2093119"/>
            <a:ext cx="6555339" cy="409654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Prioritize products and cut costs to boost overall margins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Cut down on products that have prolonged discount rates in the region </a:t>
            </a:r>
            <a:r>
              <a:rPr lang="en-US" sz="2600" dirty="0">
                <a:sym typeface="Wingdings" panose="05000000000000000000" pitchFamily="2" charset="2"/>
              </a:rPr>
              <a:t> thus improving overall profit margins</a:t>
            </a:r>
            <a:endParaRPr lang="en-US" sz="2600" dirty="0"/>
          </a:p>
          <a:p>
            <a:pPr>
              <a:lnSpc>
                <a:spcPct val="150000"/>
              </a:lnSpc>
            </a:pPr>
            <a:r>
              <a:rPr lang="en-US" sz="2800" dirty="0"/>
              <a:t>Anticipate regional demand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Focusing on the corporate segment: Central states like Texas are seeing high growth in company HQs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600" dirty="0">
                <a:sym typeface="Wingdings" panose="05000000000000000000" pitchFamily="2" charset="2"/>
              </a:rPr>
              <a:t>	 Partner with incoming companies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519D71-8957-2CAC-E9B9-F54DA1702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59" y="3838575"/>
            <a:ext cx="4444130" cy="2476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77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C8739-CAC2-A456-E20F-EEEB61A8E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88577D-7B8A-A37D-AD48-FD194B08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8E1B9B-0EB5-64CD-EE76-265CE861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B0DB65-9024-27C7-42AB-9B3C3319330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2137465" y="1357563"/>
            <a:ext cx="1808370" cy="535531"/>
          </a:xfrm>
        </p:spPr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83DDA2-2E24-63FC-BC54-D71CEF425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79315" y="1625864"/>
            <a:ext cx="5157788" cy="535531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3EDACF1-ACE8-0168-1554-D8E306B90D83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720725" y="1893094"/>
            <a:ext cx="4641850" cy="1735931"/>
          </a:xfrm>
          <a:ln w="28575">
            <a:solidFill>
              <a:schemeClr val="accent2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/>
              <a:t>H4: </a:t>
            </a:r>
            <a:r>
              <a:rPr lang="en-US" sz="2000" dirty="0"/>
              <a:t>Sales peaked during Q4 across all regions</a:t>
            </a:r>
          </a:p>
          <a:p>
            <a:pPr marL="0" indent="0">
              <a:buNone/>
            </a:pPr>
            <a:r>
              <a:rPr lang="en-US" sz="2000" dirty="0"/>
              <a:t>Result: Accepted</a:t>
            </a:r>
          </a:p>
          <a:p>
            <a:pPr marL="0" indent="0">
              <a:buNone/>
            </a:pPr>
            <a:r>
              <a:rPr lang="en-US" sz="2000" b="1" dirty="0"/>
              <a:t>H5: </a:t>
            </a:r>
            <a:r>
              <a:rPr lang="en-US" sz="2000" dirty="0"/>
              <a:t>Office supplies category did best in Q3 (back to school months)</a:t>
            </a:r>
          </a:p>
          <a:p>
            <a:pPr marL="0" indent="0">
              <a:buNone/>
            </a:pPr>
            <a:r>
              <a:rPr lang="en-US" sz="2000" dirty="0"/>
              <a:t>Result: Rejected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44C1B8-C434-8809-0F85-FE91D51517D6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6608900" y="2093119"/>
            <a:ext cx="5138599" cy="409654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Learn more about the demographics around the customers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Identifying and knowing demographic data can better inform marketing tactics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Test the consumers’ price sensitivity for items in Q4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Last minute shopping </a:t>
            </a:r>
            <a:r>
              <a:rPr lang="en-US" sz="2600" dirty="0">
                <a:sym typeface="Wingdings" panose="05000000000000000000" pitchFamily="2" charset="2"/>
              </a:rPr>
              <a:t> less sensitive to price increases</a:t>
            </a:r>
            <a:endParaRPr lang="en-US" sz="2600" dirty="0"/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8F9190D5-05DF-FB6E-E6E2-1E58E3E0E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1" y="4334988"/>
            <a:ext cx="3019323" cy="2009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graph of blue bars&#10;&#10;AI-generated content may be incorrect.">
            <a:extLst>
              <a:ext uri="{FF2B5EF4-FFF2-40B4-BE49-F238E27FC236}">
                <a16:creationId xmlns:a16="http://schemas.microsoft.com/office/drawing/2014/main" id="{7DFC104B-047C-0C5C-5E3D-75AD018AA5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" t="1034"/>
          <a:stretch/>
        </p:blipFill>
        <p:spPr bwMode="auto">
          <a:xfrm>
            <a:off x="3253457" y="4141391"/>
            <a:ext cx="3237830" cy="2396971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263C9F-D38A-90D9-517A-973D4EDE49D3}"/>
              </a:ext>
            </a:extLst>
          </p:cNvPr>
          <p:cNvSpPr txBox="1"/>
          <p:nvPr/>
        </p:nvSpPr>
        <p:spPr>
          <a:xfrm>
            <a:off x="971550" y="3979890"/>
            <a:ext cx="162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Overall Sales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30F1E4-3F43-5066-717B-271CB70F0150}"/>
              </a:ext>
            </a:extLst>
          </p:cNvPr>
          <p:cNvSpPr txBox="1"/>
          <p:nvPr/>
        </p:nvSpPr>
        <p:spPr>
          <a:xfrm>
            <a:off x="3429334" y="3779865"/>
            <a:ext cx="288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Office Supplies Category</a:t>
            </a:r>
          </a:p>
        </p:txBody>
      </p:sp>
    </p:spTree>
    <p:extLst>
      <p:ext uri="{BB962C8B-B14F-4D97-AF65-F5344CB8AC3E}">
        <p14:creationId xmlns:p14="http://schemas.microsoft.com/office/powerpoint/2010/main" val="11843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F478B-ABEB-3EA3-60E4-7BD2E31EB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02992E-9540-6112-63A5-24D2AC5E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C21B69-81B4-07C9-4EEE-B749D0DD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6B12F72-EE0D-33E5-272F-297DB165709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865519" y="1374393"/>
            <a:ext cx="1808370" cy="535531"/>
          </a:xfrm>
        </p:spPr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94C02E-01A6-F58F-7201-FF6834B5A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92160" y="1557588"/>
            <a:ext cx="5157788" cy="535531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0559D9-797A-0759-97D8-291AC9487C77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1057136" y="1813608"/>
            <a:ext cx="3425135" cy="1320403"/>
          </a:xfrm>
          <a:ln w="28575">
            <a:solidFill>
              <a:schemeClr val="accent2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In the West Coast, Technology is </a:t>
            </a:r>
            <a:r>
              <a:rPr lang="en-US" sz="2000" u="sng" dirty="0"/>
              <a:t>not</a:t>
            </a:r>
            <a:r>
              <a:rPr lang="en-US" sz="2000" dirty="0"/>
              <a:t> the most profitable category. It usually represents higher margins </a:t>
            </a:r>
            <a:r>
              <a:rPr lang="en-US" sz="2000" dirty="0">
                <a:sym typeface="Wingdings" panose="05000000000000000000" pitchFamily="2" charset="2"/>
              </a:rPr>
              <a:t> how to increase?</a:t>
            </a:r>
            <a:endParaRPr lang="en-US" sz="2000" u="sn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5EB4D0-576E-381E-1F56-6F0F829EAA2A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6000542" y="2093119"/>
            <a:ext cx="5746958" cy="409654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Perform forecasts to: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Reduce stockouts and overstocks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Optimize cost savings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Bulk order accordingly and reduce stock costs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Plan for centralized and de-centralized inventory management</a:t>
            </a:r>
          </a:p>
        </p:txBody>
      </p:sp>
      <p:pic>
        <p:nvPicPr>
          <p:cNvPr id="3" name="Picture 2" descr="A graph of sales&#10;&#10;AI-generated content may be incorrect.">
            <a:extLst>
              <a:ext uri="{FF2B5EF4-FFF2-40B4-BE49-F238E27FC236}">
                <a16:creationId xmlns:a16="http://schemas.microsoft.com/office/drawing/2014/main" id="{D0F56693-3929-109A-8176-5674AF4C9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274" y="3311859"/>
            <a:ext cx="3133657" cy="19885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A table with numbers and dollar signs&#10;&#10;AI-generated content may be incorrect.">
            <a:extLst>
              <a:ext uri="{FF2B5EF4-FFF2-40B4-BE49-F238E27FC236}">
                <a16:creationId xmlns:a16="http://schemas.microsoft.com/office/drawing/2014/main" id="{AA946A3A-BEC1-0105-390A-7E77AB85B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40" y="4869159"/>
            <a:ext cx="2324424" cy="12288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520E8F-7494-3531-499C-BDEF6252FFED}"/>
              </a:ext>
            </a:extLst>
          </p:cNvPr>
          <p:cNvSpPr txBox="1"/>
          <p:nvPr/>
        </p:nvSpPr>
        <p:spPr>
          <a:xfrm>
            <a:off x="124030" y="4222828"/>
            <a:ext cx="2645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2018 West Technology Forecasts</a:t>
            </a:r>
          </a:p>
        </p:txBody>
      </p:sp>
    </p:spTree>
    <p:extLst>
      <p:ext uri="{BB962C8B-B14F-4D97-AF65-F5344CB8AC3E}">
        <p14:creationId xmlns:p14="http://schemas.microsoft.com/office/powerpoint/2010/main" val="283615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16903</TotalTime>
  <Words>889</Words>
  <Application>Microsoft Office PowerPoint</Application>
  <PresentationFormat>Widescreen</PresentationFormat>
  <Paragraphs>142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Trade Gothic LT Pro</vt:lpstr>
      <vt:lpstr>Trebuchet MS</vt:lpstr>
      <vt:lpstr>Wingdings</vt:lpstr>
      <vt:lpstr>Office Theme</vt:lpstr>
      <vt:lpstr>Analyzing Data From a Fictional Superstore</vt:lpstr>
      <vt:lpstr>Summary</vt:lpstr>
      <vt:lpstr>5 Key Findings and Insights</vt:lpstr>
      <vt:lpstr>Categories Explored</vt:lpstr>
      <vt:lpstr>Sales and Profit Analysis</vt:lpstr>
      <vt:lpstr>Sales and Profit Analysis</vt:lpstr>
      <vt:lpstr>Regional Performance Analysis</vt:lpstr>
      <vt:lpstr>Time Series Analysis</vt:lpstr>
      <vt:lpstr>Time Series Analysis</vt:lpstr>
      <vt:lpstr>Product Performance</vt:lpstr>
      <vt:lpstr>Returned Items</vt:lpstr>
      <vt:lpstr>Overview of Immediate Strategies per Department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Darpan Mangwani</dc:creator>
  <cp:lastModifiedBy>Darpan Mangwani</cp:lastModifiedBy>
  <cp:revision>9</cp:revision>
  <dcterms:created xsi:type="dcterms:W3CDTF">2025-05-10T23:53:51Z</dcterms:created>
  <dcterms:modified xsi:type="dcterms:W3CDTF">2025-06-02T16:54:40Z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