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9" r:id="rId6"/>
    <p:sldId id="268" r:id="rId7"/>
    <p:sldId id="258" r:id="rId8"/>
    <p:sldId id="270" r:id="rId9"/>
    <p:sldId id="260" r:id="rId10"/>
    <p:sldId id="269" r:id="rId11"/>
    <p:sldId id="261" r:id="rId12"/>
    <p:sldId id="274" r:id="rId13"/>
    <p:sldId id="275" r:id="rId14"/>
    <p:sldId id="276" r:id="rId15"/>
    <p:sldId id="271" r:id="rId16"/>
    <p:sldId id="277" r:id="rId17"/>
    <p:sldId id="272" r:id="rId18"/>
    <p:sldId id="273"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0" autoAdjust="0"/>
    <p:restoredTop sz="94660"/>
  </p:normalViewPr>
  <p:slideViewPr>
    <p:cSldViewPr snapToGrid="0">
      <p:cViewPr varScale="1">
        <p:scale>
          <a:sx n="72" d="100"/>
          <a:sy n="72" d="100"/>
        </p:scale>
        <p:origin x="4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2082-CA09-420E-9BEE-B26427AD34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0A54AC-836B-48DF-BECE-55A3A0361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3CB89B-B6AD-45ED-8ABE-4F4CF17FEA9E}"/>
              </a:ext>
            </a:extLst>
          </p:cNvPr>
          <p:cNvSpPr>
            <a:spLocks noGrp="1"/>
          </p:cNvSpPr>
          <p:nvPr>
            <p:ph type="dt" sz="half" idx="10"/>
          </p:nvPr>
        </p:nvSpPr>
        <p:spPr/>
        <p:txBody>
          <a:bodyPr/>
          <a:lstStyle/>
          <a:p>
            <a:fld id="{B0FC1779-6C2B-42FC-8132-417FDCF507F7}" type="datetimeFigureOut">
              <a:rPr lang="en-US" smtClean="0"/>
              <a:t>7/19/2021</a:t>
            </a:fld>
            <a:endParaRPr lang="en-US"/>
          </a:p>
        </p:txBody>
      </p:sp>
      <p:sp>
        <p:nvSpPr>
          <p:cNvPr id="5" name="Footer Placeholder 4">
            <a:extLst>
              <a:ext uri="{FF2B5EF4-FFF2-40B4-BE49-F238E27FC236}">
                <a16:creationId xmlns:a16="http://schemas.microsoft.com/office/drawing/2014/main" id="{288C5AAF-B812-4104-BCBF-89FA4BBF7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965DE-0E32-47C1-B820-A015B379EF23}"/>
              </a:ext>
            </a:extLst>
          </p:cNvPr>
          <p:cNvSpPr>
            <a:spLocks noGrp="1"/>
          </p:cNvSpPr>
          <p:nvPr>
            <p:ph type="sldNum" sz="quarter" idx="12"/>
          </p:nvPr>
        </p:nvSpPr>
        <p:spPr/>
        <p:txBody>
          <a:bodyPr/>
          <a:lstStyle/>
          <a:p>
            <a:fld id="{2F17D4D6-4ED1-4793-AECC-E4E16A4D923F}" type="slidenum">
              <a:rPr lang="en-US" smtClean="0"/>
              <a:t>‹#›</a:t>
            </a:fld>
            <a:endParaRPr lang="en-US"/>
          </a:p>
        </p:txBody>
      </p:sp>
    </p:spTree>
    <p:extLst>
      <p:ext uri="{BB962C8B-B14F-4D97-AF65-F5344CB8AC3E}">
        <p14:creationId xmlns:p14="http://schemas.microsoft.com/office/powerpoint/2010/main" val="283111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E648-7DA0-4A54-ADEA-ADDACEABA1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DDB025-75A8-4A6E-A4AE-E078712F0F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44CFC-AD59-48F4-9292-2462CEA0C0E7}"/>
              </a:ext>
            </a:extLst>
          </p:cNvPr>
          <p:cNvSpPr>
            <a:spLocks noGrp="1"/>
          </p:cNvSpPr>
          <p:nvPr>
            <p:ph type="dt" sz="half" idx="10"/>
          </p:nvPr>
        </p:nvSpPr>
        <p:spPr/>
        <p:txBody>
          <a:bodyPr/>
          <a:lstStyle/>
          <a:p>
            <a:fld id="{B0FC1779-6C2B-42FC-8132-417FDCF507F7}" type="datetimeFigureOut">
              <a:rPr lang="en-US" smtClean="0"/>
              <a:t>7/19/2021</a:t>
            </a:fld>
            <a:endParaRPr lang="en-US"/>
          </a:p>
        </p:txBody>
      </p:sp>
      <p:sp>
        <p:nvSpPr>
          <p:cNvPr id="5" name="Footer Placeholder 4">
            <a:extLst>
              <a:ext uri="{FF2B5EF4-FFF2-40B4-BE49-F238E27FC236}">
                <a16:creationId xmlns:a16="http://schemas.microsoft.com/office/drawing/2014/main" id="{7B409218-37AE-4A0A-83BE-1DCA0A4A3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0BC45-822D-4A70-9FC7-09C18DFC9271}"/>
              </a:ext>
            </a:extLst>
          </p:cNvPr>
          <p:cNvSpPr>
            <a:spLocks noGrp="1"/>
          </p:cNvSpPr>
          <p:nvPr>
            <p:ph type="sldNum" sz="quarter" idx="12"/>
          </p:nvPr>
        </p:nvSpPr>
        <p:spPr/>
        <p:txBody>
          <a:bodyPr/>
          <a:lstStyle/>
          <a:p>
            <a:fld id="{2F17D4D6-4ED1-4793-AECC-E4E16A4D923F}" type="slidenum">
              <a:rPr lang="en-US" smtClean="0"/>
              <a:t>‹#›</a:t>
            </a:fld>
            <a:endParaRPr lang="en-US"/>
          </a:p>
        </p:txBody>
      </p:sp>
    </p:spTree>
    <p:extLst>
      <p:ext uri="{BB962C8B-B14F-4D97-AF65-F5344CB8AC3E}">
        <p14:creationId xmlns:p14="http://schemas.microsoft.com/office/powerpoint/2010/main" val="161278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24FB04-3A5B-4828-B4F5-E2E71C4CCA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FC3443-9FFC-4DA5-8D4F-AC57595FD2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011DE-9A9B-4FC0-ACEA-9743F78781EA}"/>
              </a:ext>
            </a:extLst>
          </p:cNvPr>
          <p:cNvSpPr>
            <a:spLocks noGrp="1"/>
          </p:cNvSpPr>
          <p:nvPr>
            <p:ph type="dt" sz="half" idx="10"/>
          </p:nvPr>
        </p:nvSpPr>
        <p:spPr/>
        <p:txBody>
          <a:bodyPr/>
          <a:lstStyle/>
          <a:p>
            <a:fld id="{B0FC1779-6C2B-42FC-8132-417FDCF507F7}" type="datetimeFigureOut">
              <a:rPr lang="en-US" smtClean="0"/>
              <a:t>7/19/2021</a:t>
            </a:fld>
            <a:endParaRPr lang="en-US"/>
          </a:p>
        </p:txBody>
      </p:sp>
      <p:sp>
        <p:nvSpPr>
          <p:cNvPr id="5" name="Footer Placeholder 4">
            <a:extLst>
              <a:ext uri="{FF2B5EF4-FFF2-40B4-BE49-F238E27FC236}">
                <a16:creationId xmlns:a16="http://schemas.microsoft.com/office/drawing/2014/main" id="{471D4E0C-895C-4355-A377-780BE9015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7385B-390F-4604-9D55-E6A1D5D3380D}"/>
              </a:ext>
            </a:extLst>
          </p:cNvPr>
          <p:cNvSpPr>
            <a:spLocks noGrp="1"/>
          </p:cNvSpPr>
          <p:nvPr>
            <p:ph type="sldNum" sz="quarter" idx="12"/>
          </p:nvPr>
        </p:nvSpPr>
        <p:spPr/>
        <p:txBody>
          <a:bodyPr/>
          <a:lstStyle/>
          <a:p>
            <a:fld id="{2F17D4D6-4ED1-4793-AECC-E4E16A4D923F}" type="slidenum">
              <a:rPr lang="en-US" smtClean="0"/>
              <a:t>‹#›</a:t>
            </a:fld>
            <a:endParaRPr lang="en-US"/>
          </a:p>
        </p:txBody>
      </p:sp>
    </p:spTree>
    <p:extLst>
      <p:ext uri="{BB962C8B-B14F-4D97-AF65-F5344CB8AC3E}">
        <p14:creationId xmlns:p14="http://schemas.microsoft.com/office/powerpoint/2010/main" val="40608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2626-BF60-4601-926B-0BC332445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56FA7F-01CE-4524-B730-8CBEA8859F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0FC77-225B-4751-B49C-5BCF55AF7ADE}"/>
              </a:ext>
            </a:extLst>
          </p:cNvPr>
          <p:cNvSpPr>
            <a:spLocks noGrp="1"/>
          </p:cNvSpPr>
          <p:nvPr>
            <p:ph type="dt" sz="half" idx="10"/>
          </p:nvPr>
        </p:nvSpPr>
        <p:spPr/>
        <p:txBody>
          <a:bodyPr/>
          <a:lstStyle/>
          <a:p>
            <a:fld id="{B0FC1779-6C2B-42FC-8132-417FDCF507F7}" type="datetimeFigureOut">
              <a:rPr lang="en-US" smtClean="0"/>
              <a:t>7/19/2021</a:t>
            </a:fld>
            <a:endParaRPr lang="en-US"/>
          </a:p>
        </p:txBody>
      </p:sp>
      <p:sp>
        <p:nvSpPr>
          <p:cNvPr id="5" name="Footer Placeholder 4">
            <a:extLst>
              <a:ext uri="{FF2B5EF4-FFF2-40B4-BE49-F238E27FC236}">
                <a16:creationId xmlns:a16="http://schemas.microsoft.com/office/drawing/2014/main" id="{BABA5118-9836-4730-861A-520171DDD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A33F7-C0AE-40E7-8B20-9A677CC43CD9}"/>
              </a:ext>
            </a:extLst>
          </p:cNvPr>
          <p:cNvSpPr>
            <a:spLocks noGrp="1"/>
          </p:cNvSpPr>
          <p:nvPr>
            <p:ph type="sldNum" sz="quarter" idx="12"/>
          </p:nvPr>
        </p:nvSpPr>
        <p:spPr/>
        <p:txBody>
          <a:bodyPr/>
          <a:lstStyle/>
          <a:p>
            <a:fld id="{2F17D4D6-4ED1-4793-AECC-E4E16A4D923F}" type="slidenum">
              <a:rPr lang="en-US" smtClean="0"/>
              <a:t>‹#›</a:t>
            </a:fld>
            <a:endParaRPr lang="en-US"/>
          </a:p>
        </p:txBody>
      </p:sp>
    </p:spTree>
    <p:extLst>
      <p:ext uri="{BB962C8B-B14F-4D97-AF65-F5344CB8AC3E}">
        <p14:creationId xmlns:p14="http://schemas.microsoft.com/office/powerpoint/2010/main" val="42607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9BFD-0025-4301-B51A-9FBB52B7B2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E432A1-2D37-4F68-B302-0A919EDAE4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34AD85-D173-4095-90DF-B9D21E7162F6}"/>
              </a:ext>
            </a:extLst>
          </p:cNvPr>
          <p:cNvSpPr>
            <a:spLocks noGrp="1"/>
          </p:cNvSpPr>
          <p:nvPr>
            <p:ph type="dt" sz="half" idx="10"/>
          </p:nvPr>
        </p:nvSpPr>
        <p:spPr/>
        <p:txBody>
          <a:bodyPr/>
          <a:lstStyle/>
          <a:p>
            <a:fld id="{B0FC1779-6C2B-42FC-8132-417FDCF507F7}" type="datetimeFigureOut">
              <a:rPr lang="en-US" smtClean="0"/>
              <a:t>7/19/2021</a:t>
            </a:fld>
            <a:endParaRPr lang="en-US"/>
          </a:p>
        </p:txBody>
      </p:sp>
      <p:sp>
        <p:nvSpPr>
          <p:cNvPr id="5" name="Footer Placeholder 4">
            <a:extLst>
              <a:ext uri="{FF2B5EF4-FFF2-40B4-BE49-F238E27FC236}">
                <a16:creationId xmlns:a16="http://schemas.microsoft.com/office/drawing/2014/main" id="{6641B0E5-DBD4-4403-A33F-03AB47F79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88127-2CDF-41AD-BF5C-D66DC78369A0}"/>
              </a:ext>
            </a:extLst>
          </p:cNvPr>
          <p:cNvSpPr>
            <a:spLocks noGrp="1"/>
          </p:cNvSpPr>
          <p:nvPr>
            <p:ph type="sldNum" sz="quarter" idx="12"/>
          </p:nvPr>
        </p:nvSpPr>
        <p:spPr/>
        <p:txBody>
          <a:bodyPr/>
          <a:lstStyle/>
          <a:p>
            <a:fld id="{2F17D4D6-4ED1-4793-AECC-E4E16A4D923F}" type="slidenum">
              <a:rPr lang="en-US" smtClean="0"/>
              <a:t>‹#›</a:t>
            </a:fld>
            <a:endParaRPr lang="en-US"/>
          </a:p>
        </p:txBody>
      </p:sp>
    </p:spTree>
    <p:extLst>
      <p:ext uri="{BB962C8B-B14F-4D97-AF65-F5344CB8AC3E}">
        <p14:creationId xmlns:p14="http://schemas.microsoft.com/office/powerpoint/2010/main" val="79865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465C-5EBC-4DB4-85DC-2696B97E5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180AE-957C-479E-8927-CE38FB3565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D1510-F8FF-4BFD-9B08-C1BC28F1D6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354A88-A131-441B-A20F-0A548C2651D8}"/>
              </a:ext>
            </a:extLst>
          </p:cNvPr>
          <p:cNvSpPr>
            <a:spLocks noGrp="1"/>
          </p:cNvSpPr>
          <p:nvPr>
            <p:ph type="dt" sz="half" idx="10"/>
          </p:nvPr>
        </p:nvSpPr>
        <p:spPr/>
        <p:txBody>
          <a:bodyPr/>
          <a:lstStyle/>
          <a:p>
            <a:fld id="{B0FC1779-6C2B-42FC-8132-417FDCF507F7}" type="datetimeFigureOut">
              <a:rPr lang="en-US" smtClean="0"/>
              <a:t>7/19/2021</a:t>
            </a:fld>
            <a:endParaRPr lang="en-US"/>
          </a:p>
        </p:txBody>
      </p:sp>
      <p:sp>
        <p:nvSpPr>
          <p:cNvPr id="6" name="Footer Placeholder 5">
            <a:extLst>
              <a:ext uri="{FF2B5EF4-FFF2-40B4-BE49-F238E27FC236}">
                <a16:creationId xmlns:a16="http://schemas.microsoft.com/office/drawing/2014/main" id="{595549EF-5FC9-4BE9-9755-41E8B1AEA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6FEF-78E6-4E4A-AF7C-3A63C4C4B403}"/>
              </a:ext>
            </a:extLst>
          </p:cNvPr>
          <p:cNvSpPr>
            <a:spLocks noGrp="1"/>
          </p:cNvSpPr>
          <p:nvPr>
            <p:ph type="sldNum" sz="quarter" idx="12"/>
          </p:nvPr>
        </p:nvSpPr>
        <p:spPr/>
        <p:txBody>
          <a:bodyPr/>
          <a:lstStyle/>
          <a:p>
            <a:fld id="{2F17D4D6-4ED1-4793-AECC-E4E16A4D923F}" type="slidenum">
              <a:rPr lang="en-US" smtClean="0"/>
              <a:t>‹#›</a:t>
            </a:fld>
            <a:endParaRPr lang="en-US"/>
          </a:p>
        </p:txBody>
      </p:sp>
    </p:spTree>
    <p:extLst>
      <p:ext uri="{BB962C8B-B14F-4D97-AF65-F5344CB8AC3E}">
        <p14:creationId xmlns:p14="http://schemas.microsoft.com/office/powerpoint/2010/main" val="63639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F01E7-4F55-407E-8D14-40184A93BE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FF684-FC62-4A13-8333-F8057E1CF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E5285B-7710-4307-ACD4-CE9FD93085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5EBBFE-9165-4413-B7DF-AD74AD5E60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699346-2B69-404A-A3D5-F6EFC5BDE9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64CBD9-40FD-4CBD-BC56-E0D921F6CC99}"/>
              </a:ext>
            </a:extLst>
          </p:cNvPr>
          <p:cNvSpPr>
            <a:spLocks noGrp="1"/>
          </p:cNvSpPr>
          <p:nvPr>
            <p:ph type="dt" sz="half" idx="10"/>
          </p:nvPr>
        </p:nvSpPr>
        <p:spPr/>
        <p:txBody>
          <a:bodyPr/>
          <a:lstStyle/>
          <a:p>
            <a:fld id="{B0FC1779-6C2B-42FC-8132-417FDCF507F7}" type="datetimeFigureOut">
              <a:rPr lang="en-US" smtClean="0"/>
              <a:t>7/19/2021</a:t>
            </a:fld>
            <a:endParaRPr lang="en-US"/>
          </a:p>
        </p:txBody>
      </p:sp>
      <p:sp>
        <p:nvSpPr>
          <p:cNvPr id="8" name="Footer Placeholder 7">
            <a:extLst>
              <a:ext uri="{FF2B5EF4-FFF2-40B4-BE49-F238E27FC236}">
                <a16:creationId xmlns:a16="http://schemas.microsoft.com/office/drawing/2014/main" id="{084A3C87-E610-4E24-AD22-D7F541CA18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F52E2F-A079-4378-9218-F07718E9CE38}"/>
              </a:ext>
            </a:extLst>
          </p:cNvPr>
          <p:cNvSpPr>
            <a:spLocks noGrp="1"/>
          </p:cNvSpPr>
          <p:nvPr>
            <p:ph type="sldNum" sz="quarter" idx="12"/>
          </p:nvPr>
        </p:nvSpPr>
        <p:spPr/>
        <p:txBody>
          <a:bodyPr/>
          <a:lstStyle/>
          <a:p>
            <a:fld id="{2F17D4D6-4ED1-4793-AECC-E4E16A4D923F}" type="slidenum">
              <a:rPr lang="en-US" smtClean="0"/>
              <a:t>‹#›</a:t>
            </a:fld>
            <a:endParaRPr lang="en-US"/>
          </a:p>
        </p:txBody>
      </p:sp>
    </p:spTree>
    <p:extLst>
      <p:ext uri="{BB962C8B-B14F-4D97-AF65-F5344CB8AC3E}">
        <p14:creationId xmlns:p14="http://schemas.microsoft.com/office/powerpoint/2010/main" val="46202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817-C9F6-4964-B8EE-AE3FFE9FB2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CBA053-5910-4B97-9326-33757F4DBE3A}"/>
              </a:ext>
            </a:extLst>
          </p:cNvPr>
          <p:cNvSpPr>
            <a:spLocks noGrp="1"/>
          </p:cNvSpPr>
          <p:nvPr>
            <p:ph type="dt" sz="half" idx="10"/>
          </p:nvPr>
        </p:nvSpPr>
        <p:spPr/>
        <p:txBody>
          <a:bodyPr/>
          <a:lstStyle/>
          <a:p>
            <a:fld id="{B0FC1779-6C2B-42FC-8132-417FDCF507F7}" type="datetimeFigureOut">
              <a:rPr lang="en-US" smtClean="0"/>
              <a:t>7/19/2021</a:t>
            </a:fld>
            <a:endParaRPr lang="en-US"/>
          </a:p>
        </p:txBody>
      </p:sp>
      <p:sp>
        <p:nvSpPr>
          <p:cNvPr id="4" name="Footer Placeholder 3">
            <a:extLst>
              <a:ext uri="{FF2B5EF4-FFF2-40B4-BE49-F238E27FC236}">
                <a16:creationId xmlns:a16="http://schemas.microsoft.com/office/drawing/2014/main" id="{103CF6C2-528F-4803-8289-F596DDF6F8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B6319-2239-4005-BED8-149367BA1411}"/>
              </a:ext>
            </a:extLst>
          </p:cNvPr>
          <p:cNvSpPr>
            <a:spLocks noGrp="1"/>
          </p:cNvSpPr>
          <p:nvPr>
            <p:ph type="sldNum" sz="quarter" idx="12"/>
          </p:nvPr>
        </p:nvSpPr>
        <p:spPr/>
        <p:txBody>
          <a:bodyPr/>
          <a:lstStyle/>
          <a:p>
            <a:fld id="{2F17D4D6-4ED1-4793-AECC-E4E16A4D923F}" type="slidenum">
              <a:rPr lang="en-US" smtClean="0"/>
              <a:t>‹#›</a:t>
            </a:fld>
            <a:endParaRPr lang="en-US"/>
          </a:p>
        </p:txBody>
      </p:sp>
    </p:spTree>
    <p:extLst>
      <p:ext uri="{BB962C8B-B14F-4D97-AF65-F5344CB8AC3E}">
        <p14:creationId xmlns:p14="http://schemas.microsoft.com/office/powerpoint/2010/main" val="323212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B7755A-17CF-42E2-A809-6CBB3676E918}"/>
              </a:ext>
            </a:extLst>
          </p:cNvPr>
          <p:cNvSpPr>
            <a:spLocks noGrp="1"/>
          </p:cNvSpPr>
          <p:nvPr>
            <p:ph type="dt" sz="half" idx="10"/>
          </p:nvPr>
        </p:nvSpPr>
        <p:spPr/>
        <p:txBody>
          <a:bodyPr/>
          <a:lstStyle/>
          <a:p>
            <a:fld id="{B0FC1779-6C2B-42FC-8132-417FDCF507F7}" type="datetimeFigureOut">
              <a:rPr lang="en-US" smtClean="0"/>
              <a:t>7/19/2021</a:t>
            </a:fld>
            <a:endParaRPr lang="en-US"/>
          </a:p>
        </p:txBody>
      </p:sp>
      <p:sp>
        <p:nvSpPr>
          <p:cNvPr id="3" name="Footer Placeholder 2">
            <a:extLst>
              <a:ext uri="{FF2B5EF4-FFF2-40B4-BE49-F238E27FC236}">
                <a16:creationId xmlns:a16="http://schemas.microsoft.com/office/drawing/2014/main" id="{F8864E29-40DB-4FAD-9439-43CDE72000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6B483D-7F94-42E5-B054-5AC6A0057A70}"/>
              </a:ext>
            </a:extLst>
          </p:cNvPr>
          <p:cNvSpPr>
            <a:spLocks noGrp="1"/>
          </p:cNvSpPr>
          <p:nvPr>
            <p:ph type="sldNum" sz="quarter" idx="12"/>
          </p:nvPr>
        </p:nvSpPr>
        <p:spPr/>
        <p:txBody>
          <a:bodyPr/>
          <a:lstStyle/>
          <a:p>
            <a:fld id="{2F17D4D6-4ED1-4793-AECC-E4E16A4D923F}" type="slidenum">
              <a:rPr lang="en-US" smtClean="0"/>
              <a:t>‹#›</a:t>
            </a:fld>
            <a:endParaRPr lang="en-US"/>
          </a:p>
        </p:txBody>
      </p:sp>
    </p:spTree>
    <p:extLst>
      <p:ext uri="{BB962C8B-B14F-4D97-AF65-F5344CB8AC3E}">
        <p14:creationId xmlns:p14="http://schemas.microsoft.com/office/powerpoint/2010/main" val="366804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7916-B5B6-4478-9E7C-E037D0B0B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1EB725-CEEA-4050-9949-F4297CCCD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8ECC55-79A8-4C3D-8823-0B5FEC55E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35342F-3D37-4228-83B7-B3D6964130E3}"/>
              </a:ext>
            </a:extLst>
          </p:cNvPr>
          <p:cNvSpPr>
            <a:spLocks noGrp="1"/>
          </p:cNvSpPr>
          <p:nvPr>
            <p:ph type="dt" sz="half" idx="10"/>
          </p:nvPr>
        </p:nvSpPr>
        <p:spPr/>
        <p:txBody>
          <a:bodyPr/>
          <a:lstStyle/>
          <a:p>
            <a:fld id="{B0FC1779-6C2B-42FC-8132-417FDCF507F7}" type="datetimeFigureOut">
              <a:rPr lang="en-US" smtClean="0"/>
              <a:t>7/19/2021</a:t>
            </a:fld>
            <a:endParaRPr lang="en-US"/>
          </a:p>
        </p:txBody>
      </p:sp>
      <p:sp>
        <p:nvSpPr>
          <p:cNvPr id="6" name="Footer Placeholder 5">
            <a:extLst>
              <a:ext uri="{FF2B5EF4-FFF2-40B4-BE49-F238E27FC236}">
                <a16:creationId xmlns:a16="http://schemas.microsoft.com/office/drawing/2014/main" id="{ECDC96D5-15FF-43F1-991B-76A8C9EEF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8E6D95-9F87-4633-BF79-5226E14FEC4F}"/>
              </a:ext>
            </a:extLst>
          </p:cNvPr>
          <p:cNvSpPr>
            <a:spLocks noGrp="1"/>
          </p:cNvSpPr>
          <p:nvPr>
            <p:ph type="sldNum" sz="quarter" idx="12"/>
          </p:nvPr>
        </p:nvSpPr>
        <p:spPr/>
        <p:txBody>
          <a:bodyPr/>
          <a:lstStyle/>
          <a:p>
            <a:fld id="{2F17D4D6-4ED1-4793-AECC-E4E16A4D923F}" type="slidenum">
              <a:rPr lang="en-US" smtClean="0"/>
              <a:t>‹#›</a:t>
            </a:fld>
            <a:endParaRPr lang="en-US"/>
          </a:p>
        </p:txBody>
      </p:sp>
    </p:spTree>
    <p:extLst>
      <p:ext uri="{BB962C8B-B14F-4D97-AF65-F5344CB8AC3E}">
        <p14:creationId xmlns:p14="http://schemas.microsoft.com/office/powerpoint/2010/main" val="244565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C8C7-5611-4BF5-B4D5-EB3722727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6A1E39-EB4B-445F-9785-3D21B7484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5E1573-A8FB-44F1-AF8D-69D97F0C9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0CD89-B612-4338-BD8E-4F600EC9BFD2}"/>
              </a:ext>
            </a:extLst>
          </p:cNvPr>
          <p:cNvSpPr>
            <a:spLocks noGrp="1"/>
          </p:cNvSpPr>
          <p:nvPr>
            <p:ph type="dt" sz="half" idx="10"/>
          </p:nvPr>
        </p:nvSpPr>
        <p:spPr/>
        <p:txBody>
          <a:bodyPr/>
          <a:lstStyle/>
          <a:p>
            <a:fld id="{B0FC1779-6C2B-42FC-8132-417FDCF507F7}" type="datetimeFigureOut">
              <a:rPr lang="en-US" smtClean="0"/>
              <a:t>7/19/2021</a:t>
            </a:fld>
            <a:endParaRPr lang="en-US"/>
          </a:p>
        </p:txBody>
      </p:sp>
      <p:sp>
        <p:nvSpPr>
          <p:cNvPr id="6" name="Footer Placeholder 5">
            <a:extLst>
              <a:ext uri="{FF2B5EF4-FFF2-40B4-BE49-F238E27FC236}">
                <a16:creationId xmlns:a16="http://schemas.microsoft.com/office/drawing/2014/main" id="{083FF91E-DCCA-4936-93AE-9F7D4612D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5047E1-648D-43A9-B904-9F87A258671E}"/>
              </a:ext>
            </a:extLst>
          </p:cNvPr>
          <p:cNvSpPr>
            <a:spLocks noGrp="1"/>
          </p:cNvSpPr>
          <p:nvPr>
            <p:ph type="sldNum" sz="quarter" idx="12"/>
          </p:nvPr>
        </p:nvSpPr>
        <p:spPr/>
        <p:txBody>
          <a:bodyPr/>
          <a:lstStyle/>
          <a:p>
            <a:fld id="{2F17D4D6-4ED1-4793-AECC-E4E16A4D923F}" type="slidenum">
              <a:rPr lang="en-US" smtClean="0"/>
              <a:t>‹#›</a:t>
            </a:fld>
            <a:endParaRPr lang="en-US"/>
          </a:p>
        </p:txBody>
      </p:sp>
    </p:spTree>
    <p:extLst>
      <p:ext uri="{BB962C8B-B14F-4D97-AF65-F5344CB8AC3E}">
        <p14:creationId xmlns:p14="http://schemas.microsoft.com/office/powerpoint/2010/main" val="284225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D2CF25-1495-4516-83C6-71086C640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B42C0-AA93-4281-B9B9-E95B1F5F0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2AEFD-9EA8-4C9B-BA6F-11435FE4D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C1779-6C2B-42FC-8132-417FDCF507F7}" type="datetimeFigureOut">
              <a:rPr lang="en-US" smtClean="0"/>
              <a:t>7/19/2021</a:t>
            </a:fld>
            <a:endParaRPr lang="en-US"/>
          </a:p>
        </p:txBody>
      </p:sp>
      <p:sp>
        <p:nvSpPr>
          <p:cNvPr id="5" name="Footer Placeholder 4">
            <a:extLst>
              <a:ext uri="{FF2B5EF4-FFF2-40B4-BE49-F238E27FC236}">
                <a16:creationId xmlns:a16="http://schemas.microsoft.com/office/drawing/2014/main" id="{670A5FAB-D43F-4CED-89A3-6FED9F49C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22CEF5-882C-48F3-8768-DCB69C9E2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7D4D6-4ED1-4793-AECC-E4E16A4D923F}" type="slidenum">
              <a:rPr lang="en-US" smtClean="0"/>
              <a:t>‹#›</a:t>
            </a:fld>
            <a:endParaRPr lang="en-US"/>
          </a:p>
        </p:txBody>
      </p:sp>
    </p:spTree>
    <p:extLst>
      <p:ext uri="{BB962C8B-B14F-4D97-AF65-F5344CB8AC3E}">
        <p14:creationId xmlns:p14="http://schemas.microsoft.com/office/powerpoint/2010/main" val="1684837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26480-airplane-clipar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fr.wikipedia.org/wiki/Snowflake_Inc."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atabricks"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fr.wikipedia.org/wiki/Snowflake_Inc."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3DD0423-E316-4698-AE6D-72978E9ADF26}"/>
              </a:ext>
            </a:extLst>
          </p:cNvPr>
          <p:cNvSpPr/>
          <p:nvPr/>
        </p:nvSpPr>
        <p:spPr>
          <a:xfrm>
            <a:off x="-869054" y="271910"/>
            <a:ext cx="11373293" cy="2400657"/>
          </a:xfrm>
          <a:prstGeom prst="rect">
            <a:avLst/>
          </a:prstGeom>
          <a:noFill/>
        </p:spPr>
        <p:txBody>
          <a:bodyPr wrap="square" lIns="91440" tIns="45720" rIns="91440" bIns="45720">
            <a:spAutoFit/>
          </a:bodyPr>
          <a:lstStyle/>
          <a:p>
            <a:pPr algn="ctr"/>
            <a:r>
              <a:rPr lang="en-US" sz="9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Aviation Trends</a:t>
            </a:r>
          </a:p>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Picture 3" descr="A picture containing transport, aircraft&#10;&#10;Description automatically generated">
            <a:extLst>
              <a:ext uri="{FF2B5EF4-FFF2-40B4-BE49-F238E27FC236}">
                <a16:creationId xmlns:a16="http://schemas.microsoft.com/office/drawing/2014/main" id="{193DF908-0CDA-430B-AB1E-3457D32C70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4537" y="2828777"/>
            <a:ext cx="7709095" cy="3614024"/>
          </a:xfrm>
          <a:prstGeom prst="rect">
            <a:avLst/>
          </a:prstGeom>
        </p:spPr>
      </p:pic>
      <p:sp>
        <p:nvSpPr>
          <p:cNvPr id="6" name="TextBox 5">
            <a:extLst>
              <a:ext uri="{FF2B5EF4-FFF2-40B4-BE49-F238E27FC236}">
                <a16:creationId xmlns:a16="http://schemas.microsoft.com/office/drawing/2014/main" id="{00FA0A05-1EBC-416F-9285-94AA63D9B7F6}"/>
              </a:ext>
            </a:extLst>
          </p:cNvPr>
          <p:cNvSpPr txBox="1"/>
          <p:nvPr/>
        </p:nvSpPr>
        <p:spPr>
          <a:xfrm>
            <a:off x="8927858" y="4950360"/>
            <a:ext cx="4573831" cy="1077218"/>
          </a:xfrm>
          <a:prstGeom prst="rect">
            <a:avLst/>
          </a:prstGeom>
          <a:noFill/>
        </p:spPr>
        <p:txBody>
          <a:bodyPr wrap="square" rtlCol="0">
            <a:spAutoFit/>
          </a:bodyPr>
          <a:lstStyle/>
          <a:p>
            <a:r>
              <a:rPr lang="en-US" sz="3200" dirty="0">
                <a:solidFill>
                  <a:schemeClr val="bg1"/>
                </a:solidFill>
              </a:rPr>
              <a:t> By</a:t>
            </a:r>
          </a:p>
          <a:p>
            <a:r>
              <a:rPr lang="en-US" sz="3200" dirty="0">
                <a:solidFill>
                  <a:schemeClr val="bg1"/>
                </a:solidFill>
              </a:rPr>
              <a:t> Manoj Danthuluru</a:t>
            </a:r>
          </a:p>
        </p:txBody>
      </p:sp>
    </p:spTree>
    <p:extLst>
      <p:ext uri="{BB962C8B-B14F-4D97-AF65-F5344CB8AC3E}">
        <p14:creationId xmlns:p14="http://schemas.microsoft.com/office/powerpoint/2010/main" val="2073435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3D3CF6-96FC-4A84-B1CA-5E01E58AF3FE}"/>
              </a:ext>
            </a:extLst>
          </p:cNvPr>
          <p:cNvSpPr/>
          <p:nvPr/>
        </p:nvSpPr>
        <p:spPr>
          <a:xfrm>
            <a:off x="387477"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Loading the data from external source</a:t>
            </a:r>
          </a:p>
        </p:txBody>
      </p:sp>
      <p:sp>
        <p:nvSpPr>
          <p:cNvPr id="5" name="Rectangle 4">
            <a:extLst>
              <a:ext uri="{FF2B5EF4-FFF2-40B4-BE49-F238E27FC236}">
                <a16:creationId xmlns:a16="http://schemas.microsoft.com/office/drawing/2014/main" id="{7ABCB1F9-51D3-40EC-8D5E-A17312B52C52}"/>
              </a:ext>
            </a:extLst>
          </p:cNvPr>
          <p:cNvSpPr/>
          <p:nvPr/>
        </p:nvSpPr>
        <p:spPr>
          <a:xfrm>
            <a:off x="8185213"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Connection between </a:t>
            </a:r>
            <a:r>
              <a:rPr lang="en-US" dirty="0" err="1"/>
              <a:t>databricks</a:t>
            </a:r>
            <a:r>
              <a:rPr lang="en-US" dirty="0"/>
              <a:t> and snowflake</a:t>
            </a:r>
          </a:p>
        </p:txBody>
      </p:sp>
      <p:sp>
        <p:nvSpPr>
          <p:cNvPr id="6" name="Rectangle 5">
            <a:extLst>
              <a:ext uri="{FF2B5EF4-FFF2-40B4-BE49-F238E27FC236}">
                <a16:creationId xmlns:a16="http://schemas.microsoft.com/office/drawing/2014/main" id="{AE7AB717-5843-4F86-B384-314163600D28}"/>
              </a:ext>
            </a:extLst>
          </p:cNvPr>
          <p:cNvSpPr/>
          <p:nvPr/>
        </p:nvSpPr>
        <p:spPr>
          <a:xfrm>
            <a:off x="8185213" y="206213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Reading the data in the Tables into </a:t>
            </a:r>
            <a:r>
              <a:rPr lang="en-US" dirty="0" err="1"/>
              <a:t>Dataframes</a:t>
            </a:r>
            <a:endParaRPr lang="en-US" dirty="0"/>
          </a:p>
        </p:txBody>
      </p:sp>
      <p:sp>
        <p:nvSpPr>
          <p:cNvPr id="7" name="Rectangle 6">
            <a:extLst>
              <a:ext uri="{FF2B5EF4-FFF2-40B4-BE49-F238E27FC236}">
                <a16:creationId xmlns:a16="http://schemas.microsoft.com/office/drawing/2014/main" id="{8113769E-64D1-429A-8CD2-6C85909B93C3}"/>
              </a:ext>
            </a:extLst>
          </p:cNvPr>
          <p:cNvSpPr/>
          <p:nvPr/>
        </p:nvSpPr>
        <p:spPr>
          <a:xfrm>
            <a:off x="429270" y="2169985"/>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Write the data into snowflakes</a:t>
            </a:r>
          </a:p>
        </p:txBody>
      </p:sp>
      <p:sp>
        <p:nvSpPr>
          <p:cNvPr id="8" name="Rectangle 7">
            <a:extLst>
              <a:ext uri="{FF2B5EF4-FFF2-40B4-BE49-F238E27FC236}">
                <a16:creationId xmlns:a16="http://schemas.microsoft.com/office/drawing/2014/main" id="{76B3C8D5-F219-481B-B25E-9781D185CF6E}"/>
              </a:ext>
            </a:extLst>
          </p:cNvPr>
          <p:cNvSpPr/>
          <p:nvPr/>
        </p:nvSpPr>
        <p:spPr>
          <a:xfrm>
            <a:off x="408374"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Creating Views in Snowflake</a:t>
            </a:r>
          </a:p>
        </p:txBody>
      </p:sp>
      <p:sp>
        <p:nvSpPr>
          <p:cNvPr id="9" name="Rectangle 8">
            <a:extLst>
              <a:ext uri="{FF2B5EF4-FFF2-40B4-BE49-F238E27FC236}">
                <a16:creationId xmlns:a16="http://schemas.microsoft.com/office/drawing/2014/main" id="{98696A1A-28C4-4CB6-9B9B-DE61040B164F}"/>
              </a:ext>
            </a:extLst>
          </p:cNvPr>
          <p:cNvSpPr/>
          <p:nvPr/>
        </p:nvSpPr>
        <p:spPr>
          <a:xfrm>
            <a:off x="8233837"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Executing Views in Databrick</a:t>
            </a:r>
          </a:p>
        </p:txBody>
      </p:sp>
      <p:sp>
        <p:nvSpPr>
          <p:cNvPr id="10" name="Rectangle 9">
            <a:extLst>
              <a:ext uri="{FF2B5EF4-FFF2-40B4-BE49-F238E27FC236}">
                <a16:creationId xmlns:a16="http://schemas.microsoft.com/office/drawing/2014/main" id="{302D7E23-B7B3-4E55-8418-FFC3D673B0CE}"/>
              </a:ext>
            </a:extLst>
          </p:cNvPr>
          <p:cNvSpPr/>
          <p:nvPr/>
        </p:nvSpPr>
        <p:spPr>
          <a:xfrm>
            <a:off x="8206110" y="5672849"/>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Using the view tables in </a:t>
            </a:r>
            <a:r>
              <a:rPr lang="en-US" dirty="0" err="1"/>
              <a:t>PowerBI</a:t>
            </a:r>
            <a:r>
              <a:rPr lang="en-US" dirty="0"/>
              <a:t> for further analysis</a:t>
            </a:r>
          </a:p>
        </p:txBody>
      </p:sp>
      <p:sp>
        <p:nvSpPr>
          <p:cNvPr id="28" name="Arrow: Right 27">
            <a:extLst>
              <a:ext uri="{FF2B5EF4-FFF2-40B4-BE49-F238E27FC236}">
                <a16:creationId xmlns:a16="http://schemas.microsoft.com/office/drawing/2014/main" id="{BE83159B-8BEA-406C-8487-5F58D8A780D0}"/>
              </a:ext>
            </a:extLst>
          </p:cNvPr>
          <p:cNvSpPr/>
          <p:nvPr/>
        </p:nvSpPr>
        <p:spPr>
          <a:xfrm>
            <a:off x="3746378" y="520505"/>
            <a:ext cx="4417938"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D1502534-EEFA-4F88-8E35-07AB849F1C34}"/>
              </a:ext>
            </a:extLst>
          </p:cNvPr>
          <p:cNvSpPr/>
          <p:nvPr/>
        </p:nvSpPr>
        <p:spPr>
          <a:xfrm flipH="1" flipV="1">
            <a:off x="3926662" y="2397454"/>
            <a:ext cx="4216756"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19CD5D34-E8A5-4282-8B9C-8C35915ED5C3}"/>
              </a:ext>
            </a:extLst>
          </p:cNvPr>
          <p:cNvSpPr/>
          <p:nvPr/>
        </p:nvSpPr>
        <p:spPr>
          <a:xfrm>
            <a:off x="3767275" y="4118840"/>
            <a:ext cx="4417938"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6BFA0E3C-3A70-4FE4-B753-56B72EEB3885}"/>
              </a:ext>
            </a:extLst>
          </p:cNvPr>
          <p:cNvSpPr/>
          <p:nvPr/>
        </p:nvSpPr>
        <p:spPr>
          <a:xfrm>
            <a:off x="9854215" y="4675077"/>
            <a:ext cx="176662" cy="96770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1AB5E628-EADD-44CC-8B03-873FB0E40094}"/>
              </a:ext>
            </a:extLst>
          </p:cNvPr>
          <p:cNvSpPr/>
          <p:nvPr/>
        </p:nvSpPr>
        <p:spPr>
          <a:xfrm>
            <a:off x="9786781" y="1050519"/>
            <a:ext cx="176662" cy="96770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18BAFF72-A07E-47B3-A28A-F22422717FBF}"/>
              </a:ext>
            </a:extLst>
          </p:cNvPr>
          <p:cNvSpPr/>
          <p:nvPr/>
        </p:nvSpPr>
        <p:spPr>
          <a:xfrm>
            <a:off x="1865747" y="3112927"/>
            <a:ext cx="174068" cy="690549"/>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EDE930-BDCA-4BAA-86BB-2039675B8874}"/>
              </a:ext>
            </a:extLst>
          </p:cNvPr>
          <p:cNvSpPr/>
          <p:nvPr/>
        </p:nvSpPr>
        <p:spPr>
          <a:xfrm>
            <a:off x="311674" y="2043788"/>
            <a:ext cx="3573193" cy="10691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4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FD01-8C8A-485C-BBEF-BAA9124BB860}"/>
              </a:ext>
            </a:extLst>
          </p:cNvPr>
          <p:cNvSpPr>
            <a:spLocks noGrp="1"/>
          </p:cNvSpPr>
          <p:nvPr>
            <p:ph type="title"/>
          </p:nvPr>
        </p:nvSpPr>
        <p:spPr/>
        <p:txBody>
          <a:bodyPr/>
          <a:lstStyle/>
          <a:p>
            <a:r>
              <a:rPr lang="en-US" dirty="0"/>
              <a:t>Write the data into snowflakes</a:t>
            </a:r>
          </a:p>
        </p:txBody>
      </p:sp>
      <p:pic>
        <p:nvPicPr>
          <p:cNvPr id="8" name="Picture 7">
            <a:extLst>
              <a:ext uri="{FF2B5EF4-FFF2-40B4-BE49-F238E27FC236}">
                <a16:creationId xmlns:a16="http://schemas.microsoft.com/office/drawing/2014/main" id="{9D0E96A9-E5F6-4BEA-A699-BECD7B5DE068}"/>
              </a:ext>
            </a:extLst>
          </p:cNvPr>
          <p:cNvPicPr>
            <a:picLocks noChangeAspect="1"/>
          </p:cNvPicPr>
          <p:nvPr/>
        </p:nvPicPr>
        <p:blipFill>
          <a:blip r:embed="rId2"/>
          <a:stretch>
            <a:fillRect/>
          </a:stretch>
        </p:blipFill>
        <p:spPr>
          <a:xfrm>
            <a:off x="457200" y="1409700"/>
            <a:ext cx="5505450" cy="1790700"/>
          </a:xfrm>
          <a:prstGeom prst="rect">
            <a:avLst/>
          </a:prstGeom>
        </p:spPr>
      </p:pic>
      <p:pic>
        <p:nvPicPr>
          <p:cNvPr id="10" name="Picture 9">
            <a:extLst>
              <a:ext uri="{FF2B5EF4-FFF2-40B4-BE49-F238E27FC236}">
                <a16:creationId xmlns:a16="http://schemas.microsoft.com/office/drawing/2014/main" id="{D88030AE-15B1-4EE6-A340-53AAD606CFCA}"/>
              </a:ext>
            </a:extLst>
          </p:cNvPr>
          <p:cNvPicPr>
            <a:picLocks noChangeAspect="1"/>
          </p:cNvPicPr>
          <p:nvPr/>
        </p:nvPicPr>
        <p:blipFill>
          <a:blip r:embed="rId3"/>
          <a:stretch>
            <a:fillRect/>
          </a:stretch>
        </p:blipFill>
        <p:spPr>
          <a:xfrm>
            <a:off x="457200" y="3200400"/>
            <a:ext cx="5505450" cy="1828800"/>
          </a:xfrm>
          <a:prstGeom prst="rect">
            <a:avLst/>
          </a:prstGeom>
        </p:spPr>
      </p:pic>
      <p:pic>
        <p:nvPicPr>
          <p:cNvPr id="12" name="Picture 11">
            <a:extLst>
              <a:ext uri="{FF2B5EF4-FFF2-40B4-BE49-F238E27FC236}">
                <a16:creationId xmlns:a16="http://schemas.microsoft.com/office/drawing/2014/main" id="{AEF45AA3-42F0-473E-9611-A3EAEB6A9064}"/>
              </a:ext>
            </a:extLst>
          </p:cNvPr>
          <p:cNvPicPr>
            <a:picLocks noChangeAspect="1"/>
          </p:cNvPicPr>
          <p:nvPr/>
        </p:nvPicPr>
        <p:blipFill>
          <a:blip r:embed="rId4"/>
          <a:stretch>
            <a:fillRect/>
          </a:stretch>
        </p:blipFill>
        <p:spPr>
          <a:xfrm>
            <a:off x="457200" y="4981575"/>
            <a:ext cx="5505450" cy="1800225"/>
          </a:xfrm>
          <a:prstGeom prst="rect">
            <a:avLst/>
          </a:prstGeom>
        </p:spPr>
      </p:pic>
      <p:pic>
        <p:nvPicPr>
          <p:cNvPr id="14" name="Picture 13">
            <a:extLst>
              <a:ext uri="{FF2B5EF4-FFF2-40B4-BE49-F238E27FC236}">
                <a16:creationId xmlns:a16="http://schemas.microsoft.com/office/drawing/2014/main" id="{289B057E-D64E-42ED-99C2-441FDE2E1BFC}"/>
              </a:ext>
            </a:extLst>
          </p:cNvPr>
          <p:cNvPicPr>
            <a:picLocks noChangeAspect="1"/>
          </p:cNvPicPr>
          <p:nvPr/>
        </p:nvPicPr>
        <p:blipFill>
          <a:blip r:embed="rId5"/>
          <a:stretch>
            <a:fillRect/>
          </a:stretch>
        </p:blipFill>
        <p:spPr>
          <a:xfrm>
            <a:off x="6534149" y="3619501"/>
            <a:ext cx="5200651" cy="851202"/>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3CC41B63-A40D-4A83-A409-FABE554999A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252637" y="2349198"/>
            <a:ext cx="2144675" cy="851202"/>
          </a:xfrm>
          <a:prstGeom prst="rect">
            <a:avLst/>
          </a:prstGeom>
        </p:spPr>
      </p:pic>
    </p:spTree>
    <p:extLst>
      <p:ext uri="{BB962C8B-B14F-4D97-AF65-F5344CB8AC3E}">
        <p14:creationId xmlns:p14="http://schemas.microsoft.com/office/powerpoint/2010/main" val="19532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D120B3-5028-4291-A19F-3DE07FB5C476}"/>
              </a:ext>
            </a:extLst>
          </p:cNvPr>
          <p:cNvPicPr>
            <a:picLocks noChangeAspect="1"/>
          </p:cNvPicPr>
          <p:nvPr/>
        </p:nvPicPr>
        <p:blipFill rotWithShape="1">
          <a:blip r:embed="rId2"/>
          <a:srcRect b="16462"/>
          <a:stretch/>
        </p:blipFill>
        <p:spPr>
          <a:xfrm>
            <a:off x="173704" y="2092753"/>
            <a:ext cx="7850994" cy="2214204"/>
          </a:xfrm>
          <a:prstGeom prst="rect">
            <a:avLst/>
          </a:prstGeom>
        </p:spPr>
      </p:pic>
      <p:sp>
        <p:nvSpPr>
          <p:cNvPr id="6" name="TextBox 5">
            <a:extLst>
              <a:ext uri="{FF2B5EF4-FFF2-40B4-BE49-F238E27FC236}">
                <a16:creationId xmlns:a16="http://schemas.microsoft.com/office/drawing/2014/main" id="{24F51A55-A4E0-4769-A9F6-250E5AAACA22}"/>
              </a:ext>
            </a:extLst>
          </p:cNvPr>
          <p:cNvSpPr txBox="1"/>
          <p:nvPr/>
        </p:nvSpPr>
        <p:spPr>
          <a:xfrm>
            <a:off x="7692104" y="2875002"/>
            <a:ext cx="2005780" cy="1107996"/>
          </a:xfrm>
          <a:prstGeom prst="rect">
            <a:avLst/>
          </a:prstGeom>
          <a:noFill/>
        </p:spPr>
        <p:txBody>
          <a:bodyPr wrap="square" rtlCol="0">
            <a:spAutoFit/>
          </a:bodyPr>
          <a:lstStyle/>
          <a:p>
            <a:r>
              <a:rPr lang="en-US" sz="6600" dirty="0"/>
              <a:t>.....</a:t>
            </a:r>
          </a:p>
        </p:txBody>
      </p:sp>
      <p:pic>
        <p:nvPicPr>
          <p:cNvPr id="8" name="Picture 7">
            <a:extLst>
              <a:ext uri="{FF2B5EF4-FFF2-40B4-BE49-F238E27FC236}">
                <a16:creationId xmlns:a16="http://schemas.microsoft.com/office/drawing/2014/main" id="{424BCC5B-AA48-4090-B865-E8535C20D41B}"/>
              </a:ext>
            </a:extLst>
          </p:cNvPr>
          <p:cNvPicPr>
            <a:picLocks noChangeAspect="1"/>
          </p:cNvPicPr>
          <p:nvPr/>
        </p:nvPicPr>
        <p:blipFill rotWithShape="1">
          <a:blip r:embed="rId3"/>
          <a:srcRect l="49833" b="16739"/>
          <a:stretch/>
        </p:blipFill>
        <p:spPr>
          <a:xfrm>
            <a:off x="8931965" y="2092753"/>
            <a:ext cx="3086331" cy="2120403"/>
          </a:xfrm>
          <a:prstGeom prst="rect">
            <a:avLst/>
          </a:prstGeom>
        </p:spPr>
      </p:pic>
      <p:pic>
        <p:nvPicPr>
          <p:cNvPr id="10" name="Picture 9">
            <a:extLst>
              <a:ext uri="{FF2B5EF4-FFF2-40B4-BE49-F238E27FC236}">
                <a16:creationId xmlns:a16="http://schemas.microsoft.com/office/drawing/2014/main" id="{4D7D64B3-16B1-4E15-B33F-B32C4B184D98}"/>
              </a:ext>
            </a:extLst>
          </p:cNvPr>
          <p:cNvPicPr>
            <a:picLocks noChangeAspect="1"/>
          </p:cNvPicPr>
          <p:nvPr/>
        </p:nvPicPr>
        <p:blipFill rotWithShape="1">
          <a:blip r:embed="rId4"/>
          <a:srcRect l="711" b="13131"/>
          <a:stretch/>
        </p:blipFill>
        <p:spPr>
          <a:xfrm>
            <a:off x="1258957" y="661573"/>
            <a:ext cx="8939462" cy="438357"/>
          </a:xfrm>
          <a:prstGeom prst="rect">
            <a:avLst/>
          </a:prstGeom>
        </p:spPr>
      </p:pic>
    </p:spTree>
    <p:extLst>
      <p:ext uri="{BB962C8B-B14F-4D97-AF65-F5344CB8AC3E}">
        <p14:creationId xmlns:p14="http://schemas.microsoft.com/office/powerpoint/2010/main" val="94594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09A976-DC11-4245-B490-243238203925}"/>
              </a:ext>
            </a:extLst>
          </p:cNvPr>
          <p:cNvPicPr>
            <a:picLocks noChangeAspect="1"/>
          </p:cNvPicPr>
          <p:nvPr/>
        </p:nvPicPr>
        <p:blipFill>
          <a:blip r:embed="rId2"/>
          <a:stretch>
            <a:fillRect/>
          </a:stretch>
        </p:blipFill>
        <p:spPr>
          <a:xfrm>
            <a:off x="0" y="2592205"/>
            <a:ext cx="12192000" cy="3159665"/>
          </a:xfrm>
          <a:prstGeom prst="rect">
            <a:avLst/>
          </a:prstGeom>
        </p:spPr>
      </p:pic>
      <p:pic>
        <p:nvPicPr>
          <p:cNvPr id="7" name="Picture 6">
            <a:extLst>
              <a:ext uri="{FF2B5EF4-FFF2-40B4-BE49-F238E27FC236}">
                <a16:creationId xmlns:a16="http://schemas.microsoft.com/office/drawing/2014/main" id="{68E8A1A0-D665-4A39-83EA-3D0ED6947E69}"/>
              </a:ext>
            </a:extLst>
          </p:cNvPr>
          <p:cNvPicPr>
            <a:picLocks noChangeAspect="1"/>
          </p:cNvPicPr>
          <p:nvPr/>
        </p:nvPicPr>
        <p:blipFill>
          <a:blip r:embed="rId3"/>
          <a:stretch>
            <a:fillRect/>
          </a:stretch>
        </p:blipFill>
        <p:spPr>
          <a:xfrm>
            <a:off x="1626930" y="617590"/>
            <a:ext cx="9499389" cy="977080"/>
          </a:xfrm>
          <a:prstGeom prst="rect">
            <a:avLst/>
          </a:prstGeom>
        </p:spPr>
      </p:pic>
    </p:spTree>
    <p:extLst>
      <p:ext uri="{BB962C8B-B14F-4D97-AF65-F5344CB8AC3E}">
        <p14:creationId xmlns:p14="http://schemas.microsoft.com/office/powerpoint/2010/main" val="2503336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8DD56B-FD5E-458A-9CD5-79A05DF2299C}"/>
              </a:ext>
            </a:extLst>
          </p:cNvPr>
          <p:cNvPicPr>
            <a:picLocks noChangeAspect="1"/>
          </p:cNvPicPr>
          <p:nvPr/>
        </p:nvPicPr>
        <p:blipFill>
          <a:blip r:embed="rId2"/>
          <a:stretch>
            <a:fillRect/>
          </a:stretch>
        </p:blipFill>
        <p:spPr>
          <a:xfrm>
            <a:off x="1603719" y="739014"/>
            <a:ext cx="8638234" cy="625959"/>
          </a:xfrm>
          <a:prstGeom prst="rect">
            <a:avLst/>
          </a:prstGeom>
        </p:spPr>
      </p:pic>
      <p:pic>
        <p:nvPicPr>
          <p:cNvPr id="7" name="Picture 6">
            <a:extLst>
              <a:ext uri="{FF2B5EF4-FFF2-40B4-BE49-F238E27FC236}">
                <a16:creationId xmlns:a16="http://schemas.microsoft.com/office/drawing/2014/main" id="{60EA9930-C354-4835-8287-CB4E79EAE48C}"/>
              </a:ext>
            </a:extLst>
          </p:cNvPr>
          <p:cNvPicPr>
            <a:picLocks noChangeAspect="1"/>
          </p:cNvPicPr>
          <p:nvPr/>
        </p:nvPicPr>
        <p:blipFill>
          <a:blip r:embed="rId3"/>
          <a:stretch>
            <a:fillRect/>
          </a:stretch>
        </p:blipFill>
        <p:spPr>
          <a:xfrm>
            <a:off x="1021245" y="2398125"/>
            <a:ext cx="10653274" cy="2558188"/>
          </a:xfrm>
          <a:prstGeom prst="rect">
            <a:avLst/>
          </a:prstGeom>
        </p:spPr>
      </p:pic>
    </p:spTree>
    <p:extLst>
      <p:ext uri="{BB962C8B-B14F-4D97-AF65-F5344CB8AC3E}">
        <p14:creationId xmlns:p14="http://schemas.microsoft.com/office/powerpoint/2010/main" val="2467588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3D3CF6-96FC-4A84-B1CA-5E01E58AF3FE}"/>
              </a:ext>
            </a:extLst>
          </p:cNvPr>
          <p:cNvSpPr/>
          <p:nvPr/>
        </p:nvSpPr>
        <p:spPr>
          <a:xfrm>
            <a:off x="387477"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Loading the data from external source</a:t>
            </a:r>
          </a:p>
        </p:txBody>
      </p:sp>
      <p:sp>
        <p:nvSpPr>
          <p:cNvPr id="5" name="Rectangle 4">
            <a:extLst>
              <a:ext uri="{FF2B5EF4-FFF2-40B4-BE49-F238E27FC236}">
                <a16:creationId xmlns:a16="http://schemas.microsoft.com/office/drawing/2014/main" id="{7ABCB1F9-51D3-40EC-8D5E-A17312B52C52}"/>
              </a:ext>
            </a:extLst>
          </p:cNvPr>
          <p:cNvSpPr/>
          <p:nvPr/>
        </p:nvSpPr>
        <p:spPr>
          <a:xfrm>
            <a:off x="8185213"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Connection between </a:t>
            </a:r>
            <a:r>
              <a:rPr lang="en-US" dirty="0" err="1"/>
              <a:t>databricks</a:t>
            </a:r>
            <a:r>
              <a:rPr lang="en-US" dirty="0"/>
              <a:t> and snowflake</a:t>
            </a:r>
          </a:p>
        </p:txBody>
      </p:sp>
      <p:sp>
        <p:nvSpPr>
          <p:cNvPr id="6" name="Rectangle 5">
            <a:extLst>
              <a:ext uri="{FF2B5EF4-FFF2-40B4-BE49-F238E27FC236}">
                <a16:creationId xmlns:a16="http://schemas.microsoft.com/office/drawing/2014/main" id="{AE7AB717-5843-4F86-B384-314163600D28}"/>
              </a:ext>
            </a:extLst>
          </p:cNvPr>
          <p:cNvSpPr/>
          <p:nvPr/>
        </p:nvSpPr>
        <p:spPr>
          <a:xfrm>
            <a:off x="8185213" y="206213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Reading the data in the Tables into </a:t>
            </a:r>
            <a:r>
              <a:rPr lang="en-US" dirty="0" err="1"/>
              <a:t>Dataframes</a:t>
            </a:r>
            <a:endParaRPr lang="en-US" dirty="0"/>
          </a:p>
        </p:txBody>
      </p:sp>
      <p:sp>
        <p:nvSpPr>
          <p:cNvPr id="7" name="Rectangle 6">
            <a:extLst>
              <a:ext uri="{FF2B5EF4-FFF2-40B4-BE49-F238E27FC236}">
                <a16:creationId xmlns:a16="http://schemas.microsoft.com/office/drawing/2014/main" id="{8113769E-64D1-429A-8CD2-6C85909B93C3}"/>
              </a:ext>
            </a:extLst>
          </p:cNvPr>
          <p:cNvSpPr/>
          <p:nvPr/>
        </p:nvSpPr>
        <p:spPr>
          <a:xfrm>
            <a:off x="429270" y="2169985"/>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Write the data into snowflakes</a:t>
            </a:r>
          </a:p>
        </p:txBody>
      </p:sp>
      <p:sp>
        <p:nvSpPr>
          <p:cNvPr id="8" name="Rectangle 7">
            <a:extLst>
              <a:ext uri="{FF2B5EF4-FFF2-40B4-BE49-F238E27FC236}">
                <a16:creationId xmlns:a16="http://schemas.microsoft.com/office/drawing/2014/main" id="{76B3C8D5-F219-481B-B25E-9781D185CF6E}"/>
              </a:ext>
            </a:extLst>
          </p:cNvPr>
          <p:cNvSpPr/>
          <p:nvPr/>
        </p:nvSpPr>
        <p:spPr>
          <a:xfrm>
            <a:off x="408374"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Creating Views in Snowflake</a:t>
            </a:r>
          </a:p>
        </p:txBody>
      </p:sp>
      <p:sp>
        <p:nvSpPr>
          <p:cNvPr id="9" name="Rectangle 8">
            <a:extLst>
              <a:ext uri="{FF2B5EF4-FFF2-40B4-BE49-F238E27FC236}">
                <a16:creationId xmlns:a16="http://schemas.microsoft.com/office/drawing/2014/main" id="{98696A1A-28C4-4CB6-9B9B-DE61040B164F}"/>
              </a:ext>
            </a:extLst>
          </p:cNvPr>
          <p:cNvSpPr/>
          <p:nvPr/>
        </p:nvSpPr>
        <p:spPr>
          <a:xfrm>
            <a:off x="8233837"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Executing Views in Databrick</a:t>
            </a:r>
          </a:p>
        </p:txBody>
      </p:sp>
      <p:sp>
        <p:nvSpPr>
          <p:cNvPr id="10" name="Rectangle 9">
            <a:extLst>
              <a:ext uri="{FF2B5EF4-FFF2-40B4-BE49-F238E27FC236}">
                <a16:creationId xmlns:a16="http://schemas.microsoft.com/office/drawing/2014/main" id="{302D7E23-B7B3-4E55-8418-FFC3D673B0CE}"/>
              </a:ext>
            </a:extLst>
          </p:cNvPr>
          <p:cNvSpPr/>
          <p:nvPr/>
        </p:nvSpPr>
        <p:spPr>
          <a:xfrm>
            <a:off x="8206110" y="5672849"/>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Using the view tables in </a:t>
            </a:r>
            <a:r>
              <a:rPr lang="en-US" dirty="0" err="1"/>
              <a:t>PowerBI</a:t>
            </a:r>
            <a:r>
              <a:rPr lang="en-US" dirty="0"/>
              <a:t> for further analysis</a:t>
            </a:r>
          </a:p>
        </p:txBody>
      </p:sp>
      <p:sp>
        <p:nvSpPr>
          <p:cNvPr id="28" name="Arrow: Right 27">
            <a:extLst>
              <a:ext uri="{FF2B5EF4-FFF2-40B4-BE49-F238E27FC236}">
                <a16:creationId xmlns:a16="http://schemas.microsoft.com/office/drawing/2014/main" id="{BE83159B-8BEA-406C-8487-5F58D8A780D0}"/>
              </a:ext>
            </a:extLst>
          </p:cNvPr>
          <p:cNvSpPr/>
          <p:nvPr/>
        </p:nvSpPr>
        <p:spPr>
          <a:xfrm>
            <a:off x="3746378" y="520505"/>
            <a:ext cx="4417938"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D1502534-EEFA-4F88-8E35-07AB849F1C34}"/>
              </a:ext>
            </a:extLst>
          </p:cNvPr>
          <p:cNvSpPr/>
          <p:nvPr/>
        </p:nvSpPr>
        <p:spPr>
          <a:xfrm flipH="1" flipV="1">
            <a:off x="3767274" y="2397455"/>
            <a:ext cx="4376144" cy="193546"/>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19CD5D34-E8A5-4282-8B9C-8C35915ED5C3}"/>
              </a:ext>
            </a:extLst>
          </p:cNvPr>
          <p:cNvSpPr/>
          <p:nvPr/>
        </p:nvSpPr>
        <p:spPr>
          <a:xfrm>
            <a:off x="3863971" y="4118840"/>
            <a:ext cx="4321241"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6BFA0E3C-3A70-4FE4-B753-56B72EEB3885}"/>
              </a:ext>
            </a:extLst>
          </p:cNvPr>
          <p:cNvSpPr/>
          <p:nvPr/>
        </p:nvSpPr>
        <p:spPr>
          <a:xfrm>
            <a:off x="9854215" y="4675077"/>
            <a:ext cx="176662" cy="96770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1AB5E628-EADD-44CC-8B03-873FB0E40094}"/>
              </a:ext>
            </a:extLst>
          </p:cNvPr>
          <p:cNvSpPr/>
          <p:nvPr/>
        </p:nvSpPr>
        <p:spPr>
          <a:xfrm>
            <a:off x="9786781" y="1050519"/>
            <a:ext cx="176662" cy="96770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18BAFF72-A07E-47B3-A28A-F22422717FBF}"/>
              </a:ext>
            </a:extLst>
          </p:cNvPr>
          <p:cNvSpPr/>
          <p:nvPr/>
        </p:nvSpPr>
        <p:spPr>
          <a:xfrm>
            <a:off x="1907540" y="2986731"/>
            <a:ext cx="188546" cy="648844"/>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92F9DC-A89C-4ABF-B5B0-099FB1A93A96}"/>
              </a:ext>
            </a:extLst>
          </p:cNvPr>
          <p:cNvSpPr/>
          <p:nvPr/>
        </p:nvSpPr>
        <p:spPr>
          <a:xfrm>
            <a:off x="290779" y="3681040"/>
            <a:ext cx="3573193" cy="10691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97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49E800-A5C8-49A0-A453-ED537DA31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A67DD7-B75D-4A30-90A4-EEA9F64AF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8194" y="0"/>
            <a:ext cx="6164729" cy="6858000"/>
          </a:xfrm>
          <a:custGeom>
            <a:avLst/>
            <a:gdLst>
              <a:gd name="connsiteX0" fmla="*/ 0 w 6164729"/>
              <a:gd name="connsiteY0" fmla="*/ 6857542 h 6858000"/>
              <a:gd name="connsiteX1" fmla="*/ 199783 w 6164729"/>
              <a:gd name="connsiteY1" fmla="*/ 6857542 h 6858000"/>
              <a:gd name="connsiteX2" fmla="*/ 199783 w 6164729"/>
              <a:gd name="connsiteY2" fmla="*/ 6858000 h 6858000"/>
              <a:gd name="connsiteX3" fmla="*/ 0 w 6164729"/>
              <a:gd name="connsiteY3" fmla="*/ 6858000 h 6858000"/>
              <a:gd name="connsiteX4" fmla="*/ 4818273 w 6164729"/>
              <a:gd name="connsiteY4" fmla="*/ 0 h 6858000"/>
              <a:gd name="connsiteX5" fmla="*/ 5018056 w 6164729"/>
              <a:gd name="connsiteY5" fmla="*/ 0 h 6858000"/>
              <a:gd name="connsiteX6" fmla="*/ 5030703 w 6164729"/>
              <a:gd name="connsiteY6" fmla="*/ 31774 h 6858000"/>
              <a:gd name="connsiteX7" fmla="*/ 6085711 w 6164729"/>
              <a:gd name="connsiteY7" fmla="*/ 2682457 h 6858000"/>
              <a:gd name="connsiteX8" fmla="*/ 6085711 w 6164729"/>
              <a:gd name="connsiteY8" fmla="*/ 3752208 h 6858000"/>
              <a:gd name="connsiteX9" fmla="*/ 4928207 w 6164729"/>
              <a:gd name="connsiteY9" fmla="*/ 6660411 h 6858000"/>
              <a:gd name="connsiteX10" fmla="*/ 4849745 w 6164729"/>
              <a:gd name="connsiteY10" fmla="*/ 6857542 h 6858000"/>
              <a:gd name="connsiteX11" fmla="*/ 4649962 w 6164729"/>
              <a:gd name="connsiteY11" fmla="*/ 6857542 h 6858000"/>
              <a:gd name="connsiteX12" fmla="*/ 4728424 w 6164729"/>
              <a:gd name="connsiteY12" fmla="*/ 6660411 h 6858000"/>
              <a:gd name="connsiteX13" fmla="*/ 5885928 w 6164729"/>
              <a:gd name="connsiteY13" fmla="*/ 3752208 h 6858000"/>
              <a:gd name="connsiteX14" fmla="*/ 5885928 w 6164729"/>
              <a:gd name="connsiteY14" fmla="*/ 2682457 h 6858000"/>
              <a:gd name="connsiteX15" fmla="*/ 4830920 w 6164729"/>
              <a:gd name="connsiteY15" fmla="*/ 3177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64729" h="6858000">
                <a:moveTo>
                  <a:pt x="0" y="6857542"/>
                </a:moveTo>
                <a:lnTo>
                  <a:pt x="199783" y="6857542"/>
                </a:lnTo>
                <a:lnTo>
                  <a:pt x="199783" y="6858000"/>
                </a:lnTo>
                <a:lnTo>
                  <a:pt x="0" y="6858000"/>
                </a:lnTo>
                <a:close/>
                <a:moveTo>
                  <a:pt x="4818273" y="0"/>
                </a:moveTo>
                <a:lnTo>
                  <a:pt x="5018056" y="0"/>
                </a:lnTo>
                <a:lnTo>
                  <a:pt x="5030703" y="31774"/>
                </a:lnTo>
                <a:cubicBezTo>
                  <a:pt x="6085711" y="2682457"/>
                  <a:pt x="6085711" y="2682457"/>
                  <a:pt x="6085711" y="2682457"/>
                </a:cubicBezTo>
                <a:cubicBezTo>
                  <a:pt x="6191069" y="2988100"/>
                  <a:pt x="6191069" y="3446565"/>
                  <a:pt x="6085711" y="3752208"/>
                </a:cubicBezTo>
                <a:cubicBezTo>
                  <a:pt x="5601723" y="4968215"/>
                  <a:pt x="5223609" y="5918220"/>
                  <a:pt x="4928207" y="6660411"/>
                </a:cubicBezTo>
                <a:lnTo>
                  <a:pt x="4849745" y="6857542"/>
                </a:lnTo>
                <a:lnTo>
                  <a:pt x="4649962" y="6857542"/>
                </a:lnTo>
                <a:lnTo>
                  <a:pt x="4728424" y="6660411"/>
                </a:lnTo>
                <a:cubicBezTo>
                  <a:pt x="5023826" y="5918220"/>
                  <a:pt x="5401940" y="4968215"/>
                  <a:pt x="5885928" y="3752208"/>
                </a:cubicBezTo>
                <a:cubicBezTo>
                  <a:pt x="5991286" y="3446565"/>
                  <a:pt x="5991286" y="2988100"/>
                  <a:pt x="5885928" y="2682457"/>
                </a:cubicBezTo>
                <a:cubicBezTo>
                  <a:pt x="5885928" y="2682457"/>
                  <a:pt x="5885928" y="2682457"/>
                  <a:pt x="4830920" y="31774"/>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76635E3A-C686-40E7-A057-AC90FF3B4521}"/>
              </a:ext>
            </a:extLst>
          </p:cNvPr>
          <p:cNvPicPr>
            <a:picLocks noGrp="1" noChangeAspect="1"/>
          </p:cNvPicPr>
          <p:nvPr>
            <p:ph idx="1"/>
          </p:nvPr>
        </p:nvPicPr>
        <p:blipFill>
          <a:blip r:embed="rId2"/>
          <a:stretch>
            <a:fillRect/>
          </a:stretch>
        </p:blipFill>
        <p:spPr>
          <a:xfrm>
            <a:off x="1229792" y="1306057"/>
            <a:ext cx="5215254" cy="4908475"/>
          </a:xfrm>
          <a:prstGeom prst="rect">
            <a:avLst/>
          </a:prstGeom>
        </p:spPr>
      </p:pic>
      <p:grpSp>
        <p:nvGrpSpPr>
          <p:cNvPr id="14" name="Group 13">
            <a:extLst>
              <a:ext uri="{FF2B5EF4-FFF2-40B4-BE49-F238E27FC236}">
                <a16:creationId xmlns:a16="http://schemas.microsoft.com/office/drawing/2014/main" id="{E8C5FC48-0A3C-4D6D-A0D5-EEE93213D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5" name="Freeform 5">
              <a:extLst>
                <a:ext uri="{FF2B5EF4-FFF2-40B4-BE49-F238E27FC236}">
                  <a16:creationId xmlns:a16="http://schemas.microsoft.com/office/drawing/2014/main" id="{DBBC336D-7E16-4EE1-90F2-8D9F2B618B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199BE21-2D26-4357-8702-909F3621A3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0270F45D-A695-4153-BC94-E1C417062B3E}"/>
              </a:ext>
            </a:extLst>
          </p:cNvPr>
          <p:cNvSpPr txBox="1"/>
          <p:nvPr/>
        </p:nvSpPr>
        <p:spPr>
          <a:xfrm>
            <a:off x="825778" y="320302"/>
            <a:ext cx="7462816" cy="646331"/>
          </a:xfrm>
          <a:prstGeom prst="rect">
            <a:avLst/>
          </a:prstGeom>
          <a:noFill/>
        </p:spPr>
        <p:txBody>
          <a:bodyPr wrap="square" rtlCol="0">
            <a:spAutoFit/>
          </a:bodyPr>
          <a:lstStyle/>
          <a:p>
            <a:r>
              <a:rPr lang="en-US" sz="3600" dirty="0"/>
              <a:t> SQL for creating views in snowflake</a:t>
            </a:r>
          </a:p>
        </p:txBody>
      </p:sp>
    </p:spTree>
    <p:extLst>
      <p:ext uri="{BB962C8B-B14F-4D97-AF65-F5344CB8AC3E}">
        <p14:creationId xmlns:p14="http://schemas.microsoft.com/office/powerpoint/2010/main" val="89885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3D3CF6-96FC-4A84-B1CA-5E01E58AF3FE}"/>
              </a:ext>
            </a:extLst>
          </p:cNvPr>
          <p:cNvSpPr/>
          <p:nvPr/>
        </p:nvSpPr>
        <p:spPr>
          <a:xfrm>
            <a:off x="387477"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Loading the data from external source</a:t>
            </a:r>
          </a:p>
        </p:txBody>
      </p:sp>
      <p:sp>
        <p:nvSpPr>
          <p:cNvPr id="5" name="Rectangle 4">
            <a:extLst>
              <a:ext uri="{FF2B5EF4-FFF2-40B4-BE49-F238E27FC236}">
                <a16:creationId xmlns:a16="http://schemas.microsoft.com/office/drawing/2014/main" id="{7ABCB1F9-51D3-40EC-8D5E-A17312B52C52}"/>
              </a:ext>
            </a:extLst>
          </p:cNvPr>
          <p:cNvSpPr/>
          <p:nvPr/>
        </p:nvSpPr>
        <p:spPr>
          <a:xfrm>
            <a:off x="8185213"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Connection between </a:t>
            </a:r>
            <a:r>
              <a:rPr lang="en-US" dirty="0" err="1"/>
              <a:t>databricks</a:t>
            </a:r>
            <a:r>
              <a:rPr lang="en-US" dirty="0"/>
              <a:t> and snowflake</a:t>
            </a:r>
          </a:p>
        </p:txBody>
      </p:sp>
      <p:sp>
        <p:nvSpPr>
          <p:cNvPr id="6" name="Rectangle 5">
            <a:extLst>
              <a:ext uri="{FF2B5EF4-FFF2-40B4-BE49-F238E27FC236}">
                <a16:creationId xmlns:a16="http://schemas.microsoft.com/office/drawing/2014/main" id="{AE7AB717-5843-4F86-B384-314163600D28}"/>
              </a:ext>
            </a:extLst>
          </p:cNvPr>
          <p:cNvSpPr/>
          <p:nvPr/>
        </p:nvSpPr>
        <p:spPr>
          <a:xfrm>
            <a:off x="8185213" y="206213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Reading the data in the Tables into </a:t>
            </a:r>
            <a:r>
              <a:rPr lang="en-US" dirty="0" err="1"/>
              <a:t>Dataframes</a:t>
            </a:r>
            <a:endParaRPr lang="en-US" dirty="0"/>
          </a:p>
        </p:txBody>
      </p:sp>
      <p:sp>
        <p:nvSpPr>
          <p:cNvPr id="7" name="Rectangle 6">
            <a:extLst>
              <a:ext uri="{FF2B5EF4-FFF2-40B4-BE49-F238E27FC236}">
                <a16:creationId xmlns:a16="http://schemas.microsoft.com/office/drawing/2014/main" id="{8113769E-64D1-429A-8CD2-6C85909B93C3}"/>
              </a:ext>
            </a:extLst>
          </p:cNvPr>
          <p:cNvSpPr/>
          <p:nvPr/>
        </p:nvSpPr>
        <p:spPr>
          <a:xfrm>
            <a:off x="429270" y="2169985"/>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Write the data into snowflakes</a:t>
            </a:r>
          </a:p>
        </p:txBody>
      </p:sp>
      <p:sp>
        <p:nvSpPr>
          <p:cNvPr id="8" name="Rectangle 7">
            <a:extLst>
              <a:ext uri="{FF2B5EF4-FFF2-40B4-BE49-F238E27FC236}">
                <a16:creationId xmlns:a16="http://schemas.microsoft.com/office/drawing/2014/main" id="{76B3C8D5-F219-481B-B25E-9781D185CF6E}"/>
              </a:ext>
            </a:extLst>
          </p:cNvPr>
          <p:cNvSpPr/>
          <p:nvPr/>
        </p:nvSpPr>
        <p:spPr>
          <a:xfrm>
            <a:off x="408374"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Creating Views in Snowflake</a:t>
            </a:r>
          </a:p>
        </p:txBody>
      </p:sp>
      <p:sp>
        <p:nvSpPr>
          <p:cNvPr id="9" name="Rectangle 8">
            <a:extLst>
              <a:ext uri="{FF2B5EF4-FFF2-40B4-BE49-F238E27FC236}">
                <a16:creationId xmlns:a16="http://schemas.microsoft.com/office/drawing/2014/main" id="{98696A1A-28C4-4CB6-9B9B-DE61040B164F}"/>
              </a:ext>
            </a:extLst>
          </p:cNvPr>
          <p:cNvSpPr/>
          <p:nvPr/>
        </p:nvSpPr>
        <p:spPr>
          <a:xfrm>
            <a:off x="8233837"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Executing Views in Databrick</a:t>
            </a:r>
          </a:p>
        </p:txBody>
      </p:sp>
      <p:sp>
        <p:nvSpPr>
          <p:cNvPr id="10" name="Rectangle 9">
            <a:extLst>
              <a:ext uri="{FF2B5EF4-FFF2-40B4-BE49-F238E27FC236}">
                <a16:creationId xmlns:a16="http://schemas.microsoft.com/office/drawing/2014/main" id="{302D7E23-B7B3-4E55-8418-FFC3D673B0CE}"/>
              </a:ext>
            </a:extLst>
          </p:cNvPr>
          <p:cNvSpPr/>
          <p:nvPr/>
        </p:nvSpPr>
        <p:spPr>
          <a:xfrm>
            <a:off x="8233837" y="5782915"/>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Using the view tables in </a:t>
            </a:r>
            <a:r>
              <a:rPr lang="en-US" dirty="0" err="1"/>
              <a:t>PowerBI</a:t>
            </a:r>
            <a:r>
              <a:rPr lang="en-US" dirty="0"/>
              <a:t> for further analysis</a:t>
            </a:r>
          </a:p>
        </p:txBody>
      </p:sp>
      <p:sp>
        <p:nvSpPr>
          <p:cNvPr id="28" name="Arrow: Right 27">
            <a:extLst>
              <a:ext uri="{FF2B5EF4-FFF2-40B4-BE49-F238E27FC236}">
                <a16:creationId xmlns:a16="http://schemas.microsoft.com/office/drawing/2014/main" id="{BE83159B-8BEA-406C-8487-5F58D8A780D0}"/>
              </a:ext>
            </a:extLst>
          </p:cNvPr>
          <p:cNvSpPr/>
          <p:nvPr/>
        </p:nvSpPr>
        <p:spPr>
          <a:xfrm>
            <a:off x="3746378" y="520505"/>
            <a:ext cx="4417938"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D1502534-EEFA-4F88-8E35-07AB849F1C34}"/>
              </a:ext>
            </a:extLst>
          </p:cNvPr>
          <p:cNvSpPr/>
          <p:nvPr/>
        </p:nvSpPr>
        <p:spPr>
          <a:xfrm flipH="1" flipV="1">
            <a:off x="3767274" y="2397455"/>
            <a:ext cx="4376144" cy="193546"/>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19CD5D34-E8A5-4282-8B9C-8C35915ED5C3}"/>
              </a:ext>
            </a:extLst>
          </p:cNvPr>
          <p:cNvSpPr/>
          <p:nvPr/>
        </p:nvSpPr>
        <p:spPr>
          <a:xfrm>
            <a:off x="3746379" y="4112516"/>
            <a:ext cx="4300618" cy="193547"/>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1AB5E628-EADD-44CC-8B03-873FB0E40094}"/>
              </a:ext>
            </a:extLst>
          </p:cNvPr>
          <p:cNvSpPr/>
          <p:nvPr/>
        </p:nvSpPr>
        <p:spPr>
          <a:xfrm>
            <a:off x="9786781" y="1050519"/>
            <a:ext cx="176662" cy="96770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18BAFF72-A07E-47B3-A28A-F22422717FBF}"/>
              </a:ext>
            </a:extLst>
          </p:cNvPr>
          <p:cNvSpPr/>
          <p:nvPr/>
        </p:nvSpPr>
        <p:spPr>
          <a:xfrm>
            <a:off x="1778745" y="2985933"/>
            <a:ext cx="190732" cy="816746"/>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989F46-2EF4-468C-840C-2BDA93EBF164}"/>
              </a:ext>
            </a:extLst>
          </p:cNvPr>
          <p:cNvSpPr/>
          <p:nvPr/>
        </p:nvSpPr>
        <p:spPr>
          <a:xfrm>
            <a:off x="8116242" y="3681040"/>
            <a:ext cx="3573193" cy="10691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Arrow: Down 15">
            <a:extLst>
              <a:ext uri="{FF2B5EF4-FFF2-40B4-BE49-F238E27FC236}">
                <a16:creationId xmlns:a16="http://schemas.microsoft.com/office/drawing/2014/main" id="{81A5CC1E-B94A-4034-B3A4-E6494B198831}"/>
              </a:ext>
            </a:extLst>
          </p:cNvPr>
          <p:cNvSpPr/>
          <p:nvPr/>
        </p:nvSpPr>
        <p:spPr>
          <a:xfrm>
            <a:off x="9765884" y="4750183"/>
            <a:ext cx="176662" cy="96770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011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3D3CF6-96FC-4A84-B1CA-5E01E58AF3FE}"/>
              </a:ext>
            </a:extLst>
          </p:cNvPr>
          <p:cNvSpPr/>
          <p:nvPr/>
        </p:nvSpPr>
        <p:spPr>
          <a:xfrm>
            <a:off x="387477"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Loading the data from external source</a:t>
            </a:r>
          </a:p>
        </p:txBody>
      </p:sp>
      <p:sp>
        <p:nvSpPr>
          <p:cNvPr id="5" name="Rectangle 4">
            <a:extLst>
              <a:ext uri="{FF2B5EF4-FFF2-40B4-BE49-F238E27FC236}">
                <a16:creationId xmlns:a16="http://schemas.microsoft.com/office/drawing/2014/main" id="{7ABCB1F9-51D3-40EC-8D5E-A17312B52C52}"/>
              </a:ext>
            </a:extLst>
          </p:cNvPr>
          <p:cNvSpPr/>
          <p:nvPr/>
        </p:nvSpPr>
        <p:spPr>
          <a:xfrm>
            <a:off x="8185213"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Connection between </a:t>
            </a:r>
            <a:r>
              <a:rPr lang="en-US" dirty="0" err="1"/>
              <a:t>databricks</a:t>
            </a:r>
            <a:r>
              <a:rPr lang="en-US" dirty="0"/>
              <a:t> and snowflake</a:t>
            </a:r>
          </a:p>
        </p:txBody>
      </p:sp>
      <p:sp>
        <p:nvSpPr>
          <p:cNvPr id="6" name="Rectangle 5">
            <a:extLst>
              <a:ext uri="{FF2B5EF4-FFF2-40B4-BE49-F238E27FC236}">
                <a16:creationId xmlns:a16="http://schemas.microsoft.com/office/drawing/2014/main" id="{AE7AB717-5843-4F86-B384-314163600D28}"/>
              </a:ext>
            </a:extLst>
          </p:cNvPr>
          <p:cNvSpPr/>
          <p:nvPr/>
        </p:nvSpPr>
        <p:spPr>
          <a:xfrm>
            <a:off x="8185213" y="206213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Reading the data in the Tables into </a:t>
            </a:r>
            <a:r>
              <a:rPr lang="en-US" dirty="0" err="1"/>
              <a:t>Dataframes</a:t>
            </a:r>
            <a:endParaRPr lang="en-US" dirty="0"/>
          </a:p>
        </p:txBody>
      </p:sp>
      <p:sp>
        <p:nvSpPr>
          <p:cNvPr id="7" name="Rectangle 6">
            <a:extLst>
              <a:ext uri="{FF2B5EF4-FFF2-40B4-BE49-F238E27FC236}">
                <a16:creationId xmlns:a16="http://schemas.microsoft.com/office/drawing/2014/main" id="{8113769E-64D1-429A-8CD2-6C85909B93C3}"/>
              </a:ext>
            </a:extLst>
          </p:cNvPr>
          <p:cNvSpPr/>
          <p:nvPr/>
        </p:nvSpPr>
        <p:spPr>
          <a:xfrm>
            <a:off x="429270" y="2169985"/>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Write the data into snowflakes</a:t>
            </a:r>
          </a:p>
        </p:txBody>
      </p:sp>
      <p:sp>
        <p:nvSpPr>
          <p:cNvPr id="8" name="Rectangle 7">
            <a:extLst>
              <a:ext uri="{FF2B5EF4-FFF2-40B4-BE49-F238E27FC236}">
                <a16:creationId xmlns:a16="http://schemas.microsoft.com/office/drawing/2014/main" id="{76B3C8D5-F219-481B-B25E-9781D185CF6E}"/>
              </a:ext>
            </a:extLst>
          </p:cNvPr>
          <p:cNvSpPr/>
          <p:nvPr/>
        </p:nvSpPr>
        <p:spPr>
          <a:xfrm>
            <a:off x="408374"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Creating Views in Snowflake</a:t>
            </a:r>
          </a:p>
        </p:txBody>
      </p:sp>
      <p:sp>
        <p:nvSpPr>
          <p:cNvPr id="9" name="Rectangle 8">
            <a:extLst>
              <a:ext uri="{FF2B5EF4-FFF2-40B4-BE49-F238E27FC236}">
                <a16:creationId xmlns:a16="http://schemas.microsoft.com/office/drawing/2014/main" id="{98696A1A-28C4-4CB6-9B9B-DE61040B164F}"/>
              </a:ext>
            </a:extLst>
          </p:cNvPr>
          <p:cNvSpPr/>
          <p:nvPr/>
        </p:nvSpPr>
        <p:spPr>
          <a:xfrm>
            <a:off x="8233837"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Executing Views in Databrick</a:t>
            </a:r>
          </a:p>
        </p:txBody>
      </p:sp>
      <p:sp>
        <p:nvSpPr>
          <p:cNvPr id="10" name="Rectangle 9">
            <a:extLst>
              <a:ext uri="{FF2B5EF4-FFF2-40B4-BE49-F238E27FC236}">
                <a16:creationId xmlns:a16="http://schemas.microsoft.com/office/drawing/2014/main" id="{302D7E23-B7B3-4E55-8418-FFC3D673B0CE}"/>
              </a:ext>
            </a:extLst>
          </p:cNvPr>
          <p:cNvSpPr/>
          <p:nvPr/>
        </p:nvSpPr>
        <p:spPr>
          <a:xfrm>
            <a:off x="8206110" y="5672849"/>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Using the view tables in </a:t>
            </a:r>
            <a:r>
              <a:rPr lang="en-US" dirty="0" err="1"/>
              <a:t>PowerBI</a:t>
            </a:r>
            <a:r>
              <a:rPr lang="en-US" dirty="0"/>
              <a:t> for further analysis</a:t>
            </a:r>
          </a:p>
        </p:txBody>
      </p:sp>
      <p:sp>
        <p:nvSpPr>
          <p:cNvPr id="28" name="Arrow: Right 27">
            <a:extLst>
              <a:ext uri="{FF2B5EF4-FFF2-40B4-BE49-F238E27FC236}">
                <a16:creationId xmlns:a16="http://schemas.microsoft.com/office/drawing/2014/main" id="{BE83159B-8BEA-406C-8487-5F58D8A780D0}"/>
              </a:ext>
            </a:extLst>
          </p:cNvPr>
          <p:cNvSpPr/>
          <p:nvPr/>
        </p:nvSpPr>
        <p:spPr>
          <a:xfrm>
            <a:off x="3746378" y="520505"/>
            <a:ext cx="4417938"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D1502534-EEFA-4F88-8E35-07AB849F1C34}"/>
              </a:ext>
            </a:extLst>
          </p:cNvPr>
          <p:cNvSpPr/>
          <p:nvPr/>
        </p:nvSpPr>
        <p:spPr>
          <a:xfrm flipH="1" flipV="1">
            <a:off x="3767274" y="2397455"/>
            <a:ext cx="4376144" cy="193546"/>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19CD5D34-E8A5-4282-8B9C-8C35915ED5C3}"/>
              </a:ext>
            </a:extLst>
          </p:cNvPr>
          <p:cNvSpPr/>
          <p:nvPr/>
        </p:nvSpPr>
        <p:spPr>
          <a:xfrm>
            <a:off x="3767275" y="4118840"/>
            <a:ext cx="4417938"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6BFA0E3C-3A70-4FE4-B753-56B72EEB3885}"/>
              </a:ext>
            </a:extLst>
          </p:cNvPr>
          <p:cNvSpPr/>
          <p:nvPr/>
        </p:nvSpPr>
        <p:spPr>
          <a:xfrm>
            <a:off x="9823606" y="4686000"/>
            <a:ext cx="158466" cy="81674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1AB5E628-EADD-44CC-8B03-873FB0E40094}"/>
              </a:ext>
            </a:extLst>
          </p:cNvPr>
          <p:cNvSpPr/>
          <p:nvPr/>
        </p:nvSpPr>
        <p:spPr>
          <a:xfrm>
            <a:off x="9786781" y="1050519"/>
            <a:ext cx="176662" cy="96770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18BAFF72-A07E-47B3-A28A-F22422717FBF}"/>
              </a:ext>
            </a:extLst>
          </p:cNvPr>
          <p:cNvSpPr/>
          <p:nvPr/>
        </p:nvSpPr>
        <p:spPr>
          <a:xfrm>
            <a:off x="1778745" y="2985933"/>
            <a:ext cx="190732" cy="816746"/>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C0DC0A-2074-4581-B475-43AB1BE8AAC0}"/>
              </a:ext>
            </a:extLst>
          </p:cNvPr>
          <p:cNvSpPr/>
          <p:nvPr/>
        </p:nvSpPr>
        <p:spPr>
          <a:xfrm>
            <a:off x="8088515" y="5571431"/>
            <a:ext cx="3573193" cy="10691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3723512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50635-B0BE-4D6F-B877-2C526F03A57D}"/>
              </a:ext>
            </a:extLst>
          </p:cNvPr>
          <p:cNvSpPr>
            <a:spLocks noGrp="1"/>
          </p:cNvSpPr>
          <p:nvPr>
            <p:ph idx="1"/>
          </p:nvPr>
        </p:nvSpPr>
        <p:spPr>
          <a:xfrm>
            <a:off x="838200" y="1825625"/>
            <a:ext cx="10515600" cy="4826966"/>
          </a:xfrm>
        </p:spPr>
        <p:txBody>
          <a:bodyPr>
            <a:normAutofit fontScale="70000" lnSpcReduction="20000"/>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 WN and DL airlines are our biggest competitors and since airports like ATL and ORD have the largest total number of flights by airport we should consider those locations to be our target origin airports.</a:t>
            </a:r>
            <a:endParaRPr lang="en-US" dirty="0"/>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It is not just important to have highest number of flights, but we must also   maintain the consistency in increasing the percentage of being on time and maintaining a smaller number of delays. This can be achieved by constantly analyzing these metrics and identifying where there is lag. </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Weather plays a major role in the cancellation of Flights; it is seen that highest number of flights have been cancelled due to reason Weather(B) To avoid the inconvenience passengers should be informed earlier about the flight cancellation by looking at the weather forecast. </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Delays caused by Airport was highest at ATL airport and 3</a:t>
            </a:r>
            <a:r>
              <a:rPr lang="en-US" sz="28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2800" dirty="0">
                <a:effectLst/>
                <a:latin typeface="Calibri" panose="020F0502020204030204" pitchFamily="34" charset="0"/>
                <a:ea typeface="Calibri" panose="020F0502020204030204" pitchFamily="34" charset="0"/>
                <a:cs typeface="Times New Roman" panose="02020603050405020304" pitchFamily="18" charset="0"/>
              </a:rPr>
              <a:t> highest at ORD airport. </a:t>
            </a:r>
            <a:r>
              <a:rPr lang="en-US" dirty="0">
                <a:latin typeface="Calibri" panose="020F0502020204030204" pitchFamily="34" charset="0"/>
                <a:ea typeface="Calibri" panose="020F0502020204030204" pitchFamily="34" charset="0"/>
                <a:cs typeface="Times New Roman" panose="02020603050405020304" pitchFamily="18" charset="0"/>
              </a:rPr>
              <a:t>Majority of </a:t>
            </a:r>
            <a:r>
              <a:rPr lang="en-US" sz="2800" dirty="0">
                <a:effectLst/>
                <a:latin typeface="Calibri" panose="020F0502020204030204" pitchFamily="34" charset="0"/>
                <a:ea typeface="Calibri" panose="020F0502020204030204" pitchFamily="34" charset="0"/>
                <a:cs typeface="Times New Roman" panose="02020603050405020304" pitchFamily="18" charset="0"/>
              </a:rPr>
              <a:t>delays by airport were only caused by Air System of the Airports. We can overcome this by pushing the boarding time earlier so the flight can get ready for take off as per the estimated departure timing.</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Flying flights in Unique routes </a:t>
            </a:r>
            <a:r>
              <a:rPr lang="en-US" dirty="0">
                <a:latin typeface="Calibri" panose="020F0502020204030204" pitchFamily="34" charset="0"/>
                <a:ea typeface="Calibri" panose="020F0502020204030204" pitchFamily="34" charset="0"/>
                <a:cs typeface="Times New Roman" panose="02020603050405020304" pitchFamily="18" charset="0"/>
              </a:rPr>
              <a:t>can be tricky to gain profits, but we can over come this by choosing either the origin or the destination airports which are busiest among all to get more flyers.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6C6A5BBC-7A51-404A-9D04-3E58BF1D2A06}"/>
              </a:ext>
            </a:extLst>
          </p:cNvPr>
          <p:cNvSpPr txBox="1"/>
          <p:nvPr/>
        </p:nvSpPr>
        <p:spPr>
          <a:xfrm>
            <a:off x="-549379" y="418198"/>
            <a:ext cx="7141907" cy="1107996"/>
          </a:xfrm>
          <a:prstGeom prst="rect">
            <a:avLst/>
          </a:prstGeom>
          <a:noFill/>
        </p:spPr>
        <p:txBody>
          <a:bodyPr wrap="square">
            <a:spAutoFit/>
          </a:bodyPr>
          <a:lstStyle/>
          <a:p>
            <a:pPr algn="ctr"/>
            <a:r>
              <a:rPr lang="en-US" sz="6600" b="0" cap="none" spc="0" dirty="0">
                <a:ln w="0"/>
                <a:solidFill>
                  <a:schemeClr val="accent1"/>
                </a:solidFill>
                <a:effectLst>
                  <a:outerShdw blurRad="38100" dist="25400" dir="5400000" algn="ctr" rotWithShape="0">
                    <a:srgbClr val="6E747A">
                      <a:alpha val="43000"/>
                    </a:srgbClr>
                  </a:outerShdw>
                </a:effectLst>
              </a:rPr>
              <a:t>Future Scope</a:t>
            </a:r>
          </a:p>
        </p:txBody>
      </p:sp>
    </p:spTree>
    <p:extLst>
      <p:ext uri="{BB962C8B-B14F-4D97-AF65-F5344CB8AC3E}">
        <p14:creationId xmlns:p14="http://schemas.microsoft.com/office/powerpoint/2010/main" val="316460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BB2CFC-74A7-4098-8E0A-93FC04F4FF4B}"/>
              </a:ext>
            </a:extLst>
          </p:cNvPr>
          <p:cNvSpPr/>
          <p:nvPr/>
        </p:nvSpPr>
        <p:spPr>
          <a:xfrm>
            <a:off x="455940" y="564192"/>
            <a:ext cx="563987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Problem Statement</a:t>
            </a:r>
          </a:p>
        </p:txBody>
      </p:sp>
      <p:sp>
        <p:nvSpPr>
          <p:cNvPr id="5" name="Rectangle 4">
            <a:extLst>
              <a:ext uri="{FF2B5EF4-FFF2-40B4-BE49-F238E27FC236}">
                <a16:creationId xmlns:a16="http://schemas.microsoft.com/office/drawing/2014/main" id="{EE2EB1FA-D998-4C60-B0D8-C42431ED583A}"/>
              </a:ext>
            </a:extLst>
          </p:cNvPr>
          <p:cNvSpPr/>
          <p:nvPr/>
        </p:nvSpPr>
        <p:spPr>
          <a:xfrm>
            <a:off x="455940" y="2781840"/>
            <a:ext cx="2851743"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Objective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1291E8B6-5ECA-40DE-953B-2E354129258C}"/>
              </a:ext>
            </a:extLst>
          </p:cNvPr>
          <p:cNvSpPr txBox="1"/>
          <p:nvPr/>
        </p:nvSpPr>
        <p:spPr>
          <a:xfrm>
            <a:off x="455940" y="1673016"/>
            <a:ext cx="10893287" cy="923330"/>
          </a:xfrm>
          <a:prstGeom prst="rect">
            <a:avLst/>
          </a:prstGeom>
          <a:noFill/>
        </p:spPr>
        <p:txBody>
          <a:bodyPr wrap="square" rtlCol="0">
            <a:spAutoFit/>
          </a:bodyPr>
          <a:lstStyle/>
          <a:p>
            <a:r>
              <a:rPr lang="en-US" dirty="0"/>
              <a:t>To identify Northwoods Airline biggest competitors using the dataset provided. The dataset contains information about the Airline, Airport and Flight information which must be loaded into the cloud environment to further perform analysis.</a:t>
            </a:r>
          </a:p>
        </p:txBody>
      </p:sp>
      <p:sp>
        <p:nvSpPr>
          <p:cNvPr id="7" name="TextBox 6">
            <a:extLst>
              <a:ext uri="{FF2B5EF4-FFF2-40B4-BE49-F238E27FC236}">
                <a16:creationId xmlns:a16="http://schemas.microsoft.com/office/drawing/2014/main" id="{8D18594B-B33C-4FA8-AE26-6CA83B2F3C82}"/>
              </a:ext>
            </a:extLst>
          </p:cNvPr>
          <p:cNvSpPr txBox="1"/>
          <p:nvPr/>
        </p:nvSpPr>
        <p:spPr>
          <a:xfrm>
            <a:off x="455939" y="3705170"/>
            <a:ext cx="1089328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objective of this project is to create the necessary tables in snowflakes using tooling provided in Databricks or snowflakes. </a:t>
            </a:r>
          </a:p>
          <a:p>
            <a:pPr marL="285750" indent="-285750">
              <a:buFont typeface="Arial" panose="020B0604020202020204" pitchFamily="34" charset="0"/>
              <a:buChar char="•"/>
            </a:pPr>
            <a:r>
              <a:rPr lang="en-US" dirty="0"/>
              <a:t>To perform ETL using snowflake Connectors. </a:t>
            </a:r>
          </a:p>
          <a:p>
            <a:pPr marL="285750" indent="-285750">
              <a:buFont typeface="Arial" panose="020B0604020202020204" pitchFamily="34" charset="0"/>
              <a:buChar char="•"/>
            </a:pPr>
            <a:r>
              <a:rPr lang="en-US" dirty="0"/>
              <a:t>Loading the data from shared location and finally creating views and gathering the meaningful insights from the reports. </a:t>
            </a:r>
          </a:p>
          <a:p>
            <a:endParaRPr lang="en-US" dirty="0"/>
          </a:p>
        </p:txBody>
      </p:sp>
    </p:spTree>
    <p:extLst>
      <p:ext uri="{BB962C8B-B14F-4D97-AF65-F5344CB8AC3E}">
        <p14:creationId xmlns:p14="http://schemas.microsoft.com/office/powerpoint/2010/main" val="4250753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3F025A-58AA-4405-B2CE-3CB580B13ED5}"/>
              </a:ext>
            </a:extLst>
          </p:cNvPr>
          <p:cNvSpPr txBox="1"/>
          <p:nvPr/>
        </p:nvSpPr>
        <p:spPr>
          <a:xfrm>
            <a:off x="2783757" y="2049714"/>
            <a:ext cx="7141907" cy="1569660"/>
          </a:xfrm>
          <a:prstGeom prst="rect">
            <a:avLst/>
          </a:prstGeom>
          <a:noFill/>
        </p:spPr>
        <p:txBody>
          <a:bodyPr wrap="square">
            <a:spAutoFit/>
          </a:bodyPr>
          <a:lstStyle/>
          <a:p>
            <a:pPr algn="ctr"/>
            <a:r>
              <a:rPr lang="en-US" sz="96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70366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3D3CF6-96FC-4A84-B1CA-5E01E58AF3FE}"/>
              </a:ext>
            </a:extLst>
          </p:cNvPr>
          <p:cNvSpPr/>
          <p:nvPr/>
        </p:nvSpPr>
        <p:spPr>
          <a:xfrm>
            <a:off x="387477"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Loading the data from external source</a:t>
            </a:r>
          </a:p>
        </p:txBody>
      </p:sp>
      <p:sp>
        <p:nvSpPr>
          <p:cNvPr id="5" name="Rectangle 4">
            <a:extLst>
              <a:ext uri="{FF2B5EF4-FFF2-40B4-BE49-F238E27FC236}">
                <a16:creationId xmlns:a16="http://schemas.microsoft.com/office/drawing/2014/main" id="{7ABCB1F9-51D3-40EC-8D5E-A17312B52C52}"/>
              </a:ext>
            </a:extLst>
          </p:cNvPr>
          <p:cNvSpPr/>
          <p:nvPr/>
        </p:nvSpPr>
        <p:spPr>
          <a:xfrm>
            <a:off x="8185213"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Connection between </a:t>
            </a:r>
            <a:r>
              <a:rPr lang="en-US" dirty="0" err="1"/>
              <a:t>databricks</a:t>
            </a:r>
            <a:r>
              <a:rPr lang="en-US" dirty="0"/>
              <a:t> and snowflake</a:t>
            </a:r>
          </a:p>
        </p:txBody>
      </p:sp>
      <p:sp>
        <p:nvSpPr>
          <p:cNvPr id="6" name="Rectangle 5">
            <a:extLst>
              <a:ext uri="{FF2B5EF4-FFF2-40B4-BE49-F238E27FC236}">
                <a16:creationId xmlns:a16="http://schemas.microsoft.com/office/drawing/2014/main" id="{AE7AB717-5843-4F86-B384-314163600D28}"/>
              </a:ext>
            </a:extLst>
          </p:cNvPr>
          <p:cNvSpPr/>
          <p:nvPr/>
        </p:nvSpPr>
        <p:spPr>
          <a:xfrm>
            <a:off x="8185213" y="206213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Reading the data in the Tables into </a:t>
            </a:r>
            <a:r>
              <a:rPr lang="en-US" dirty="0" err="1"/>
              <a:t>Dataframes</a:t>
            </a:r>
            <a:endParaRPr lang="en-US" dirty="0"/>
          </a:p>
        </p:txBody>
      </p:sp>
      <p:sp>
        <p:nvSpPr>
          <p:cNvPr id="7" name="Rectangle 6">
            <a:extLst>
              <a:ext uri="{FF2B5EF4-FFF2-40B4-BE49-F238E27FC236}">
                <a16:creationId xmlns:a16="http://schemas.microsoft.com/office/drawing/2014/main" id="{8113769E-64D1-429A-8CD2-6C85909B93C3}"/>
              </a:ext>
            </a:extLst>
          </p:cNvPr>
          <p:cNvSpPr/>
          <p:nvPr/>
        </p:nvSpPr>
        <p:spPr>
          <a:xfrm>
            <a:off x="429270" y="2169985"/>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Write the data into snowflakes</a:t>
            </a:r>
          </a:p>
        </p:txBody>
      </p:sp>
      <p:sp>
        <p:nvSpPr>
          <p:cNvPr id="8" name="Rectangle 7">
            <a:extLst>
              <a:ext uri="{FF2B5EF4-FFF2-40B4-BE49-F238E27FC236}">
                <a16:creationId xmlns:a16="http://schemas.microsoft.com/office/drawing/2014/main" id="{76B3C8D5-F219-481B-B25E-9781D185CF6E}"/>
              </a:ext>
            </a:extLst>
          </p:cNvPr>
          <p:cNvSpPr/>
          <p:nvPr/>
        </p:nvSpPr>
        <p:spPr>
          <a:xfrm>
            <a:off x="408374"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Creating Views in Snowflake</a:t>
            </a:r>
          </a:p>
        </p:txBody>
      </p:sp>
      <p:sp>
        <p:nvSpPr>
          <p:cNvPr id="9" name="Rectangle 8">
            <a:extLst>
              <a:ext uri="{FF2B5EF4-FFF2-40B4-BE49-F238E27FC236}">
                <a16:creationId xmlns:a16="http://schemas.microsoft.com/office/drawing/2014/main" id="{98696A1A-28C4-4CB6-9B9B-DE61040B164F}"/>
              </a:ext>
            </a:extLst>
          </p:cNvPr>
          <p:cNvSpPr/>
          <p:nvPr/>
        </p:nvSpPr>
        <p:spPr>
          <a:xfrm>
            <a:off x="8233837"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Executing Views in Databrick</a:t>
            </a:r>
          </a:p>
        </p:txBody>
      </p:sp>
      <p:sp>
        <p:nvSpPr>
          <p:cNvPr id="10" name="Rectangle 9">
            <a:extLst>
              <a:ext uri="{FF2B5EF4-FFF2-40B4-BE49-F238E27FC236}">
                <a16:creationId xmlns:a16="http://schemas.microsoft.com/office/drawing/2014/main" id="{302D7E23-B7B3-4E55-8418-FFC3D673B0CE}"/>
              </a:ext>
            </a:extLst>
          </p:cNvPr>
          <p:cNvSpPr/>
          <p:nvPr/>
        </p:nvSpPr>
        <p:spPr>
          <a:xfrm>
            <a:off x="8206110" y="5672849"/>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Using the view tables in </a:t>
            </a:r>
            <a:r>
              <a:rPr lang="en-US" dirty="0" err="1"/>
              <a:t>PowerBI</a:t>
            </a:r>
            <a:r>
              <a:rPr lang="en-US" dirty="0"/>
              <a:t> for further analysis</a:t>
            </a:r>
          </a:p>
        </p:txBody>
      </p:sp>
      <p:sp>
        <p:nvSpPr>
          <p:cNvPr id="28" name="Arrow: Right 27">
            <a:extLst>
              <a:ext uri="{FF2B5EF4-FFF2-40B4-BE49-F238E27FC236}">
                <a16:creationId xmlns:a16="http://schemas.microsoft.com/office/drawing/2014/main" id="{BE83159B-8BEA-406C-8487-5F58D8A780D0}"/>
              </a:ext>
            </a:extLst>
          </p:cNvPr>
          <p:cNvSpPr/>
          <p:nvPr/>
        </p:nvSpPr>
        <p:spPr>
          <a:xfrm>
            <a:off x="3746378" y="520505"/>
            <a:ext cx="4417938"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D1502534-EEFA-4F88-8E35-07AB849F1C34}"/>
              </a:ext>
            </a:extLst>
          </p:cNvPr>
          <p:cNvSpPr/>
          <p:nvPr/>
        </p:nvSpPr>
        <p:spPr>
          <a:xfrm flipH="1" flipV="1">
            <a:off x="3767274" y="2397455"/>
            <a:ext cx="4376144" cy="193546"/>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19CD5D34-E8A5-4282-8B9C-8C35915ED5C3}"/>
              </a:ext>
            </a:extLst>
          </p:cNvPr>
          <p:cNvSpPr/>
          <p:nvPr/>
        </p:nvSpPr>
        <p:spPr>
          <a:xfrm>
            <a:off x="3767275" y="4118840"/>
            <a:ext cx="4417938"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6BFA0E3C-3A70-4FE4-B753-56B72EEB3885}"/>
              </a:ext>
            </a:extLst>
          </p:cNvPr>
          <p:cNvSpPr/>
          <p:nvPr/>
        </p:nvSpPr>
        <p:spPr>
          <a:xfrm>
            <a:off x="9854215" y="4675077"/>
            <a:ext cx="176662" cy="96770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1AB5E628-EADD-44CC-8B03-873FB0E40094}"/>
              </a:ext>
            </a:extLst>
          </p:cNvPr>
          <p:cNvSpPr/>
          <p:nvPr/>
        </p:nvSpPr>
        <p:spPr>
          <a:xfrm>
            <a:off x="9786781" y="1050519"/>
            <a:ext cx="176662" cy="96770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18BAFF72-A07E-47B3-A28A-F22422717FBF}"/>
              </a:ext>
            </a:extLst>
          </p:cNvPr>
          <p:cNvSpPr/>
          <p:nvPr/>
        </p:nvSpPr>
        <p:spPr>
          <a:xfrm>
            <a:off x="1778745" y="2985933"/>
            <a:ext cx="190732" cy="816746"/>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02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3D3CF6-96FC-4A84-B1CA-5E01E58AF3FE}"/>
              </a:ext>
            </a:extLst>
          </p:cNvPr>
          <p:cNvSpPr/>
          <p:nvPr/>
        </p:nvSpPr>
        <p:spPr>
          <a:xfrm>
            <a:off x="373361"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Loading the data from external source</a:t>
            </a:r>
          </a:p>
        </p:txBody>
      </p:sp>
      <p:sp>
        <p:nvSpPr>
          <p:cNvPr id="5" name="Rectangle 4">
            <a:extLst>
              <a:ext uri="{FF2B5EF4-FFF2-40B4-BE49-F238E27FC236}">
                <a16:creationId xmlns:a16="http://schemas.microsoft.com/office/drawing/2014/main" id="{7ABCB1F9-51D3-40EC-8D5E-A17312B52C52}"/>
              </a:ext>
            </a:extLst>
          </p:cNvPr>
          <p:cNvSpPr/>
          <p:nvPr/>
        </p:nvSpPr>
        <p:spPr>
          <a:xfrm>
            <a:off x="8185213"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Connection between </a:t>
            </a:r>
            <a:r>
              <a:rPr lang="en-US" dirty="0" err="1"/>
              <a:t>databricks</a:t>
            </a:r>
            <a:r>
              <a:rPr lang="en-US" dirty="0"/>
              <a:t> and snowflake</a:t>
            </a:r>
          </a:p>
        </p:txBody>
      </p:sp>
      <p:sp>
        <p:nvSpPr>
          <p:cNvPr id="6" name="Rectangle 5">
            <a:extLst>
              <a:ext uri="{FF2B5EF4-FFF2-40B4-BE49-F238E27FC236}">
                <a16:creationId xmlns:a16="http://schemas.microsoft.com/office/drawing/2014/main" id="{AE7AB717-5843-4F86-B384-314163600D28}"/>
              </a:ext>
            </a:extLst>
          </p:cNvPr>
          <p:cNvSpPr/>
          <p:nvPr/>
        </p:nvSpPr>
        <p:spPr>
          <a:xfrm>
            <a:off x="8185213" y="206213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Reading the data in the Tables into </a:t>
            </a:r>
            <a:r>
              <a:rPr lang="en-US" dirty="0" err="1"/>
              <a:t>Dataframes</a:t>
            </a:r>
            <a:endParaRPr lang="en-US" dirty="0"/>
          </a:p>
        </p:txBody>
      </p:sp>
      <p:sp>
        <p:nvSpPr>
          <p:cNvPr id="7" name="Rectangle 6">
            <a:extLst>
              <a:ext uri="{FF2B5EF4-FFF2-40B4-BE49-F238E27FC236}">
                <a16:creationId xmlns:a16="http://schemas.microsoft.com/office/drawing/2014/main" id="{8113769E-64D1-429A-8CD2-6C85909B93C3}"/>
              </a:ext>
            </a:extLst>
          </p:cNvPr>
          <p:cNvSpPr/>
          <p:nvPr/>
        </p:nvSpPr>
        <p:spPr>
          <a:xfrm>
            <a:off x="429270" y="2169985"/>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Write the data into snowflakes</a:t>
            </a:r>
          </a:p>
        </p:txBody>
      </p:sp>
      <p:sp>
        <p:nvSpPr>
          <p:cNvPr id="8" name="Rectangle 7">
            <a:extLst>
              <a:ext uri="{FF2B5EF4-FFF2-40B4-BE49-F238E27FC236}">
                <a16:creationId xmlns:a16="http://schemas.microsoft.com/office/drawing/2014/main" id="{76B3C8D5-F219-481B-B25E-9781D185CF6E}"/>
              </a:ext>
            </a:extLst>
          </p:cNvPr>
          <p:cNvSpPr/>
          <p:nvPr/>
        </p:nvSpPr>
        <p:spPr>
          <a:xfrm>
            <a:off x="408374"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Creating Views in Snowflake</a:t>
            </a:r>
          </a:p>
        </p:txBody>
      </p:sp>
      <p:sp>
        <p:nvSpPr>
          <p:cNvPr id="9" name="Rectangle 8">
            <a:extLst>
              <a:ext uri="{FF2B5EF4-FFF2-40B4-BE49-F238E27FC236}">
                <a16:creationId xmlns:a16="http://schemas.microsoft.com/office/drawing/2014/main" id="{98696A1A-28C4-4CB6-9B9B-DE61040B164F}"/>
              </a:ext>
            </a:extLst>
          </p:cNvPr>
          <p:cNvSpPr/>
          <p:nvPr/>
        </p:nvSpPr>
        <p:spPr>
          <a:xfrm>
            <a:off x="8233837"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Executing Views in Databrick</a:t>
            </a:r>
          </a:p>
        </p:txBody>
      </p:sp>
      <p:sp>
        <p:nvSpPr>
          <p:cNvPr id="10" name="Rectangle 9">
            <a:extLst>
              <a:ext uri="{FF2B5EF4-FFF2-40B4-BE49-F238E27FC236}">
                <a16:creationId xmlns:a16="http://schemas.microsoft.com/office/drawing/2014/main" id="{302D7E23-B7B3-4E55-8418-FFC3D673B0CE}"/>
              </a:ext>
            </a:extLst>
          </p:cNvPr>
          <p:cNvSpPr/>
          <p:nvPr/>
        </p:nvSpPr>
        <p:spPr>
          <a:xfrm>
            <a:off x="8206110" y="5672849"/>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Using the view tables in </a:t>
            </a:r>
            <a:r>
              <a:rPr lang="en-US" dirty="0" err="1"/>
              <a:t>PowerBI</a:t>
            </a:r>
            <a:r>
              <a:rPr lang="en-US" dirty="0"/>
              <a:t> for further analysis</a:t>
            </a:r>
          </a:p>
        </p:txBody>
      </p:sp>
      <p:sp>
        <p:nvSpPr>
          <p:cNvPr id="28" name="Arrow: Right 27">
            <a:extLst>
              <a:ext uri="{FF2B5EF4-FFF2-40B4-BE49-F238E27FC236}">
                <a16:creationId xmlns:a16="http://schemas.microsoft.com/office/drawing/2014/main" id="{BE83159B-8BEA-406C-8487-5F58D8A780D0}"/>
              </a:ext>
            </a:extLst>
          </p:cNvPr>
          <p:cNvSpPr/>
          <p:nvPr/>
        </p:nvSpPr>
        <p:spPr>
          <a:xfrm>
            <a:off x="3868614" y="520505"/>
            <a:ext cx="4295701"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D1502534-EEFA-4F88-8E35-07AB849F1C34}"/>
              </a:ext>
            </a:extLst>
          </p:cNvPr>
          <p:cNvSpPr/>
          <p:nvPr/>
        </p:nvSpPr>
        <p:spPr>
          <a:xfrm flipH="1" flipV="1">
            <a:off x="3767274" y="2397455"/>
            <a:ext cx="4376144" cy="193546"/>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19CD5D34-E8A5-4282-8B9C-8C35915ED5C3}"/>
              </a:ext>
            </a:extLst>
          </p:cNvPr>
          <p:cNvSpPr/>
          <p:nvPr/>
        </p:nvSpPr>
        <p:spPr>
          <a:xfrm>
            <a:off x="3767275" y="4118840"/>
            <a:ext cx="4417938"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6BFA0E3C-3A70-4FE4-B753-56B72EEB3885}"/>
              </a:ext>
            </a:extLst>
          </p:cNvPr>
          <p:cNvSpPr/>
          <p:nvPr/>
        </p:nvSpPr>
        <p:spPr>
          <a:xfrm>
            <a:off x="9854215" y="4675077"/>
            <a:ext cx="176662" cy="96770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1AB5E628-EADD-44CC-8B03-873FB0E40094}"/>
              </a:ext>
            </a:extLst>
          </p:cNvPr>
          <p:cNvSpPr/>
          <p:nvPr/>
        </p:nvSpPr>
        <p:spPr>
          <a:xfrm>
            <a:off x="9786781" y="1050519"/>
            <a:ext cx="176662" cy="96770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18BAFF72-A07E-47B3-A28A-F22422717FBF}"/>
              </a:ext>
            </a:extLst>
          </p:cNvPr>
          <p:cNvSpPr/>
          <p:nvPr/>
        </p:nvSpPr>
        <p:spPr>
          <a:xfrm>
            <a:off x="1778745" y="2985933"/>
            <a:ext cx="190732" cy="816746"/>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B3F6747-78D9-4866-84E3-8151BD2A2F4A}"/>
              </a:ext>
            </a:extLst>
          </p:cNvPr>
          <p:cNvSpPr/>
          <p:nvPr/>
        </p:nvSpPr>
        <p:spPr>
          <a:xfrm>
            <a:off x="295422" y="112542"/>
            <a:ext cx="3573193" cy="10691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629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4B76-94FD-403E-95E6-FA6970956C5E}"/>
              </a:ext>
            </a:extLst>
          </p:cNvPr>
          <p:cNvSpPr>
            <a:spLocks noGrp="1"/>
          </p:cNvSpPr>
          <p:nvPr>
            <p:ph type="title"/>
          </p:nvPr>
        </p:nvSpPr>
        <p:spPr>
          <a:xfrm>
            <a:off x="552450" y="199230"/>
            <a:ext cx="10515600" cy="1325563"/>
          </a:xfrm>
        </p:spPr>
        <p:txBody>
          <a:bodyPr/>
          <a:lstStyle/>
          <a:p>
            <a:r>
              <a:rPr lang="en-US" dirty="0"/>
              <a:t>Loading data from external source</a:t>
            </a:r>
          </a:p>
        </p:txBody>
      </p:sp>
      <p:pic>
        <p:nvPicPr>
          <p:cNvPr id="8" name="Picture 7">
            <a:extLst>
              <a:ext uri="{FF2B5EF4-FFF2-40B4-BE49-F238E27FC236}">
                <a16:creationId xmlns:a16="http://schemas.microsoft.com/office/drawing/2014/main" id="{3BDFD799-CD5C-4391-A9DF-D27F46C1F438}"/>
              </a:ext>
            </a:extLst>
          </p:cNvPr>
          <p:cNvPicPr>
            <a:picLocks noChangeAspect="1"/>
          </p:cNvPicPr>
          <p:nvPr/>
        </p:nvPicPr>
        <p:blipFill>
          <a:blip r:embed="rId2"/>
          <a:stretch>
            <a:fillRect/>
          </a:stretch>
        </p:blipFill>
        <p:spPr>
          <a:xfrm>
            <a:off x="1500326" y="3388310"/>
            <a:ext cx="9567722" cy="3505200"/>
          </a:xfrm>
          <a:prstGeom prst="rect">
            <a:avLst/>
          </a:prstGeom>
        </p:spPr>
      </p:pic>
      <p:pic>
        <p:nvPicPr>
          <p:cNvPr id="10" name="Picture 9">
            <a:extLst>
              <a:ext uri="{FF2B5EF4-FFF2-40B4-BE49-F238E27FC236}">
                <a16:creationId xmlns:a16="http://schemas.microsoft.com/office/drawing/2014/main" id="{8E954DE7-0B5A-43FE-8A6B-0CBC974C961C}"/>
              </a:ext>
            </a:extLst>
          </p:cNvPr>
          <p:cNvPicPr>
            <a:picLocks noChangeAspect="1"/>
          </p:cNvPicPr>
          <p:nvPr/>
        </p:nvPicPr>
        <p:blipFill>
          <a:blip r:embed="rId3"/>
          <a:stretch>
            <a:fillRect/>
          </a:stretch>
        </p:blipFill>
        <p:spPr>
          <a:xfrm>
            <a:off x="1643061" y="1171575"/>
            <a:ext cx="9424987" cy="1657350"/>
          </a:xfrm>
          <a:prstGeom prst="rect">
            <a:avLst/>
          </a:prstGeom>
        </p:spPr>
      </p:pic>
      <p:sp>
        <p:nvSpPr>
          <p:cNvPr id="11" name="Arrow: Down 10">
            <a:extLst>
              <a:ext uri="{FF2B5EF4-FFF2-40B4-BE49-F238E27FC236}">
                <a16:creationId xmlns:a16="http://schemas.microsoft.com/office/drawing/2014/main" id="{97F15C11-4C32-4D95-9825-DEC8A7FFE2C4}"/>
              </a:ext>
            </a:extLst>
          </p:cNvPr>
          <p:cNvSpPr/>
          <p:nvPr/>
        </p:nvSpPr>
        <p:spPr>
          <a:xfrm>
            <a:off x="5915024" y="2828925"/>
            <a:ext cx="592307" cy="52387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73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3D3CF6-96FC-4A84-B1CA-5E01E58AF3FE}"/>
              </a:ext>
            </a:extLst>
          </p:cNvPr>
          <p:cNvSpPr/>
          <p:nvPr/>
        </p:nvSpPr>
        <p:spPr>
          <a:xfrm>
            <a:off x="387477"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Loading the data from external source</a:t>
            </a:r>
          </a:p>
        </p:txBody>
      </p:sp>
      <p:sp>
        <p:nvSpPr>
          <p:cNvPr id="5" name="Rectangle 4">
            <a:extLst>
              <a:ext uri="{FF2B5EF4-FFF2-40B4-BE49-F238E27FC236}">
                <a16:creationId xmlns:a16="http://schemas.microsoft.com/office/drawing/2014/main" id="{7ABCB1F9-51D3-40EC-8D5E-A17312B52C52}"/>
              </a:ext>
            </a:extLst>
          </p:cNvPr>
          <p:cNvSpPr/>
          <p:nvPr/>
        </p:nvSpPr>
        <p:spPr>
          <a:xfrm>
            <a:off x="8126212" y="262539"/>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Connection between </a:t>
            </a:r>
            <a:r>
              <a:rPr lang="en-US" sz="2400" dirty="0" err="1"/>
              <a:t>databricks</a:t>
            </a:r>
            <a:r>
              <a:rPr lang="en-US" sz="2400" dirty="0"/>
              <a:t> and snowflake</a:t>
            </a:r>
          </a:p>
        </p:txBody>
      </p:sp>
      <p:sp>
        <p:nvSpPr>
          <p:cNvPr id="6" name="Rectangle 5">
            <a:extLst>
              <a:ext uri="{FF2B5EF4-FFF2-40B4-BE49-F238E27FC236}">
                <a16:creationId xmlns:a16="http://schemas.microsoft.com/office/drawing/2014/main" id="{AE7AB717-5843-4F86-B384-314163600D28}"/>
              </a:ext>
            </a:extLst>
          </p:cNvPr>
          <p:cNvSpPr/>
          <p:nvPr/>
        </p:nvSpPr>
        <p:spPr>
          <a:xfrm>
            <a:off x="8185213" y="206213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Reading the data in the Tables into </a:t>
            </a:r>
            <a:r>
              <a:rPr lang="en-US" dirty="0" err="1"/>
              <a:t>Dataframes</a:t>
            </a:r>
            <a:endParaRPr lang="en-US" dirty="0"/>
          </a:p>
        </p:txBody>
      </p:sp>
      <p:sp>
        <p:nvSpPr>
          <p:cNvPr id="7" name="Rectangle 6">
            <a:extLst>
              <a:ext uri="{FF2B5EF4-FFF2-40B4-BE49-F238E27FC236}">
                <a16:creationId xmlns:a16="http://schemas.microsoft.com/office/drawing/2014/main" id="{8113769E-64D1-429A-8CD2-6C85909B93C3}"/>
              </a:ext>
            </a:extLst>
          </p:cNvPr>
          <p:cNvSpPr/>
          <p:nvPr/>
        </p:nvSpPr>
        <p:spPr>
          <a:xfrm>
            <a:off x="429270" y="2169985"/>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Write the data into snowflakes</a:t>
            </a:r>
          </a:p>
        </p:txBody>
      </p:sp>
      <p:sp>
        <p:nvSpPr>
          <p:cNvPr id="8" name="Rectangle 7">
            <a:extLst>
              <a:ext uri="{FF2B5EF4-FFF2-40B4-BE49-F238E27FC236}">
                <a16:creationId xmlns:a16="http://schemas.microsoft.com/office/drawing/2014/main" id="{76B3C8D5-F219-481B-B25E-9781D185CF6E}"/>
              </a:ext>
            </a:extLst>
          </p:cNvPr>
          <p:cNvSpPr/>
          <p:nvPr/>
        </p:nvSpPr>
        <p:spPr>
          <a:xfrm>
            <a:off x="408374"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Creating Views in Snowflake</a:t>
            </a:r>
          </a:p>
        </p:txBody>
      </p:sp>
      <p:sp>
        <p:nvSpPr>
          <p:cNvPr id="9" name="Rectangle 8">
            <a:extLst>
              <a:ext uri="{FF2B5EF4-FFF2-40B4-BE49-F238E27FC236}">
                <a16:creationId xmlns:a16="http://schemas.microsoft.com/office/drawing/2014/main" id="{98696A1A-28C4-4CB6-9B9B-DE61040B164F}"/>
              </a:ext>
            </a:extLst>
          </p:cNvPr>
          <p:cNvSpPr/>
          <p:nvPr/>
        </p:nvSpPr>
        <p:spPr>
          <a:xfrm>
            <a:off x="8233837"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Executing Views in Databrick</a:t>
            </a:r>
          </a:p>
        </p:txBody>
      </p:sp>
      <p:sp>
        <p:nvSpPr>
          <p:cNvPr id="10" name="Rectangle 9">
            <a:extLst>
              <a:ext uri="{FF2B5EF4-FFF2-40B4-BE49-F238E27FC236}">
                <a16:creationId xmlns:a16="http://schemas.microsoft.com/office/drawing/2014/main" id="{302D7E23-B7B3-4E55-8418-FFC3D673B0CE}"/>
              </a:ext>
            </a:extLst>
          </p:cNvPr>
          <p:cNvSpPr/>
          <p:nvPr/>
        </p:nvSpPr>
        <p:spPr>
          <a:xfrm>
            <a:off x="8206110" y="5672849"/>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Using the view tables in </a:t>
            </a:r>
            <a:r>
              <a:rPr lang="en-US" dirty="0" err="1"/>
              <a:t>PowerBI</a:t>
            </a:r>
            <a:r>
              <a:rPr lang="en-US" dirty="0"/>
              <a:t> for further analysis</a:t>
            </a:r>
          </a:p>
        </p:txBody>
      </p:sp>
      <p:sp>
        <p:nvSpPr>
          <p:cNvPr id="28" name="Arrow: Right 27">
            <a:extLst>
              <a:ext uri="{FF2B5EF4-FFF2-40B4-BE49-F238E27FC236}">
                <a16:creationId xmlns:a16="http://schemas.microsoft.com/office/drawing/2014/main" id="{BE83159B-8BEA-406C-8487-5F58D8A780D0}"/>
              </a:ext>
            </a:extLst>
          </p:cNvPr>
          <p:cNvSpPr/>
          <p:nvPr/>
        </p:nvSpPr>
        <p:spPr>
          <a:xfrm>
            <a:off x="3725480" y="590201"/>
            <a:ext cx="4293105" cy="193546"/>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D1502534-EEFA-4F88-8E35-07AB849F1C34}"/>
              </a:ext>
            </a:extLst>
          </p:cNvPr>
          <p:cNvSpPr/>
          <p:nvPr/>
        </p:nvSpPr>
        <p:spPr>
          <a:xfrm flipH="1" flipV="1">
            <a:off x="3767274" y="2397455"/>
            <a:ext cx="4376144" cy="193546"/>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19CD5D34-E8A5-4282-8B9C-8C35915ED5C3}"/>
              </a:ext>
            </a:extLst>
          </p:cNvPr>
          <p:cNvSpPr/>
          <p:nvPr/>
        </p:nvSpPr>
        <p:spPr>
          <a:xfrm>
            <a:off x="3767275" y="4118840"/>
            <a:ext cx="4417938"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6BFA0E3C-3A70-4FE4-B753-56B72EEB3885}"/>
              </a:ext>
            </a:extLst>
          </p:cNvPr>
          <p:cNvSpPr/>
          <p:nvPr/>
        </p:nvSpPr>
        <p:spPr>
          <a:xfrm>
            <a:off x="9854215" y="4675077"/>
            <a:ext cx="176662" cy="96770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18BAFF72-A07E-47B3-A28A-F22422717FBF}"/>
              </a:ext>
            </a:extLst>
          </p:cNvPr>
          <p:cNvSpPr/>
          <p:nvPr/>
        </p:nvSpPr>
        <p:spPr>
          <a:xfrm>
            <a:off x="1778745" y="2985933"/>
            <a:ext cx="190732" cy="816746"/>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940D05EF-59E1-4273-BB4B-C1EF00BDFE84}"/>
              </a:ext>
            </a:extLst>
          </p:cNvPr>
          <p:cNvSpPr/>
          <p:nvPr/>
        </p:nvSpPr>
        <p:spPr>
          <a:xfrm>
            <a:off x="8018586" y="126609"/>
            <a:ext cx="3553256" cy="10886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E432DE5C-C7C3-4BCB-AE79-E68E6D6CA3F5}"/>
              </a:ext>
            </a:extLst>
          </p:cNvPr>
          <p:cNvSpPr/>
          <p:nvPr/>
        </p:nvSpPr>
        <p:spPr>
          <a:xfrm>
            <a:off x="9854215" y="1266092"/>
            <a:ext cx="190117" cy="796038"/>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15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0C2C-AA98-4211-871A-55C5F1247AB4}"/>
              </a:ext>
            </a:extLst>
          </p:cNvPr>
          <p:cNvSpPr>
            <a:spLocks noGrp="1"/>
          </p:cNvSpPr>
          <p:nvPr>
            <p:ph type="title"/>
          </p:nvPr>
        </p:nvSpPr>
        <p:spPr>
          <a:xfrm>
            <a:off x="838200" y="565794"/>
            <a:ext cx="10267765" cy="778251"/>
          </a:xfrm>
        </p:spPr>
        <p:txBody>
          <a:bodyPr>
            <a:normAutofit fontScale="90000"/>
          </a:bodyPr>
          <a:lstStyle/>
          <a:p>
            <a:r>
              <a:rPr lang="en-US" dirty="0"/>
              <a:t>Connection between </a:t>
            </a:r>
            <a:r>
              <a:rPr lang="en-US" dirty="0" err="1"/>
              <a:t>databricks</a:t>
            </a:r>
            <a:r>
              <a:rPr lang="en-US" dirty="0"/>
              <a:t> and snowflake</a:t>
            </a:r>
          </a:p>
        </p:txBody>
      </p:sp>
      <p:pic>
        <p:nvPicPr>
          <p:cNvPr id="5" name="Content Placeholder 4" descr="Logo, company name&#10;&#10;Description automatically generated">
            <a:extLst>
              <a:ext uri="{FF2B5EF4-FFF2-40B4-BE49-F238E27FC236}">
                <a16:creationId xmlns:a16="http://schemas.microsoft.com/office/drawing/2014/main" id="{702E5598-0923-4753-86EB-F1B173A2966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7380" y="1940908"/>
            <a:ext cx="2143125" cy="2233119"/>
          </a:xfrm>
        </p:spPr>
      </p:pic>
      <p:pic>
        <p:nvPicPr>
          <p:cNvPr id="10" name="Picture 9" descr="A picture containing logo&#10;&#10;Description automatically generated">
            <a:extLst>
              <a:ext uri="{FF2B5EF4-FFF2-40B4-BE49-F238E27FC236}">
                <a16:creationId xmlns:a16="http://schemas.microsoft.com/office/drawing/2014/main" id="{AE2FB6B5-1C3E-46DE-92A0-B325BE6A210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34271" y="2501823"/>
            <a:ext cx="3339865" cy="1325562"/>
          </a:xfrm>
          <a:prstGeom prst="rect">
            <a:avLst/>
          </a:prstGeom>
        </p:spPr>
      </p:pic>
      <p:sp>
        <p:nvSpPr>
          <p:cNvPr id="12" name="TextBox 11">
            <a:extLst>
              <a:ext uri="{FF2B5EF4-FFF2-40B4-BE49-F238E27FC236}">
                <a16:creationId xmlns:a16="http://schemas.microsoft.com/office/drawing/2014/main" id="{7F9EF38B-6780-4FF9-B3D9-E61103BD2872}"/>
              </a:ext>
            </a:extLst>
          </p:cNvPr>
          <p:cNvSpPr txBox="1"/>
          <p:nvPr/>
        </p:nvSpPr>
        <p:spPr>
          <a:xfrm>
            <a:off x="3392332" y="4424248"/>
            <a:ext cx="6267635" cy="2308324"/>
          </a:xfrm>
          <a:prstGeom prst="rect">
            <a:avLst/>
          </a:prstGeom>
          <a:noFill/>
        </p:spPr>
        <p:txBody>
          <a:bodyPr wrap="square" rtlCol="0">
            <a:spAutoFit/>
          </a:bodyPr>
          <a:lstStyle/>
          <a:p>
            <a:r>
              <a:rPr lang="en-US" dirty="0" err="1">
                <a:highlight>
                  <a:srgbClr val="C0C0C0"/>
                </a:highlight>
              </a:rPr>
              <a:t>val</a:t>
            </a:r>
            <a:r>
              <a:rPr lang="en-US" dirty="0">
                <a:highlight>
                  <a:srgbClr val="C0C0C0"/>
                </a:highlight>
              </a:rPr>
              <a:t> options = Map(</a:t>
            </a:r>
          </a:p>
          <a:p>
            <a:r>
              <a:rPr lang="en-US" dirty="0">
                <a:highlight>
                  <a:srgbClr val="C0C0C0"/>
                </a:highlight>
              </a:rPr>
              <a:t>  "</a:t>
            </a:r>
            <a:r>
              <a:rPr lang="en-US" dirty="0" err="1">
                <a:highlight>
                  <a:srgbClr val="C0C0C0"/>
                </a:highlight>
              </a:rPr>
              <a:t>sfUrl</a:t>
            </a:r>
            <a:r>
              <a:rPr lang="en-US" dirty="0">
                <a:highlight>
                  <a:srgbClr val="C0C0C0"/>
                </a:highlight>
              </a:rPr>
              <a:t>" -&gt; "pq23550.us-east-2.aws.snowflakecomputing.com",</a:t>
            </a:r>
          </a:p>
          <a:p>
            <a:r>
              <a:rPr lang="en-US" dirty="0">
                <a:highlight>
                  <a:srgbClr val="C0C0C0"/>
                </a:highlight>
              </a:rPr>
              <a:t>  "</a:t>
            </a:r>
            <a:r>
              <a:rPr lang="en-US" dirty="0" err="1">
                <a:highlight>
                  <a:srgbClr val="C0C0C0"/>
                </a:highlight>
              </a:rPr>
              <a:t>sfUser</a:t>
            </a:r>
            <a:r>
              <a:rPr lang="en-US" dirty="0">
                <a:highlight>
                  <a:srgbClr val="C0C0C0"/>
                </a:highlight>
              </a:rPr>
              <a:t>" -&gt; "</a:t>
            </a:r>
            <a:r>
              <a:rPr lang="en-US" dirty="0" err="1">
                <a:highlight>
                  <a:srgbClr val="C0C0C0"/>
                </a:highlight>
              </a:rPr>
              <a:t>manojd</a:t>
            </a:r>
            <a:r>
              <a:rPr lang="en-US" dirty="0">
                <a:highlight>
                  <a:srgbClr val="C0C0C0"/>
                </a:highlight>
              </a:rPr>
              <a:t>",</a:t>
            </a:r>
          </a:p>
          <a:p>
            <a:r>
              <a:rPr lang="en-US" dirty="0">
                <a:highlight>
                  <a:srgbClr val="C0C0C0"/>
                </a:highlight>
              </a:rPr>
              <a:t>  "</a:t>
            </a:r>
            <a:r>
              <a:rPr lang="en-US" dirty="0" err="1">
                <a:highlight>
                  <a:srgbClr val="C0C0C0"/>
                </a:highlight>
              </a:rPr>
              <a:t>sfPassword</a:t>
            </a:r>
            <a:r>
              <a:rPr lang="en-US" dirty="0">
                <a:highlight>
                  <a:srgbClr val="C0C0C0"/>
                </a:highlight>
              </a:rPr>
              <a:t>" -&gt; "Dash@_007",</a:t>
            </a:r>
          </a:p>
          <a:p>
            <a:r>
              <a:rPr lang="en-US" dirty="0">
                <a:highlight>
                  <a:srgbClr val="C0C0C0"/>
                </a:highlight>
              </a:rPr>
              <a:t>  "</a:t>
            </a:r>
            <a:r>
              <a:rPr lang="en-US" dirty="0" err="1">
                <a:highlight>
                  <a:srgbClr val="C0C0C0"/>
                </a:highlight>
              </a:rPr>
              <a:t>sfDatabase</a:t>
            </a:r>
            <a:r>
              <a:rPr lang="en-US" dirty="0">
                <a:highlight>
                  <a:srgbClr val="C0C0C0"/>
                </a:highlight>
              </a:rPr>
              <a:t>" -&gt; "AIR_TRAVEL",</a:t>
            </a:r>
          </a:p>
          <a:p>
            <a:r>
              <a:rPr lang="en-US" dirty="0">
                <a:highlight>
                  <a:srgbClr val="C0C0C0"/>
                </a:highlight>
              </a:rPr>
              <a:t>  "</a:t>
            </a:r>
            <a:r>
              <a:rPr lang="en-US" dirty="0" err="1">
                <a:highlight>
                  <a:srgbClr val="C0C0C0"/>
                </a:highlight>
              </a:rPr>
              <a:t>sfSchema</a:t>
            </a:r>
            <a:r>
              <a:rPr lang="en-US" dirty="0">
                <a:highlight>
                  <a:srgbClr val="C0C0C0"/>
                </a:highlight>
              </a:rPr>
              <a:t>" -&gt; "PUBLIC",</a:t>
            </a:r>
          </a:p>
          <a:p>
            <a:r>
              <a:rPr lang="en-US" dirty="0">
                <a:highlight>
                  <a:srgbClr val="C0C0C0"/>
                </a:highlight>
              </a:rPr>
              <a:t>  "</a:t>
            </a:r>
            <a:r>
              <a:rPr lang="en-US" dirty="0" err="1">
                <a:highlight>
                  <a:srgbClr val="C0C0C0"/>
                </a:highlight>
              </a:rPr>
              <a:t>sfWarehouse</a:t>
            </a:r>
            <a:r>
              <a:rPr lang="en-US" dirty="0">
                <a:highlight>
                  <a:srgbClr val="C0C0C0"/>
                </a:highlight>
              </a:rPr>
              <a:t>" -&gt; "NORTHWOODS_DWH_01"</a:t>
            </a:r>
          </a:p>
          <a:p>
            <a:r>
              <a:rPr lang="en-US" dirty="0">
                <a:highlight>
                  <a:srgbClr val="C0C0C0"/>
                </a:highlight>
              </a:rPr>
              <a:t>)</a:t>
            </a:r>
          </a:p>
        </p:txBody>
      </p:sp>
      <p:sp>
        <p:nvSpPr>
          <p:cNvPr id="13" name="Arrow: Left-Right 12">
            <a:extLst>
              <a:ext uri="{FF2B5EF4-FFF2-40B4-BE49-F238E27FC236}">
                <a16:creationId xmlns:a16="http://schemas.microsoft.com/office/drawing/2014/main" id="{2F05ACEE-3EB9-48AD-A8F5-EA270EAAD1A7}"/>
              </a:ext>
            </a:extLst>
          </p:cNvPr>
          <p:cNvSpPr/>
          <p:nvPr/>
        </p:nvSpPr>
        <p:spPr>
          <a:xfrm>
            <a:off x="2938509" y="2681051"/>
            <a:ext cx="4971495" cy="1074204"/>
          </a:xfrm>
          <a:prstGeom prst="leftRightArrow">
            <a:avLst>
              <a:gd name="adj1" fmla="val 50000"/>
              <a:gd name="adj2" fmla="val 45684"/>
            </a:avLst>
          </a:prstGeom>
          <a:solidFill>
            <a:srgbClr val="0070C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Connectors</a:t>
            </a:r>
          </a:p>
        </p:txBody>
      </p:sp>
    </p:spTree>
    <p:extLst>
      <p:ext uri="{BB962C8B-B14F-4D97-AF65-F5344CB8AC3E}">
        <p14:creationId xmlns:p14="http://schemas.microsoft.com/office/powerpoint/2010/main" val="2649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3D3CF6-96FC-4A84-B1CA-5E01E58AF3FE}"/>
              </a:ext>
            </a:extLst>
          </p:cNvPr>
          <p:cNvSpPr/>
          <p:nvPr/>
        </p:nvSpPr>
        <p:spPr>
          <a:xfrm>
            <a:off x="387477"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Loading the data from external source</a:t>
            </a:r>
          </a:p>
        </p:txBody>
      </p:sp>
      <p:sp>
        <p:nvSpPr>
          <p:cNvPr id="5" name="Rectangle 4">
            <a:extLst>
              <a:ext uri="{FF2B5EF4-FFF2-40B4-BE49-F238E27FC236}">
                <a16:creationId xmlns:a16="http://schemas.microsoft.com/office/drawing/2014/main" id="{7ABCB1F9-51D3-40EC-8D5E-A17312B52C52}"/>
              </a:ext>
            </a:extLst>
          </p:cNvPr>
          <p:cNvSpPr/>
          <p:nvPr/>
        </p:nvSpPr>
        <p:spPr>
          <a:xfrm>
            <a:off x="8185213" y="233773"/>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Connection between </a:t>
            </a:r>
            <a:r>
              <a:rPr lang="en-US" dirty="0" err="1"/>
              <a:t>databricks</a:t>
            </a:r>
            <a:r>
              <a:rPr lang="en-US" dirty="0"/>
              <a:t> and snowflake</a:t>
            </a:r>
          </a:p>
        </p:txBody>
      </p:sp>
      <p:sp>
        <p:nvSpPr>
          <p:cNvPr id="6" name="Rectangle 5">
            <a:extLst>
              <a:ext uri="{FF2B5EF4-FFF2-40B4-BE49-F238E27FC236}">
                <a16:creationId xmlns:a16="http://schemas.microsoft.com/office/drawing/2014/main" id="{AE7AB717-5843-4F86-B384-314163600D28}"/>
              </a:ext>
            </a:extLst>
          </p:cNvPr>
          <p:cNvSpPr/>
          <p:nvPr/>
        </p:nvSpPr>
        <p:spPr>
          <a:xfrm>
            <a:off x="8185213" y="206213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Reading the data in the Tables into </a:t>
            </a:r>
            <a:r>
              <a:rPr lang="en-US" sz="2400" dirty="0" err="1"/>
              <a:t>Dataframes</a:t>
            </a:r>
            <a:endParaRPr lang="en-US" sz="2400" dirty="0"/>
          </a:p>
        </p:txBody>
      </p:sp>
      <p:sp>
        <p:nvSpPr>
          <p:cNvPr id="7" name="Rectangle 6">
            <a:extLst>
              <a:ext uri="{FF2B5EF4-FFF2-40B4-BE49-F238E27FC236}">
                <a16:creationId xmlns:a16="http://schemas.microsoft.com/office/drawing/2014/main" id="{8113769E-64D1-429A-8CD2-6C85909B93C3}"/>
              </a:ext>
            </a:extLst>
          </p:cNvPr>
          <p:cNvSpPr/>
          <p:nvPr/>
        </p:nvSpPr>
        <p:spPr>
          <a:xfrm>
            <a:off x="429270" y="2169985"/>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Write the data into snowflakes</a:t>
            </a:r>
          </a:p>
        </p:txBody>
      </p:sp>
      <p:sp>
        <p:nvSpPr>
          <p:cNvPr id="8" name="Rectangle 7">
            <a:extLst>
              <a:ext uri="{FF2B5EF4-FFF2-40B4-BE49-F238E27FC236}">
                <a16:creationId xmlns:a16="http://schemas.microsoft.com/office/drawing/2014/main" id="{76B3C8D5-F219-481B-B25E-9781D185CF6E}"/>
              </a:ext>
            </a:extLst>
          </p:cNvPr>
          <p:cNvSpPr/>
          <p:nvPr/>
        </p:nvSpPr>
        <p:spPr>
          <a:xfrm>
            <a:off x="408374"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Creating Views in Snowflake</a:t>
            </a:r>
          </a:p>
        </p:txBody>
      </p:sp>
      <p:sp>
        <p:nvSpPr>
          <p:cNvPr id="9" name="Rectangle 8">
            <a:extLst>
              <a:ext uri="{FF2B5EF4-FFF2-40B4-BE49-F238E27FC236}">
                <a16:creationId xmlns:a16="http://schemas.microsoft.com/office/drawing/2014/main" id="{98696A1A-28C4-4CB6-9B9B-DE61040B164F}"/>
              </a:ext>
            </a:extLst>
          </p:cNvPr>
          <p:cNvSpPr/>
          <p:nvPr/>
        </p:nvSpPr>
        <p:spPr>
          <a:xfrm>
            <a:off x="8233837" y="3810200"/>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Executing Views in Databrick</a:t>
            </a:r>
          </a:p>
        </p:txBody>
      </p:sp>
      <p:sp>
        <p:nvSpPr>
          <p:cNvPr id="10" name="Rectangle 9">
            <a:extLst>
              <a:ext uri="{FF2B5EF4-FFF2-40B4-BE49-F238E27FC236}">
                <a16:creationId xmlns:a16="http://schemas.microsoft.com/office/drawing/2014/main" id="{302D7E23-B7B3-4E55-8418-FFC3D673B0CE}"/>
              </a:ext>
            </a:extLst>
          </p:cNvPr>
          <p:cNvSpPr/>
          <p:nvPr/>
        </p:nvSpPr>
        <p:spPr>
          <a:xfrm>
            <a:off x="8206110" y="5672849"/>
            <a:ext cx="3338004" cy="816746"/>
          </a:xfrm>
          <a:prstGeom prst="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Using the view tables in </a:t>
            </a:r>
            <a:r>
              <a:rPr lang="en-US" dirty="0" err="1"/>
              <a:t>PowerBI</a:t>
            </a:r>
            <a:r>
              <a:rPr lang="en-US" dirty="0"/>
              <a:t> for further analysis</a:t>
            </a:r>
          </a:p>
        </p:txBody>
      </p:sp>
      <p:sp>
        <p:nvSpPr>
          <p:cNvPr id="28" name="Arrow: Right 27">
            <a:extLst>
              <a:ext uri="{FF2B5EF4-FFF2-40B4-BE49-F238E27FC236}">
                <a16:creationId xmlns:a16="http://schemas.microsoft.com/office/drawing/2014/main" id="{BE83159B-8BEA-406C-8487-5F58D8A780D0}"/>
              </a:ext>
            </a:extLst>
          </p:cNvPr>
          <p:cNvSpPr/>
          <p:nvPr/>
        </p:nvSpPr>
        <p:spPr>
          <a:xfrm>
            <a:off x="3746378" y="520505"/>
            <a:ext cx="4417938"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D1502534-EEFA-4F88-8E35-07AB849F1C34}"/>
              </a:ext>
            </a:extLst>
          </p:cNvPr>
          <p:cNvSpPr/>
          <p:nvPr/>
        </p:nvSpPr>
        <p:spPr>
          <a:xfrm flipH="1" flipV="1">
            <a:off x="3767274" y="2397453"/>
            <a:ext cx="4300344"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19CD5D34-E8A5-4282-8B9C-8C35915ED5C3}"/>
              </a:ext>
            </a:extLst>
          </p:cNvPr>
          <p:cNvSpPr/>
          <p:nvPr/>
        </p:nvSpPr>
        <p:spPr>
          <a:xfrm>
            <a:off x="3767275" y="4118840"/>
            <a:ext cx="4417938" cy="193545"/>
          </a:xfrm>
          <a:prstGeom prst="right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6BFA0E3C-3A70-4FE4-B753-56B72EEB3885}"/>
              </a:ext>
            </a:extLst>
          </p:cNvPr>
          <p:cNvSpPr/>
          <p:nvPr/>
        </p:nvSpPr>
        <p:spPr>
          <a:xfrm>
            <a:off x="9854215" y="4675077"/>
            <a:ext cx="176662" cy="967707"/>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1AB5E628-EADD-44CC-8B03-873FB0E40094}"/>
              </a:ext>
            </a:extLst>
          </p:cNvPr>
          <p:cNvSpPr/>
          <p:nvPr/>
        </p:nvSpPr>
        <p:spPr>
          <a:xfrm>
            <a:off x="9854213" y="1060573"/>
            <a:ext cx="176664" cy="816746"/>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18BAFF72-A07E-47B3-A28A-F22422717FBF}"/>
              </a:ext>
            </a:extLst>
          </p:cNvPr>
          <p:cNvSpPr/>
          <p:nvPr/>
        </p:nvSpPr>
        <p:spPr>
          <a:xfrm>
            <a:off x="1865747" y="3112927"/>
            <a:ext cx="174068" cy="690549"/>
          </a:xfrm>
          <a:prstGeom prst="downArrow">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EDE930-BDCA-4BAA-86BB-2039675B8874}"/>
              </a:ext>
            </a:extLst>
          </p:cNvPr>
          <p:cNvSpPr/>
          <p:nvPr/>
        </p:nvSpPr>
        <p:spPr>
          <a:xfrm>
            <a:off x="8067618" y="1934533"/>
            <a:ext cx="3573193" cy="10691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935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2374-576B-4CEB-B05B-59EB2971E1F2}"/>
              </a:ext>
            </a:extLst>
          </p:cNvPr>
          <p:cNvSpPr>
            <a:spLocks noGrp="1"/>
          </p:cNvSpPr>
          <p:nvPr>
            <p:ph type="title"/>
          </p:nvPr>
        </p:nvSpPr>
        <p:spPr/>
        <p:txBody>
          <a:bodyPr/>
          <a:lstStyle/>
          <a:p>
            <a:r>
              <a:rPr lang="en-US" dirty="0"/>
              <a:t>Reading the data in the Tables</a:t>
            </a:r>
          </a:p>
        </p:txBody>
      </p:sp>
      <p:pic>
        <p:nvPicPr>
          <p:cNvPr id="4" name="Picture 3">
            <a:extLst>
              <a:ext uri="{FF2B5EF4-FFF2-40B4-BE49-F238E27FC236}">
                <a16:creationId xmlns:a16="http://schemas.microsoft.com/office/drawing/2014/main" id="{73693613-FF2E-4F5F-B925-ED78E05A0196}"/>
              </a:ext>
            </a:extLst>
          </p:cNvPr>
          <p:cNvPicPr>
            <a:picLocks noChangeAspect="1"/>
          </p:cNvPicPr>
          <p:nvPr/>
        </p:nvPicPr>
        <p:blipFill>
          <a:blip r:embed="rId2"/>
          <a:stretch>
            <a:fillRect/>
          </a:stretch>
        </p:blipFill>
        <p:spPr>
          <a:xfrm>
            <a:off x="188094" y="1185784"/>
            <a:ext cx="6536556" cy="5307091"/>
          </a:xfrm>
          <a:prstGeom prst="rect">
            <a:avLst/>
          </a:prstGeom>
        </p:spPr>
      </p:pic>
      <p:pic>
        <p:nvPicPr>
          <p:cNvPr id="6" name="Picture 5">
            <a:extLst>
              <a:ext uri="{FF2B5EF4-FFF2-40B4-BE49-F238E27FC236}">
                <a16:creationId xmlns:a16="http://schemas.microsoft.com/office/drawing/2014/main" id="{CF61D643-33F5-4E82-8A33-ACE5291ED1B5}"/>
              </a:ext>
            </a:extLst>
          </p:cNvPr>
          <p:cNvPicPr>
            <a:picLocks noChangeAspect="1"/>
          </p:cNvPicPr>
          <p:nvPr/>
        </p:nvPicPr>
        <p:blipFill>
          <a:blip r:embed="rId3"/>
          <a:stretch>
            <a:fillRect/>
          </a:stretch>
        </p:blipFill>
        <p:spPr>
          <a:xfrm>
            <a:off x="7377112" y="2305051"/>
            <a:ext cx="4459112" cy="3906044"/>
          </a:xfrm>
          <a:prstGeom prst="rect">
            <a:avLst/>
          </a:prstGeom>
        </p:spPr>
      </p:pic>
      <p:sp>
        <p:nvSpPr>
          <p:cNvPr id="7" name="TextBox 6">
            <a:extLst>
              <a:ext uri="{FF2B5EF4-FFF2-40B4-BE49-F238E27FC236}">
                <a16:creationId xmlns:a16="http://schemas.microsoft.com/office/drawing/2014/main" id="{F80390FA-3811-40EF-AEE1-A113A1362BFD}"/>
              </a:ext>
            </a:extLst>
          </p:cNvPr>
          <p:cNvSpPr txBox="1"/>
          <p:nvPr/>
        </p:nvSpPr>
        <p:spPr>
          <a:xfrm>
            <a:off x="7753350" y="6169709"/>
            <a:ext cx="3533775" cy="646331"/>
          </a:xfrm>
          <a:prstGeom prst="rect">
            <a:avLst/>
          </a:prstGeom>
          <a:noFill/>
        </p:spPr>
        <p:txBody>
          <a:bodyPr wrap="square" rtlCol="0">
            <a:spAutoFit/>
          </a:bodyPr>
          <a:lstStyle/>
          <a:p>
            <a:r>
              <a:rPr lang="en-US" dirty="0"/>
              <a:t>Scala code in </a:t>
            </a:r>
            <a:r>
              <a:rPr lang="en-US" dirty="0" err="1"/>
              <a:t>databricks</a:t>
            </a:r>
            <a:r>
              <a:rPr lang="en-US" dirty="0"/>
              <a:t> for loading the data from tables.</a:t>
            </a:r>
          </a:p>
        </p:txBody>
      </p:sp>
    </p:spTree>
    <p:extLst>
      <p:ext uri="{BB962C8B-B14F-4D97-AF65-F5344CB8AC3E}">
        <p14:creationId xmlns:p14="http://schemas.microsoft.com/office/powerpoint/2010/main" val="1336726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770</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Loading data from external source</vt:lpstr>
      <vt:lpstr>PowerPoint Presentation</vt:lpstr>
      <vt:lpstr>Connection between databricks and snowflake</vt:lpstr>
      <vt:lpstr>PowerPoint Presentation</vt:lpstr>
      <vt:lpstr>Reading the data in the Tables</vt:lpstr>
      <vt:lpstr>PowerPoint Presentation</vt:lpstr>
      <vt:lpstr>Write the data into snowflakes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Danthuluru</dc:creator>
  <cp:lastModifiedBy>Manoj Danthuluru</cp:lastModifiedBy>
  <cp:revision>18</cp:revision>
  <dcterms:created xsi:type="dcterms:W3CDTF">2021-07-15T19:58:45Z</dcterms:created>
  <dcterms:modified xsi:type="dcterms:W3CDTF">2021-07-19T18:17:16Z</dcterms:modified>
</cp:coreProperties>
</file>