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1" r:id="rId3"/>
    <p:sldId id="274" r:id="rId4"/>
    <p:sldId id="258" r:id="rId5"/>
    <p:sldId id="259" r:id="rId6"/>
    <p:sldId id="261" r:id="rId7"/>
    <p:sldId id="265" r:id="rId8"/>
    <p:sldId id="268" r:id="rId9"/>
    <p:sldId id="278" r:id="rId10"/>
    <p:sldId id="279" r:id="rId11"/>
    <p:sldId id="280" r:id="rId12"/>
    <p:sldId id="282" r:id="rId13"/>
    <p:sldId id="283" r:id="rId14"/>
    <p:sldId id="284" r:id="rId15"/>
    <p:sldId id="285" r:id="rId16"/>
    <p:sldId id="286" r:id="rId17"/>
    <p:sldId id="287" r:id="rId18"/>
    <p:sldId id="289" r:id="rId19"/>
    <p:sldId id="291" r:id="rId20"/>
    <p:sldId id="292" r:id="rId21"/>
    <p:sldId id="293" r:id="rId22"/>
    <p:sldId id="294" r:id="rId23"/>
    <p:sldId id="295" r:id="rId24"/>
    <p:sldId id="298" r:id="rId25"/>
    <p:sldId id="299" r:id="rId26"/>
    <p:sldId id="27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87D547-C875-4A61-B38C-89762A73EF22}" type="datetimeFigureOut">
              <a:rPr lang="en-US" smtClean="0"/>
              <a:pPr/>
              <a:t>9/28/2017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5CD08C-CF70-4824-AB9F-32528A1BCE5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454595-A662-4041-97B7-2DCD320D7E47}" type="datetime1">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F110F-B182-4850-BC96-F24301A6F2A4}" type="datetime1">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96BBCB-CD6F-4BD9-88A2-7B2BA599B689}" type="datetime1">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DDA11-C198-4E33-B87E-BD2D833FF698}" type="datetime1">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96E26-4B27-4F5F-B407-B5554CEAFC8D}" type="datetime1">
              <a:rPr lang="en-US" smtClean="0"/>
              <a:pPr/>
              <a:t>9/28/2017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FE2E88-22F4-4DDE-92F6-FD693475E994}" type="datetime1">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3EC395-843D-46CB-9E36-40AD6B50FF8F}" type="datetime1">
              <a:rPr lang="en-US" smtClean="0"/>
              <a:pPr/>
              <a:t>9/28/2017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45EE12-9776-4A60-A0F3-941A98B99785}" type="datetime1">
              <a:rPr lang="en-US" smtClean="0"/>
              <a:pPr/>
              <a:t>9/28/2017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156DE-3145-42C1-AD3F-3888B2282867}" type="datetime1">
              <a:rPr lang="en-US" smtClean="0"/>
              <a:pPr/>
              <a:t>9/28/2017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B8C50-1F37-4D13-A441-82E0AAAE8FAD}" type="datetime1">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10A3D-462A-463D-9301-BE52146CD284}" type="datetime1">
              <a:rPr lang="en-US" smtClean="0"/>
              <a:pPr/>
              <a:t>9/28/2017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6356C-136B-4428-8B14-91833940A8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40AAD-FC20-4529-BEA1-E2D26F0C6EE6}" type="datetime1">
              <a:rPr lang="en-US" smtClean="0"/>
              <a:pPr/>
              <a:t>9/28/2017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6356C-136B-4428-8B14-91833940A8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c/walmart-recruiting-store-sales-forecasting/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3"/>
            <a:ext cx="7772400" cy="1928825"/>
          </a:xfrm>
        </p:spPr>
        <p:txBody>
          <a:bodyPr>
            <a:normAutofit fontScale="90000"/>
          </a:bodyPr>
          <a:lstStyle/>
          <a:p>
            <a:r>
              <a:rPr lang="en-IN" sz="5000" dirty="0" smtClean="0"/>
              <a:t/>
            </a:r>
            <a:br>
              <a:rPr lang="en-IN" sz="5000" dirty="0" smtClean="0"/>
            </a:br>
            <a:r>
              <a:rPr lang="en-IN" sz="2200" b="1" dirty="0" smtClean="0">
                <a:latin typeface="Times New Roman" pitchFamily="18" charset="0"/>
                <a:cs typeface="Times New Roman" pitchFamily="18" charset="0"/>
              </a:rPr>
              <a:t>DATA MINING AND ANALYSIS</a:t>
            </a:r>
            <a:r>
              <a:rPr lang="en-IN" sz="5000" dirty="0" smtClean="0"/>
              <a:t/>
            </a:r>
            <a:br>
              <a:rPr lang="en-IN" sz="5000" dirty="0" smtClean="0"/>
            </a:br>
            <a:r>
              <a:rPr lang="en-IN" sz="2200" dirty="0" smtClean="0">
                <a:latin typeface="Times New Roman" pitchFamily="18" charset="0"/>
                <a:cs typeface="Times New Roman" pitchFamily="18" charset="0"/>
              </a:rPr>
              <a:t>17ECSC303</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Course Project 2017-18</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Title: </a:t>
            </a:r>
            <a:r>
              <a:rPr lang="en-IN" sz="2200" b="1" dirty="0" smtClean="0">
                <a:latin typeface="Times New Roman" pitchFamily="18" charset="0"/>
                <a:cs typeface="Times New Roman" pitchFamily="18" charset="0"/>
              </a:rPr>
              <a:t>WALMART STORES SALES FORCASTING</a:t>
            </a:r>
            <a:r>
              <a:rPr lang="en-IN" sz="4800" b="1" dirty="0" smtClean="0">
                <a:latin typeface="Times New Roman" pitchFamily="18" charset="0"/>
                <a:cs typeface="Times New Roman" pitchFamily="18" charset="0"/>
              </a:rPr>
              <a:t/>
            </a:r>
            <a:br>
              <a:rPr lang="en-IN" sz="4800" b="1" dirty="0" smtClean="0">
                <a:latin typeface="Times New Roman" pitchFamily="18" charset="0"/>
                <a:cs typeface="Times New Roman" pitchFamily="18" charset="0"/>
              </a:rPr>
            </a:br>
            <a:endParaRPr lang="en-US" sz="5000" dirty="0"/>
          </a:p>
        </p:txBody>
      </p:sp>
      <p:sp>
        <p:nvSpPr>
          <p:cNvPr id="4" name="Slide Number Placeholder 3"/>
          <p:cNvSpPr>
            <a:spLocks noGrp="1"/>
          </p:cNvSpPr>
          <p:nvPr>
            <p:ph type="sldNum" sz="quarter" idx="12"/>
          </p:nvPr>
        </p:nvSpPr>
        <p:spPr/>
        <p:txBody>
          <a:bodyPr/>
          <a:lstStyle/>
          <a:p>
            <a:fld id="{ED26356C-136B-4428-8B14-91833940A83A}" type="slidenum">
              <a:rPr lang="en-US" smtClean="0"/>
              <a:pPr/>
              <a:t>1</a:t>
            </a:fld>
            <a:endParaRPr lang="en-US"/>
          </a:p>
        </p:txBody>
      </p:sp>
      <p:pic>
        <p:nvPicPr>
          <p:cNvPr id="9" name="Picture 1"/>
          <p:cNvPicPr>
            <a:picLocks noChangeAspect="1" noChangeArrowheads="1"/>
          </p:cNvPicPr>
          <p:nvPr/>
        </p:nvPicPr>
        <p:blipFill>
          <a:blip r:embed="rId2"/>
          <a:srcRect/>
          <a:stretch>
            <a:fillRect/>
          </a:stretch>
        </p:blipFill>
        <p:spPr bwMode="auto">
          <a:xfrm>
            <a:off x="1071538" y="428604"/>
            <a:ext cx="3643338" cy="723900"/>
          </a:xfrm>
          <a:prstGeom prst="rect">
            <a:avLst/>
          </a:prstGeom>
          <a:solidFill>
            <a:srgbClr val="FFFFFF">
              <a:alpha val="0"/>
            </a:srgbClr>
          </a:solidFill>
        </p:spPr>
      </p:pic>
      <p:sp>
        <p:nvSpPr>
          <p:cNvPr id="10" name="Text Box 3"/>
          <p:cNvSpPr txBox="1">
            <a:spLocks noChangeArrowheads="1"/>
          </p:cNvSpPr>
          <p:nvPr/>
        </p:nvSpPr>
        <p:spPr bwMode="auto">
          <a:xfrm>
            <a:off x="4500562" y="714356"/>
            <a:ext cx="3571900" cy="357190"/>
          </a:xfrm>
          <a:prstGeom prst="rect">
            <a:avLst/>
          </a:prstGeom>
          <a:solidFill>
            <a:srgbClr val="FFFFFF">
              <a:alpha val="0"/>
            </a:srgbClr>
          </a:solidFill>
          <a:ln w="9525">
            <a:noFill/>
            <a:miter lim="800000"/>
            <a:headEnd/>
            <a:tailEnd/>
          </a:ln>
        </p:spPr>
        <p:txBody>
          <a:bodyPr vert="horz" wrap="square" lIns="0" tIns="0" rIns="0" bIns="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Earlier known as</a:t>
            </a: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C00000"/>
                </a:solidFill>
                <a:effectLst/>
                <a:latin typeface="Times New Roman" pitchFamily="18" charset="0"/>
                <a:ea typeface="Times New Roman" pitchFamily="18" charset="0"/>
                <a:cs typeface="Times New Roman" pitchFamily="18" charset="0"/>
              </a:rPr>
              <a:t>B. V. B. College of Engineering &amp; Technology</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1" name="Content Placeholder 3"/>
          <p:cNvGraphicFramePr>
            <a:graphicFrameLocks/>
          </p:cNvGraphicFramePr>
          <p:nvPr/>
        </p:nvGraphicFramePr>
        <p:xfrm>
          <a:off x="457200" y="4162443"/>
          <a:ext cx="8229600" cy="1981200"/>
        </p:xfrm>
        <a:graphic>
          <a:graphicData uri="http://schemas.openxmlformats.org/drawingml/2006/table">
            <a:tbl>
              <a:tblPr firstRow="1" bandRow="1">
                <a:tableStyleId>{5C22544A-7EE6-4342-B048-85BDC9FD1C3A}</a:tableStyleId>
              </a:tblPr>
              <a:tblGrid>
                <a:gridCol w="2743200"/>
                <a:gridCol w="2743200"/>
                <a:gridCol w="2743200"/>
              </a:tblGrid>
              <a:tr h="385765">
                <a:tc>
                  <a:txBody>
                    <a:bodyPr/>
                    <a:lstStyle/>
                    <a:p>
                      <a:r>
                        <a:rPr lang="en-IN" sz="2000" dirty="0" smtClean="0"/>
                        <a:t>NAME</a:t>
                      </a:r>
                      <a:endParaRPr lang="en-US" sz="2000" dirty="0"/>
                    </a:p>
                  </a:txBody>
                  <a:tcPr/>
                </a:tc>
                <a:tc>
                  <a:txBody>
                    <a:bodyPr/>
                    <a:lstStyle/>
                    <a:p>
                      <a:r>
                        <a:rPr lang="en-IN" sz="2000" dirty="0" smtClean="0"/>
                        <a:t>ROLL NO</a:t>
                      </a:r>
                      <a:endParaRPr lang="en-US" sz="2000" dirty="0"/>
                    </a:p>
                  </a:txBody>
                  <a:tcPr/>
                </a:tc>
                <a:tc>
                  <a:txBody>
                    <a:bodyPr/>
                    <a:lstStyle/>
                    <a:p>
                      <a:r>
                        <a:rPr lang="en-IN" sz="2000" dirty="0" smtClean="0"/>
                        <a:t>USN</a:t>
                      </a:r>
                      <a:endParaRPr lang="en-US" sz="2000" dirty="0"/>
                    </a:p>
                  </a:txBody>
                  <a:tcPr/>
                </a:tc>
              </a:tr>
              <a:tr h="385765">
                <a:tc>
                  <a:txBody>
                    <a:bodyPr/>
                    <a:lstStyle/>
                    <a:p>
                      <a:r>
                        <a:rPr lang="en-IN" sz="2000" dirty="0" smtClean="0"/>
                        <a:t>BHADRA K.SHAH</a:t>
                      </a:r>
                      <a:endParaRPr lang="en-US" sz="2000" dirty="0"/>
                    </a:p>
                  </a:txBody>
                  <a:tcPr/>
                </a:tc>
                <a:tc>
                  <a:txBody>
                    <a:bodyPr/>
                    <a:lstStyle/>
                    <a:p>
                      <a:r>
                        <a:rPr lang="en-IN" sz="2000" dirty="0" smtClean="0"/>
                        <a:t>39</a:t>
                      </a:r>
                      <a:endParaRPr lang="en-US" sz="2000" dirty="0"/>
                    </a:p>
                  </a:txBody>
                  <a:tcPr/>
                </a:tc>
                <a:tc>
                  <a:txBody>
                    <a:bodyPr/>
                    <a:lstStyle/>
                    <a:p>
                      <a:r>
                        <a:rPr lang="en-IN" sz="2000" dirty="0" smtClean="0"/>
                        <a:t>01FE15BCS043</a:t>
                      </a:r>
                      <a:endParaRPr lang="en-US" sz="2000" dirty="0"/>
                    </a:p>
                  </a:txBody>
                  <a:tcPr/>
                </a:tc>
              </a:tr>
              <a:tr h="385765">
                <a:tc>
                  <a:txBody>
                    <a:bodyPr/>
                    <a:lstStyle/>
                    <a:p>
                      <a:r>
                        <a:rPr lang="en-IN" sz="2000" dirty="0" smtClean="0"/>
                        <a:t>DEEPIKA BAGRECHA</a:t>
                      </a:r>
                      <a:endParaRPr lang="en-US" sz="2000" dirty="0"/>
                    </a:p>
                  </a:txBody>
                  <a:tcPr/>
                </a:tc>
                <a:tc>
                  <a:txBody>
                    <a:bodyPr/>
                    <a:lstStyle/>
                    <a:p>
                      <a:r>
                        <a:rPr lang="en-IN" sz="2000" dirty="0" smtClean="0"/>
                        <a:t>50</a:t>
                      </a:r>
                      <a:endParaRPr lang="en-US" sz="2000" dirty="0"/>
                    </a:p>
                  </a:txBody>
                  <a:tcPr/>
                </a:tc>
                <a:tc>
                  <a:txBody>
                    <a:bodyPr/>
                    <a:lstStyle/>
                    <a:p>
                      <a:r>
                        <a:rPr lang="en-IN" sz="2000" dirty="0" smtClean="0"/>
                        <a:t>01FE15BCS054</a:t>
                      </a:r>
                      <a:endParaRPr lang="en-US" sz="2000" dirty="0"/>
                    </a:p>
                  </a:txBody>
                  <a:tcPr/>
                </a:tc>
              </a:tr>
              <a:tr h="385765">
                <a:tc>
                  <a:txBody>
                    <a:bodyPr/>
                    <a:lstStyle/>
                    <a:p>
                      <a:r>
                        <a:rPr lang="en-IN" sz="2000" dirty="0" smtClean="0"/>
                        <a:t>DIVYANSH</a:t>
                      </a:r>
                      <a:r>
                        <a:rPr lang="en-IN" sz="2000" baseline="0" dirty="0" smtClean="0"/>
                        <a:t> SRIVASTAVA</a:t>
                      </a:r>
                      <a:endParaRPr lang="en-US" sz="2000" dirty="0"/>
                    </a:p>
                  </a:txBody>
                  <a:tcPr/>
                </a:tc>
                <a:tc>
                  <a:txBody>
                    <a:bodyPr/>
                    <a:lstStyle/>
                    <a:p>
                      <a:r>
                        <a:rPr lang="en-IN" sz="2000" dirty="0" smtClean="0"/>
                        <a:t>52</a:t>
                      </a:r>
                      <a:endParaRPr lang="en-US" sz="2000" dirty="0"/>
                    </a:p>
                  </a:txBody>
                  <a:tcPr/>
                </a:tc>
                <a:tc>
                  <a:txBody>
                    <a:bodyPr/>
                    <a:lstStyle/>
                    <a:p>
                      <a:r>
                        <a:rPr lang="en-IN" sz="2000" dirty="0" smtClean="0"/>
                        <a:t>01FE15BCS056</a:t>
                      </a:r>
                      <a:endParaRPr lang="en-US" sz="2000" dirty="0"/>
                    </a:p>
                  </a:txBody>
                  <a:tcPr/>
                </a:tc>
              </a:tr>
              <a:tr h="385765">
                <a:tc>
                  <a:txBody>
                    <a:bodyPr/>
                    <a:lstStyle/>
                    <a:p>
                      <a:r>
                        <a:rPr lang="en-IN" sz="2000" dirty="0" smtClean="0"/>
                        <a:t>ELLURU</a:t>
                      </a:r>
                      <a:r>
                        <a:rPr lang="en-IN" sz="2000" baseline="0" dirty="0" smtClean="0"/>
                        <a:t> PRUTHVI SAI</a:t>
                      </a:r>
                      <a:endParaRPr lang="en-US" sz="2000" dirty="0"/>
                    </a:p>
                  </a:txBody>
                  <a:tcPr/>
                </a:tc>
                <a:tc>
                  <a:txBody>
                    <a:bodyPr/>
                    <a:lstStyle/>
                    <a:p>
                      <a:r>
                        <a:rPr lang="en-IN" sz="2000" dirty="0" smtClean="0"/>
                        <a:t>53</a:t>
                      </a:r>
                      <a:endParaRPr lang="en-US" sz="2000" dirty="0"/>
                    </a:p>
                  </a:txBody>
                  <a:tcPr/>
                </a:tc>
                <a:tc>
                  <a:txBody>
                    <a:bodyPr/>
                    <a:lstStyle/>
                    <a:p>
                      <a:r>
                        <a:rPr lang="en-IN" sz="2000" dirty="0" smtClean="0"/>
                        <a:t>01FE15BCS057</a:t>
                      </a:r>
                      <a:endParaRPr lang="en-US" sz="2000" dirty="0"/>
                    </a:p>
                  </a:txBody>
                  <a:tcPr/>
                </a:tc>
              </a:tr>
            </a:tbl>
          </a:graphicData>
        </a:graphic>
      </p:graphicFrame>
      <p:sp>
        <p:nvSpPr>
          <p:cNvPr id="12" name="TextBox 11"/>
          <p:cNvSpPr txBox="1"/>
          <p:nvPr/>
        </p:nvSpPr>
        <p:spPr>
          <a:xfrm>
            <a:off x="500034" y="3286124"/>
            <a:ext cx="2571768" cy="923330"/>
          </a:xfrm>
          <a:prstGeom prst="rect">
            <a:avLst/>
          </a:prstGeom>
          <a:noFill/>
        </p:spPr>
        <p:txBody>
          <a:bodyPr wrap="square" rtlCol="0">
            <a:spAutoFit/>
          </a:bodyPr>
          <a:lstStyle/>
          <a:p>
            <a:endParaRPr lang="en-IN" dirty="0" smtClean="0"/>
          </a:p>
          <a:p>
            <a:r>
              <a:rPr lang="en-IN" dirty="0" smtClean="0"/>
              <a:t>TEAM DEATAILS:</a:t>
            </a:r>
          </a:p>
          <a:p>
            <a:r>
              <a:rPr lang="en-IN" dirty="0" smtClean="0"/>
              <a:t>TEAM NO : 3A2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TRAIN CSV FILE</a:t>
            </a:r>
            <a:endParaRPr lang="en-US" dirty="0"/>
          </a:p>
        </p:txBody>
      </p:sp>
      <p:sp>
        <p:nvSpPr>
          <p:cNvPr id="3" name="Content Placeholder 2"/>
          <p:cNvSpPr>
            <a:spLocks noGrp="1"/>
          </p:cNvSpPr>
          <p:nvPr>
            <p:ph idx="1"/>
          </p:nvPr>
        </p:nvSpPr>
        <p:spPr/>
        <p:txBody>
          <a:bodyPr>
            <a:normAutofit/>
          </a:bodyPr>
          <a:lstStyle/>
          <a:p>
            <a:r>
              <a:rPr lang="en-IN" sz="2800" u="sng" dirty="0" smtClean="0"/>
              <a:t>Store</a:t>
            </a:r>
            <a:r>
              <a:rPr lang="en-IN" sz="2800" dirty="0" smtClean="0"/>
              <a:t> : </a:t>
            </a:r>
            <a:r>
              <a:rPr lang="en-US" sz="2800" dirty="0" smtClean="0"/>
              <a:t>refers to the store number.(Total=45)</a:t>
            </a:r>
            <a:endParaRPr lang="en-IN" sz="2800" u="sng" dirty="0" smtClean="0"/>
          </a:p>
          <a:p>
            <a:r>
              <a:rPr lang="en-IN" sz="2800" u="sng" dirty="0" smtClean="0"/>
              <a:t>Dept</a:t>
            </a:r>
            <a:r>
              <a:rPr lang="en-IN" sz="2800" dirty="0" smtClean="0"/>
              <a:t> : </a:t>
            </a:r>
            <a:r>
              <a:rPr lang="en-US" sz="2800" dirty="0" smtClean="0"/>
              <a:t>the department number.(Total=99)</a:t>
            </a:r>
            <a:endParaRPr lang="en-IN" sz="2800" u="sng" dirty="0" smtClean="0"/>
          </a:p>
          <a:p>
            <a:r>
              <a:rPr lang="en-IN" sz="2800" u="sng" dirty="0" smtClean="0"/>
              <a:t>Date</a:t>
            </a:r>
            <a:r>
              <a:rPr lang="en-IN" sz="2800" dirty="0" smtClean="0"/>
              <a:t> : </a:t>
            </a:r>
            <a:r>
              <a:rPr lang="en-US" sz="2800" dirty="0" smtClean="0"/>
              <a:t>the week.</a:t>
            </a:r>
            <a:endParaRPr lang="en-IN" sz="2800" u="sng" dirty="0" smtClean="0"/>
          </a:p>
          <a:p>
            <a:r>
              <a:rPr lang="en-US" sz="2800" u="sng" dirty="0" err="1" smtClean="0"/>
              <a:t>Weekly_Sales</a:t>
            </a:r>
            <a:r>
              <a:rPr lang="en-US" sz="2800" dirty="0" smtClean="0"/>
              <a:t> :  sales for the given department in the given store.</a:t>
            </a:r>
            <a:endParaRPr lang="en-IN" sz="2800" dirty="0" smtClean="0"/>
          </a:p>
          <a:p>
            <a:r>
              <a:rPr lang="en-IN" sz="2800" u="sng" dirty="0" err="1" smtClean="0"/>
              <a:t>IsHoliday</a:t>
            </a:r>
            <a:r>
              <a:rPr lang="en-IN" sz="2800" dirty="0" smtClean="0"/>
              <a:t> : </a:t>
            </a:r>
            <a:r>
              <a:rPr lang="en-US" sz="2800" dirty="0" smtClean="0"/>
              <a:t>whether the week is a special holiday week.</a:t>
            </a:r>
            <a:endParaRPr lang="en-US" sz="2800" u="sng" dirty="0"/>
          </a:p>
        </p:txBody>
      </p:sp>
      <p:sp>
        <p:nvSpPr>
          <p:cNvPr id="4" name="Slide Number Placeholder 3"/>
          <p:cNvSpPr>
            <a:spLocks noGrp="1"/>
          </p:cNvSpPr>
          <p:nvPr>
            <p:ph type="sldNum" sz="quarter" idx="12"/>
          </p:nvPr>
        </p:nvSpPr>
        <p:spPr/>
        <p:txBody>
          <a:bodyPr/>
          <a:lstStyle/>
          <a:p>
            <a:fld id="{ED26356C-136B-4428-8B14-91833940A83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BIBLOGRAPHY</a:t>
            </a:r>
            <a:endParaRPr lang="en-US" dirty="0"/>
          </a:p>
        </p:txBody>
      </p:sp>
      <p:sp>
        <p:nvSpPr>
          <p:cNvPr id="3" name="Content Placeholder 2"/>
          <p:cNvSpPr>
            <a:spLocks noGrp="1"/>
          </p:cNvSpPr>
          <p:nvPr>
            <p:ph idx="1"/>
          </p:nvPr>
        </p:nvSpPr>
        <p:spPr/>
        <p:txBody>
          <a:bodyPr/>
          <a:lstStyle/>
          <a:p>
            <a:r>
              <a:rPr lang="en-US" dirty="0" smtClean="0">
                <a:hlinkClick r:id="rId2"/>
              </a:rPr>
              <a:t>https://www.kaggle.com/c/walmart-recruiting-store-sales-forecasting/data</a:t>
            </a:r>
            <a:endParaRPr lang="en-US" dirty="0" smtClean="0"/>
          </a:p>
        </p:txBody>
      </p:sp>
      <p:sp>
        <p:nvSpPr>
          <p:cNvPr id="4" name="Slide Number Placeholder 3"/>
          <p:cNvSpPr>
            <a:spLocks noGrp="1"/>
          </p:cNvSpPr>
          <p:nvPr>
            <p:ph type="sldNum" sz="quarter" idx="12"/>
          </p:nvPr>
        </p:nvSpPr>
        <p:spPr/>
        <p:txBody>
          <a:bodyPr/>
          <a:lstStyle/>
          <a:p>
            <a:fld id="{ED26356C-136B-4428-8B14-91833940A83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DESCRIPTION OF PRE-PROCESSING</a:t>
            </a:r>
            <a:endParaRPr lang="en-US" dirty="0"/>
          </a:p>
        </p:txBody>
      </p:sp>
      <p:sp>
        <p:nvSpPr>
          <p:cNvPr id="3" name="Content Placeholder 2"/>
          <p:cNvSpPr>
            <a:spLocks noGrp="1"/>
          </p:cNvSpPr>
          <p:nvPr>
            <p:ph idx="1"/>
          </p:nvPr>
        </p:nvSpPr>
        <p:spPr/>
        <p:txBody>
          <a:bodyPr>
            <a:normAutofit/>
          </a:bodyPr>
          <a:lstStyle/>
          <a:p>
            <a:r>
              <a:rPr lang="en-IN" sz="2800" dirty="0" smtClean="0"/>
              <a:t>O</a:t>
            </a:r>
            <a:r>
              <a:rPr lang="en-IN" sz="2800" dirty="0" smtClean="0"/>
              <a:t>ur project’s problem statement depends on attributes like Markdown(1-5).</a:t>
            </a:r>
          </a:p>
          <a:p>
            <a:r>
              <a:rPr lang="en-IN" sz="2800" dirty="0" smtClean="0"/>
              <a:t>Markdowns were analyzed by plotting graph which inferred the count of null values in particular year from 2010 to 2013.</a:t>
            </a:r>
          </a:p>
          <a:p>
            <a:r>
              <a:rPr lang="en-IN" sz="2800" dirty="0" smtClean="0"/>
              <a:t>In 2010, the Markdown null values were more in number comparatively with not null values. So the null values were replaced with -1, because these null values are not considered in further analysis.</a:t>
            </a:r>
          </a:p>
          <a:p>
            <a:endParaRPr lang="en-US" dirty="0"/>
          </a:p>
        </p:txBody>
      </p:sp>
      <p:sp>
        <p:nvSpPr>
          <p:cNvPr id="4" name="Slide Number Placeholder 3"/>
          <p:cNvSpPr>
            <a:spLocks noGrp="1"/>
          </p:cNvSpPr>
          <p:nvPr>
            <p:ph type="sldNum" sz="quarter" idx="12"/>
          </p:nvPr>
        </p:nvSpPr>
        <p:spPr/>
        <p:txBody>
          <a:bodyPr/>
          <a:lstStyle/>
          <a:p>
            <a:fld id="{ED26356C-136B-4428-8B14-91833940A83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85728"/>
            <a:ext cx="8229600" cy="6215106"/>
          </a:xfrm>
        </p:spPr>
        <p:txBody>
          <a:bodyPr>
            <a:normAutofit/>
          </a:bodyPr>
          <a:lstStyle/>
          <a:p>
            <a:r>
              <a:rPr lang="en-IN" sz="2800" dirty="0" smtClean="0"/>
              <a:t>In 2011, 2012 and 2013 the count of null vales were very less comparatively with not null values. So the null values or missing values were replaced by average of the not null values of that particular year.</a:t>
            </a:r>
            <a:endParaRPr lang="en-US" sz="2800" dirty="0" smtClean="0"/>
          </a:p>
          <a:p>
            <a:r>
              <a:rPr lang="en-IN" sz="2800" dirty="0" smtClean="0"/>
              <a:t>The algorithm we used for cleaning i.e. For filling the missing values is replacing null values by average of a particular class. The reason for not considering the whole column for calculation of average is, if whole column average there would be possibility of generation of extreme values which would affect further analysis. So to avoid this we replaced null values by average of that particular year.</a:t>
            </a:r>
          </a:p>
        </p:txBody>
      </p:sp>
      <p:sp>
        <p:nvSpPr>
          <p:cNvPr id="4" name="Slide Number Placeholder 3"/>
          <p:cNvSpPr>
            <a:spLocks noGrp="1"/>
          </p:cNvSpPr>
          <p:nvPr>
            <p:ph type="sldNum" sz="quarter" idx="12"/>
          </p:nvPr>
        </p:nvSpPr>
        <p:spPr/>
        <p:txBody>
          <a:bodyPr/>
          <a:lstStyle/>
          <a:p>
            <a:fld id="{ED26356C-136B-4428-8B14-91833940A83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85728"/>
            <a:ext cx="8229600" cy="5840435"/>
          </a:xfrm>
        </p:spPr>
        <p:txBody>
          <a:bodyPr>
            <a:normAutofit/>
          </a:bodyPr>
          <a:lstStyle/>
          <a:p>
            <a:r>
              <a:rPr lang="en-US" sz="2800" dirty="0" smtClean="0"/>
              <a:t>In stores.csv file we don’t </a:t>
            </a:r>
            <a:r>
              <a:rPr lang="en-US" sz="2800" dirty="0" smtClean="0"/>
              <a:t>need fuel_price and </a:t>
            </a:r>
            <a:r>
              <a:rPr lang="en-US" sz="2800" dirty="0" smtClean="0"/>
              <a:t>temperature attributes </a:t>
            </a:r>
            <a:r>
              <a:rPr lang="en-US" sz="2800" dirty="0" smtClean="0"/>
              <a:t>for analysis and prediction so we implicated data reduction in our </a:t>
            </a:r>
            <a:r>
              <a:rPr lang="en-US" sz="2800" dirty="0" smtClean="0"/>
              <a:t>file.</a:t>
            </a:r>
          </a:p>
          <a:p>
            <a:r>
              <a:rPr lang="en-IN" sz="2800" dirty="0" smtClean="0"/>
              <a:t>CPI and Unemployment attributes also has null values. We replaced null values by average of the whole column because there were no extreme values in these columns.</a:t>
            </a:r>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ED26356C-136B-4428-8B14-91833940A83A}"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571504"/>
          </a:xfrm>
        </p:spPr>
        <p:txBody>
          <a:bodyPr>
            <a:normAutofit/>
          </a:bodyPr>
          <a:lstStyle/>
          <a:p>
            <a:pPr algn="l"/>
            <a:r>
              <a:rPr lang="en-US" sz="2000" b="1" u="sng" dirty="0" smtClean="0"/>
              <a:t>1. Original Data</a:t>
            </a:r>
            <a:endParaRPr lang="en-US" sz="2000" b="1" u="sng" dirty="0"/>
          </a:p>
        </p:txBody>
      </p:sp>
      <p:pic>
        <p:nvPicPr>
          <p:cNvPr id="4" name="Picture 2"/>
          <p:cNvPicPr>
            <a:picLocks noGrp="1" noChangeAspect="1" noChangeArrowheads="1"/>
          </p:cNvPicPr>
          <p:nvPr>
            <p:ph idx="1"/>
          </p:nvPr>
        </p:nvPicPr>
        <p:blipFill>
          <a:blip r:embed="rId2"/>
          <a:srcRect l="13373" t="9865" r="18355" b="5007"/>
          <a:stretch>
            <a:fillRect/>
          </a:stretch>
        </p:blipFill>
        <p:spPr bwMode="auto">
          <a:xfrm>
            <a:off x="609600" y="1066800"/>
            <a:ext cx="79248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a:bodyPr>
          <a:lstStyle/>
          <a:p>
            <a:pPr algn="l"/>
            <a:r>
              <a:rPr lang="en-US" sz="2000" b="1" u="sng" dirty="0" smtClean="0"/>
              <a:t>2. Test and train dataset</a:t>
            </a:r>
            <a:endParaRPr lang="en-US" sz="2000" b="1" u="sng" dirty="0"/>
          </a:p>
        </p:txBody>
      </p:sp>
      <p:pic>
        <p:nvPicPr>
          <p:cNvPr id="2050" name="Picture 2"/>
          <p:cNvPicPr>
            <a:picLocks noGrp="1" noChangeAspect="1" noChangeArrowheads="1"/>
          </p:cNvPicPr>
          <p:nvPr>
            <p:ph idx="1"/>
          </p:nvPr>
        </p:nvPicPr>
        <p:blipFill>
          <a:blip r:embed="rId2"/>
          <a:srcRect l="12137" t="10102" r="16870" b="7401"/>
          <a:stretch>
            <a:fillRect/>
          </a:stretch>
        </p:blipFill>
        <p:spPr bwMode="auto">
          <a:xfrm>
            <a:off x="357158" y="1071546"/>
            <a:ext cx="8358246"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000" b="1" u="sng" smtClean="0"/>
              <a:t>3.Unwanted data has been removed</a:t>
            </a:r>
            <a:endParaRPr lang="en-US" sz="2000" b="1" u="sng" dirty="0"/>
          </a:p>
        </p:txBody>
      </p:sp>
      <p:pic>
        <p:nvPicPr>
          <p:cNvPr id="3074" name="Picture 2"/>
          <p:cNvPicPr>
            <a:picLocks noGrp="1" noChangeAspect="1" noChangeArrowheads="1"/>
          </p:cNvPicPr>
          <p:nvPr>
            <p:ph idx="1"/>
          </p:nvPr>
        </p:nvPicPr>
        <p:blipFill>
          <a:blip r:embed="rId2"/>
          <a:srcRect l="14030" t="20203" r="15923" b="17503"/>
          <a:stretch>
            <a:fillRect/>
          </a:stretch>
        </p:blipFill>
        <p:spPr bwMode="auto">
          <a:xfrm>
            <a:off x="990600" y="1295400"/>
            <a:ext cx="73152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000" b="1" u="sng" dirty="0" smtClean="0"/>
              <a:t>4.Calculation of the missing data</a:t>
            </a:r>
            <a:endParaRPr lang="en-US" sz="2000" b="1" u="sng"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l="11713" t="10417" r="18594" b="46875"/>
          <a:stretch>
            <a:fillRect/>
          </a:stretch>
        </p:blipFill>
        <p:spPr bwMode="auto">
          <a:xfrm>
            <a:off x="457200" y="1066800"/>
            <a:ext cx="83058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2000" b="1" u="sng" dirty="0" smtClean="0"/>
              <a:t>5.CPI – Data cleaning and filled null places with -1</a:t>
            </a:r>
            <a:endParaRPr lang="en-US" sz="2000" b="1" u="sng" dirty="0"/>
          </a:p>
        </p:txBody>
      </p:sp>
      <p:pic>
        <p:nvPicPr>
          <p:cNvPr id="5122" name="Picture 2"/>
          <p:cNvPicPr>
            <a:picLocks noGrp="1" noChangeAspect="1" noChangeArrowheads="1"/>
          </p:cNvPicPr>
          <p:nvPr>
            <p:ph idx="1"/>
          </p:nvPr>
        </p:nvPicPr>
        <p:blipFill>
          <a:blip r:embed="rId2"/>
          <a:srcRect l="13084" t="10102" r="17816" b="5717"/>
          <a:stretch>
            <a:fillRect/>
          </a:stretch>
        </p:blipFill>
        <p:spPr bwMode="auto">
          <a:xfrm>
            <a:off x="762000" y="1295400"/>
            <a:ext cx="76200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2900354" cy="1143000"/>
          </a:xfrm>
        </p:spPr>
        <p:txBody>
          <a:bodyPr>
            <a:normAutofit fontScale="90000"/>
          </a:bodyPr>
          <a:lstStyle/>
          <a:p>
            <a:r>
              <a:rPr lang="en-IN" smtClean="0"/>
              <a:t>CONTENTS:</a:t>
            </a:r>
            <a:br>
              <a:rPr lang="en-IN" smtClean="0"/>
            </a:br>
            <a:endParaRPr lang="en-US" dirty="0"/>
          </a:p>
        </p:txBody>
      </p:sp>
      <p:sp>
        <p:nvSpPr>
          <p:cNvPr id="3" name="Content Placeholder 2"/>
          <p:cNvSpPr>
            <a:spLocks noGrp="1"/>
          </p:cNvSpPr>
          <p:nvPr>
            <p:ph idx="1"/>
          </p:nvPr>
        </p:nvSpPr>
        <p:spPr/>
        <p:txBody>
          <a:bodyPr/>
          <a:lstStyle/>
          <a:p>
            <a:r>
              <a:rPr lang="en-IN" dirty="0" smtClean="0"/>
              <a:t>Problem statement			3</a:t>
            </a:r>
          </a:p>
          <a:p>
            <a:r>
              <a:rPr lang="en-IN" dirty="0" smtClean="0"/>
              <a:t>List of </a:t>
            </a:r>
            <a:r>
              <a:rPr lang="en-IN" dirty="0" err="1" smtClean="0"/>
              <a:t>csv</a:t>
            </a:r>
            <a:r>
              <a:rPr lang="en-IN" dirty="0" smtClean="0"/>
              <a:t> files				4</a:t>
            </a:r>
          </a:p>
          <a:p>
            <a:r>
              <a:rPr lang="en-IN" dirty="0" smtClean="0"/>
              <a:t>Description of the files 		5-10</a:t>
            </a:r>
          </a:p>
          <a:p>
            <a:r>
              <a:rPr lang="en-IN" dirty="0" err="1" smtClean="0"/>
              <a:t>Biblography</a:t>
            </a:r>
            <a:r>
              <a:rPr lang="en-IN" dirty="0" smtClean="0"/>
              <a:t> 				11</a:t>
            </a:r>
          </a:p>
          <a:p>
            <a:pPr>
              <a:buNone/>
            </a:pPr>
            <a:endParaRPr lang="en-IN" dirty="0" smtClean="0"/>
          </a:p>
          <a:p>
            <a:endParaRPr lang="en-IN" dirty="0" smtClean="0"/>
          </a:p>
          <a:p>
            <a:endParaRPr lang="en-US" dirty="0"/>
          </a:p>
        </p:txBody>
      </p:sp>
      <p:sp>
        <p:nvSpPr>
          <p:cNvPr id="4" name="Slide Number Placeholder 3"/>
          <p:cNvSpPr>
            <a:spLocks noGrp="1"/>
          </p:cNvSpPr>
          <p:nvPr>
            <p:ph type="sldNum" sz="quarter" idx="12"/>
          </p:nvPr>
        </p:nvSpPr>
        <p:spPr/>
        <p:txBody>
          <a:bodyPr/>
          <a:lstStyle/>
          <a:p>
            <a:fld id="{ED26356C-136B-4428-8B14-91833940A83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000" b="1" u="sng" dirty="0" smtClean="0"/>
              <a:t>6.Table after replacing CPI values</a:t>
            </a:r>
            <a:endParaRPr lang="en-US" sz="2000" b="1" u="sng" dirty="0"/>
          </a:p>
        </p:txBody>
      </p:sp>
      <p:pic>
        <p:nvPicPr>
          <p:cNvPr id="5" name="Picture 2"/>
          <p:cNvPicPr>
            <a:picLocks noGrp="1" noChangeAspect="1" noChangeArrowheads="1"/>
          </p:cNvPicPr>
          <p:nvPr>
            <p:ph idx="1"/>
          </p:nvPr>
        </p:nvPicPr>
        <p:blipFill>
          <a:blip r:embed="rId2"/>
          <a:srcRect l="13470" t="10417" r="18009" b="6250"/>
          <a:stretch>
            <a:fillRect/>
          </a:stretch>
        </p:blipFill>
        <p:spPr bwMode="auto">
          <a:xfrm>
            <a:off x="685800" y="1219200"/>
            <a:ext cx="7239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pPr algn="l"/>
            <a:r>
              <a:rPr lang="en-US" sz="2000" b="1" u="sng" dirty="0" smtClean="0"/>
              <a:t>7.Cleaning unemployment data and filling Nan values with mean</a:t>
            </a:r>
            <a:endParaRPr lang="en-US" sz="2000" b="1" u="sng" dirty="0"/>
          </a:p>
        </p:txBody>
      </p:sp>
      <p:pic>
        <p:nvPicPr>
          <p:cNvPr id="7170" name="Picture 2"/>
          <p:cNvPicPr>
            <a:picLocks noGrp="1" noChangeAspect="1" noChangeArrowheads="1"/>
          </p:cNvPicPr>
          <p:nvPr>
            <p:ph idx="1"/>
          </p:nvPr>
        </p:nvPicPr>
        <p:blipFill>
          <a:blip r:embed="rId2"/>
          <a:srcRect l="14030" t="11785" r="17817" b="5717"/>
          <a:stretch>
            <a:fillRect/>
          </a:stretch>
        </p:blipFill>
        <p:spPr bwMode="auto">
          <a:xfrm>
            <a:off x="914400" y="1371600"/>
            <a:ext cx="72390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000" b="1" u="sng" dirty="0" smtClean="0"/>
              <a:t>8.Table </a:t>
            </a:r>
            <a:r>
              <a:rPr lang="en-US" sz="2000" b="1" u="sng" dirty="0" smtClean="0"/>
              <a:t>after replacing </a:t>
            </a:r>
            <a:r>
              <a:rPr lang="en-US" sz="2000" b="1" u="sng" dirty="0" smtClean="0"/>
              <a:t>Unemployment </a:t>
            </a:r>
            <a:r>
              <a:rPr lang="en-US" sz="2000" b="1" u="sng" dirty="0" smtClean="0"/>
              <a:t>values</a:t>
            </a:r>
            <a:endParaRPr lang="en-US" sz="2000" dirty="0"/>
          </a:p>
        </p:txBody>
      </p:sp>
      <p:pic>
        <p:nvPicPr>
          <p:cNvPr id="8194" name="Picture 2"/>
          <p:cNvPicPr>
            <a:picLocks noGrp="1" noChangeAspect="1" noChangeArrowheads="1"/>
          </p:cNvPicPr>
          <p:nvPr>
            <p:ph idx="1"/>
          </p:nvPr>
        </p:nvPicPr>
        <p:blipFill>
          <a:blip r:embed="rId2"/>
          <a:srcRect l="13084" t="10102" r="15923" b="5717"/>
          <a:stretch>
            <a:fillRect/>
          </a:stretch>
        </p:blipFill>
        <p:spPr bwMode="auto">
          <a:xfrm>
            <a:off x="838200" y="1066800"/>
            <a:ext cx="71628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pPr algn="l"/>
            <a:r>
              <a:rPr lang="en-US" sz="2000" b="1" u="sng" dirty="0" smtClean="0"/>
              <a:t>9</a:t>
            </a:r>
            <a:r>
              <a:rPr lang="en-US" sz="2000" b="1" u="sng" dirty="0" smtClean="0"/>
              <a:t>. Markdown 1 </a:t>
            </a:r>
            <a:r>
              <a:rPr lang="en-US" sz="2000" b="1" u="sng" dirty="0" smtClean="0"/>
              <a:t>of each year from 2010 to 2013 have been filled by average mean where it was Nan</a:t>
            </a:r>
            <a:endParaRPr lang="en-US" sz="2000" b="1" u="sng" dirty="0"/>
          </a:p>
        </p:txBody>
      </p:sp>
      <p:pic>
        <p:nvPicPr>
          <p:cNvPr id="9218" name="Picture 2"/>
          <p:cNvPicPr>
            <a:picLocks noGrp="1" noChangeAspect="1" noChangeArrowheads="1"/>
          </p:cNvPicPr>
          <p:nvPr>
            <p:ph idx="1"/>
          </p:nvPr>
        </p:nvPicPr>
        <p:blipFill>
          <a:blip r:embed="rId2"/>
          <a:srcRect l="13084" t="10102" r="16870" b="5717"/>
          <a:stretch>
            <a:fillRect/>
          </a:stretch>
        </p:blipFill>
        <p:spPr bwMode="auto">
          <a:xfrm>
            <a:off x="609600" y="1295400"/>
            <a:ext cx="75438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000" b="1" u="sng" dirty="0" smtClean="0"/>
              <a:t>10.Table </a:t>
            </a:r>
            <a:r>
              <a:rPr lang="en-US" sz="2000" b="1" u="sng" dirty="0" smtClean="0"/>
              <a:t>after preprocessing</a:t>
            </a:r>
            <a:endParaRPr lang="en-US" sz="2000" b="1" u="sng" dirty="0"/>
          </a:p>
        </p:txBody>
      </p:sp>
      <p:pic>
        <p:nvPicPr>
          <p:cNvPr id="12290" name="Picture 2"/>
          <p:cNvPicPr>
            <a:picLocks noGrp="1" noChangeAspect="1" noChangeArrowheads="1"/>
          </p:cNvPicPr>
          <p:nvPr>
            <p:ph idx="1"/>
          </p:nvPr>
        </p:nvPicPr>
        <p:blipFill>
          <a:blip r:embed="rId2"/>
          <a:srcRect l="14030" t="8418" r="15923" b="17502"/>
          <a:stretch>
            <a:fillRect/>
          </a:stretch>
        </p:blipFill>
        <p:spPr bwMode="auto">
          <a:xfrm>
            <a:off x="457200" y="990600"/>
            <a:ext cx="82296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pPr algn="l"/>
            <a:r>
              <a:rPr lang="en-US" sz="2000" b="1" u="sng" dirty="0" smtClean="0"/>
              <a:t>11. </a:t>
            </a:r>
            <a:r>
              <a:rPr lang="en-US" sz="2000" b="1" u="sng" dirty="0" smtClean="0"/>
              <a:t>Preprocessed features table of year 2013</a:t>
            </a:r>
            <a:endParaRPr lang="en-US" sz="2000" b="1" u="sng" dirty="0"/>
          </a:p>
        </p:txBody>
      </p:sp>
      <p:pic>
        <p:nvPicPr>
          <p:cNvPr id="14338" name="Picture 2"/>
          <p:cNvPicPr>
            <a:picLocks noGrp="1" noChangeAspect="1" noChangeArrowheads="1"/>
          </p:cNvPicPr>
          <p:nvPr>
            <p:ph idx="1"/>
          </p:nvPr>
        </p:nvPicPr>
        <p:blipFill>
          <a:blip r:embed="rId2"/>
          <a:srcRect l="13084" t="8418" r="17816" b="5717"/>
          <a:stretch>
            <a:fillRect/>
          </a:stretch>
        </p:blipFill>
        <p:spPr bwMode="auto">
          <a:xfrm>
            <a:off x="357158" y="1000108"/>
            <a:ext cx="8286808"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 YOU</a:t>
            </a:r>
            <a:endParaRPr lang="en-US" dirty="0"/>
          </a:p>
        </p:txBody>
      </p:sp>
      <p:sp>
        <p:nvSpPr>
          <p:cNvPr id="5" name="Text Placeholder 4"/>
          <p:cNvSpPr>
            <a:spLocks noGrp="1"/>
          </p:cNvSpPr>
          <p:nvPr>
            <p:ph type="body" idx="1"/>
          </p:nvPr>
        </p:nvSpPr>
        <p:spPr/>
        <p:txBody>
          <a:bodyPr>
            <a:normAutofit/>
          </a:bodyPr>
          <a:lstStyle/>
          <a:p>
            <a:endParaRPr lang="en-US" sz="3200" dirty="0"/>
          </a:p>
        </p:txBody>
      </p:sp>
      <p:sp>
        <p:nvSpPr>
          <p:cNvPr id="6" name="Slide Number Placeholder 5"/>
          <p:cNvSpPr>
            <a:spLocks noGrp="1"/>
          </p:cNvSpPr>
          <p:nvPr>
            <p:ph type="sldNum" sz="quarter" idx="12"/>
          </p:nvPr>
        </p:nvSpPr>
        <p:spPr/>
        <p:txBody>
          <a:bodyPr/>
          <a:lstStyle/>
          <a:p>
            <a:fld id="{ED26356C-136B-4428-8B14-91833940A83A}" type="slidenum">
              <a:rPr lang="en-US" smtClean="0"/>
              <a:pPr/>
              <a:t>26</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a:bodyPr>
          <a:lstStyle/>
          <a:p>
            <a:r>
              <a:rPr lang="en-IN" sz="2800" dirty="0" smtClean="0"/>
              <a:t>Predicting sales in stores during festive season (Super Bowl, Labour Day, Thanksgiving, Christmas) based on departments and Markdowns (1-5).</a:t>
            </a:r>
          </a:p>
          <a:p>
            <a:r>
              <a:rPr lang="en-IN" sz="2800" dirty="0" smtClean="0"/>
              <a:t>And, affect of unemployment rate on sales.</a:t>
            </a:r>
          </a:p>
          <a:p>
            <a:pPr>
              <a:buNone/>
            </a:pPr>
            <a:endParaRPr lang="en-IN" sz="2200" dirty="0" smtClean="0"/>
          </a:p>
          <a:p>
            <a:pPr>
              <a:buNone/>
            </a:pPr>
            <a:endParaRPr lang="en-US" sz="2200" dirty="0"/>
          </a:p>
        </p:txBody>
      </p:sp>
      <p:sp>
        <p:nvSpPr>
          <p:cNvPr id="4" name="Slide Number Placeholder 3"/>
          <p:cNvSpPr>
            <a:spLocks noGrp="1"/>
          </p:cNvSpPr>
          <p:nvPr>
            <p:ph type="sldNum" sz="quarter" idx="12"/>
          </p:nvPr>
        </p:nvSpPr>
        <p:spPr/>
        <p:txBody>
          <a:bodyPr/>
          <a:lstStyle/>
          <a:p>
            <a:fld id="{ED26356C-136B-4428-8B14-91833940A83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CSV FILES</a:t>
            </a:r>
            <a:endParaRPr lang="en-US" dirty="0"/>
          </a:p>
        </p:txBody>
      </p:sp>
      <p:sp>
        <p:nvSpPr>
          <p:cNvPr id="3" name="Content Placeholder 2"/>
          <p:cNvSpPr>
            <a:spLocks noGrp="1"/>
          </p:cNvSpPr>
          <p:nvPr>
            <p:ph idx="1"/>
          </p:nvPr>
        </p:nvSpPr>
        <p:spPr/>
        <p:txBody>
          <a:bodyPr>
            <a:normAutofit/>
          </a:bodyPr>
          <a:lstStyle/>
          <a:p>
            <a:r>
              <a:rPr lang="en-IN" sz="2800" dirty="0" smtClean="0"/>
              <a:t>STORES</a:t>
            </a:r>
          </a:p>
          <a:p>
            <a:r>
              <a:rPr lang="en-IN" sz="2800" dirty="0" smtClean="0"/>
              <a:t>FEATURES</a:t>
            </a:r>
          </a:p>
          <a:p>
            <a:r>
              <a:rPr lang="en-IN" sz="2800" dirty="0" smtClean="0"/>
              <a:t>TRAIN</a:t>
            </a:r>
          </a:p>
          <a:p>
            <a:r>
              <a:rPr lang="en-IN" sz="2800" dirty="0" smtClean="0"/>
              <a:t>TEST</a:t>
            </a:r>
          </a:p>
          <a:p>
            <a:pPr>
              <a:buNone/>
            </a:pPr>
            <a:r>
              <a:rPr lang="en-IN" sz="2800" dirty="0" smtClean="0"/>
              <a:t>SIZE OF THE FILES : 15.8MB</a:t>
            </a:r>
          </a:p>
        </p:txBody>
      </p:sp>
      <p:sp>
        <p:nvSpPr>
          <p:cNvPr id="4" name="Slide Number Placeholder 3"/>
          <p:cNvSpPr>
            <a:spLocks noGrp="1"/>
          </p:cNvSpPr>
          <p:nvPr>
            <p:ph type="sldNum" sz="quarter" idx="12"/>
          </p:nvPr>
        </p:nvSpPr>
        <p:spPr/>
        <p:txBody>
          <a:bodyPr/>
          <a:lstStyle/>
          <a:p>
            <a:fld id="{ED26356C-136B-4428-8B14-91833940A83A}"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FILES</a:t>
            </a:r>
            <a:endParaRPr lang="en-US" dirty="0"/>
          </a:p>
        </p:txBody>
      </p:sp>
      <p:graphicFrame>
        <p:nvGraphicFramePr>
          <p:cNvPr id="8" name="Table 7"/>
          <p:cNvGraphicFramePr>
            <a:graphicFrameLocks noGrp="1"/>
          </p:cNvGraphicFramePr>
          <p:nvPr/>
        </p:nvGraphicFramePr>
        <p:xfrm>
          <a:off x="1000100" y="1928802"/>
          <a:ext cx="7358116" cy="3655702"/>
        </p:xfrm>
        <a:graphic>
          <a:graphicData uri="http://schemas.openxmlformats.org/drawingml/2006/table">
            <a:tbl>
              <a:tblPr firstRow="1" bandRow="1">
                <a:tableStyleId>{5C22544A-7EE6-4342-B048-85BDC9FD1C3A}</a:tableStyleId>
              </a:tblPr>
              <a:tblGrid>
                <a:gridCol w="1428760"/>
                <a:gridCol w="1500198"/>
                <a:gridCol w="1928826"/>
                <a:gridCol w="2500332"/>
              </a:tblGrid>
              <a:tr h="547691">
                <a:tc>
                  <a:txBody>
                    <a:bodyPr/>
                    <a:lstStyle/>
                    <a:p>
                      <a:r>
                        <a:rPr lang="en-IN" dirty="0" smtClean="0"/>
                        <a:t>CSV FILE</a:t>
                      </a:r>
                      <a:endParaRPr lang="en-US" dirty="0"/>
                    </a:p>
                  </a:txBody>
                  <a:tcPr/>
                </a:tc>
                <a:tc>
                  <a:txBody>
                    <a:bodyPr/>
                    <a:lstStyle/>
                    <a:p>
                      <a:r>
                        <a:rPr lang="en-IN" dirty="0" smtClean="0"/>
                        <a:t>TOTAL ROWS</a:t>
                      </a:r>
                      <a:endParaRPr lang="en-US" dirty="0"/>
                    </a:p>
                  </a:txBody>
                  <a:tcPr/>
                </a:tc>
                <a:tc>
                  <a:txBody>
                    <a:bodyPr/>
                    <a:lstStyle/>
                    <a:p>
                      <a:r>
                        <a:rPr lang="en-IN" dirty="0" smtClean="0"/>
                        <a:t>TOTAL COLUMNS</a:t>
                      </a:r>
                      <a:endParaRPr lang="en-US" dirty="0"/>
                    </a:p>
                  </a:txBody>
                  <a:tcPr/>
                </a:tc>
                <a:tc>
                  <a:txBody>
                    <a:bodyPr/>
                    <a:lstStyle/>
                    <a:p>
                      <a:r>
                        <a:rPr lang="en-IN" dirty="0" smtClean="0"/>
                        <a:t>COLUMNS</a:t>
                      </a:r>
                      <a:endParaRPr lang="en-US" dirty="0"/>
                    </a:p>
                  </a:txBody>
                  <a:tcPr/>
                </a:tc>
              </a:tr>
              <a:tr h="547691">
                <a:tc>
                  <a:txBody>
                    <a:bodyPr/>
                    <a:lstStyle/>
                    <a:p>
                      <a:r>
                        <a:rPr lang="en-IN" dirty="0" smtClean="0"/>
                        <a:t>STORES</a:t>
                      </a:r>
                      <a:endParaRPr lang="en-US" dirty="0"/>
                    </a:p>
                  </a:txBody>
                  <a:tcPr/>
                </a:tc>
                <a:tc>
                  <a:txBody>
                    <a:bodyPr/>
                    <a:lstStyle/>
                    <a:p>
                      <a:r>
                        <a:rPr lang="en-IN" dirty="0" smtClean="0"/>
                        <a:t>46</a:t>
                      </a:r>
                      <a:endParaRPr lang="en-US" dirty="0"/>
                    </a:p>
                  </a:txBody>
                  <a:tcPr/>
                </a:tc>
                <a:tc>
                  <a:txBody>
                    <a:bodyPr/>
                    <a:lstStyle/>
                    <a:p>
                      <a:r>
                        <a:rPr lang="en-IN" dirty="0" smtClean="0"/>
                        <a:t>3</a:t>
                      </a:r>
                      <a:endParaRPr lang="en-US" dirty="0"/>
                    </a:p>
                  </a:txBody>
                  <a:tcPr/>
                </a:tc>
                <a:tc>
                  <a:txBody>
                    <a:bodyPr/>
                    <a:lstStyle/>
                    <a:p>
                      <a:r>
                        <a:rPr lang="en-IN" dirty="0" smtClean="0"/>
                        <a:t>Store,</a:t>
                      </a:r>
                      <a:r>
                        <a:rPr lang="en-IN" baseline="0" dirty="0" smtClean="0"/>
                        <a:t> Type, </a:t>
                      </a:r>
                      <a:r>
                        <a:rPr lang="en-IN" dirty="0" smtClean="0"/>
                        <a:t>Size</a:t>
                      </a:r>
                      <a:endParaRPr lang="en-US" dirty="0"/>
                    </a:p>
                  </a:txBody>
                  <a:tcPr/>
                </a:tc>
              </a:tr>
              <a:tr h="547691">
                <a:tc>
                  <a:txBody>
                    <a:bodyPr/>
                    <a:lstStyle/>
                    <a:p>
                      <a:r>
                        <a:rPr lang="en-IN" dirty="0" smtClean="0"/>
                        <a:t>FEATURES</a:t>
                      </a:r>
                      <a:endParaRPr lang="en-US" dirty="0"/>
                    </a:p>
                  </a:txBody>
                  <a:tcPr/>
                </a:tc>
                <a:tc>
                  <a:txBody>
                    <a:bodyPr/>
                    <a:lstStyle/>
                    <a:p>
                      <a:r>
                        <a:rPr lang="en-IN" dirty="0" smtClean="0"/>
                        <a:t>8191</a:t>
                      </a:r>
                      <a:endParaRPr lang="en-US" dirty="0"/>
                    </a:p>
                  </a:txBody>
                  <a:tcPr/>
                </a:tc>
                <a:tc>
                  <a:txBody>
                    <a:bodyPr/>
                    <a:lstStyle/>
                    <a:p>
                      <a:r>
                        <a:rPr lang="en-IN" dirty="0" smtClean="0"/>
                        <a:t>12</a:t>
                      </a:r>
                      <a:endParaRPr lang="en-US" dirty="0"/>
                    </a:p>
                  </a:txBody>
                  <a:tcPr/>
                </a:tc>
                <a:tc>
                  <a:txBody>
                    <a:bodyPr/>
                    <a:lstStyle/>
                    <a:p>
                      <a:r>
                        <a:rPr lang="en-IN" dirty="0" smtClean="0"/>
                        <a:t>Store, Date, Temperature, </a:t>
                      </a:r>
                      <a:r>
                        <a:rPr lang="en-IN" dirty="0" err="1" smtClean="0"/>
                        <a:t>Fuel_Price</a:t>
                      </a:r>
                      <a:r>
                        <a:rPr lang="en-IN" dirty="0" smtClean="0"/>
                        <a:t>, MarkDown1, MarkDown2,</a:t>
                      </a:r>
                      <a:r>
                        <a:rPr lang="en-IN" baseline="0" dirty="0" smtClean="0"/>
                        <a:t> </a:t>
                      </a:r>
                      <a:r>
                        <a:rPr lang="en-IN" dirty="0" smtClean="0"/>
                        <a:t>MarkDown3, MarkDown4,</a:t>
                      </a:r>
                      <a:r>
                        <a:rPr lang="en-IN" baseline="0" dirty="0" smtClean="0"/>
                        <a:t> MarkDown5, CPI, Unemployment, </a:t>
                      </a:r>
                      <a:r>
                        <a:rPr lang="en-IN" baseline="0" dirty="0" err="1" smtClean="0"/>
                        <a:t>IsHoliday</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ED26356C-136B-4428-8B14-91833940A83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idx="1"/>
          </p:nvPr>
        </p:nvGraphicFramePr>
        <p:xfrm>
          <a:off x="428596" y="785794"/>
          <a:ext cx="8229600" cy="1680081"/>
        </p:xfrm>
        <a:graphic>
          <a:graphicData uri="http://schemas.openxmlformats.org/drawingml/2006/table">
            <a:tbl>
              <a:tblPr firstRow="1" bandRow="1">
                <a:tableStyleId>{5C22544A-7EE6-4342-B048-85BDC9FD1C3A}</a:tableStyleId>
              </a:tblPr>
              <a:tblGrid>
                <a:gridCol w="2143140"/>
                <a:gridCol w="1500198"/>
                <a:gridCol w="1857388"/>
                <a:gridCol w="2728874"/>
              </a:tblGrid>
              <a:tr h="399921">
                <a:tc>
                  <a:txBody>
                    <a:bodyPr/>
                    <a:lstStyle/>
                    <a:p>
                      <a:r>
                        <a:rPr lang="en-IN" dirty="0" smtClean="0"/>
                        <a:t>CSV</a:t>
                      </a:r>
                      <a:r>
                        <a:rPr lang="en-IN" baseline="0" dirty="0" smtClean="0"/>
                        <a:t> FILE</a:t>
                      </a:r>
                      <a:endParaRPr lang="en-US" dirty="0"/>
                    </a:p>
                  </a:txBody>
                  <a:tcPr/>
                </a:tc>
                <a:tc>
                  <a:txBody>
                    <a:bodyPr/>
                    <a:lstStyle/>
                    <a:p>
                      <a:r>
                        <a:rPr lang="en-IN" dirty="0" smtClean="0"/>
                        <a:t>TOTAL ROWS</a:t>
                      </a:r>
                      <a:endParaRPr lang="en-US" dirty="0"/>
                    </a:p>
                  </a:txBody>
                  <a:tcPr/>
                </a:tc>
                <a:tc>
                  <a:txBody>
                    <a:bodyPr/>
                    <a:lstStyle/>
                    <a:p>
                      <a:r>
                        <a:rPr lang="en-IN" dirty="0" smtClean="0"/>
                        <a:t>TOTAL</a:t>
                      </a:r>
                      <a:r>
                        <a:rPr lang="en-IN" baseline="0" dirty="0" smtClean="0"/>
                        <a:t> COLUMNS</a:t>
                      </a:r>
                      <a:endParaRPr lang="en-US" dirty="0"/>
                    </a:p>
                  </a:txBody>
                  <a:tcPr/>
                </a:tc>
                <a:tc>
                  <a:txBody>
                    <a:bodyPr/>
                    <a:lstStyle/>
                    <a:p>
                      <a:r>
                        <a:rPr lang="en-IN" dirty="0" smtClean="0"/>
                        <a:t>COLUMNS</a:t>
                      </a:r>
                      <a:endParaRPr lang="en-US" dirty="0"/>
                    </a:p>
                  </a:txBody>
                  <a:tcPr/>
                </a:tc>
              </a:tr>
              <a:tr h="528773">
                <a:tc>
                  <a:txBody>
                    <a:bodyPr/>
                    <a:lstStyle/>
                    <a:p>
                      <a:r>
                        <a:rPr lang="en-IN" dirty="0" smtClean="0"/>
                        <a:t>TEST</a:t>
                      </a:r>
                      <a:endParaRPr lang="en-US" dirty="0"/>
                    </a:p>
                  </a:txBody>
                  <a:tcPr/>
                </a:tc>
                <a:tc>
                  <a:txBody>
                    <a:bodyPr/>
                    <a:lstStyle/>
                    <a:p>
                      <a:r>
                        <a:rPr lang="en-IN" dirty="0" smtClean="0"/>
                        <a:t>115065</a:t>
                      </a:r>
                      <a:endParaRPr lang="en-US" dirty="0"/>
                    </a:p>
                  </a:txBody>
                  <a:tcPr/>
                </a:tc>
                <a:tc>
                  <a:txBody>
                    <a:bodyPr/>
                    <a:lstStyle/>
                    <a:p>
                      <a:r>
                        <a:rPr lang="en-IN" dirty="0" smtClean="0"/>
                        <a:t>4</a:t>
                      </a:r>
                      <a:endParaRPr lang="en-US" dirty="0"/>
                    </a:p>
                  </a:txBody>
                  <a:tcPr/>
                </a:tc>
                <a:tc>
                  <a:txBody>
                    <a:bodyPr/>
                    <a:lstStyle/>
                    <a:p>
                      <a:r>
                        <a:rPr lang="en-IN" dirty="0" smtClean="0"/>
                        <a:t>Store,</a:t>
                      </a:r>
                      <a:r>
                        <a:rPr lang="en-IN" baseline="0" dirty="0" smtClean="0"/>
                        <a:t> Dept, Date, </a:t>
                      </a:r>
                      <a:r>
                        <a:rPr lang="en-IN" baseline="0" dirty="0" err="1" smtClean="0"/>
                        <a:t>IsHoliday</a:t>
                      </a:r>
                      <a:endParaRPr lang="en-US" dirty="0"/>
                    </a:p>
                  </a:txBody>
                  <a:tcPr/>
                </a:tc>
              </a:tr>
              <a:tr h="399921">
                <a:tc>
                  <a:txBody>
                    <a:bodyPr/>
                    <a:lstStyle/>
                    <a:p>
                      <a:r>
                        <a:rPr lang="en-IN" dirty="0" smtClean="0"/>
                        <a:t>TRAIN</a:t>
                      </a:r>
                      <a:endParaRPr lang="en-US" dirty="0"/>
                    </a:p>
                  </a:txBody>
                  <a:tcPr/>
                </a:tc>
                <a:tc>
                  <a:txBody>
                    <a:bodyPr/>
                    <a:lstStyle/>
                    <a:p>
                      <a:r>
                        <a:rPr lang="en-IN" dirty="0" smtClean="0"/>
                        <a:t>421571</a:t>
                      </a:r>
                      <a:endParaRPr lang="en-US" dirty="0"/>
                    </a:p>
                  </a:txBody>
                  <a:tcPr/>
                </a:tc>
                <a:tc>
                  <a:txBody>
                    <a:bodyPr/>
                    <a:lstStyle/>
                    <a:p>
                      <a:r>
                        <a:rPr lang="en-IN" dirty="0" smtClean="0"/>
                        <a:t>5</a:t>
                      </a:r>
                      <a:endParaRPr lang="en-US" dirty="0"/>
                    </a:p>
                  </a:txBody>
                  <a:tcPr/>
                </a:tc>
                <a:tc>
                  <a:txBody>
                    <a:bodyPr/>
                    <a:lstStyle/>
                    <a:p>
                      <a:r>
                        <a:rPr lang="en-IN" dirty="0" smtClean="0"/>
                        <a:t>Store, Dept, Date,</a:t>
                      </a:r>
                      <a:r>
                        <a:rPr lang="en-IN" baseline="0" dirty="0" smtClean="0"/>
                        <a:t> </a:t>
                      </a:r>
                      <a:r>
                        <a:rPr lang="en-IN" baseline="0" dirty="0" err="1" smtClean="0"/>
                        <a:t>Weekly_Sales</a:t>
                      </a:r>
                      <a:r>
                        <a:rPr lang="en-IN" baseline="0" dirty="0" smtClean="0"/>
                        <a:t>, </a:t>
                      </a:r>
                      <a:r>
                        <a:rPr lang="en-IN" baseline="0" dirty="0" err="1" smtClean="0"/>
                        <a:t>IsHoliday</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ED26356C-136B-4428-8B14-91833940A83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STORES CSV FILE</a:t>
            </a:r>
            <a:endParaRPr lang="en-US" dirty="0"/>
          </a:p>
        </p:txBody>
      </p:sp>
      <p:sp>
        <p:nvSpPr>
          <p:cNvPr id="3" name="Content Placeholder 2"/>
          <p:cNvSpPr>
            <a:spLocks noGrp="1"/>
          </p:cNvSpPr>
          <p:nvPr>
            <p:ph idx="1"/>
          </p:nvPr>
        </p:nvSpPr>
        <p:spPr/>
        <p:txBody>
          <a:bodyPr>
            <a:normAutofit/>
          </a:bodyPr>
          <a:lstStyle/>
          <a:p>
            <a:r>
              <a:rPr lang="en-US" sz="2800" u="sng" dirty="0" smtClean="0"/>
              <a:t>Store</a:t>
            </a:r>
            <a:r>
              <a:rPr lang="en-US" sz="2800" dirty="0" smtClean="0"/>
              <a:t> : refers to the store number.</a:t>
            </a:r>
          </a:p>
          <a:p>
            <a:r>
              <a:rPr lang="en-US" sz="2800" u="sng" dirty="0" smtClean="0"/>
              <a:t>Type</a:t>
            </a:r>
            <a:r>
              <a:rPr lang="en-US" sz="2800" dirty="0" smtClean="0"/>
              <a:t> : which type of store does it belongs.</a:t>
            </a:r>
          </a:p>
          <a:p>
            <a:r>
              <a:rPr lang="en-US" sz="2800" u="sng" dirty="0" smtClean="0"/>
              <a:t>Size</a:t>
            </a:r>
            <a:r>
              <a:rPr lang="en-US" sz="2800" dirty="0" smtClean="0"/>
              <a:t> : it refers to area of the store.</a:t>
            </a:r>
            <a:br>
              <a:rPr lang="en-US" sz="2800" dirty="0" smtClean="0"/>
            </a:br>
            <a:endParaRPr lang="en-US" sz="2800" dirty="0"/>
          </a:p>
        </p:txBody>
      </p:sp>
      <p:sp>
        <p:nvSpPr>
          <p:cNvPr id="4" name="Slide Number Placeholder 3"/>
          <p:cNvSpPr>
            <a:spLocks noGrp="1"/>
          </p:cNvSpPr>
          <p:nvPr>
            <p:ph type="sldNum" sz="quarter" idx="12"/>
          </p:nvPr>
        </p:nvSpPr>
        <p:spPr/>
        <p:txBody>
          <a:bodyPr/>
          <a:lstStyle/>
          <a:p>
            <a:fld id="{ED26356C-136B-4428-8B14-91833940A83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normAutofit fontScale="90000"/>
          </a:bodyPr>
          <a:lstStyle/>
          <a:p>
            <a:r>
              <a:rPr lang="en-IN" dirty="0" smtClean="0"/>
              <a:t>DESCRIPTION OF FEATURES CSV FILE</a:t>
            </a:r>
            <a:endParaRPr lang="en-US" dirty="0"/>
          </a:p>
        </p:txBody>
      </p:sp>
      <p:sp>
        <p:nvSpPr>
          <p:cNvPr id="3" name="Content Placeholder 2"/>
          <p:cNvSpPr>
            <a:spLocks noGrp="1"/>
          </p:cNvSpPr>
          <p:nvPr>
            <p:ph idx="1"/>
          </p:nvPr>
        </p:nvSpPr>
        <p:spPr>
          <a:xfrm>
            <a:off x="500034" y="1142984"/>
            <a:ext cx="8229600" cy="5214974"/>
          </a:xfrm>
        </p:spPr>
        <p:txBody>
          <a:bodyPr>
            <a:noAutofit/>
          </a:bodyPr>
          <a:lstStyle/>
          <a:p>
            <a:r>
              <a:rPr lang="en-US" sz="2800" u="sng" dirty="0" smtClean="0"/>
              <a:t>Store</a:t>
            </a:r>
            <a:r>
              <a:rPr lang="en-US" sz="2800" dirty="0" smtClean="0"/>
              <a:t> : refers to the store number.</a:t>
            </a:r>
          </a:p>
          <a:p>
            <a:r>
              <a:rPr lang="en-US" sz="2800" u="sng" dirty="0" smtClean="0"/>
              <a:t>Date</a:t>
            </a:r>
            <a:r>
              <a:rPr lang="en-US" sz="2800" dirty="0" smtClean="0"/>
              <a:t> : the week.</a:t>
            </a:r>
          </a:p>
          <a:p>
            <a:r>
              <a:rPr lang="en-US" sz="2800" u="sng" dirty="0" smtClean="0"/>
              <a:t>Temperature</a:t>
            </a:r>
            <a:r>
              <a:rPr lang="en-US" sz="2800" dirty="0" smtClean="0"/>
              <a:t> : average temperature in the region.</a:t>
            </a:r>
          </a:p>
          <a:p>
            <a:r>
              <a:rPr lang="en-US" sz="2800" u="sng" dirty="0" err="1" smtClean="0"/>
              <a:t>Fuel_Price</a:t>
            </a:r>
            <a:r>
              <a:rPr lang="en-US" sz="2800" dirty="0" smtClean="0"/>
              <a:t> : cost of fuel in the region.</a:t>
            </a:r>
          </a:p>
          <a:p>
            <a:r>
              <a:rPr lang="en-US" sz="2800" u="sng" dirty="0" smtClean="0"/>
              <a:t>MarkDown1-5</a:t>
            </a:r>
            <a:r>
              <a:rPr lang="en-US" sz="2800" dirty="0" smtClean="0"/>
              <a:t> : </a:t>
            </a:r>
            <a:r>
              <a:rPr lang="en-US" sz="2800" dirty="0" err="1" smtClean="0"/>
              <a:t>anonymized</a:t>
            </a:r>
            <a:r>
              <a:rPr lang="en-US" sz="2800" dirty="0" smtClean="0"/>
              <a:t> data related to promotional markdowns that </a:t>
            </a:r>
            <a:r>
              <a:rPr lang="en-US" sz="2800" dirty="0" err="1" smtClean="0"/>
              <a:t>Walmart</a:t>
            </a:r>
            <a:r>
              <a:rPr lang="en-US" sz="2800" dirty="0" smtClean="0"/>
              <a:t> is running. (</a:t>
            </a:r>
            <a:r>
              <a:rPr lang="en-US" sz="2800" dirty="0" err="1" smtClean="0"/>
              <a:t>MarkDown</a:t>
            </a:r>
            <a:r>
              <a:rPr lang="en-US" sz="2800" dirty="0" smtClean="0"/>
              <a:t> data is only available after Nov 2011)</a:t>
            </a:r>
          </a:p>
          <a:p>
            <a:r>
              <a:rPr lang="en-US" sz="2800" u="sng" dirty="0" smtClean="0"/>
              <a:t>CPI</a:t>
            </a:r>
            <a:r>
              <a:rPr lang="en-US" sz="2800" dirty="0" smtClean="0"/>
              <a:t> : the consumer price index.</a:t>
            </a:r>
          </a:p>
          <a:p>
            <a:r>
              <a:rPr lang="en-US" sz="2800" u="sng" dirty="0" smtClean="0"/>
              <a:t>Unemployment</a:t>
            </a:r>
            <a:r>
              <a:rPr lang="en-US" sz="2800" dirty="0" smtClean="0"/>
              <a:t> : the unemployment rate.</a:t>
            </a:r>
          </a:p>
          <a:p>
            <a:r>
              <a:rPr lang="en-US" sz="2800" u="sng" dirty="0" err="1" smtClean="0"/>
              <a:t>IsHoliday</a:t>
            </a:r>
            <a:r>
              <a:rPr lang="en-US" sz="2800" dirty="0" smtClean="0"/>
              <a:t> : whether the week is a special holiday week.</a:t>
            </a:r>
          </a:p>
          <a:p>
            <a:endParaRPr lang="en-IN" sz="2800" dirty="0" smtClean="0"/>
          </a:p>
        </p:txBody>
      </p:sp>
      <p:sp>
        <p:nvSpPr>
          <p:cNvPr id="4" name="Slide Number Placeholder 3"/>
          <p:cNvSpPr>
            <a:spLocks noGrp="1"/>
          </p:cNvSpPr>
          <p:nvPr>
            <p:ph type="sldNum" sz="quarter" idx="12"/>
          </p:nvPr>
        </p:nvSpPr>
        <p:spPr/>
        <p:txBody>
          <a:bodyPr/>
          <a:lstStyle/>
          <a:p>
            <a:fld id="{ED26356C-136B-4428-8B14-91833940A83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TEST CSV FILE</a:t>
            </a:r>
            <a:endParaRPr lang="en-US" dirty="0"/>
          </a:p>
        </p:txBody>
      </p:sp>
      <p:sp>
        <p:nvSpPr>
          <p:cNvPr id="3" name="Content Placeholder 2"/>
          <p:cNvSpPr>
            <a:spLocks noGrp="1"/>
          </p:cNvSpPr>
          <p:nvPr>
            <p:ph idx="1"/>
          </p:nvPr>
        </p:nvSpPr>
        <p:spPr/>
        <p:txBody>
          <a:bodyPr>
            <a:normAutofit/>
          </a:bodyPr>
          <a:lstStyle/>
          <a:p>
            <a:r>
              <a:rPr lang="en-IN" sz="2800" u="sng" dirty="0" smtClean="0"/>
              <a:t>Store</a:t>
            </a:r>
            <a:r>
              <a:rPr lang="en-IN" sz="2800" dirty="0" smtClean="0"/>
              <a:t> : </a:t>
            </a:r>
            <a:r>
              <a:rPr lang="en-US" sz="2800" dirty="0" smtClean="0"/>
              <a:t>refers to the store number.</a:t>
            </a:r>
            <a:endParaRPr lang="en-IN" sz="2800" u="sng" dirty="0" smtClean="0"/>
          </a:p>
          <a:p>
            <a:r>
              <a:rPr lang="en-IN" sz="2800" u="sng" dirty="0" smtClean="0"/>
              <a:t>Dept</a:t>
            </a:r>
            <a:r>
              <a:rPr lang="en-IN" sz="2800" dirty="0" smtClean="0"/>
              <a:t> : </a:t>
            </a:r>
            <a:r>
              <a:rPr lang="en-US" sz="2800" dirty="0" smtClean="0"/>
              <a:t>the department number.</a:t>
            </a:r>
            <a:endParaRPr lang="en-IN" sz="2800" u="sng" dirty="0" smtClean="0"/>
          </a:p>
          <a:p>
            <a:r>
              <a:rPr lang="en-IN" sz="2800" u="sng" dirty="0" smtClean="0"/>
              <a:t>Date</a:t>
            </a:r>
            <a:r>
              <a:rPr lang="en-IN" sz="2800" dirty="0" smtClean="0"/>
              <a:t> : </a:t>
            </a:r>
            <a:r>
              <a:rPr lang="en-US" sz="2800" dirty="0" smtClean="0"/>
              <a:t>the week.</a:t>
            </a:r>
            <a:endParaRPr lang="en-IN" sz="2800" u="sng" dirty="0" smtClean="0"/>
          </a:p>
          <a:p>
            <a:r>
              <a:rPr lang="en-IN" sz="2800" u="sng" dirty="0" err="1" smtClean="0"/>
              <a:t>IsHoliday</a:t>
            </a:r>
            <a:r>
              <a:rPr lang="en-IN" sz="2800" dirty="0" smtClean="0"/>
              <a:t> : </a:t>
            </a:r>
            <a:r>
              <a:rPr lang="en-US" sz="2800" dirty="0" smtClean="0"/>
              <a:t>whether the week is a special holiday week.</a:t>
            </a:r>
            <a:endParaRPr lang="en-US" sz="2800" u="sng" dirty="0"/>
          </a:p>
        </p:txBody>
      </p:sp>
      <p:sp>
        <p:nvSpPr>
          <p:cNvPr id="4" name="Slide Number Placeholder 3"/>
          <p:cNvSpPr>
            <a:spLocks noGrp="1"/>
          </p:cNvSpPr>
          <p:nvPr>
            <p:ph type="sldNum" sz="quarter" idx="12"/>
          </p:nvPr>
        </p:nvSpPr>
        <p:spPr/>
        <p:txBody>
          <a:bodyPr/>
          <a:lstStyle/>
          <a:p>
            <a:fld id="{ED26356C-136B-4428-8B14-91833940A83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1215</TotalTime>
  <Words>682</Words>
  <Application>Microsoft Office PowerPoint</Application>
  <PresentationFormat>On-screen Show (4:3)</PresentationFormat>
  <Paragraphs>122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DATA MINING AND ANALYSIS 17ECSC303 Course Project 2017-18 Title: WALMART STORES SALES FORCASTING </vt:lpstr>
      <vt:lpstr>CONTENTS: </vt:lpstr>
      <vt:lpstr>PROBLEM STATEMENT</vt:lpstr>
      <vt:lpstr>LIST OF CSV FILES</vt:lpstr>
      <vt:lpstr>DESCRIPTION OF FILES</vt:lpstr>
      <vt:lpstr>Slide 6</vt:lpstr>
      <vt:lpstr>DESCRIPTION OF STORES CSV FILE</vt:lpstr>
      <vt:lpstr>DESCRIPTION OF FEATURES CSV FILE</vt:lpstr>
      <vt:lpstr>DESCRIPTION OF TEST CSV FILE</vt:lpstr>
      <vt:lpstr>DESCRIPTION OF TRAIN CSV FILE</vt:lpstr>
      <vt:lpstr>BIBLOGRAPHY</vt:lpstr>
      <vt:lpstr>DESCRIPTION OF PRE-PROCESSING</vt:lpstr>
      <vt:lpstr>Slide 13</vt:lpstr>
      <vt:lpstr>Slide 14</vt:lpstr>
      <vt:lpstr>1. Original Data</vt:lpstr>
      <vt:lpstr>2. Test and train dataset</vt:lpstr>
      <vt:lpstr>3.Unwanted data has been removed</vt:lpstr>
      <vt:lpstr>4.Calculation of the missing data</vt:lpstr>
      <vt:lpstr>5.CPI – Data cleaning and filled null places with -1</vt:lpstr>
      <vt:lpstr>6.Table after replacing CPI values</vt:lpstr>
      <vt:lpstr>7.Cleaning unemployment data and filling Nan values with mean</vt:lpstr>
      <vt:lpstr>8.Table after replacing Unemployment values</vt:lpstr>
      <vt:lpstr>9. Markdown 1 of each year from 2010 to 2013 have been filled by average mean where it was Nan</vt:lpstr>
      <vt:lpstr>10.Table after preprocessing</vt:lpstr>
      <vt:lpstr>11. Preprocessed features table of year 2013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SOCCER DATASET</dc:title>
  <dc:creator>Dell</dc:creator>
  <cp:lastModifiedBy>Dell</cp:lastModifiedBy>
  <cp:revision>95</cp:revision>
  <dcterms:created xsi:type="dcterms:W3CDTF">2017-09-03T06:11:48Z</dcterms:created>
  <dcterms:modified xsi:type="dcterms:W3CDTF">2017-09-28T17:29:55Z</dcterms:modified>
</cp:coreProperties>
</file>