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fd59a47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fd59a47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e018e69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e018e69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marks the current packet as passed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d59a47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fd59a47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four main property categories that one can check with this option: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direction of the packet, specifically whether it's from a client to a server or from a server to a client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Whether the packet is part of an established TCP connection or not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Whether the packet is a reassembled packet or not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Whether the packet is a rebuilt frag packet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e3483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ae3483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955df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d955df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d955dfa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d955dfa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d955dfa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d955dfa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d955dfa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d955dfa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fd59a47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fd59a47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 tcp any any -&gt; 10.9.0.5 23 (msg:"Caught 10 SYN packets in less than 10 seconds!"; threshold: type limit, track by_dst, count 10, seconds 10; priority: 1000000; flags:S; flow: to_server,not_established; sid: 1000001;)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b6396d9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b6396d9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fd59a47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fd59a4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fd59a47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fd59a47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913bf0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913bf0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e32632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e32632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ae34836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ae34836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Snort uses a simple but flexible rules  language  to  describe  network packet  signatures  and associate them with actions.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6396d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6396d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marks the current packet as passed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e018e69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e018e69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marks the current packet as passed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fd59a47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fd59a47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8BA4F"/>
              </a:buClr>
              <a:buSzPts val="2800"/>
              <a:buNone/>
              <a:defRPr b="1">
                <a:solidFill>
                  <a:srgbClr val="E8BA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792B19"/>
              </a:buClr>
              <a:buSzPts val="1800"/>
              <a:buChar char="●"/>
              <a:defRPr>
                <a:solidFill>
                  <a:srgbClr val="792B19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E1B0AD"/>
              </a:buClr>
              <a:buSzPts val="1400"/>
              <a:buChar char="○"/>
              <a:defRPr>
                <a:solidFill>
                  <a:srgbClr val="E1B0AD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snort.org/" TargetMode="External"/><Relationship Id="rId4" Type="http://schemas.openxmlformats.org/officeDocument/2006/relationships/hyperlink" Target="http://snorpy.cyb3rs3c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14925" y="510700"/>
            <a:ext cx="7910700" cy="43461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8BA4F"/>
                </a:solidFill>
              </a:rPr>
              <a:t>Snort As A Packet Logger</a:t>
            </a:r>
            <a:endParaRPr b="1">
              <a:solidFill>
                <a:srgbClr val="E8BA4F"/>
              </a:solidFill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E1B0AD"/>
                </a:solidFill>
              </a:rPr>
              <a:t> , ,_      </a:t>
            </a:r>
            <a:endParaRPr b="1" sz="3000">
              <a:solidFill>
                <a:srgbClr val="E1B0AD"/>
              </a:solidFill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E1B0AD"/>
                </a:solidFill>
              </a:rPr>
              <a:t> o</a:t>
            </a:r>
            <a:r>
              <a:rPr b="1" lang="en" sz="3000">
                <a:solidFill>
                  <a:schemeClr val="lt2"/>
                </a:solidFill>
              </a:rPr>
              <a:t>"</a:t>
            </a:r>
            <a:r>
              <a:rPr b="1" lang="en" sz="3000">
                <a:solidFill>
                  <a:srgbClr val="E1B0AD"/>
                </a:solidFill>
              </a:rPr>
              <a:t>       )~   </a:t>
            </a:r>
            <a:endParaRPr b="1" sz="3000">
              <a:solidFill>
                <a:srgbClr val="E1B0AD"/>
              </a:solidFill>
            </a:endParaRPr>
          </a:p>
          <a:p>
            <a:pPr indent="0" lvl="0" marL="2286000" rtl="0" algn="l"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E1B0AD"/>
                </a:solidFill>
              </a:rPr>
              <a:t>  			  ' ' ' '</a:t>
            </a:r>
            <a:r>
              <a:rPr b="1" lang="en" sz="1600">
                <a:solidFill>
                  <a:srgbClr val="E1B0AD"/>
                </a:solidFill>
              </a:rPr>
              <a:t>	</a:t>
            </a:r>
            <a:endParaRPr b="1">
              <a:solidFill>
                <a:srgbClr val="E1B0AD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81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1B0AD"/>
                </a:solidFill>
              </a:rPr>
              <a:t>Miles Brown, Zane Sampey, Marcus Simmons</a:t>
            </a:r>
            <a:endParaRPr sz="2400">
              <a:solidFill>
                <a:srgbClr val="E1B0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Numbers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Ports are declared in a few different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</a:t>
            </a:r>
            <a:r>
              <a:rPr i="1" lang="en"/>
              <a:t>any </a:t>
            </a:r>
            <a:r>
              <a:rPr lang="en"/>
              <a:t>ports (meaning match traffic being sent from or to any port)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static port (e.g., 80, 445, 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variable defined in the Snort config that specifies a port or set of ports (e.g., $HTTP_PORTS)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port ranges indicated with the range operator, : (e.g., 1:1024, 500:)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static ports, port variables, and/or port ranges, enclosed in square brackets and separated by commas (e.g., [1:1024,4444,5555,$HTTP_PORTS])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Direction Operator</a:t>
            </a:r>
            <a:endParaRPr sz="32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E1B0AD"/>
              </a:highlight>
            </a:endParaRPr>
          </a:p>
          <a:p>
            <a:pPr indent="-3762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-&gt; - It denotes that the IP addresses and port numbers on the left side represent the source and the IP addresses and port numbers on the right side represent the destination.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762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&lt;&gt; - It tells Snort to consider the two IP address and port pairs as either the source or destination.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Options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</a:t>
            </a:r>
            <a:r>
              <a:rPr lang="en"/>
              <a:t> - used to add a message describing the rule.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detection_filter - used to require multiple rule hits before generating an "event".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 - assigns a severity level to a given rule to enable appropriate event prioritizing (1-2147483647).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flags</a:t>
            </a:r>
            <a:r>
              <a:rPr lang="en"/>
              <a:t> - checks to see if the specified flag bits are set in the TCP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r>
              <a:rPr lang="en"/>
              <a:t> - used to check session properties of a given packet.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sid</a:t>
            </a:r>
            <a:r>
              <a:rPr lang="en"/>
              <a:t> - uniquely identifies a given Snort rule.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rev</a:t>
            </a:r>
            <a:r>
              <a:rPr lang="en"/>
              <a:t> - uniquely identifies the revision number of a given Snort rule.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Network Topology</a:t>
            </a:r>
            <a:endParaRPr sz="3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00" y="1253038"/>
            <a:ext cx="83248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100700" y="1026625"/>
            <a:ext cx="3486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Network: 10.0.4.0/24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224650" y="4153375"/>
            <a:ext cx="164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</a:rPr>
              <a:t>Host A</a:t>
            </a:r>
            <a:endParaRPr sz="18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10.0.4.6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499575" y="4153375"/>
            <a:ext cx="215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</a:rPr>
              <a:t>Host B</a:t>
            </a:r>
            <a:r>
              <a:rPr lang="en" sz="1800">
                <a:solidFill>
                  <a:srgbClr val="792B19"/>
                </a:solidFill>
              </a:rPr>
              <a:t> </a:t>
            </a:r>
            <a:endParaRPr sz="1800">
              <a:solidFill>
                <a:srgbClr val="792B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10.0.4.7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Local Rules</a:t>
            </a:r>
            <a:endParaRPr sz="32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/etc/snort/rules/local.rules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5" y="1643400"/>
            <a:ext cx="8914951" cy="306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Running Snort</a:t>
            </a:r>
            <a:endParaRPr sz="32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sudo snort -q -l /var/log/snort -i ens34 -A console -c /etc/snort/snort.conf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- quiet operation (No banner or initialization information)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 - Specifies the directory to send log files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 - Specifies </a:t>
            </a:r>
            <a:r>
              <a:rPr lang="en"/>
              <a:t>interface to sniff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- Use alert mode and send alerts to the console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 - Specifies the configuration file to use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Testing</a:t>
            </a:r>
            <a:r>
              <a:rPr lang="en" sz="3200"/>
              <a:t> Rules</a:t>
            </a:r>
            <a:endParaRPr sz="32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1260325"/>
            <a:ext cx="8704100" cy="25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Viewing Log Files</a:t>
            </a:r>
            <a:endParaRPr sz="32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625"/>
            <a:ext cx="8839200" cy="247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9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Detecting Syn Flood</a:t>
            </a:r>
            <a:endParaRPr sz="3200"/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b="14646" l="0" r="0" t="0"/>
          <a:stretch/>
        </p:blipFill>
        <p:spPr>
          <a:xfrm>
            <a:off x="2643187" y="767575"/>
            <a:ext cx="3857626" cy="43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2B19"/>
                </a:solidFill>
              </a:rPr>
              <a:t>Cisco Talos Detection Response Team. (n.d.). </a:t>
            </a:r>
            <a:r>
              <a:rPr i="1" lang="en">
                <a:solidFill>
                  <a:srgbClr val="792B19"/>
                </a:solidFill>
              </a:rPr>
              <a:t>Snort 3 rule writing guide</a:t>
            </a:r>
            <a:r>
              <a:rPr lang="en">
                <a:solidFill>
                  <a:srgbClr val="792B19"/>
                </a:solidFill>
              </a:rPr>
              <a:t>. </a:t>
            </a:r>
            <a:r>
              <a:rPr lang="en" u="sng">
                <a:solidFill>
                  <a:srgbClr val="792B1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https://docs.snort.org</a:t>
            </a:r>
            <a:endParaRPr>
              <a:solidFill>
                <a:srgbClr val="792B1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2B19"/>
                </a:solidFill>
              </a:rPr>
              <a:t>Christopher Davis (n.d.). </a:t>
            </a:r>
            <a:r>
              <a:rPr i="1" lang="en">
                <a:solidFill>
                  <a:srgbClr val="792B19"/>
                </a:solidFill>
              </a:rPr>
              <a:t>SNORPY</a:t>
            </a:r>
            <a:r>
              <a:rPr lang="en">
                <a:solidFill>
                  <a:srgbClr val="792B19"/>
                </a:solidFill>
              </a:rPr>
              <a:t>. Snorpy 2.0 - Web Based Snort Rule Creator. </a:t>
            </a:r>
            <a:r>
              <a:rPr lang="en" u="sng">
                <a:solidFill>
                  <a:srgbClr val="792B1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http://snorpy.cyb3rs3c.net</a:t>
            </a:r>
            <a:endParaRPr>
              <a:solidFill>
                <a:srgbClr val="792B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Snort?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Snort is a free Open Source Intrusion </a:t>
            </a:r>
            <a:r>
              <a:rPr lang="en"/>
              <a:t>Detection/</a:t>
            </a:r>
            <a:r>
              <a:rPr lang="en"/>
              <a:t>Prevention System (IPS/IDS) that monitors network traffic and identifies potentially malicious activities on Internet Protocol (IP) networks. It was developed in 1998 by Martin Roesch. Now it is being developed by Cisco.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 of Operation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Snort can be configured to run in three different modes: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Sniffer mode, which simply reads the packets off of the network and displays them for you in a continuous stream on the console (screen).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Logger mode, which logs the packets to disk.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Intrusion Detection System (NIDS) mode, which performs detection and analysis on network traffic. This is the most complex and configurable mode.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Sniffing the TCP 3-Way Handshake</a:t>
            </a:r>
            <a:endParaRPr sz="32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25" y="1152474"/>
            <a:ext cx="8066250" cy="36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Relevant </a:t>
            </a:r>
            <a:r>
              <a:rPr lang="en" sz="3200"/>
              <a:t>Directories </a:t>
            </a:r>
            <a:endParaRPr sz="32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/etc/snort</a:t>
            </a:r>
            <a:endParaRPr sz="2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○"/>
            </a:pPr>
            <a:r>
              <a:rPr lang="en" sz="2500">
                <a:solidFill>
                  <a:srgbClr val="E06666"/>
                </a:solidFill>
              </a:rPr>
              <a:t>Stores Snort files</a:t>
            </a:r>
            <a:endParaRPr sz="2500">
              <a:solidFill>
                <a:srgbClr val="E06666"/>
              </a:solidFill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" sz="2500"/>
              <a:t>Snort.conf </a:t>
            </a:r>
            <a:endParaRPr sz="2500"/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" sz="2500"/>
              <a:t>/Rules</a:t>
            </a:r>
            <a:endParaRPr sz="25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/var/log/snort</a:t>
            </a:r>
            <a:endParaRPr sz="2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○"/>
            </a:pPr>
            <a:r>
              <a:rPr lang="en" sz="2500">
                <a:solidFill>
                  <a:srgbClr val="E06666"/>
                </a:solidFill>
              </a:rPr>
              <a:t>Stores log files generated by Snort</a:t>
            </a:r>
            <a:endParaRPr sz="25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Rule Writing</a:t>
            </a:r>
            <a:endParaRPr sz="32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General Format</a:t>
            </a:r>
            <a:r>
              <a:rPr lang="en" sz="2800"/>
              <a:t>: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1B0AD"/>
                </a:solidFill>
                <a:highlight>
                  <a:srgbClr val="222222"/>
                </a:highlight>
              </a:rPr>
              <a:t>action protocol sourceIP sourcePort -&gt; destinationIP destinationPort (options)</a:t>
            </a:r>
            <a:r>
              <a:rPr lang="en" sz="2400">
                <a:solidFill>
                  <a:srgbClr val="222222"/>
                </a:solidFill>
                <a:highlight>
                  <a:srgbClr val="222222"/>
                </a:highlight>
              </a:rPr>
              <a:t>............................................</a:t>
            </a:r>
            <a:endParaRPr sz="2400">
              <a:solidFill>
                <a:srgbClr val="222222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</a:rPr>
              <a:t>example: 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1B0AD"/>
                </a:solidFill>
                <a:highlight>
                  <a:srgbClr val="222222"/>
                </a:highlight>
              </a:rPr>
              <a:t>log tcp 10.0.4.6 any -&gt; 10.0.4.7 23 (msg: “Telnet	 Connection”;)</a:t>
            </a:r>
            <a:r>
              <a:rPr lang="en" sz="2400">
                <a:solidFill>
                  <a:srgbClr val="222222"/>
                </a:solidFill>
                <a:highlight>
                  <a:srgbClr val="222222"/>
                </a:highlight>
              </a:rPr>
              <a:t>.......................................................</a:t>
            </a:r>
            <a:r>
              <a:rPr lang="en" sz="2400">
                <a:solidFill>
                  <a:srgbClr val="E1B0AD"/>
                </a:solidFill>
                <a:highlight>
                  <a:srgbClr val="222222"/>
                </a:highlight>
              </a:rPr>
              <a:t>			 </a:t>
            </a:r>
            <a:endParaRPr sz="2400">
              <a:solidFill>
                <a:srgbClr val="E1B0AD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145576" y="2172213"/>
            <a:ext cx="291550" cy="1376925"/>
          </a:xfrm>
          <a:custGeom>
            <a:rect b="b" l="l" r="r" t="t"/>
            <a:pathLst>
              <a:path extrusionOk="0" h="55077" w="11662">
                <a:moveTo>
                  <a:pt x="10205" y="0"/>
                </a:moveTo>
                <a:cubicBezTo>
                  <a:pt x="8505" y="4468"/>
                  <a:pt x="-238" y="17631"/>
                  <a:pt x="5" y="26810"/>
                </a:cubicBezTo>
                <a:cubicBezTo>
                  <a:pt x="248" y="35990"/>
                  <a:pt x="9719" y="50366"/>
                  <a:pt x="11662" y="5507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9" name="Google Shape;89;p18"/>
          <p:cNvCxnSpPr/>
          <p:nvPr/>
        </p:nvCxnSpPr>
        <p:spPr>
          <a:xfrm>
            <a:off x="2426050" y="2681025"/>
            <a:ext cx="2411400" cy="83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8"/>
          <p:cNvCxnSpPr/>
          <p:nvPr/>
        </p:nvCxnSpPr>
        <p:spPr>
          <a:xfrm flipH="1">
            <a:off x="1092875" y="2229325"/>
            <a:ext cx="364200" cy="131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8"/>
          <p:cNvCxnSpPr/>
          <p:nvPr/>
        </p:nvCxnSpPr>
        <p:spPr>
          <a:xfrm flipH="1">
            <a:off x="2076225" y="2229325"/>
            <a:ext cx="757800" cy="131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/>
          <p:nvPr/>
        </p:nvCxnSpPr>
        <p:spPr>
          <a:xfrm flipH="1">
            <a:off x="2848525" y="2229325"/>
            <a:ext cx="1479000" cy="131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 flipH="1">
            <a:off x="4167400" y="2208638"/>
            <a:ext cx="1777500" cy="136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>
            <a:off x="3620850" y="2651900"/>
            <a:ext cx="2054400" cy="86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Actions</a:t>
            </a:r>
            <a:endParaRPr sz="32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60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E1B0AD"/>
              </a:highlight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3000">
                <a:highlight>
                  <a:srgbClr val="E1B0AD"/>
                </a:highlight>
              </a:rPr>
              <a:t>Alert</a:t>
            </a:r>
            <a:r>
              <a:rPr lang="en" sz="2800">
                <a:solidFill>
                  <a:srgbClr val="E1B0AD"/>
                </a:solidFill>
                <a:highlight>
                  <a:srgbClr val="E1B0AD"/>
                </a:highlight>
              </a:rPr>
              <a:t>….</a:t>
            </a:r>
            <a:r>
              <a:rPr lang="en" sz="2800">
                <a:solidFill>
                  <a:srgbClr val="E1B0AD"/>
                </a:solidFill>
              </a:rPr>
              <a:t> </a:t>
            </a:r>
            <a:r>
              <a:rPr lang="en" sz="2800">
                <a:solidFill>
                  <a:srgbClr val="792B19"/>
                </a:solidFill>
              </a:rPr>
              <a:t>- Alert on current packet</a:t>
            </a:r>
            <a:endParaRPr sz="2800">
              <a:solidFill>
                <a:srgbClr val="792B1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Block </a:t>
            </a:r>
            <a:r>
              <a:rPr lang="en" sz="2800"/>
              <a:t>- Block current and subsequent packets</a:t>
            </a:r>
            <a:endParaRPr sz="2800">
              <a:solidFill>
                <a:srgbClr val="22222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Drop	</a:t>
            </a:r>
            <a:r>
              <a:rPr lang="en" sz="2800"/>
              <a:t>- Drop current packet	</a:t>
            </a:r>
            <a:r>
              <a:rPr lang="en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highlight>
                  <a:srgbClr val="E1B0AD"/>
                </a:highlight>
              </a:rPr>
              <a:t>Log</a:t>
            </a:r>
            <a:r>
              <a:rPr lang="en" sz="3000">
                <a:solidFill>
                  <a:srgbClr val="E1B0AD"/>
                </a:solidFill>
                <a:highlight>
                  <a:srgbClr val="E1B0AD"/>
                </a:highlight>
              </a:rPr>
              <a:t>…..</a:t>
            </a:r>
            <a:r>
              <a:rPr lang="en" sz="3000">
                <a:highlight>
                  <a:srgbClr val="E1B0AD"/>
                </a:highlight>
              </a:rPr>
              <a:t>	</a:t>
            </a:r>
            <a:r>
              <a:rPr lang="en" sz="2800"/>
              <a:t>- Log current packet</a:t>
            </a:r>
            <a:endParaRPr sz="2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Pass </a:t>
            </a:r>
            <a:r>
              <a:rPr lang="en" sz="2800"/>
              <a:t>- Mark current packet as</a:t>
            </a:r>
            <a:r>
              <a:rPr lang="en" sz="2800"/>
              <a:t> passed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Protocols</a:t>
            </a:r>
            <a:endParaRPr sz="32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E1B0AD"/>
              </a:highlight>
            </a:endParaRPr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icmp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tcp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udp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 can be declared in one of four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numeric IP address with an optional CIDR block (e.g., 192.168.0.5, 192.168.1.0/24)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variable defined in the Snort config that specifies a network address or a set of network addresses (e.g., $EXTERNAL_NET, $HOME_NET,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keyword any, meaning any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IP addresses, IP address variables, and/or port ranges, enclosed in square brackets and separated by commas (e.g., [192.168.1.0/24,10.1.1.0/24])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