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3" r:id="rId4"/>
    <p:sldId id="274" r:id="rId5"/>
    <p:sldId id="270" r:id="rId6"/>
    <p:sldId id="271" r:id="rId7"/>
    <p:sldId id="272" r:id="rId8"/>
    <p:sldId id="264" r:id="rId9"/>
    <p:sldId id="266" r:id="rId10"/>
    <p:sldId id="268" r:id="rId11"/>
    <p:sldId id="269" r:id="rId12"/>
    <p:sldId id="275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317AEC-FE21-46E1-A84E-698F8D59DECB}">
  <a:tblStyle styleId="{13317AEC-FE21-46E1-A84E-698F8D59DE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6e042db1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6e042db1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Alt-Tab to Tableau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Alt-Tab to Excel Pivot Tables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6e042db1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6e042db1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799dca4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f799dca4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799dca46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799dca46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f799dca4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f799dca4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f799dca4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f799dca4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78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4B9C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rtal.azure.com/#blade/HubsExtension/Resources/resourceType/Microsoft.Sql%2Fservers%2Fdataba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athproject2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athproject2.heroku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lic.tableau.com/profile/mukit.samad#!/vizhome/Leadingcausesofdeath1999-2016_1/Leadingcausesofdeath?publish=y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public.tableau.com/profile/mukit.samad#!/vizhome/Leadingcausesofdeath1999-2016_1/Leadingcausesofdeath?publish=y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39725" y="498478"/>
            <a:ext cx="8222100" cy="9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/>
                </a:solidFill>
              </a:rPr>
              <a:t>    Mortality Rates </a:t>
            </a:r>
            <a:r>
              <a:rPr lang="en" b="1" dirty="0">
                <a:solidFill>
                  <a:schemeClr val="bg2"/>
                </a:solidFill>
              </a:rPr>
              <a:t>in US</a:t>
            </a:r>
            <a:r>
              <a:rPr lang="en-US" b="1" dirty="0">
                <a:solidFill>
                  <a:schemeClr val="bg2"/>
                </a:solidFill>
              </a:rPr>
              <a:t>A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659986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Mauricio Gonzalez</a:t>
            </a:r>
            <a:r>
              <a:rPr lang="en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David Marcus, Juan Galeazzi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-US">
                <a:solidFill>
                  <a:srgbClr val="FF0000"/>
                </a:solidFill>
              </a:rPr>
              <a:t>Mukit Samad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Google Shape;67;p13">
            <a:extLst>
              <a:ext uri="{FF2B5EF4-FFF2-40B4-BE49-F238E27FC236}">
                <a16:creationId xmlns:a16="http://schemas.microsoft.com/office/drawing/2014/main" id="{B275F93B-6BDB-4621-A29F-3D6B23A93072}"/>
              </a:ext>
            </a:extLst>
          </p:cNvPr>
          <p:cNvSpPr txBox="1">
            <a:spLocks/>
          </p:cNvSpPr>
          <p:nvPr/>
        </p:nvSpPr>
        <p:spPr>
          <a:xfrm>
            <a:off x="136524" y="1612432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      - 10 Leading Cause of Death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r>
              <a:rPr lang="en-US" sz="3600" b="1" dirty="0">
                <a:solidFill>
                  <a:schemeClr val="bg2"/>
                </a:solidFill>
              </a:rPr>
              <a:t>      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- Heart Disease ..to .. Suicide</a:t>
            </a:r>
            <a:endParaRPr lang="en-US" sz="3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State Suicide Rate as a Functionof Population Density (2016)</a:t>
            </a:r>
            <a:endParaRPr sz="1400" b="1" dirty="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028" y="256150"/>
            <a:ext cx="7109950" cy="4265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AC1CAB-7D7F-4553-9124-DBFF6EF66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134" y="418913"/>
            <a:ext cx="7277731" cy="43056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0" y="1849057"/>
            <a:ext cx="89145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Strong inverse correlation between suicide rate and population density</a:t>
            </a:r>
            <a:endParaRPr sz="2500" dirty="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Loneliness → Higher rates of suicide</a:t>
            </a:r>
            <a:endParaRPr sz="2500" dirty="0"/>
          </a:p>
        </p:txBody>
      </p:sp>
      <p:sp>
        <p:nvSpPr>
          <p:cNvPr id="161" name="Google Shape;161;p26"/>
          <p:cNvSpPr txBox="1"/>
          <p:nvPr/>
        </p:nvSpPr>
        <p:spPr>
          <a:xfrm>
            <a:off x="187825" y="81875"/>
            <a:ext cx="83820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0" y="1849057"/>
            <a:ext cx="89145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World poverty with Death rate</a:t>
            </a:r>
            <a:endParaRPr sz="2500" dirty="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How education effect the Death rate</a:t>
            </a:r>
          </a:p>
          <a:p>
            <a:pPr marL="457200" lvl="0" indent="-387350">
              <a:lnSpc>
                <a:spcPct val="115000"/>
              </a:lnSpc>
              <a:buSzPts val="2500"/>
              <a:buChar char="●"/>
            </a:pPr>
            <a:r>
              <a:rPr lang="en-US" sz="2500" dirty="0"/>
              <a:t>Overdose Drug </a:t>
            </a:r>
          </a:p>
          <a:p>
            <a:pPr marL="457200" lvl="0" indent="-387350">
              <a:lnSpc>
                <a:spcPct val="115000"/>
              </a:lnSpc>
              <a:buSzPts val="2500"/>
              <a:buChar char="●"/>
            </a:pPr>
            <a:r>
              <a:rPr lang="en-US" sz="2500" dirty="0"/>
              <a:t>Marijuana </a:t>
            </a:r>
            <a:r>
              <a:rPr lang="en-US" sz="2500"/>
              <a:t>related death for </a:t>
            </a:r>
            <a:r>
              <a:rPr lang="en-US" sz="2500" dirty="0"/>
              <a:t>treatment vs Recreation  </a:t>
            </a:r>
            <a:endParaRPr sz="2500" dirty="0"/>
          </a:p>
        </p:txBody>
      </p:sp>
      <p:sp>
        <p:nvSpPr>
          <p:cNvPr id="161" name="Google Shape;161;p26"/>
          <p:cNvSpPr txBox="1"/>
          <p:nvPr/>
        </p:nvSpPr>
        <p:spPr>
          <a:xfrm>
            <a:off x="187825" y="81875"/>
            <a:ext cx="83820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Coming Soon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005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60950" y="178493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  </a:t>
            </a:r>
            <a:br>
              <a:rPr lang="en" dirty="0"/>
            </a:br>
            <a:endParaRPr dirty="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2133" y="3204457"/>
            <a:ext cx="1760550" cy="1760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6E1FE9-7A9B-4F0C-B552-933BC7546EC3}"/>
              </a:ext>
            </a:extLst>
          </p:cNvPr>
          <p:cNvSpPr/>
          <p:nvPr/>
        </p:nvSpPr>
        <p:spPr>
          <a:xfrm>
            <a:off x="558800" y="684893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Analysis and Framework</a:t>
            </a:r>
          </a:p>
        </p:txBody>
      </p:sp>
      <p:pic>
        <p:nvPicPr>
          <p:cNvPr id="7" name="Google Shape;117;p20">
            <a:extLst>
              <a:ext uri="{FF2B5EF4-FFF2-40B4-BE49-F238E27FC236}">
                <a16:creationId xmlns:a16="http://schemas.microsoft.com/office/drawing/2014/main" id="{9AF26025-7108-4D93-8C94-398AF28CB6F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3692" y="1118292"/>
            <a:ext cx="1879601" cy="187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9;p20">
            <a:extLst>
              <a:ext uri="{FF2B5EF4-FFF2-40B4-BE49-F238E27FC236}">
                <a16:creationId xmlns:a16="http://schemas.microsoft.com/office/drawing/2014/main" id="{0FAA4D58-3090-4A2F-BB1B-6549A26726D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2904" y="992670"/>
            <a:ext cx="18796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1;p20">
            <a:extLst>
              <a:ext uri="{FF2B5EF4-FFF2-40B4-BE49-F238E27FC236}">
                <a16:creationId xmlns:a16="http://schemas.microsoft.com/office/drawing/2014/main" id="{F66D4B0B-61A0-448C-AAA3-FA5ECA872B5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3693" y="3216382"/>
            <a:ext cx="1879600" cy="187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8;p20">
            <a:extLst>
              <a:ext uri="{FF2B5EF4-FFF2-40B4-BE49-F238E27FC236}">
                <a16:creationId xmlns:a16="http://schemas.microsoft.com/office/drawing/2014/main" id="{2AE93F2F-D09E-47E4-9298-02BA80A86E8C}"/>
              </a:ext>
            </a:extLst>
          </p:cNvPr>
          <p:cNvCxnSpPr/>
          <p:nvPr/>
        </p:nvCxnSpPr>
        <p:spPr>
          <a:xfrm>
            <a:off x="3837898" y="2008381"/>
            <a:ext cx="1820400" cy="15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20;p20">
            <a:extLst>
              <a:ext uri="{FF2B5EF4-FFF2-40B4-BE49-F238E27FC236}">
                <a16:creationId xmlns:a16="http://schemas.microsoft.com/office/drawing/2014/main" id="{36582394-EAEA-4B07-AEC6-12264FA0D604}"/>
              </a:ext>
            </a:extLst>
          </p:cNvPr>
          <p:cNvCxnSpPr/>
          <p:nvPr/>
        </p:nvCxnSpPr>
        <p:spPr>
          <a:xfrm flipH="1">
            <a:off x="3743701" y="2603839"/>
            <a:ext cx="2031900" cy="940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22;p20">
            <a:extLst>
              <a:ext uri="{FF2B5EF4-FFF2-40B4-BE49-F238E27FC236}">
                <a16:creationId xmlns:a16="http://schemas.microsoft.com/office/drawing/2014/main" id="{4B48F20F-FA82-41CC-910A-8B26E5EE4B89}"/>
              </a:ext>
            </a:extLst>
          </p:cNvPr>
          <p:cNvCxnSpPr/>
          <p:nvPr/>
        </p:nvCxnSpPr>
        <p:spPr>
          <a:xfrm>
            <a:off x="3839825" y="4263225"/>
            <a:ext cx="1820400" cy="15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0B59-CC41-43D8-A1B4-8E566D32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101880"/>
            <a:ext cx="8222100" cy="1012800"/>
          </a:xfrm>
        </p:spPr>
        <p:txBody>
          <a:bodyPr/>
          <a:lstStyle/>
          <a:p>
            <a:r>
              <a:rPr lang="en-US" dirty="0"/>
              <a:t>              Microsoft Azure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E757B222-A214-4C0E-873A-F79AC005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2401"/>
            <a:ext cx="9144000" cy="42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7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103B-5A7C-4447-B6C6-F6203EC3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53" y="0"/>
            <a:ext cx="8222100" cy="1012800"/>
          </a:xfrm>
        </p:spPr>
        <p:txBody>
          <a:bodyPr/>
          <a:lstStyle/>
          <a:p>
            <a:r>
              <a:rPr lang="en-US" dirty="0"/>
              <a:t>Connect Data Source from Azure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EFBE3-F19C-4922-9D8A-39C3BDEDF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432"/>
            <a:ext cx="9144000" cy="424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2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4ED0BB2B-638E-4322-B60A-F9D9C2879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708" y="14176"/>
            <a:ext cx="92007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6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6D8607BC-9AF6-4E57-9948-960A9A37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4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30FD-DC85-4727-93A5-6881D5E0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0E8F49BB-1FCD-4BCE-9A03-56D764BAD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9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00435" y="280093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Study: Suicide</a:t>
            </a:r>
            <a:endParaRPr dirty="0"/>
          </a:p>
        </p:txBody>
      </p:sp>
      <p:pic>
        <p:nvPicPr>
          <p:cNvPr id="5" name="Google Shape;136;p22">
            <a:hlinkClick r:id="rId4"/>
            <a:extLst>
              <a:ext uri="{FF2B5EF4-FFF2-40B4-BE49-F238E27FC236}">
                <a16:creationId xmlns:a16="http://schemas.microsoft.com/office/drawing/2014/main" id="{E648A7C0-0369-484E-9892-E8A1B50A007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525" y="1161142"/>
            <a:ext cx="6623018" cy="3702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United States Population Density Map</a:t>
            </a:r>
            <a:endParaRPr sz="1400" b="1"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t="4315"/>
          <a:stretch/>
        </p:blipFill>
        <p:spPr>
          <a:xfrm>
            <a:off x="152400" y="284150"/>
            <a:ext cx="6879600" cy="426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7122875" y="226350"/>
            <a:ext cx="1892700" cy="14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“Population Density US.” </a:t>
            </a:r>
            <a:r>
              <a:rPr lang="en" sz="1000" i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Map of USA States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phumyvungtaurental.com/population-density-map-of-usa/us-population-map-statistics-graph-most-populated-cities-density-population-density-map-of-usa-932-x-595-pixels/.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129</Words>
  <Application>Microsoft Office PowerPoint</Application>
  <PresentationFormat>On-screen Show (16:9)</PresentationFormat>
  <Paragraphs>22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</vt:lpstr>
      <vt:lpstr>Material</vt:lpstr>
      <vt:lpstr>    Mortality Rates in USA</vt:lpstr>
      <vt:lpstr>Data Visualization   </vt:lpstr>
      <vt:lpstr>              Microsoft Azure</vt:lpstr>
      <vt:lpstr>Connect Data Source from Azure</vt:lpstr>
      <vt:lpstr>PowerPoint Presentation</vt:lpstr>
      <vt:lpstr>PowerPoint Presentation</vt:lpstr>
      <vt:lpstr>PowerPoint Presentation</vt:lpstr>
      <vt:lpstr>Case Study: Suicide</vt:lpstr>
      <vt:lpstr>PowerPoint Presentation</vt:lpstr>
      <vt:lpstr>PowerPoint Presentation</vt:lpstr>
      <vt:lpstr>Conclusion</vt:lpstr>
      <vt:lpstr>Coming Soon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Mortality Rates in USA</dc:title>
  <cp:lastModifiedBy>Mukit Samad</cp:lastModifiedBy>
  <cp:revision>21</cp:revision>
  <dcterms:modified xsi:type="dcterms:W3CDTF">2018-11-17T17:24:14Z</dcterms:modified>
</cp:coreProperties>
</file>