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72" r:id="rId4"/>
    <p:sldId id="273" r:id="rId5"/>
    <p:sldId id="260" r:id="rId6"/>
    <p:sldId id="266" r:id="rId7"/>
    <p:sldId id="267" r:id="rId8"/>
    <p:sldId id="268" r:id="rId9"/>
    <p:sldId id="269" r:id="rId10"/>
    <p:sldId id="270" r:id="rId11"/>
    <p:sldId id="271" r:id="rId12"/>
    <p:sldId id="261" r:id="rId13"/>
    <p:sldId id="262"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0" d="100"/>
          <a:sy n="70" d="100"/>
        </p:scale>
        <p:origin x="57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F520BA-13A8-43DE-9EAD-1BE09F36D6DD}"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759F7-AB29-483D-946C-00761AEFF07F}" type="slidenum">
              <a:rPr lang="en-US" smtClean="0"/>
              <a:t>‹#›</a:t>
            </a:fld>
            <a:endParaRPr lang="en-US"/>
          </a:p>
        </p:txBody>
      </p:sp>
    </p:spTree>
    <p:extLst>
      <p:ext uri="{BB962C8B-B14F-4D97-AF65-F5344CB8AC3E}">
        <p14:creationId xmlns:p14="http://schemas.microsoft.com/office/powerpoint/2010/main" val="282274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3F520BA-13A8-43DE-9EAD-1BE09F36D6DD}" type="datetimeFigureOut">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759F7-AB29-483D-946C-00761AEFF07F}" type="slidenum">
              <a:rPr lang="en-US" smtClean="0"/>
              <a:t>‹#›</a:t>
            </a:fld>
            <a:endParaRPr lang="en-US"/>
          </a:p>
        </p:txBody>
      </p:sp>
    </p:spTree>
    <p:extLst>
      <p:ext uri="{BB962C8B-B14F-4D97-AF65-F5344CB8AC3E}">
        <p14:creationId xmlns:p14="http://schemas.microsoft.com/office/powerpoint/2010/main" val="307721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3F520BA-13A8-43DE-9EAD-1BE09F36D6DD}"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759F7-AB29-483D-946C-00761AEFF07F}" type="slidenum">
              <a:rPr lang="en-US" smtClean="0"/>
              <a:t>‹#›</a:t>
            </a:fld>
            <a:endParaRPr lang="en-US"/>
          </a:p>
        </p:txBody>
      </p:sp>
    </p:spTree>
    <p:extLst>
      <p:ext uri="{BB962C8B-B14F-4D97-AF65-F5344CB8AC3E}">
        <p14:creationId xmlns:p14="http://schemas.microsoft.com/office/powerpoint/2010/main" val="1875276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3F520BA-13A8-43DE-9EAD-1BE09F36D6DD}"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759F7-AB29-483D-946C-00761AEFF07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98655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F520BA-13A8-43DE-9EAD-1BE09F36D6DD}"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759F7-AB29-483D-946C-00761AEFF07F}" type="slidenum">
              <a:rPr lang="en-US" smtClean="0"/>
              <a:t>‹#›</a:t>
            </a:fld>
            <a:endParaRPr lang="en-US"/>
          </a:p>
        </p:txBody>
      </p:sp>
    </p:spTree>
    <p:extLst>
      <p:ext uri="{BB962C8B-B14F-4D97-AF65-F5344CB8AC3E}">
        <p14:creationId xmlns:p14="http://schemas.microsoft.com/office/powerpoint/2010/main" val="3098457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F520BA-13A8-43DE-9EAD-1BE09F36D6DD}" type="datetimeFigureOut">
              <a:rPr lang="en-US" smtClean="0"/>
              <a:t>1/9/2019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759F7-AB29-483D-946C-00761AEFF07F}" type="slidenum">
              <a:rPr lang="en-US" smtClean="0"/>
              <a:t>‹#›</a:t>
            </a:fld>
            <a:endParaRPr lang="en-US"/>
          </a:p>
        </p:txBody>
      </p:sp>
    </p:spTree>
    <p:extLst>
      <p:ext uri="{BB962C8B-B14F-4D97-AF65-F5344CB8AC3E}">
        <p14:creationId xmlns:p14="http://schemas.microsoft.com/office/powerpoint/2010/main" val="3226018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F520BA-13A8-43DE-9EAD-1BE09F36D6DD}" type="datetimeFigureOut">
              <a:rPr lang="en-US" smtClean="0"/>
              <a:t>1/9/2019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759F7-AB29-483D-946C-00761AEFF07F}" type="slidenum">
              <a:rPr lang="en-US" smtClean="0"/>
              <a:t>‹#›</a:t>
            </a:fld>
            <a:endParaRPr lang="en-US"/>
          </a:p>
        </p:txBody>
      </p:sp>
    </p:spTree>
    <p:extLst>
      <p:ext uri="{BB962C8B-B14F-4D97-AF65-F5344CB8AC3E}">
        <p14:creationId xmlns:p14="http://schemas.microsoft.com/office/powerpoint/2010/main" val="286702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F520BA-13A8-43DE-9EAD-1BE09F36D6DD}"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759F7-AB29-483D-946C-00761AEFF07F}" type="slidenum">
              <a:rPr lang="en-US" smtClean="0"/>
              <a:t>‹#›</a:t>
            </a:fld>
            <a:endParaRPr lang="en-US"/>
          </a:p>
        </p:txBody>
      </p:sp>
    </p:spTree>
    <p:extLst>
      <p:ext uri="{BB962C8B-B14F-4D97-AF65-F5344CB8AC3E}">
        <p14:creationId xmlns:p14="http://schemas.microsoft.com/office/powerpoint/2010/main" val="4086394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F520BA-13A8-43DE-9EAD-1BE09F36D6DD}"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759F7-AB29-483D-946C-00761AEFF07F}" type="slidenum">
              <a:rPr lang="en-US" smtClean="0"/>
              <a:t>‹#›</a:t>
            </a:fld>
            <a:endParaRPr lang="en-US"/>
          </a:p>
        </p:txBody>
      </p:sp>
    </p:spTree>
    <p:extLst>
      <p:ext uri="{BB962C8B-B14F-4D97-AF65-F5344CB8AC3E}">
        <p14:creationId xmlns:p14="http://schemas.microsoft.com/office/powerpoint/2010/main" val="1634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3F520BA-13A8-43DE-9EAD-1BE09F36D6DD}"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759F7-AB29-483D-946C-00761AEFF07F}" type="slidenum">
              <a:rPr lang="en-US" smtClean="0"/>
              <a:t>‹#›</a:t>
            </a:fld>
            <a:endParaRPr lang="en-US"/>
          </a:p>
        </p:txBody>
      </p:sp>
    </p:spTree>
    <p:extLst>
      <p:ext uri="{BB962C8B-B14F-4D97-AF65-F5344CB8AC3E}">
        <p14:creationId xmlns:p14="http://schemas.microsoft.com/office/powerpoint/2010/main" val="2487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F520BA-13A8-43DE-9EAD-1BE09F36D6DD}"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759F7-AB29-483D-946C-00761AEFF07F}" type="slidenum">
              <a:rPr lang="en-US" smtClean="0"/>
              <a:t>‹#›</a:t>
            </a:fld>
            <a:endParaRPr lang="en-US"/>
          </a:p>
        </p:txBody>
      </p:sp>
    </p:spTree>
    <p:extLst>
      <p:ext uri="{BB962C8B-B14F-4D97-AF65-F5344CB8AC3E}">
        <p14:creationId xmlns:p14="http://schemas.microsoft.com/office/powerpoint/2010/main" val="326129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F520BA-13A8-43DE-9EAD-1BE09F36D6DD}" type="datetimeFigureOut">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759F7-AB29-483D-946C-00761AEFF07F}" type="slidenum">
              <a:rPr lang="en-US" smtClean="0"/>
              <a:t>‹#›</a:t>
            </a:fld>
            <a:endParaRPr lang="en-US"/>
          </a:p>
        </p:txBody>
      </p:sp>
    </p:spTree>
    <p:extLst>
      <p:ext uri="{BB962C8B-B14F-4D97-AF65-F5344CB8AC3E}">
        <p14:creationId xmlns:p14="http://schemas.microsoft.com/office/powerpoint/2010/main" val="425169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F520BA-13A8-43DE-9EAD-1BE09F36D6DD}" type="datetimeFigureOut">
              <a:rPr lang="en-US" smtClean="0"/>
              <a:t>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759F7-AB29-483D-946C-00761AEFF07F}" type="slidenum">
              <a:rPr lang="en-US" smtClean="0"/>
              <a:t>‹#›</a:t>
            </a:fld>
            <a:endParaRPr lang="en-US"/>
          </a:p>
        </p:txBody>
      </p:sp>
    </p:spTree>
    <p:extLst>
      <p:ext uri="{BB962C8B-B14F-4D97-AF65-F5344CB8AC3E}">
        <p14:creationId xmlns:p14="http://schemas.microsoft.com/office/powerpoint/2010/main" val="33981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3F520BA-13A8-43DE-9EAD-1BE09F36D6DD}" type="datetimeFigureOut">
              <a:rPr lang="en-US" smtClean="0"/>
              <a:t>1/9/2019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30759F7-AB29-483D-946C-00761AEFF07F}" type="slidenum">
              <a:rPr lang="en-US" smtClean="0"/>
              <a:t>‹#›</a:t>
            </a:fld>
            <a:endParaRPr lang="en-US"/>
          </a:p>
        </p:txBody>
      </p:sp>
    </p:spTree>
    <p:extLst>
      <p:ext uri="{BB962C8B-B14F-4D97-AF65-F5344CB8AC3E}">
        <p14:creationId xmlns:p14="http://schemas.microsoft.com/office/powerpoint/2010/main" val="161262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F520BA-13A8-43DE-9EAD-1BE09F36D6DD}" type="datetimeFigureOut">
              <a:rPr lang="en-US" smtClean="0"/>
              <a:t>1/9/2019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30759F7-AB29-483D-946C-00761AEFF07F}" type="slidenum">
              <a:rPr lang="en-US" smtClean="0"/>
              <a:t>‹#›</a:t>
            </a:fld>
            <a:endParaRPr lang="en-US"/>
          </a:p>
        </p:txBody>
      </p:sp>
    </p:spTree>
    <p:extLst>
      <p:ext uri="{BB962C8B-B14F-4D97-AF65-F5344CB8AC3E}">
        <p14:creationId xmlns:p14="http://schemas.microsoft.com/office/powerpoint/2010/main" val="1763573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3F520BA-13A8-43DE-9EAD-1BE09F36D6DD}" type="datetimeFigureOut">
              <a:rPr lang="en-US" smtClean="0"/>
              <a:t>1/9/2019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30759F7-AB29-483D-946C-00761AEFF07F}" type="slidenum">
              <a:rPr lang="en-US" smtClean="0"/>
              <a:t>‹#›</a:t>
            </a:fld>
            <a:endParaRPr lang="en-US"/>
          </a:p>
        </p:txBody>
      </p:sp>
    </p:spTree>
    <p:extLst>
      <p:ext uri="{BB962C8B-B14F-4D97-AF65-F5344CB8AC3E}">
        <p14:creationId xmlns:p14="http://schemas.microsoft.com/office/powerpoint/2010/main" val="182201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3F520BA-13A8-43DE-9EAD-1BE09F36D6DD}" type="datetimeFigureOut">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759F7-AB29-483D-946C-00761AEFF07F}" type="slidenum">
              <a:rPr lang="en-US" smtClean="0"/>
              <a:t>‹#›</a:t>
            </a:fld>
            <a:endParaRPr lang="en-US"/>
          </a:p>
        </p:txBody>
      </p:sp>
    </p:spTree>
    <p:extLst>
      <p:ext uri="{BB962C8B-B14F-4D97-AF65-F5344CB8AC3E}">
        <p14:creationId xmlns:p14="http://schemas.microsoft.com/office/powerpoint/2010/main" val="202067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F520BA-13A8-43DE-9EAD-1BE09F36D6DD}" type="datetimeFigureOut">
              <a:rPr lang="en-US" smtClean="0"/>
              <a:t>1/9/2019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0759F7-AB29-483D-946C-00761AEFF07F}" type="slidenum">
              <a:rPr lang="en-US" smtClean="0"/>
              <a:t>‹#›</a:t>
            </a:fld>
            <a:endParaRPr lang="en-US"/>
          </a:p>
        </p:txBody>
      </p:sp>
    </p:spTree>
    <p:extLst>
      <p:ext uri="{BB962C8B-B14F-4D97-AF65-F5344CB8AC3E}">
        <p14:creationId xmlns:p14="http://schemas.microsoft.com/office/powerpoint/2010/main" val="1709280995"/>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F8AA-A92C-4774-A53E-15177F58A1AE}"/>
              </a:ext>
            </a:extLst>
          </p:cNvPr>
          <p:cNvSpPr>
            <a:spLocks noGrp="1"/>
          </p:cNvSpPr>
          <p:nvPr>
            <p:ph type="ctrTitle"/>
          </p:nvPr>
        </p:nvSpPr>
        <p:spPr>
          <a:xfrm>
            <a:off x="428524" y="170695"/>
            <a:ext cx="11504789" cy="1872562"/>
          </a:xfrm>
        </p:spPr>
        <p:txBody>
          <a:bodyPr>
            <a:noAutofit/>
          </a:bodyPr>
          <a:lstStyle/>
          <a:p>
            <a:r>
              <a:rPr lang="en-US" sz="5400" dirty="0">
                <a:solidFill>
                  <a:schemeClr val="tx1"/>
                </a:solidFill>
                <a:latin typeface="AR BERKLEY" panose="02000000000000000000" pitchFamily="2" charset="0"/>
              </a:rPr>
              <a:t>Project 3 – Machine Learning </a:t>
            </a:r>
            <a:br>
              <a:rPr lang="en-US" sz="5400" dirty="0">
                <a:solidFill>
                  <a:schemeClr val="tx1"/>
                </a:solidFill>
                <a:latin typeface="AR BERKLEY" panose="02000000000000000000" pitchFamily="2" charset="0"/>
              </a:rPr>
            </a:br>
            <a:r>
              <a:rPr lang="en-US" sz="5400" dirty="0">
                <a:solidFill>
                  <a:schemeClr val="tx1"/>
                </a:solidFill>
                <a:latin typeface="AR BERKLEY" panose="02000000000000000000" pitchFamily="2" charset="0"/>
              </a:rPr>
              <a:t>Venomous Vs Nonvenomous Snakes</a:t>
            </a:r>
            <a:r>
              <a:rPr lang="en-US" sz="3200" dirty="0">
                <a:solidFill>
                  <a:schemeClr val="tx1"/>
                </a:solidFill>
                <a:latin typeface="AR BERKLEY" panose="02000000000000000000" pitchFamily="2" charset="0"/>
              </a:rPr>
              <a:t> </a:t>
            </a:r>
            <a:r>
              <a:rPr lang="en-US" sz="1600" dirty="0">
                <a:solidFill>
                  <a:schemeClr val="tx1"/>
                </a:solidFill>
              </a:rPr>
              <a:t>*in Texas</a:t>
            </a:r>
            <a:endParaRPr lang="en-US" sz="5400" dirty="0">
              <a:solidFill>
                <a:schemeClr val="tx1"/>
              </a:solidFill>
            </a:endParaRPr>
          </a:p>
        </p:txBody>
      </p:sp>
      <p:sp>
        <p:nvSpPr>
          <p:cNvPr id="3" name="Subtitle 2">
            <a:extLst>
              <a:ext uri="{FF2B5EF4-FFF2-40B4-BE49-F238E27FC236}">
                <a16:creationId xmlns:a16="http://schemas.microsoft.com/office/drawing/2014/main" id="{3BE582F6-E5E4-4C93-9DE1-2379610555ED}"/>
              </a:ext>
            </a:extLst>
          </p:cNvPr>
          <p:cNvSpPr>
            <a:spLocks noGrp="1"/>
          </p:cNvSpPr>
          <p:nvPr>
            <p:ph type="subTitle" idx="1"/>
          </p:nvPr>
        </p:nvSpPr>
        <p:spPr>
          <a:xfrm>
            <a:off x="6845417" y="4772812"/>
            <a:ext cx="5087897" cy="1888048"/>
          </a:xfrm>
        </p:spPr>
        <p:txBody>
          <a:bodyPr>
            <a:normAutofit fontScale="77500" lnSpcReduction="20000"/>
          </a:bodyPr>
          <a:lstStyle/>
          <a:p>
            <a:pPr algn="r"/>
            <a:r>
              <a:rPr lang="en-US" sz="3600" dirty="0">
                <a:solidFill>
                  <a:schemeClr val="tx1"/>
                </a:solidFill>
                <a:latin typeface="AR BLANCA" panose="02000000000000000000" pitchFamily="2" charset="0"/>
              </a:rPr>
              <a:t>David Marcus</a:t>
            </a:r>
          </a:p>
          <a:p>
            <a:pPr algn="r"/>
            <a:r>
              <a:rPr lang="en-US" sz="3600" dirty="0">
                <a:solidFill>
                  <a:schemeClr val="tx1"/>
                </a:solidFill>
                <a:latin typeface="AR BLANCA" panose="02000000000000000000" pitchFamily="2" charset="0"/>
              </a:rPr>
              <a:t>Juan Galeazzi</a:t>
            </a:r>
          </a:p>
          <a:p>
            <a:pPr algn="r"/>
            <a:r>
              <a:rPr lang="en-US" sz="3600" dirty="0">
                <a:solidFill>
                  <a:schemeClr val="tx1"/>
                </a:solidFill>
                <a:latin typeface="AR BLANCA" panose="02000000000000000000" pitchFamily="2" charset="0"/>
              </a:rPr>
              <a:t>Mauricio Gonzalez</a:t>
            </a:r>
          </a:p>
          <a:p>
            <a:pPr algn="r"/>
            <a:r>
              <a:rPr lang="en-US" sz="3600" dirty="0" err="1">
                <a:solidFill>
                  <a:schemeClr val="tx1"/>
                </a:solidFill>
                <a:latin typeface="AR BLANCA" panose="02000000000000000000" pitchFamily="2" charset="0"/>
              </a:rPr>
              <a:t>Mukit</a:t>
            </a:r>
            <a:r>
              <a:rPr lang="en-US" sz="3600" dirty="0">
                <a:solidFill>
                  <a:schemeClr val="tx1"/>
                </a:solidFill>
                <a:latin typeface="AR BLANCA" panose="02000000000000000000" pitchFamily="2" charset="0"/>
              </a:rPr>
              <a:t> Samad </a:t>
            </a:r>
          </a:p>
          <a:p>
            <a:endParaRPr lang="en-US" dirty="0"/>
          </a:p>
        </p:txBody>
      </p:sp>
      <p:pic>
        <p:nvPicPr>
          <p:cNvPr id="5" name="Picture 4">
            <a:extLst>
              <a:ext uri="{FF2B5EF4-FFF2-40B4-BE49-F238E27FC236}">
                <a16:creationId xmlns:a16="http://schemas.microsoft.com/office/drawing/2014/main" id="{CC8E656E-2787-4368-913F-4E056A745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742" y="2354403"/>
            <a:ext cx="3680872" cy="2267931"/>
          </a:xfrm>
          <a:prstGeom prst="rect">
            <a:avLst/>
          </a:prstGeom>
        </p:spPr>
      </p:pic>
      <p:pic>
        <p:nvPicPr>
          <p:cNvPr id="7" name="Picture 6">
            <a:extLst>
              <a:ext uri="{FF2B5EF4-FFF2-40B4-BE49-F238E27FC236}">
                <a16:creationId xmlns:a16="http://schemas.microsoft.com/office/drawing/2014/main" id="{2892A20B-BC45-4589-B5E0-BA808A9BD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8444" y="2354403"/>
            <a:ext cx="3619298" cy="2267931"/>
          </a:xfrm>
          <a:prstGeom prst="rect">
            <a:avLst/>
          </a:prstGeom>
        </p:spPr>
      </p:pic>
      <p:pic>
        <p:nvPicPr>
          <p:cNvPr id="9" name="Picture 8">
            <a:extLst>
              <a:ext uri="{FF2B5EF4-FFF2-40B4-BE49-F238E27FC236}">
                <a16:creationId xmlns:a16="http://schemas.microsoft.com/office/drawing/2014/main" id="{DB13B8B8-7099-41D0-8CC5-AA21AA450B32}"/>
              </a:ext>
            </a:extLst>
          </p:cNvPr>
          <p:cNvPicPr>
            <a:picLocks noChangeAspect="1"/>
          </p:cNvPicPr>
          <p:nvPr/>
        </p:nvPicPr>
        <p:blipFill rotWithShape="1">
          <a:blip r:embed="rId4">
            <a:extLst>
              <a:ext uri="{28A0092B-C50C-407E-A947-70E740481C1C}">
                <a14:useLocalDpi xmlns:a14="http://schemas.microsoft.com/office/drawing/2010/main" val="0"/>
              </a:ext>
            </a:extLst>
          </a:blip>
          <a:srcRect t="17557" b="17350"/>
          <a:stretch/>
        </p:blipFill>
        <p:spPr>
          <a:xfrm>
            <a:off x="428526" y="2369889"/>
            <a:ext cx="4109918" cy="2252445"/>
          </a:xfrm>
          <a:prstGeom prst="rect">
            <a:avLst/>
          </a:prstGeom>
        </p:spPr>
      </p:pic>
      <p:pic>
        <p:nvPicPr>
          <p:cNvPr id="13" name="Picture 12">
            <a:extLst>
              <a:ext uri="{FF2B5EF4-FFF2-40B4-BE49-F238E27FC236}">
                <a16:creationId xmlns:a16="http://schemas.microsoft.com/office/drawing/2014/main" id="{7AE4A529-77A1-4FB3-BAEC-8895DFC50B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525" y="4622334"/>
            <a:ext cx="4109917" cy="2038525"/>
          </a:xfrm>
          <a:prstGeom prst="rect">
            <a:avLst/>
          </a:prstGeom>
        </p:spPr>
      </p:pic>
      <p:pic>
        <p:nvPicPr>
          <p:cNvPr id="15" name="Picture 14">
            <a:extLst>
              <a:ext uri="{FF2B5EF4-FFF2-40B4-BE49-F238E27FC236}">
                <a16:creationId xmlns:a16="http://schemas.microsoft.com/office/drawing/2014/main" id="{F66E59F6-E48B-44A6-8CB5-C4F90BB19759}"/>
              </a:ext>
            </a:extLst>
          </p:cNvPr>
          <p:cNvPicPr>
            <a:picLocks noChangeAspect="1"/>
          </p:cNvPicPr>
          <p:nvPr/>
        </p:nvPicPr>
        <p:blipFill rotWithShape="1">
          <a:blip r:embed="rId6">
            <a:extLst>
              <a:ext uri="{28A0092B-C50C-407E-A947-70E740481C1C}">
                <a14:useLocalDpi xmlns:a14="http://schemas.microsoft.com/office/drawing/2010/main" val="0"/>
              </a:ext>
            </a:extLst>
          </a:blip>
          <a:srcRect l="16101" t="7598" r="5583" b="8559"/>
          <a:stretch/>
        </p:blipFill>
        <p:spPr>
          <a:xfrm>
            <a:off x="4538441" y="4622334"/>
            <a:ext cx="3619297" cy="2038525"/>
          </a:xfrm>
          <a:prstGeom prst="rect">
            <a:avLst/>
          </a:prstGeom>
        </p:spPr>
      </p:pic>
    </p:spTree>
    <p:extLst>
      <p:ext uri="{BB962C8B-B14F-4D97-AF65-F5344CB8AC3E}">
        <p14:creationId xmlns:p14="http://schemas.microsoft.com/office/powerpoint/2010/main" val="3784014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A41E-D2F7-44F5-ADB6-A3CEB3FA7882}"/>
              </a:ext>
            </a:extLst>
          </p:cNvPr>
          <p:cNvSpPr>
            <a:spLocks noGrp="1"/>
          </p:cNvSpPr>
          <p:nvPr>
            <p:ph type="title"/>
          </p:nvPr>
        </p:nvSpPr>
        <p:spPr>
          <a:xfrm>
            <a:off x="646111" y="452718"/>
            <a:ext cx="9404723" cy="899004"/>
          </a:xfrm>
        </p:spPr>
        <p:txBody>
          <a:bodyPr/>
          <a:lstStyle/>
          <a:p>
            <a:r>
              <a:rPr lang="en-US" sz="4400" dirty="0">
                <a:solidFill>
                  <a:schemeClr val="accent3">
                    <a:lumMod val="60000"/>
                    <a:lumOff val="40000"/>
                  </a:schemeClr>
                </a:solidFill>
              </a:rPr>
              <a:t>Venomous Snakes</a:t>
            </a:r>
            <a:endParaRPr lang="en-US" dirty="0"/>
          </a:p>
        </p:txBody>
      </p:sp>
      <p:sp>
        <p:nvSpPr>
          <p:cNvPr id="3" name="Content Placeholder 2">
            <a:extLst>
              <a:ext uri="{FF2B5EF4-FFF2-40B4-BE49-F238E27FC236}">
                <a16:creationId xmlns:a16="http://schemas.microsoft.com/office/drawing/2014/main" id="{31DE3E92-0DA3-4EFB-B50C-645A27B9ED46}"/>
              </a:ext>
            </a:extLst>
          </p:cNvPr>
          <p:cNvSpPr>
            <a:spLocks noGrp="1"/>
          </p:cNvSpPr>
          <p:nvPr>
            <p:ph idx="1"/>
          </p:nvPr>
        </p:nvSpPr>
        <p:spPr>
          <a:xfrm>
            <a:off x="3208336" y="1351722"/>
            <a:ext cx="8665612" cy="5261113"/>
          </a:xfrm>
        </p:spPr>
        <p:txBody>
          <a:bodyPr>
            <a:normAutofit/>
          </a:bodyPr>
          <a:lstStyle/>
          <a:p>
            <a:r>
              <a:rPr lang="en-US" b="1" dirty="0">
                <a:solidFill>
                  <a:schemeClr val="accent3">
                    <a:lumMod val="60000"/>
                    <a:lumOff val="40000"/>
                  </a:schemeClr>
                </a:solidFill>
              </a:rPr>
              <a:t>Copperhead Snake</a:t>
            </a:r>
            <a:r>
              <a:rPr lang="en-US" dirty="0">
                <a:solidFill>
                  <a:schemeClr val="accent3">
                    <a:lumMod val="60000"/>
                    <a:lumOff val="40000"/>
                  </a:schemeClr>
                </a:solidFill>
              </a:rPr>
              <a:t> </a:t>
            </a:r>
            <a:r>
              <a:rPr lang="en-US" i="1" dirty="0">
                <a:solidFill>
                  <a:schemeClr val="accent3">
                    <a:lumMod val="60000"/>
                    <a:lumOff val="40000"/>
                  </a:schemeClr>
                </a:solidFill>
              </a:rPr>
              <a:t>(Agkistrodon contortrix)</a:t>
            </a:r>
            <a:r>
              <a:rPr lang="en-US" dirty="0">
                <a:solidFill>
                  <a:schemeClr val="accent3">
                    <a:lumMod val="60000"/>
                    <a:lumOff val="40000"/>
                  </a:schemeClr>
                </a:solidFill>
              </a:rPr>
              <a:t> is a species of venomous snake endemic to Eastern North America, a member of the subfamily Crotalinae (pit vipers). Roughly 90% of its diet consists of small rodents, such as mice and voles. It has also shown fondness for large insects and frogs, and though highly terrestrial, have been known to climb trees to gorge on emerging cicadas.</a:t>
            </a:r>
          </a:p>
          <a:p>
            <a:r>
              <a:rPr lang="en-US" b="1" dirty="0">
                <a:solidFill>
                  <a:schemeClr val="accent3">
                    <a:lumMod val="60000"/>
                    <a:lumOff val="40000"/>
                  </a:schemeClr>
                </a:solidFill>
              </a:rPr>
              <a:t>Coral Snake</a:t>
            </a:r>
            <a:r>
              <a:rPr lang="en-US" dirty="0">
                <a:solidFill>
                  <a:schemeClr val="accent3">
                    <a:lumMod val="60000"/>
                    <a:lumOff val="40000"/>
                  </a:schemeClr>
                </a:solidFill>
              </a:rPr>
              <a:t> </a:t>
            </a:r>
            <a:r>
              <a:rPr lang="en-US" i="1" dirty="0">
                <a:solidFill>
                  <a:schemeClr val="accent3">
                    <a:lumMod val="60000"/>
                    <a:lumOff val="40000"/>
                  </a:schemeClr>
                </a:solidFill>
              </a:rPr>
              <a:t>(Micrurus tener)</a:t>
            </a:r>
            <a:r>
              <a:rPr lang="en-US" dirty="0">
                <a:solidFill>
                  <a:schemeClr val="accent3">
                    <a:lumMod val="60000"/>
                    <a:lumOff val="40000"/>
                  </a:schemeClr>
                </a:solidFill>
              </a:rPr>
              <a:t> is a species of venomous snake in the family Elapidae. The species is endemic to the southern United States and northeastern and central Mexico. The primary diet consists of other snakes, primarily earth snakes, and other small fossorial species. It is cannibalistic. It will also occasionally eat small lizards, but the consumption of rodents by coral snakes is rare. Coral snakes are shy, secretive animals, typically nocturnal. They spend most of their time hiding in leaf litter, under logs.</a:t>
            </a:r>
          </a:p>
          <a:p>
            <a:endParaRPr lang="en-US" dirty="0"/>
          </a:p>
        </p:txBody>
      </p:sp>
      <p:pic>
        <p:nvPicPr>
          <p:cNvPr id="7" name="Picture 6">
            <a:extLst>
              <a:ext uri="{FF2B5EF4-FFF2-40B4-BE49-F238E27FC236}">
                <a16:creationId xmlns:a16="http://schemas.microsoft.com/office/drawing/2014/main" id="{AF02162D-BA30-4BCF-A097-1DBCA7C6503B}"/>
              </a:ext>
            </a:extLst>
          </p:cNvPr>
          <p:cNvPicPr/>
          <p:nvPr/>
        </p:nvPicPr>
        <p:blipFill>
          <a:blip r:embed="rId2">
            <a:extLst>
              <a:ext uri="{28A0092B-C50C-407E-A947-70E740481C1C}">
                <a14:useLocalDpi xmlns:a14="http://schemas.microsoft.com/office/drawing/2010/main" val="0"/>
              </a:ext>
            </a:extLst>
          </a:blip>
          <a:stretch>
            <a:fillRect/>
          </a:stretch>
        </p:blipFill>
        <p:spPr>
          <a:xfrm>
            <a:off x="503169" y="1492526"/>
            <a:ext cx="2571750" cy="1562100"/>
          </a:xfrm>
          <a:prstGeom prst="rect">
            <a:avLst/>
          </a:prstGeom>
        </p:spPr>
      </p:pic>
      <p:pic>
        <p:nvPicPr>
          <p:cNvPr id="8" name="Picture 7">
            <a:extLst>
              <a:ext uri="{FF2B5EF4-FFF2-40B4-BE49-F238E27FC236}">
                <a16:creationId xmlns:a16="http://schemas.microsoft.com/office/drawing/2014/main" id="{2903190C-92C8-48E9-A242-AA8BCFEB7DC1}"/>
              </a:ext>
            </a:extLst>
          </p:cNvPr>
          <p:cNvPicPr/>
          <p:nvPr/>
        </p:nvPicPr>
        <p:blipFill>
          <a:blip r:embed="rId3">
            <a:extLst>
              <a:ext uri="{28A0092B-C50C-407E-A947-70E740481C1C}">
                <a14:useLocalDpi xmlns:a14="http://schemas.microsoft.com/office/drawing/2010/main" val="0"/>
              </a:ext>
            </a:extLst>
          </a:blip>
          <a:stretch>
            <a:fillRect/>
          </a:stretch>
        </p:blipFill>
        <p:spPr>
          <a:xfrm>
            <a:off x="503169" y="3429000"/>
            <a:ext cx="2571750" cy="1562100"/>
          </a:xfrm>
          <a:prstGeom prst="rect">
            <a:avLst/>
          </a:prstGeom>
        </p:spPr>
      </p:pic>
    </p:spTree>
    <p:extLst>
      <p:ext uri="{BB962C8B-B14F-4D97-AF65-F5344CB8AC3E}">
        <p14:creationId xmlns:p14="http://schemas.microsoft.com/office/powerpoint/2010/main" val="290088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A41E-D2F7-44F5-ADB6-A3CEB3FA7882}"/>
              </a:ext>
            </a:extLst>
          </p:cNvPr>
          <p:cNvSpPr>
            <a:spLocks noGrp="1"/>
          </p:cNvSpPr>
          <p:nvPr>
            <p:ph type="title"/>
          </p:nvPr>
        </p:nvSpPr>
        <p:spPr>
          <a:xfrm>
            <a:off x="646111" y="452718"/>
            <a:ext cx="9404723" cy="899004"/>
          </a:xfrm>
        </p:spPr>
        <p:txBody>
          <a:bodyPr/>
          <a:lstStyle/>
          <a:p>
            <a:r>
              <a:rPr lang="en-US" sz="4400" dirty="0">
                <a:solidFill>
                  <a:schemeClr val="accent3">
                    <a:lumMod val="60000"/>
                    <a:lumOff val="40000"/>
                  </a:schemeClr>
                </a:solidFill>
              </a:rPr>
              <a:t>Venomous Snakes cont.</a:t>
            </a:r>
            <a:endParaRPr lang="en-US" dirty="0"/>
          </a:p>
        </p:txBody>
      </p:sp>
      <p:sp>
        <p:nvSpPr>
          <p:cNvPr id="3" name="Content Placeholder 2">
            <a:extLst>
              <a:ext uri="{FF2B5EF4-FFF2-40B4-BE49-F238E27FC236}">
                <a16:creationId xmlns:a16="http://schemas.microsoft.com/office/drawing/2014/main" id="{31DE3E92-0DA3-4EFB-B50C-645A27B9ED46}"/>
              </a:ext>
            </a:extLst>
          </p:cNvPr>
          <p:cNvSpPr>
            <a:spLocks noGrp="1"/>
          </p:cNvSpPr>
          <p:nvPr>
            <p:ph idx="1"/>
          </p:nvPr>
        </p:nvSpPr>
        <p:spPr>
          <a:xfrm>
            <a:off x="3208336" y="1351722"/>
            <a:ext cx="8665612" cy="5261113"/>
          </a:xfrm>
        </p:spPr>
        <p:txBody>
          <a:bodyPr>
            <a:normAutofit fontScale="92500"/>
          </a:bodyPr>
          <a:lstStyle/>
          <a:p>
            <a:r>
              <a:rPr lang="en-US" b="1" dirty="0">
                <a:solidFill>
                  <a:schemeClr val="accent3">
                    <a:lumMod val="60000"/>
                    <a:lumOff val="40000"/>
                  </a:schemeClr>
                </a:solidFill>
              </a:rPr>
              <a:t>Cottonmouth Snake</a:t>
            </a:r>
            <a:r>
              <a:rPr lang="en-US" dirty="0">
                <a:solidFill>
                  <a:schemeClr val="accent3">
                    <a:lumMod val="60000"/>
                    <a:lumOff val="40000"/>
                  </a:schemeClr>
                </a:solidFill>
              </a:rPr>
              <a:t> </a:t>
            </a:r>
            <a:r>
              <a:rPr lang="en-US" i="1" dirty="0">
                <a:solidFill>
                  <a:schemeClr val="accent3">
                    <a:lumMod val="60000"/>
                    <a:lumOff val="40000"/>
                  </a:schemeClr>
                </a:solidFill>
              </a:rPr>
              <a:t>(Agkistrodon piscivorus)</a:t>
            </a:r>
            <a:r>
              <a:rPr lang="en-US" dirty="0">
                <a:solidFill>
                  <a:schemeClr val="accent3">
                    <a:lumMod val="60000"/>
                    <a:lumOff val="40000"/>
                  </a:schemeClr>
                </a:solidFill>
              </a:rPr>
              <a:t> is a venomous species of pit viper found in the southeastern United States. This is the world's only semiaquatic viper, usually found in or near water, particularly in slow-moving and shallow lakes, streams, and marshes. The snake is a strong swimmer and has even been seen swimming in the ocean. Its diet includes mammals, birds, amphibians, fish, snakes, small turtles, and small alligators. Cannibalism has also been reported. Normally, though, the bulk of its diet consists of fish and frogs. On occasion, juvenile specimens feed on invertebrates.</a:t>
            </a:r>
          </a:p>
          <a:p>
            <a:r>
              <a:rPr lang="en-US" b="1" dirty="0">
                <a:solidFill>
                  <a:schemeClr val="accent3">
                    <a:lumMod val="60000"/>
                    <a:lumOff val="40000"/>
                  </a:schemeClr>
                </a:solidFill>
              </a:rPr>
              <a:t>Western Diamnondback Rattler Snake</a:t>
            </a:r>
            <a:r>
              <a:rPr lang="en-US" dirty="0">
                <a:solidFill>
                  <a:schemeClr val="accent3">
                    <a:lumMod val="60000"/>
                    <a:lumOff val="40000"/>
                  </a:schemeClr>
                </a:solidFill>
              </a:rPr>
              <a:t> </a:t>
            </a:r>
            <a:r>
              <a:rPr lang="en-US" i="1" dirty="0">
                <a:solidFill>
                  <a:schemeClr val="accent3">
                    <a:lumMod val="60000"/>
                    <a:lumOff val="40000"/>
                  </a:schemeClr>
                </a:solidFill>
              </a:rPr>
              <a:t>(Crotalus atrox)</a:t>
            </a:r>
            <a:r>
              <a:rPr lang="en-US" dirty="0">
                <a:solidFill>
                  <a:schemeClr val="accent3">
                    <a:lumMod val="60000"/>
                    <a:lumOff val="40000"/>
                  </a:schemeClr>
                </a:solidFill>
              </a:rPr>
              <a:t> is a venomous rattlesnake species found in the southwestern United States and Mexico. The majority of its diet consists of small mammals. Birds, lizards, and mice are also preyed upon, with lizards mostly being eaten by young snakes. Crotalus atrox can be active at any time of the day or night when conditions are favorable. It is primarily diurnal and crepuscular in spring and fall and becomes primarily nocturnal and crepuscular during the hot summer months.</a:t>
            </a:r>
          </a:p>
          <a:p>
            <a:endParaRPr lang="en-US" dirty="0"/>
          </a:p>
        </p:txBody>
      </p:sp>
      <p:pic>
        <p:nvPicPr>
          <p:cNvPr id="6" name="Picture 5">
            <a:extLst>
              <a:ext uri="{FF2B5EF4-FFF2-40B4-BE49-F238E27FC236}">
                <a16:creationId xmlns:a16="http://schemas.microsoft.com/office/drawing/2014/main" id="{BC4CE12A-E906-4406-A023-EBA8101FAFCD}"/>
              </a:ext>
            </a:extLst>
          </p:cNvPr>
          <p:cNvPicPr/>
          <p:nvPr/>
        </p:nvPicPr>
        <p:blipFill>
          <a:blip r:embed="rId2">
            <a:extLst>
              <a:ext uri="{28A0092B-C50C-407E-A947-70E740481C1C}">
                <a14:useLocalDpi xmlns:a14="http://schemas.microsoft.com/office/drawing/2010/main" val="0"/>
              </a:ext>
            </a:extLst>
          </a:blip>
          <a:stretch>
            <a:fillRect/>
          </a:stretch>
        </p:blipFill>
        <p:spPr>
          <a:xfrm>
            <a:off x="503169" y="1455254"/>
            <a:ext cx="2571750" cy="1562100"/>
          </a:xfrm>
          <a:prstGeom prst="rect">
            <a:avLst/>
          </a:prstGeom>
        </p:spPr>
      </p:pic>
      <p:pic>
        <p:nvPicPr>
          <p:cNvPr id="9" name="Picture 8">
            <a:extLst>
              <a:ext uri="{FF2B5EF4-FFF2-40B4-BE49-F238E27FC236}">
                <a16:creationId xmlns:a16="http://schemas.microsoft.com/office/drawing/2014/main" id="{420A9A59-8529-4EC6-A236-8FE2872FF62F}"/>
              </a:ext>
            </a:extLst>
          </p:cNvPr>
          <p:cNvPicPr/>
          <p:nvPr/>
        </p:nvPicPr>
        <p:blipFill>
          <a:blip r:embed="rId3">
            <a:extLst>
              <a:ext uri="{28A0092B-C50C-407E-A947-70E740481C1C}">
                <a14:useLocalDpi xmlns:a14="http://schemas.microsoft.com/office/drawing/2010/main" val="0"/>
              </a:ext>
            </a:extLst>
          </a:blip>
          <a:stretch>
            <a:fillRect/>
          </a:stretch>
        </p:blipFill>
        <p:spPr>
          <a:xfrm>
            <a:off x="503169" y="4198454"/>
            <a:ext cx="2571750" cy="1562100"/>
          </a:xfrm>
          <a:prstGeom prst="rect">
            <a:avLst/>
          </a:prstGeom>
        </p:spPr>
      </p:pic>
    </p:spTree>
    <p:extLst>
      <p:ext uri="{BB962C8B-B14F-4D97-AF65-F5344CB8AC3E}">
        <p14:creationId xmlns:p14="http://schemas.microsoft.com/office/powerpoint/2010/main" val="373949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A41E-D2F7-44F5-ADB6-A3CEB3FA7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DE3E92-0DA3-4EFB-B50C-645A27B9ED46}"/>
              </a:ext>
            </a:extLst>
          </p:cNvPr>
          <p:cNvSpPr>
            <a:spLocks noGrp="1"/>
          </p:cNvSpPr>
          <p:nvPr>
            <p:ph idx="1"/>
          </p:nvPr>
        </p:nvSpPr>
        <p:spPr/>
        <p:txBody>
          <a:bodyPr/>
          <a:lstStyle/>
          <a:p>
            <a:r>
              <a:rPr lang="en-US" dirty="0"/>
              <a:t>Back Up Slides</a:t>
            </a:r>
          </a:p>
        </p:txBody>
      </p:sp>
    </p:spTree>
    <p:extLst>
      <p:ext uri="{BB962C8B-B14F-4D97-AF65-F5344CB8AC3E}">
        <p14:creationId xmlns:p14="http://schemas.microsoft.com/office/powerpoint/2010/main" val="2130607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A41E-D2F7-44F5-ADB6-A3CEB3FA7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DE3E92-0DA3-4EFB-B50C-645A27B9ED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71379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A41E-D2F7-44F5-ADB6-A3CEB3FA7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DE3E92-0DA3-4EFB-B50C-645A27B9ED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4076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A41E-D2F7-44F5-ADB6-A3CEB3FA7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DE3E92-0DA3-4EFB-B50C-645A27B9ED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6124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A41E-D2F7-44F5-ADB6-A3CEB3FA7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DE3E92-0DA3-4EFB-B50C-645A27B9ED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1257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3A6A5-F5C9-498E-BFC7-9E758D703AB4}"/>
              </a:ext>
            </a:extLst>
          </p:cNvPr>
          <p:cNvSpPr>
            <a:spLocks noGrp="1"/>
          </p:cNvSpPr>
          <p:nvPr>
            <p:ph type="title"/>
          </p:nvPr>
        </p:nvSpPr>
        <p:spPr>
          <a:xfrm>
            <a:off x="646111" y="452718"/>
            <a:ext cx="9404723" cy="673717"/>
          </a:xfrm>
        </p:spPr>
        <p:txBody>
          <a:bodyPr/>
          <a:lstStyle/>
          <a:p>
            <a:pPr algn="ctr"/>
            <a:r>
              <a:rPr lang="en-US" sz="5400" dirty="0">
                <a:solidFill>
                  <a:schemeClr val="tx1"/>
                </a:solidFill>
              </a:rPr>
              <a:t>Poisonous  Vs. Venomous</a:t>
            </a:r>
            <a:endParaRPr lang="en-US" sz="4800" dirty="0">
              <a:solidFill>
                <a:schemeClr val="tx1"/>
              </a:solidFill>
            </a:endParaRPr>
          </a:p>
        </p:txBody>
      </p:sp>
      <p:sp>
        <p:nvSpPr>
          <p:cNvPr id="3" name="Content Placeholder 2">
            <a:extLst>
              <a:ext uri="{FF2B5EF4-FFF2-40B4-BE49-F238E27FC236}">
                <a16:creationId xmlns:a16="http://schemas.microsoft.com/office/drawing/2014/main" id="{31DE3E92-0DA3-4EFB-B50C-645A27B9ED46}"/>
              </a:ext>
            </a:extLst>
          </p:cNvPr>
          <p:cNvSpPr>
            <a:spLocks noGrp="1"/>
          </p:cNvSpPr>
          <p:nvPr>
            <p:ph idx="1"/>
          </p:nvPr>
        </p:nvSpPr>
        <p:spPr>
          <a:xfrm>
            <a:off x="522175" y="1842819"/>
            <a:ext cx="5473150" cy="4195481"/>
          </a:xfrm>
        </p:spPr>
        <p:txBody>
          <a:bodyPr>
            <a:normAutofit/>
          </a:bodyPr>
          <a:lstStyle/>
          <a:p>
            <a:r>
              <a:rPr lang="en-US" sz="2400" dirty="0"/>
              <a:t>Poison is a toxin that gets into the body via swallowing, inhaling or absorption through the skin. </a:t>
            </a:r>
          </a:p>
          <a:p>
            <a:endParaRPr lang="en-US" sz="2400" dirty="0"/>
          </a:p>
          <a:p>
            <a:r>
              <a:rPr lang="en-US" sz="2400" dirty="0"/>
              <a:t>Venom is a specialized type of poison that has evolved for a specific purpose. It is actively injected via a bite or sting. </a:t>
            </a:r>
          </a:p>
          <a:p>
            <a:pPr marL="0" indent="0">
              <a:buNone/>
            </a:pPr>
            <a:endParaRPr lang="en-US" sz="2400" dirty="0"/>
          </a:p>
          <a:p>
            <a:pPr marL="0" indent="0">
              <a:buNone/>
            </a:pPr>
            <a:endParaRPr lang="en-US" dirty="0"/>
          </a:p>
        </p:txBody>
      </p:sp>
      <p:pic>
        <p:nvPicPr>
          <p:cNvPr id="6" name="Picture 5">
            <a:extLst>
              <a:ext uri="{FF2B5EF4-FFF2-40B4-BE49-F238E27FC236}">
                <a16:creationId xmlns:a16="http://schemas.microsoft.com/office/drawing/2014/main" id="{621C7C52-EE35-4541-A561-E8EDD90CE724}"/>
              </a:ext>
            </a:extLst>
          </p:cNvPr>
          <p:cNvPicPr>
            <a:picLocks noChangeAspect="1"/>
          </p:cNvPicPr>
          <p:nvPr/>
        </p:nvPicPr>
        <p:blipFill rotWithShape="1">
          <a:blip r:embed="rId2">
            <a:extLst>
              <a:ext uri="{28A0092B-C50C-407E-A947-70E740481C1C}">
                <a14:useLocalDpi xmlns:a14="http://schemas.microsoft.com/office/drawing/2010/main" val="0"/>
              </a:ext>
            </a:extLst>
          </a:blip>
          <a:srcRect b="3401"/>
          <a:stretch/>
        </p:blipFill>
        <p:spPr>
          <a:xfrm>
            <a:off x="6196677" y="1856467"/>
            <a:ext cx="5658680" cy="3980134"/>
          </a:xfrm>
          <a:prstGeom prst="rect">
            <a:avLst/>
          </a:prstGeom>
        </p:spPr>
      </p:pic>
    </p:spTree>
    <p:extLst>
      <p:ext uri="{BB962C8B-B14F-4D97-AF65-F5344CB8AC3E}">
        <p14:creationId xmlns:p14="http://schemas.microsoft.com/office/powerpoint/2010/main" val="323558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FE36-14B0-42B6-8135-263CBF0A0FF3}"/>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2A7F4E16-75E5-4D4B-9D82-BA66447DD186}"/>
              </a:ext>
            </a:extLst>
          </p:cNvPr>
          <p:cNvSpPr>
            <a:spLocks noGrp="1"/>
          </p:cNvSpPr>
          <p:nvPr>
            <p:ph idx="1"/>
          </p:nvPr>
        </p:nvSpPr>
        <p:spPr>
          <a:xfrm>
            <a:off x="384313" y="1725372"/>
            <a:ext cx="2822713" cy="4195481"/>
          </a:xfrm>
        </p:spPr>
        <p:txBody>
          <a:bodyPr/>
          <a:lstStyle/>
          <a:p>
            <a:r>
              <a:rPr lang="en-US" dirty="0"/>
              <a:t>TensorFlow</a:t>
            </a:r>
          </a:p>
          <a:p>
            <a:r>
              <a:rPr lang="en-US" dirty="0"/>
              <a:t>TensorFlow Hub</a:t>
            </a:r>
          </a:p>
          <a:p>
            <a:r>
              <a:rPr lang="en-US" dirty="0"/>
              <a:t>Flask</a:t>
            </a:r>
          </a:p>
          <a:p>
            <a:r>
              <a:rPr lang="en-US" dirty="0"/>
              <a:t>JS</a:t>
            </a:r>
          </a:p>
          <a:p>
            <a:r>
              <a:rPr lang="en-US" dirty="0"/>
              <a:t>HTML 5</a:t>
            </a:r>
          </a:p>
          <a:p>
            <a:r>
              <a:rPr lang="en-US" dirty="0"/>
              <a:t>Python</a:t>
            </a:r>
          </a:p>
          <a:p>
            <a:endParaRPr lang="en-US" dirty="0"/>
          </a:p>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88416086-23ED-45FB-B743-B73BDC6D0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758" y="1329091"/>
            <a:ext cx="8630487" cy="5356856"/>
          </a:xfrm>
          <a:prstGeom prst="rect">
            <a:avLst/>
          </a:prstGeom>
        </p:spPr>
      </p:pic>
      <p:sp>
        <p:nvSpPr>
          <p:cNvPr id="6" name="Content Placeholder 2">
            <a:extLst>
              <a:ext uri="{FF2B5EF4-FFF2-40B4-BE49-F238E27FC236}">
                <a16:creationId xmlns:a16="http://schemas.microsoft.com/office/drawing/2014/main" id="{3534CF6D-BA1A-4EAD-BC77-906CD1894CF3}"/>
              </a:ext>
            </a:extLst>
          </p:cNvPr>
          <p:cNvSpPr txBox="1">
            <a:spLocks/>
          </p:cNvSpPr>
          <p:nvPr/>
        </p:nvSpPr>
        <p:spPr>
          <a:xfrm>
            <a:off x="8836925" y="5738893"/>
            <a:ext cx="3096320" cy="8511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600" dirty="0">
                <a:solidFill>
                  <a:schemeClr val="bg1"/>
                </a:solidFill>
              </a:rPr>
              <a:t>TensorFlow Graph</a:t>
            </a:r>
          </a:p>
          <a:p>
            <a:pPr marL="0" indent="0">
              <a:buFont typeface="Wingdings 3" charset="2"/>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30779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6FF4-D923-4D4F-8AD5-7778099E6811}"/>
              </a:ext>
            </a:extLst>
          </p:cNvPr>
          <p:cNvSpPr>
            <a:spLocks noGrp="1"/>
          </p:cNvSpPr>
          <p:nvPr>
            <p:ph type="title"/>
          </p:nvPr>
        </p:nvSpPr>
        <p:spPr/>
        <p:txBody>
          <a:bodyPr/>
          <a:lstStyle/>
          <a:p>
            <a:r>
              <a:rPr lang="en-US" dirty="0"/>
              <a:t>Training the Model</a:t>
            </a:r>
          </a:p>
        </p:txBody>
      </p:sp>
      <p:sp>
        <p:nvSpPr>
          <p:cNvPr id="3" name="Content Placeholder 2">
            <a:extLst>
              <a:ext uri="{FF2B5EF4-FFF2-40B4-BE49-F238E27FC236}">
                <a16:creationId xmlns:a16="http://schemas.microsoft.com/office/drawing/2014/main" id="{76B327D0-379A-4C3C-9693-0737C9BDA668}"/>
              </a:ext>
            </a:extLst>
          </p:cNvPr>
          <p:cNvSpPr>
            <a:spLocks noGrp="1"/>
          </p:cNvSpPr>
          <p:nvPr>
            <p:ph idx="1"/>
          </p:nvPr>
        </p:nvSpPr>
        <p:spPr>
          <a:xfrm>
            <a:off x="5194852" y="1623374"/>
            <a:ext cx="6793453" cy="4781907"/>
          </a:xfrm>
        </p:spPr>
        <p:txBody>
          <a:bodyPr/>
          <a:lstStyle/>
          <a:p>
            <a:r>
              <a:rPr lang="en-US" dirty="0"/>
              <a:t>We decided to narrow down the data to the mostly common snakes in Texas</a:t>
            </a:r>
          </a:p>
          <a:p>
            <a:r>
              <a:rPr lang="en-US" dirty="0"/>
              <a:t>This included 17 total categories.</a:t>
            </a:r>
          </a:p>
          <a:p>
            <a:pPr lvl="1"/>
            <a:r>
              <a:rPr lang="en-US" dirty="0"/>
              <a:t>13 categories of Non-Venomous Snakes with 100 images in each folder.</a:t>
            </a:r>
          </a:p>
          <a:p>
            <a:pPr lvl="1"/>
            <a:r>
              <a:rPr lang="en-US" dirty="0"/>
              <a:t>4 categories of Venomous Snakes with 100 images in each folder</a:t>
            </a:r>
          </a:p>
          <a:p>
            <a:r>
              <a:rPr lang="en-US" dirty="0"/>
              <a:t>By default the script ran 4000 training steps</a:t>
            </a:r>
          </a:p>
          <a:p>
            <a:r>
              <a:rPr lang="en-US" dirty="0"/>
              <a:t>Each step chooses 10 random images from the training set, finds their bottlenecks from the cache, and feeds them into the final layer to get predictions.</a:t>
            </a:r>
          </a:p>
          <a:p>
            <a:pPr lvl="1"/>
            <a:endParaRPr lang="en-US" dirty="0"/>
          </a:p>
        </p:txBody>
      </p:sp>
      <p:pic>
        <p:nvPicPr>
          <p:cNvPr id="9" name="Picture 8">
            <a:extLst>
              <a:ext uri="{FF2B5EF4-FFF2-40B4-BE49-F238E27FC236}">
                <a16:creationId xmlns:a16="http://schemas.microsoft.com/office/drawing/2014/main" id="{6267003A-FAAD-4FF2-9FE6-083FD98C5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1585278"/>
            <a:ext cx="5065336" cy="4820003"/>
          </a:xfrm>
          <a:prstGeom prst="rect">
            <a:avLst/>
          </a:prstGeom>
        </p:spPr>
      </p:pic>
    </p:spTree>
    <p:extLst>
      <p:ext uri="{BB962C8B-B14F-4D97-AF65-F5344CB8AC3E}">
        <p14:creationId xmlns:p14="http://schemas.microsoft.com/office/powerpoint/2010/main" val="420108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A41E-D2F7-44F5-ADB6-A3CEB3FA7882}"/>
              </a:ext>
            </a:extLst>
          </p:cNvPr>
          <p:cNvSpPr>
            <a:spLocks noGrp="1"/>
          </p:cNvSpPr>
          <p:nvPr>
            <p:ph type="title"/>
          </p:nvPr>
        </p:nvSpPr>
        <p:spPr>
          <a:xfrm>
            <a:off x="646111" y="452718"/>
            <a:ext cx="9404723" cy="899004"/>
          </a:xfrm>
        </p:spPr>
        <p:txBody>
          <a:bodyPr/>
          <a:lstStyle/>
          <a:p>
            <a:r>
              <a:rPr lang="en-US" sz="4400" dirty="0">
                <a:solidFill>
                  <a:schemeClr val="tx1"/>
                </a:solidFill>
              </a:rPr>
              <a:t>Non – Venomous Snakes</a:t>
            </a:r>
            <a:endParaRPr lang="en-US" dirty="0"/>
          </a:p>
        </p:txBody>
      </p:sp>
      <p:sp>
        <p:nvSpPr>
          <p:cNvPr id="3" name="Content Placeholder 2">
            <a:extLst>
              <a:ext uri="{FF2B5EF4-FFF2-40B4-BE49-F238E27FC236}">
                <a16:creationId xmlns:a16="http://schemas.microsoft.com/office/drawing/2014/main" id="{31DE3E92-0DA3-4EFB-B50C-645A27B9ED46}"/>
              </a:ext>
            </a:extLst>
          </p:cNvPr>
          <p:cNvSpPr>
            <a:spLocks noGrp="1"/>
          </p:cNvSpPr>
          <p:nvPr>
            <p:ph idx="1"/>
          </p:nvPr>
        </p:nvSpPr>
        <p:spPr>
          <a:xfrm>
            <a:off x="3208336" y="1351722"/>
            <a:ext cx="8665612" cy="5261113"/>
          </a:xfrm>
        </p:spPr>
        <p:txBody>
          <a:bodyPr>
            <a:normAutofit fontScale="85000" lnSpcReduction="20000"/>
          </a:bodyPr>
          <a:lstStyle/>
          <a:p>
            <a:r>
              <a:rPr lang="en-US" b="1" dirty="0"/>
              <a:t>Checkered Garter Snake</a:t>
            </a:r>
            <a:r>
              <a:rPr lang="en-US" dirty="0"/>
              <a:t> </a:t>
            </a:r>
            <a:r>
              <a:rPr lang="en-US" i="1" dirty="0"/>
              <a:t>(Thamnophis marcianus)</a:t>
            </a:r>
            <a:r>
              <a:rPr lang="en-US" dirty="0"/>
              <a:t> is a species of nonvenomous garter snake endemic to the southwestern United States, Mexico, and Central America. Its diet includes small frogs, toads, small fish, and earthworms.</a:t>
            </a:r>
          </a:p>
          <a:p>
            <a:endParaRPr lang="en-US" b="1" dirty="0"/>
          </a:p>
          <a:p>
            <a:endParaRPr lang="en-US" b="1" dirty="0"/>
          </a:p>
          <a:p>
            <a:r>
              <a:rPr lang="en-US" b="1" dirty="0"/>
              <a:t>Coachwhip Snake</a:t>
            </a:r>
            <a:r>
              <a:rPr lang="en-US" dirty="0"/>
              <a:t> </a:t>
            </a:r>
            <a:r>
              <a:rPr lang="en-US" i="1" dirty="0"/>
              <a:t>(Masticophis flagellum)</a:t>
            </a:r>
            <a:r>
              <a:rPr lang="en-US" dirty="0"/>
              <a:t> is a species of nonvenomous colubrid snake, which is endemic to the United States and Mexico. Coachwhips are diurnal, and actively hunt and eat lizards, small birds, and rodents. They tend to be sensitive to potential threats, and often bolt at the first sign of one; they are extremely fast-moving snakes. They are curious snakes with good eyesight, and are sometimes seen raising their heads above the level of the grass or rocks to see what is around them. They can slither up to 15 mph.</a:t>
            </a:r>
          </a:p>
          <a:p>
            <a:r>
              <a:rPr lang="en-US" b="1" dirty="0" err="1"/>
              <a:t>Ringneck</a:t>
            </a:r>
            <a:r>
              <a:rPr lang="en-US" b="1" dirty="0"/>
              <a:t> Snake</a:t>
            </a:r>
            <a:r>
              <a:rPr lang="en-US" dirty="0"/>
              <a:t> </a:t>
            </a:r>
            <a:r>
              <a:rPr lang="en-US" i="1" dirty="0"/>
              <a:t>(Diadophis punctatus)</a:t>
            </a:r>
            <a:r>
              <a:rPr lang="en-US" dirty="0"/>
              <a:t> is a harmless species of colubrid snake found throughout much of the United States, central Mexico, and southeastern Canada. They are secretive, nocturnal snakes, so are rarely seen during the day time. They are best known for their unique defense posture of curling up their tails, exposing their bright red-orange posterior, ventral surface when threatened. Diet consists primarily of smaller salamanders, earthworms, and slugs, but they also sometimes eat lizards, frogs, and some juvenile snakes of other species.</a:t>
            </a:r>
          </a:p>
          <a:p>
            <a:endParaRPr lang="en-US" dirty="0"/>
          </a:p>
        </p:txBody>
      </p:sp>
      <p:pic>
        <p:nvPicPr>
          <p:cNvPr id="36" name="Picture 35">
            <a:extLst>
              <a:ext uri="{FF2B5EF4-FFF2-40B4-BE49-F238E27FC236}">
                <a16:creationId xmlns:a16="http://schemas.microsoft.com/office/drawing/2014/main" id="{434EB6C1-17A0-4AF4-B787-2FC3C63C5751}"/>
              </a:ext>
            </a:extLst>
          </p:cNvPr>
          <p:cNvPicPr/>
          <p:nvPr/>
        </p:nvPicPr>
        <p:blipFill>
          <a:blip r:embed="rId2">
            <a:extLst>
              <a:ext uri="{28A0092B-C50C-407E-A947-70E740481C1C}">
                <a14:useLocalDpi xmlns:a14="http://schemas.microsoft.com/office/drawing/2010/main" val="0"/>
              </a:ext>
            </a:extLst>
          </a:blip>
          <a:stretch>
            <a:fillRect/>
          </a:stretch>
        </p:blipFill>
        <p:spPr>
          <a:xfrm>
            <a:off x="646111" y="1351722"/>
            <a:ext cx="2562225" cy="1562100"/>
          </a:xfrm>
          <a:prstGeom prst="rect">
            <a:avLst/>
          </a:prstGeom>
        </p:spPr>
      </p:pic>
      <p:pic>
        <p:nvPicPr>
          <p:cNvPr id="37" name="Picture 36">
            <a:extLst>
              <a:ext uri="{FF2B5EF4-FFF2-40B4-BE49-F238E27FC236}">
                <a16:creationId xmlns:a16="http://schemas.microsoft.com/office/drawing/2014/main" id="{10E12542-0264-441A-822C-417806F7AFD2}"/>
              </a:ext>
            </a:extLst>
          </p:cNvPr>
          <p:cNvPicPr/>
          <p:nvPr/>
        </p:nvPicPr>
        <p:blipFill>
          <a:blip r:embed="rId3">
            <a:extLst>
              <a:ext uri="{28A0092B-C50C-407E-A947-70E740481C1C}">
                <a14:useLocalDpi xmlns:a14="http://schemas.microsoft.com/office/drawing/2010/main" val="0"/>
              </a:ext>
            </a:extLst>
          </a:blip>
          <a:stretch>
            <a:fillRect/>
          </a:stretch>
        </p:blipFill>
        <p:spPr>
          <a:xfrm>
            <a:off x="646110" y="3031776"/>
            <a:ext cx="2562225" cy="1562100"/>
          </a:xfrm>
          <a:prstGeom prst="rect">
            <a:avLst/>
          </a:prstGeom>
        </p:spPr>
      </p:pic>
      <p:pic>
        <p:nvPicPr>
          <p:cNvPr id="38" name="Picture 37">
            <a:extLst>
              <a:ext uri="{FF2B5EF4-FFF2-40B4-BE49-F238E27FC236}">
                <a16:creationId xmlns:a16="http://schemas.microsoft.com/office/drawing/2014/main" id="{BA2EF340-6F70-46B5-826F-CF72A1118151}"/>
              </a:ext>
            </a:extLst>
          </p:cNvPr>
          <p:cNvPicPr/>
          <p:nvPr/>
        </p:nvPicPr>
        <p:blipFill>
          <a:blip r:embed="rId4">
            <a:extLst>
              <a:ext uri="{28A0092B-C50C-407E-A947-70E740481C1C}">
                <a14:useLocalDpi xmlns:a14="http://schemas.microsoft.com/office/drawing/2010/main" val="0"/>
              </a:ext>
            </a:extLst>
          </a:blip>
          <a:stretch>
            <a:fillRect/>
          </a:stretch>
        </p:blipFill>
        <p:spPr>
          <a:xfrm>
            <a:off x="636585" y="4711830"/>
            <a:ext cx="2571750" cy="1562100"/>
          </a:xfrm>
          <a:prstGeom prst="rect">
            <a:avLst/>
          </a:prstGeom>
        </p:spPr>
      </p:pic>
    </p:spTree>
    <p:extLst>
      <p:ext uri="{BB962C8B-B14F-4D97-AF65-F5344CB8AC3E}">
        <p14:creationId xmlns:p14="http://schemas.microsoft.com/office/powerpoint/2010/main" val="262829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A41E-D2F7-44F5-ADB6-A3CEB3FA7882}"/>
              </a:ext>
            </a:extLst>
          </p:cNvPr>
          <p:cNvSpPr>
            <a:spLocks noGrp="1"/>
          </p:cNvSpPr>
          <p:nvPr>
            <p:ph type="title"/>
          </p:nvPr>
        </p:nvSpPr>
        <p:spPr>
          <a:xfrm>
            <a:off x="646111" y="452718"/>
            <a:ext cx="9404723" cy="899004"/>
          </a:xfrm>
        </p:spPr>
        <p:txBody>
          <a:bodyPr/>
          <a:lstStyle/>
          <a:p>
            <a:r>
              <a:rPr lang="en-US" sz="4400" dirty="0">
                <a:solidFill>
                  <a:schemeClr val="tx1"/>
                </a:solidFill>
              </a:rPr>
              <a:t>Non – Venomous Snakes cont.</a:t>
            </a:r>
            <a:endParaRPr lang="en-US" dirty="0"/>
          </a:p>
        </p:txBody>
      </p:sp>
      <p:sp>
        <p:nvSpPr>
          <p:cNvPr id="3" name="Content Placeholder 2">
            <a:extLst>
              <a:ext uri="{FF2B5EF4-FFF2-40B4-BE49-F238E27FC236}">
                <a16:creationId xmlns:a16="http://schemas.microsoft.com/office/drawing/2014/main" id="{31DE3E92-0DA3-4EFB-B50C-645A27B9ED46}"/>
              </a:ext>
            </a:extLst>
          </p:cNvPr>
          <p:cNvSpPr>
            <a:spLocks noGrp="1"/>
          </p:cNvSpPr>
          <p:nvPr>
            <p:ph idx="1"/>
          </p:nvPr>
        </p:nvSpPr>
        <p:spPr>
          <a:xfrm>
            <a:off x="3208336" y="1351722"/>
            <a:ext cx="8665612" cy="5261113"/>
          </a:xfrm>
        </p:spPr>
        <p:txBody>
          <a:bodyPr>
            <a:normAutofit lnSpcReduction="10000"/>
          </a:bodyPr>
          <a:lstStyle/>
          <a:p>
            <a:r>
              <a:rPr lang="en-US" b="1" dirty="0"/>
              <a:t>Dekays Brown Snake</a:t>
            </a:r>
            <a:r>
              <a:rPr lang="en-US" dirty="0"/>
              <a:t> </a:t>
            </a:r>
            <a:r>
              <a:rPr lang="en-US" i="1" dirty="0"/>
              <a:t>(Storeria dekayi)</a:t>
            </a:r>
            <a:r>
              <a:rPr lang="en-US" dirty="0"/>
              <a:t> is a species of nonvenomous colubrid snake, commonly referred to as the brown snake or De Kay's snake. It is native to Southern Ontario and Quebec, most of the eastern half of the United States, through Mexico, Guatemala, Honduras, and possibly El Salvador. It primarily feeds on slugs, snails, and earthworms.</a:t>
            </a:r>
          </a:p>
          <a:p>
            <a:r>
              <a:rPr lang="en-US" b="1" dirty="0"/>
              <a:t>Hognose Snake</a:t>
            </a:r>
            <a:r>
              <a:rPr lang="en-US" dirty="0"/>
              <a:t> </a:t>
            </a:r>
            <a:r>
              <a:rPr lang="en-US" i="1" dirty="0"/>
              <a:t>(Heterodon)</a:t>
            </a:r>
            <a:r>
              <a:rPr lang="en-US" dirty="0"/>
              <a:t> is a genus of nonvenomous colubrid snake’s endemic to North America. They are stout with upturned snouts and are perhaps best known for their characteristic threat displays. Their diet includes rodents, lizards and toads, with certain heterodon having an immunity to the toxin’s toads secrete.</a:t>
            </a:r>
          </a:p>
          <a:p>
            <a:r>
              <a:rPr lang="en-US" b="1" dirty="0"/>
              <a:t>Kingsnake, Grey Banded</a:t>
            </a:r>
            <a:r>
              <a:rPr lang="en-US" dirty="0"/>
              <a:t> </a:t>
            </a:r>
            <a:r>
              <a:rPr lang="en-US" i="1" dirty="0"/>
              <a:t>(Lampropeltis alterna)</a:t>
            </a:r>
            <a:r>
              <a:rPr lang="en-US" dirty="0"/>
              <a:t> is a species of nonvenomous snake in the family Colubridae. The species is endemic to the southwestern United States and adjacent Mexico. It feeds primarily on lizards. It will occasionally feed on small rodents, frogs, and the eggs of ground nesting birds, lizards, and other snakes.</a:t>
            </a:r>
          </a:p>
          <a:p>
            <a:endParaRPr lang="en-US" dirty="0"/>
          </a:p>
        </p:txBody>
      </p:sp>
      <p:pic>
        <p:nvPicPr>
          <p:cNvPr id="6" name="Picture 5">
            <a:extLst>
              <a:ext uri="{FF2B5EF4-FFF2-40B4-BE49-F238E27FC236}">
                <a16:creationId xmlns:a16="http://schemas.microsoft.com/office/drawing/2014/main" id="{5D932B22-615F-46F0-BCCF-89D4F65554FA}"/>
              </a:ext>
            </a:extLst>
          </p:cNvPr>
          <p:cNvPicPr/>
          <p:nvPr/>
        </p:nvPicPr>
        <p:blipFill>
          <a:blip r:embed="rId2">
            <a:extLst>
              <a:ext uri="{28A0092B-C50C-407E-A947-70E740481C1C}">
                <a14:useLocalDpi xmlns:a14="http://schemas.microsoft.com/office/drawing/2010/main" val="0"/>
              </a:ext>
            </a:extLst>
          </a:blip>
          <a:stretch>
            <a:fillRect/>
          </a:stretch>
        </p:blipFill>
        <p:spPr>
          <a:xfrm>
            <a:off x="636585" y="1469676"/>
            <a:ext cx="2571750" cy="1562100"/>
          </a:xfrm>
          <a:prstGeom prst="rect">
            <a:avLst/>
          </a:prstGeom>
        </p:spPr>
      </p:pic>
      <p:pic>
        <p:nvPicPr>
          <p:cNvPr id="7" name="Picture 6">
            <a:extLst>
              <a:ext uri="{FF2B5EF4-FFF2-40B4-BE49-F238E27FC236}">
                <a16:creationId xmlns:a16="http://schemas.microsoft.com/office/drawing/2014/main" id="{3BA9DB86-E21E-4DE6-A110-1B569A16BF55}"/>
              </a:ext>
            </a:extLst>
          </p:cNvPr>
          <p:cNvPicPr/>
          <p:nvPr/>
        </p:nvPicPr>
        <p:blipFill>
          <a:blip r:embed="rId3">
            <a:extLst>
              <a:ext uri="{28A0092B-C50C-407E-A947-70E740481C1C}">
                <a14:useLocalDpi xmlns:a14="http://schemas.microsoft.com/office/drawing/2010/main" val="0"/>
              </a:ext>
            </a:extLst>
          </a:blip>
          <a:stretch>
            <a:fillRect/>
          </a:stretch>
        </p:blipFill>
        <p:spPr>
          <a:xfrm>
            <a:off x="636585" y="3149730"/>
            <a:ext cx="2571750" cy="1562100"/>
          </a:xfrm>
          <a:prstGeom prst="rect">
            <a:avLst/>
          </a:prstGeom>
        </p:spPr>
      </p:pic>
      <p:pic>
        <p:nvPicPr>
          <p:cNvPr id="8" name="Picture 7">
            <a:extLst>
              <a:ext uri="{FF2B5EF4-FFF2-40B4-BE49-F238E27FC236}">
                <a16:creationId xmlns:a16="http://schemas.microsoft.com/office/drawing/2014/main" id="{E1BB7D9E-581E-44EC-BFCB-66D215A22DF3}"/>
              </a:ext>
            </a:extLst>
          </p:cNvPr>
          <p:cNvPicPr/>
          <p:nvPr/>
        </p:nvPicPr>
        <p:blipFill>
          <a:blip r:embed="rId4">
            <a:extLst>
              <a:ext uri="{28A0092B-C50C-407E-A947-70E740481C1C}">
                <a14:useLocalDpi xmlns:a14="http://schemas.microsoft.com/office/drawing/2010/main" val="0"/>
              </a:ext>
            </a:extLst>
          </a:blip>
          <a:stretch>
            <a:fillRect/>
          </a:stretch>
        </p:blipFill>
        <p:spPr>
          <a:xfrm>
            <a:off x="636585" y="4829784"/>
            <a:ext cx="2571750" cy="1562100"/>
          </a:xfrm>
          <a:prstGeom prst="rect">
            <a:avLst/>
          </a:prstGeom>
        </p:spPr>
      </p:pic>
    </p:spTree>
    <p:extLst>
      <p:ext uri="{BB962C8B-B14F-4D97-AF65-F5344CB8AC3E}">
        <p14:creationId xmlns:p14="http://schemas.microsoft.com/office/powerpoint/2010/main" val="91887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A41E-D2F7-44F5-ADB6-A3CEB3FA7882}"/>
              </a:ext>
            </a:extLst>
          </p:cNvPr>
          <p:cNvSpPr>
            <a:spLocks noGrp="1"/>
          </p:cNvSpPr>
          <p:nvPr>
            <p:ph type="title"/>
          </p:nvPr>
        </p:nvSpPr>
        <p:spPr>
          <a:xfrm>
            <a:off x="646111" y="452718"/>
            <a:ext cx="9404723" cy="899004"/>
          </a:xfrm>
        </p:spPr>
        <p:txBody>
          <a:bodyPr/>
          <a:lstStyle/>
          <a:p>
            <a:r>
              <a:rPr lang="en-US" sz="4400" dirty="0">
                <a:solidFill>
                  <a:schemeClr val="tx1"/>
                </a:solidFill>
              </a:rPr>
              <a:t>Non – Venomous Snakes cont.</a:t>
            </a:r>
            <a:endParaRPr lang="en-US" dirty="0"/>
          </a:p>
        </p:txBody>
      </p:sp>
      <p:sp>
        <p:nvSpPr>
          <p:cNvPr id="3" name="Content Placeholder 2">
            <a:extLst>
              <a:ext uri="{FF2B5EF4-FFF2-40B4-BE49-F238E27FC236}">
                <a16:creationId xmlns:a16="http://schemas.microsoft.com/office/drawing/2014/main" id="{31DE3E92-0DA3-4EFB-B50C-645A27B9ED46}"/>
              </a:ext>
            </a:extLst>
          </p:cNvPr>
          <p:cNvSpPr>
            <a:spLocks noGrp="1"/>
          </p:cNvSpPr>
          <p:nvPr>
            <p:ph idx="1"/>
          </p:nvPr>
        </p:nvSpPr>
        <p:spPr>
          <a:xfrm>
            <a:off x="3208336" y="1351722"/>
            <a:ext cx="8665612" cy="5261113"/>
          </a:xfrm>
        </p:spPr>
        <p:txBody>
          <a:bodyPr>
            <a:normAutofit fontScale="85000" lnSpcReduction="10000"/>
          </a:bodyPr>
          <a:lstStyle/>
          <a:p>
            <a:r>
              <a:rPr lang="en-US" b="1" dirty="0"/>
              <a:t>Kingsnake, Speckled</a:t>
            </a:r>
            <a:r>
              <a:rPr lang="en-US" dirty="0"/>
              <a:t> </a:t>
            </a:r>
            <a:r>
              <a:rPr lang="en-US" i="1" dirty="0"/>
              <a:t>(Lampropeltis holbrooki)</a:t>
            </a:r>
            <a:r>
              <a:rPr lang="en-US" dirty="0"/>
              <a:t> is a nonvenomous species of kingsnake, which is endemic to the United States.  It's found in the central to southern United States from southern Iowa to the Gulf of Mexico. The diet of the speckled kingsnake consists of mammals, birds, rodents, frogs, lizards, and other snakes. It kills by constriction.</a:t>
            </a:r>
          </a:p>
          <a:p>
            <a:endParaRPr lang="en-US" b="1" dirty="0"/>
          </a:p>
          <a:p>
            <a:r>
              <a:rPr lang="en-US" b="1" dirty="0" err="1"/>
              <a:t>Ratsnake</a:t>
            </a:r>
            <a:r>
              <a:rPr lang="en-US" dirty="0"/>
              <a:t> </a:t>
            </a:r>
            <a:r>
              <a:rPr lang="en-US" i="1" dirty="0"/>
              <a:t>(Pantherophis obsoletus)</a:t>
            </a:r>
            <a:r>
              <a:rPr lang="en-US" dirty="0"/>
              <a:t> is a non-venomous species of Colubridae found in central North America. Rat snakes are excellent climbers and spend time in trees. They live in habitats ranging from a rocky hillside to flat farmland. Though they will often consume rodents, they are far from specialists at this kind of prey and will readily consume any small vertebrate they can catch including other snakes, frogs, lizards, chipmunks, squirrels, juvenile rabbits, juvenile opossums, songbirds, and bird eggs.</a:t>
            </a:r>
          </a:p>
          <a:p>
            <a:r>
              <a:rPr lang="en-US" b="1" dirty="0"/>
              <a:t>Ribbon Snake</a:t>
            </a:r>
            <a:r>
              <a:rPr lang="en-US" dirty="0"/>
              <a:t> </a:t>
            </a:r>
            <a:r>
              <a:rPr lang="en-US" i="1" dirty="0"/>
              <a:t>(Thamnophis proximus)</a:t>
            </a:r>
            <a:r>
              <a:rPr lang="en-US" dirty="0"/>
              <a:t> known commonly as the western ribbon snake, is a species of garter snake in the subfamily Natricinae of the family Colubridae. The species is endemic to the western United States, Mexico, and Central America. Its diet includes amphibians, such as frogs, but it will also consume lizards, and small rodents.</a:t>
            </a:r>
          </a:p>
          <a:p>
            <a:endParaRPr lang="en-US" dirty="0"/>
          </a:p>
        </p:txBody>
      </p:sp>
      <p:pic>
        <p:nvPicPr>
          <p:cNvPr id="9" name="Picture 8">
            <a:extLst>
              <a:ext uri="{FF2B5EF4-FFF2-40B4-BE49-F238E27FC236}">
                <a16:creationId xmlns:a16="http://schemas.microsoft.com/office/drawing/2014/main" id="{505215C3-B69B-4E4F-8C58-550B8B2F9236}"/>
              </a:ext>
            </a:extLst>
          </p:cNvPr>
          <p:cNvPicPr/>
          <p:nvPr/>
        </p:nvPicPr>
        <p:blipFill>
          <a:blip r:embed="rId2">
            <a:extLst>
              <a:ext uri="{28A0092B-C50C-407E-A947-70E740481C1C}">
                <a14:useLocalDpi xmlns:a14="http://schemas.microsoft.com/office/drawing/2010/main" val="0"/>
              </a:ext>
            </a:extLst>
          </a:blip>
          <a:stretch>
            <a:fillRect/>
          </a:stretch>
        </p:blipFill>
        <p:spPr>
          <a:xfrm>
            <a:off x="636585" y="1469676"/>
            <a:ext cx="2571750" cy="1562100"/>
          </a:xfrm>
          <a:prstGeom prst="rect">
            <a:avLst/>
          </a:prstGeom>
        </p:spPr>
      </p:pic>
      <p:pic>
        <p:nvPicPr>
          <p:cNvPr id="10" name="Picture 9">
            <a:extLst>
              <a:ext uri="{FF2B5EF4-FFF2-40B4-BE49-F238E27FC236}">
                <a16:creationId xmlns:a16="http://schemas.microsoft.com/office/drawing/2014/main" id="{E13865E7-965D-49BD-8EBE-EB8A6ABC85AF}"/>
              </a:ext>
            </a:extLst>
          </p:cNvPr>
          <p:cNvPicPr/>
          <p:nvPr/>
        </p:nvPicPr>
        <p:blipFill>
          <a:blip r:embed="rId3">
            <a:extLst>
              <a:ext uri="{28A0092B-C50C-407E-A947-70E740481C1C}">
                <a14:useLocalDpi xmlns:a14="http://schemas.microsoft.com/office/drawing/2010/main" val="0"/>
              </a:ext>
            </a:extLst>
          </a:blip>
          <a:stretch>
            <a:fillRect/>
          </a:stretch>
        </p:blipFill>
        <p:spPr>
          <a:xfrm>
            <a:off x="623333" y="3201228"/>
            <a:ext cx="2571750" cy="1562100"/>
          </a:xfrm>
          <a:prstGeom prst="rect">
            <a:avLst/>
          </a:prstGeom>
        </p:spPr>
      </p:pic>
      <p:pic>
        <p:nvPicPr>
          <p:cNvPr id="11" name="Picture 10">
            <a:extLst>
              <a:ext uri="{FF2B5EF4-FFF2-40B4-BE49-F238E27FC236}">
                <a16:creationId xmlns:a16="http://schemas.microsoft.com/office/drawing/2014/main" id="{830C5CD6-4BA1-4954-A68C-276F86B9B82B}"/>
              </a:ext>
            </a:extLst>
          </p:cNvPr>
          <p:cNvPicPr/>
          <p:nvPr/>
        </p:nvPicPr>
        <p:blipFill>
          <a:blip r:embed="rId4">
            <a:extLst>
              <a:ext uri="{28A0092B-C50C-407E-A947-70E740481C1C}">
                <a14:useLocalDpi xmlns:a14="http://schemas.microsoft.com/office/drawing/2010/main" val="0"/>
              </a:ext>
            </a:extLst>
          </a:blip>
          <a:stretch>
            <a:fillRect/>
          </a:stretch>
        </p:blipFill>
        <p:spPr>
          <a:xfrm>
            <a:off x="646111" y="4881282"/>
            <a:ext cx="2571750" cy="1562100"/>
          </a:xfrm>
          <a:prstGeom prst="rect">
            <a:avLst/>
          </a:prstGeom>
        </p:spPr>
      </p:pic>
    </p:spTree>
    <p:extLst>
      <p:ext uri="{BB962C8B-B14F-4D97-AF65-F5344CB8AC3E}">
        <p14:creationId xmlns:p14="http://schemas.microsoft.com/office/powerpoint/2010/main" val="413113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A41E-D2F7-44F5-ADB6-A3CEB3FA7882}"/>
              </a:ext>
            </a:extLst>
          </p:cNvPr>
          <p:cNvSpPr>
            <a:spLocks noGrp="1"/>
          </p:cNvSpPr>
          <p:nvPr>
            <p:ph type="title"/>
          </p:nvPr>
        </p:nvSpPr>
        <p:spPr>
          <a:xfrm>
            <a:off x="646111" y="452718"/>
            <a:ext cx="9404723" cy="899004"/>
          </a:xfrm>
        </p:spPr>
        <p:txBody>
          <a:bodyPr/>
          <a:lstStyle/>
          <a:p>
            <a:r>
              <a:rPr lang="en-US" sz="4400" dirty="0">
                <a:solidFill>
                  <a:schemeClr val="tx1"/>
                </a:solidFill>
              </a:rPr>
              <a:t>Non – Venomous Snakes cont.</a:t>
            </a:r>
            <a:endParaRPr lang="en-US" dirty="0"/>
          </a:p>
        </p:txBody>
      </p:sp>
      <p:sp>
        <p:nvSpPr>
          <p:cNvPr id="3" name="Content Placeholder 2">
            <a:extLst>
              <a:ext uri="{FF2B5EF4-FFF2-40B4-BE49-F238E27FC236}">
                <a16:creationId xmlns:a16="http://schemas.microsoft.com/office/drawing/2014/main" id="{31DE3E92-0DA3-4EFB-B50C-645A27B9ED46}"/>
              </a:ext>
            </a:extLst>
          </p:cNvPr>
          <p:cNvSpPr>
            <a:spLocks noGrp="1"/>
          </p:cNvSpPr>
          <p:nvPr>
            <p:ph idx="1"/>
          </p:nvPr>
        </p:nvSpPr>
        <p:spPr>
          <a:xfrm>
            <a:off x="3208336" y="1351722"/>
            <a:ext cx="8665612" cy="5261113"/>
          </a:xfrm>
        </p:spPr>
        <p:txBody>
          <a:bodyPr>
            <a:normAutofit fontScale="92500" lnSpcReduction="10000"/>
          </a:bodyPr>
          <a:lstStyle/>
          <a:p>
            <a:r>
              <a:rPr lang="en-US" b="1" dirty="0"/>
              <a:t>Rough Earth Snake</a:t>
            </a:r>
            <a:r>
              <a:rPr lang="en-US" dirty="0"/>
              <a:t> </a:t>
            </a:r>
            <a:r>
              <a:rPr lang="en-US" i="1" dirty="0"/>
              <a:t>(Haldea striatula)</a:t>
            </a:r>
            <a:r>
              <a:rPr lang="en-US" dirty="0"/>
              <a:t> is a species of nonvenomous natricine colubrid snake native to the southeastern United States. The rough earth snake is found from southern Virginia to northern Florida, west along the Gulf Coast to southern Texas, and north into south-central Missouri and southeastern Kansas. The rough earth snake is fossorial and is found in a variety of habitats with plenty of ground cover. They can reach very high densities in urban gardens, parks, and vacant lots. They feed almost exclusively on earthworms, although slugs, snails, sow bugs, insect eggs and larvae have also been found in the stomach.</a:t>
            </a:r>
          </a:p>
          <a:p>
            <a:r>
              <a:rPr lang="en-US" b="1" dirty="0"/>
              <a:t>Green Snake</a:t>
            </a:r>
            <a:r>
              <a:rPr lang="en-US" dirty="0"/>
              <a:t> </a:t>
            </a:r>
            <a:r>
              <a:rPr lang="en-US" i="1" dirty="0"/>
              <a:t>(Opheodrys vernalis)</a:t>
            </a:r>
            <a:r>
              <a:rPr lang="en-US" dirty="0"/>
              <a:t> is a species of North American nonvenomous snake in the family Colubridae. It is found in marshes, meadows, open woods, and along stream edges and is native to regions of Canada, the United States, and northern Mexico. The green snake mostly eats insects and spiders, including spineless caterpillars, harvestmen, moths, ants, snails, worms, and slugs. While hunting, it uses both chemical and visual clues to find prey, and kills with a strike instead of constriction.</a:t>
            </a:r>
          </a:p>
          <a:p>
            <a:endParaRPr lang="en-US" dirty="0"/>
          </a:p>
        </p:txBody>
      </p:sp>
      <p:pic>
        <p:nvPicPr>
          <p:cNvPr id="7" name="Picture 6">
            <a:extLst>
              <a:ext uri="{FF2B5EF4-FFF2-40B4-BE49-F238E27FC236}">
                <a16:creationId xmlns:a16="http://schemas.microsoft.com/office/drawing/2014/main" id="{69BFB68A-4E54-4602-81B1-CD6A98004A16}"/>
              </a:ext>
            </a:extLst>
          </p:cNvPr>
          <p:cNvPicPr/>
          <p:nvPr/>
        </p:nvPicPr>
        <p:blipFill>
          <a:blip r:embed="rId2">
            <a:extLst>
              <a:ext uri="{28A0092B-C50C-407E-A947-70E740481C1C}">
                <a14:useLocalDpi xmlns:a14="http://schemas.microsoft.com/office/drawing/2010/main" val="0"/>
              </a:ext>
            </a:extLst>
          </a:blip>
          <a:stretch>
            <a:fillRect/>
          </a:stretch>
        </p:blipFill>
        <p:spPr>
          <a:xfrm>
            <a:off x="623333" y="1397616"/>
            <a:ext cx="2571750" cy="1562100"/>
          </a:xfrm>
          <a:prstGeom prst="rect">
            <a:avLst/>
          </a:prstGeom>
        </p:spPr>
      </p:pic>
      <p:pic>
        <p:nvPicPr>
          <p:cNvPr id="8" name="Picture 7">
            <a:extLst>
              <a:ext uri="{FF2B5EF4-FFF2-40B4-BE49-F238E27FC236}">
                <a16:creationId xmlns:a16="http://schemas.microsoft.com/office/drawing/2014/main" id="{0440231A-BD9C-42F8-9D59-466E29468C9C}"/>
              </a:ext>
            </a:extLst>
          </p:cNvPr>
          <p:cNvPicPr/>
          <p:nvPr/>
        </p:nvPicPr>
        <p:blipFill>
          <a:blip r:embed="rId3">
            <a:extLst>
              <a:ext uri="{28A0092B-C50C-407E-A947-70E740481C1C}">
                <a14:useLocalDpi xmlns:a14="http://schemas.microsoft.com/office/drawing/2010/main" val="0"/>
              </a:ext>
            </a:extLst>
          </a:blip>
          <a:stretch>
            <a:fillRect/>
          </a:stretch>
        </p:blipFill>
        <p:spPr>
          <a:xfrm>
            <a:off x="623333" y="4193836"/>
            <a:ext cx="2562225" cy="1555750"/>
          </a:xfrm>
          <a:prstGeom prst="rect">
            <a:avLst/>
          </a:prstGeom>
        </p:spPr>
      </p:pic>
    </p:spTree>
    <p:extLst>
      <p:ext uri="{BB962C8B-B14F-4D97-AF65-F5344CB8AC3E}">
        <p14:creationId xmlns:p14="http://schemas.microsoft.com/office/powerpoint/2010/main" val="388813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A41E-D2F7-44F5-ADB6-A3CEB3FA7882}"/>
              </a:ext>
            </a:extLst>
          </p:cNvPr>
          <p:cNvSpPr>
            <a:spLocks noGrp="1"/>
          </p:cNvSpPr>
          <p:nvPr>
            <p:ph type="title"/>
          </p:nvPr>
        </p:nvSpPr>
        <p:spPr>
          <a:xfrm>
            <a:off x="646111" y="452718"/>
            <a:ext cx="9404723" cy="899004"/>
          </a:xfrm>
        </p:spPr>
        <p:txBody>
          <a:bodyPr/>
          <a:lstStyle/>
          <a:p>
            <a:r>
              <a:rPr lang="en-US" sz="4400" dirty="0">
                <a:solidFill>
                  <a:schemeClr val="tx1"/>
                </a:solidFill>
              </a:rPr>
              <a:t>Non – Venomous Snakes cont.</a:t>
            </a:r>
            <a:endParaRPr lang="en-US" dirty="0"/>
          </a:p>
        </p:txBody>
      </p:sp>
      <p:sp>
        <p:nvSpPr>
          <p:cNvPr id="3" name="Content Placeholder 2">
            <a:extLst>
              <a:ext uri="{FF2B5EF4-FFF2-40B4-BE49-F238E27FC236}">
                <a16:creationId xmlns:a16="http://schemas.microsoft.com/office/drawing/2014/main" id="{31DE3E92-0DA3-4EFB-B50C-645A27B9ED46}"/>
              </a:ext>
            </a:extLst>
          </p:cNvPr>
          <p:cNvSpPr>
            <a:spLocks noGrp="1"/>
          </p:cNvSpPr>
          <p:nvPr>
            <p:ph idx="1"/>
          </p:nvPr>
        </p:nvSpPr>
        <p:spPr>
          <a:xfrm>
            <a:off x="3208336" y="1351722"/>
            <a:ext cx="8665612" cy="5261113"/>
          </a:xfrm>
        </p:spPr>
        <p:txBody>
          <a:bodyPr>
            <a:normAutofit fontScale="92500" lnSpcReduction="20000"/>
          </a:bodyPr>
          <a:lstStyle/>
          <a:p>
            <a:r>
              <a:rPr lang="en-US" b="1" dirty="0"/>
              <a:t>Water Snake</a:t>
            </a:r>
            <a:r>
              <a:rPr lang="en-US" dirty="0"/>
              <a:t> </a:t>
            </a:r>
            <a:r>
              <a:rPr lang="en-US" i="1" dirty="0"/>
              <a:t>(Nerodia)</a:t>
            </a:r>
            <a:r>
              <a:rPr lang="en-US" dirty="0"/>
              <a:t> is a genus of nonvenomous colubrid snakes commonly referred to as water snakes due to their aquatic behavior. The genus includes nine species, all native to North America. Water snakes, as their name implies, are largely aquatic. They spend the vast majority of their time in or very near permanent sources of water. Often, they can be found basking on tree branches which overhang slow-moving streams or ponds. Their primary diet is fish and amphibians, and they are quite adept at catching both in their aquatic environment. They will also consume small reptiles and rodents that live near water.</a:t>
            </a:r>
          </a:p>
          <a:p>
            <a:r>
              <a:rPr lang="en-US" b="1" dirty="0"/>
              <a:t>Yellow Bellied Racer</a:t>
            </a:r>
            <a:r>
              <a:rPr lang="en-US" dirty="0"/>
              <a:t> </a:t>
            </a:r>
            <a:r>
              <a:rPr lang="en-US" i="1" dirty="0"/>
              <a:t>(Coluber constrictor)</a:t>
            </a:r>
            <a:r>
              <a:rPr lang="en-US" dirty="0"/>
              <a:t> is a species of nonvenomous snake in the family Colubridae. The species is endemic to North America and Central America. Eleven subspecies, including the nominotypical subspecies, are recognized, which as a group are commonly referred to as the eastern racers. Racers are diurnal, active predators. They are fast moving and are often quick to bite if handled. They generally eat rodents, lizards and frogs, but as juveniles they will also consume various kinds of soft-bodied insects. They are fairly nervous snakes, and as such, do not typically fare well in captivity.</a:t>
            </a:r>
          </a:p>
          <a:p>
            <a:endParaRPr lang="en-US" dirty="0"/>
          </a:p>
        </p:txBody>
      </p:sp>
      <p:pic>
        <p:nvPicPr>
          <p:cNvPr id="6" name="Picture 5">
            <a:extLst>
              <a:ext uri="{FF2B5EF4-FFF2-40B4-BE49-F238E27FC236}">
                <a16:creationId xmlns:a16="http://schemas.microsoft.com/office/drawing/2014/main" id="{54C00C84-E997-472D-8BE8-F4CCE9FA4B07}"/>
              </a:ext>
            </a:extLst>
          </p:cNvPr>
          <p:cNvPicPr/>
          <p:nvPr/>
        </p:nvPicPr>
        <p:blipFill>
          <a:blip r:embed="rId2">
            <a:extLst>
              <a:ext uri="{28A0092B-C50C-407E-A947-70E740481C1C}">
                <a14:useLocalDpi xmlns:a14="http://schemas.microsoft.com/office/drawing/2010/main" val="0"/>
              </a:ext>
            </a:extLst>
          </a:blip>
          <a:stretch>
            <a:fillRect/>
          </a:stretch>
        </p:blipFill>
        <p:spPr>
          <a:xfrm>
            <a:off x="623333" y="1455254"/>
            <a:ext cx="2571750" cy="1562100"/>
          </a:xfrm>
          <a:prstGeom prst="rect">
            <a:avLst/>
          </a:prstGeom>
        </p:spPr>
      </p:pic>
      <p:pic>
        <p:nvPicPr>
          <p:cNvPr id="9" name="Picture 8">
            <a:extLst>
              <a:ext uri="{FF2B5EF4-FFF2-40B4-BE49-F238E27FC236}">
                <a16:creationId xmlns:a16="http://schemas.microsoft.com/office/drawing/2014/main" id="{255A8DA5-E669-4353-830A-331D7FA1222A}"/>
              </a:ext>
            </a:extLst>
          </p:cNvPr>
          <p:cNvPicPr/>
          <p:nvPr/>
        </p:nvPicPr>
        <p:blipFill>
          <a:blip r:embed="rId3">
            <a:extLst>
              <a:ext uri="{28A0092B-C50C-407E-A947-70E740481C1C}">
                <a14:useLocalDpi xmlns:a14="http://schemas.microsoft.com/office/drawing/2010/main" val="0"/>
              </a:ext>
            </a:extLst>
          </a:blip>
          <a:stretch>
            <a:fillRect/>
          </a:stretch>
        </p:blipFill>
        <p:spPr>
          <a:xfrm>
            <a:off x="503169" y="3861353"/>
            <a:ext cx="2571750" cy="1562100"/>
          </a:xfrm>
          <a:prstGeom prst="rect">
            <a:avLst/>
          </a:prstGeom>
        </p:spPr>
      </p:pic>
    </p:spTree>
    <p:extLst>
      <p:ext uri="{BB962C8B-B14F-4D97-AF65-F5344CB8AC3E}">
        <p14:creationId xmlns:p14="http://schemas.microsoft.com/office/powerpoint/2010/main" val="1338762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3143</TotalTime>
  <Words>1667</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 BERKLEY</vt:lpstr>
      <vt:lpstr>AR BLANCA</vt:lpstr>
      <vt:lpstr>Arial</vt:lpstr>
      <vt:lpstr>Century Gothic</vt:lpstr>
      <vt:lpstr>Wingdings 3</vt:lpstr>
      <vt:lpstr>Ion</vt:lpstr>
      <vt:lpstr>Project 3 – Machine Learning  Venomous Vs Nonvenomous Snakes *in Texas</vt:lpstr>
      <vt:lpstr>Poisonous  Vs. Venomous</vt:lpstr>
      <vt:lpstr>Tools Used</vt:lpstr>
      <vt:lpstr>Training the Model</vt:lpstr>
      <vt:lpstr>Non – Venomous Snakes</vt:lpstr>
      <vt:lpstr>Non – Venomous Snakes cont.</vt:lpstr>
      <vt:lpstr>Non – Venomous Snakes cont.</vt:lpstr>
      <vt:lpstr>Non – Venomous Snakes cont.</vt:lpstr>
      <vt:lpstr>Non – Venomous Snakes cont.</vt:lpstr>
      <vt:lpstr>Venomous Snakes</vt:lpstr>
      <vt:lpstr>Venomous Snakes cont.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 Machine Learning Venomous Vs Nonvenomous Snakes</dc:title>
  <dc:creator>mauricio gonzalez</dc:creator>
  <cp:lastModifiedBy>mauricio gonzalez</cp:lastModifiedBy>
  <cp:revision>16</cp:revision>
  <dcterms:created xsi:type="dcterms:W3CDTF">2019-01-09T21:21:29Z</dcterms:created>
  <dcterms:modified xsi:type="dcterms:W3CDTF">2019-01-12T01:45:17Z</dcterms:modified>
</cp:coreProperties>
</file>