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E7DA-253F-416D-9827-344F95DEFCA2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859B0-CD43-4482-9825-73B01A93D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3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859B0-CD43-4482-9825-73B01A93D6E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894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917A59-7070-68A3-F27D-5108EC18D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559210E-3388-3144-8A3E-0953E7068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7F2310-1E7E-80FF-B43A-5DB18749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DC64B4-4026-7F45-0BAB-067672E5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1BF1B1-0A8A-7698-692B-0E288F4D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30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119976-D228-B699-6344-69F6EF2E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32B4A5-4A15-CA47-63CB-A03936A64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1B7266-2002-BF95-A260-64A66305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B01538-074E-3B44-2119-7135392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DB99B3-D1D6-F6AF-3022-B1F19F6A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9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CED811F-2FFB-69CF-F4FA-181D20D1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AE0C69-F8A3-8C84-B5C8-D7D0A6070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CDC70-01C8-FFD2-5DA8-DA63D93F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B4A36-E1B4-87DF-2395-442A944B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3A2548-B52F-A1FC-69C3-D947643B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2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BD4EA-7F40-2C62-A273-00693EDD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7A67B8-75E3-B28C-D2D7-0DB2FAEA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E00B07-392F-D72E-6CDF-6C70D3C8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7FC336-64F6-5E15-8204-A157743A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4923B2-A2D2-AC50-E62E-B1B5315D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4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471311-689B-A974-2351-53FBEC55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A49DA0-B240-53ED-6B9B-86E49DC6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10C622-472F-6933-4752-DC4B475E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9D5F9A-E173-1B9C-B205-5D7CD87A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6DAF2E-07B3-3076-F551-92D45488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1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A891E-0010-B00B-91AD-EC05BA5F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328343-697D-D3BC-39B1-BB075DB4E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7BDB7B-D36D-988D-7D7F-855F3948C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850121D-8B92-6838-0EC2-A706FDFA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84A6EEB-D53A-5936-51B2-E9945DC4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C0AE21-3FBB-1F27-4B73-972E5AB5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17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0F43BB-8B66-802F-3894-5762FF2D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BD1808-175A-7F48-42AA-DFF7FE12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6B73991-4035-15A3-D99E-96DF0A0F3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167CEF6-3F2F-73D7-27C0-2DAAF54A9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38A0B2A-B832-FC7D-025D-CB61FF3F6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EF2C1E6-A526-98AE-965A-B0726A01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50AE85C-7ED9-37CE-E459-11981510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49BD963-E82B-B51F-8BCF-E9EE249F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210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877DC6-788B-43BC-B279-11128ABA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737580D-B676-D828-A0B5-FAD37D68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BA97B78-C0EB-7C11-9936-87E3B393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E7DCDFD-40AD-6FCF-7F91-89C278B1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709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B907EB9-88BC-E83F-2EF0-32C4C683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2B95E89-7B05-F510-87F0-6FD666BE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73FDC70-8F75-B112-B225-B4035A24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46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6754C1-38F1-C78A-05FF-72DE1645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56792B-094A-A264-904D-2F8C7E4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F99815-AF00-1912-2E0C-1E976AD5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8C2FBA-8AB3-87D0-F57B-CF84C182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180570-DBFB-A39D-F345-78D2DE92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81903C-2B03-62B6-C966-A1213B5A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16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77F3CD-A2E7-BCF7-5370-516C10B0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E243950-658F-32A4-8CD3-6E69CCEE2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ECA8909-9C4F-298E-4FFB-3FE065A38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DEAA9E-0190-170D-7BB6-D0DB4F04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09CBB5-40EF-CFF2-9EDB-5B3EAE42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A06341-5AD3-FAEF-DE01-D3EB4203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030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D720839-2A45-1897-E75E-DAA74DB2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5D3672-264A-102B-3A39-74634B2F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FC0950-7ACD-339C-7828-7DD6EED06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AD92F-D370-45E8-9CC1-0C6D36ABFEB1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53B3A2-DBA8-FAEA-6D3B-A836536B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A065DA-D76E-A068-113E-DAD752FAD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994B9-9724-4421-A011-2BD3541616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53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omplikowane formuły matematyczne na tablicy">
            <a:extLst>
              <a:ext uri="{FF2B5EF4-FFF2-40B4-BE49-F238E27FC236}">
                <a16:creationId xmlns:a16="http://schemas.microsoft.com/office/drawing/2014/main" id="{B84E1552-555F-2B1F-DF1E-F0C7ACAE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" r="-1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AED4D9D-0922-950D-365A-581CF16A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9" y="2090573"/>
            <a:ext cx="3431224" cy="1719619"/>
          </a:xfrm>
        </p:spPr>
        <p:txBody>
          <a:bodyPr>
            <a:normAutofit/>
          </a:bodyPr>
          <a:lstStyle/>
          <a:p>
            <a:r>
              <a:rPr lang="pl-PL" sz="3600" b="1" i="1" kern="1400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Metody Obliczeniowe w nauce i technice</a:t>
            </a:r>
            <a:endParaRPr lang="pl-PL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C009246-48F4-C3FC-F0A0-DCF3BDE6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14" y="4187002"/>
            <a:ext cx="3306089" cy="768893"/>
          </a:xfrm>
        </p:spPr>
        <p:txBody>
          <a:bodyPr>
            <a:normAutofit/>
          </a:bodyPr>
          <a:lstStyle/>
          <a:p>
            <a:r>
              <a:rPr lang="pl-PL" sz="1600" i="1" kern="100" spc="75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Metody symulacji gry (handlu) i predykcji na giełdzie</a:t>
            </a:r>
          </a:p>
          <a:p>
            <a:pPr algn="l"/>
            <a:endParaRPr lang="pl-PL" sz="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02FD5F1-4E57-13C7-1D1E-2093B0716EED}"/>
              </a:ext>
            </a:extLst>
          </p:cNvPr>
          <p:cNvSpPr txBox="1"/>
          <p:nvPr/>
        </p:nvSpPr>
        <p:spPr>
          <a:xfrm>
            <a:off x="207714" y="5709515"/>
            <a:ext cx="3053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Dominik Marek</a:t>
            </a:r>
          </a:p>
          <a:p>
            <a:r>
              <a:rPr lang="pl-PL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Przemysław Zieliński</a:t>
            </a:r>
          </a:p>
        </p:txBody>
      </p:sp>
    </p:spTree>
    <p:extLst>
      <p:ext uri="{BB962C8B-B14F-4D97-AF65-F5344CB8AC3E}">
        <p14:creationId xmlns:p14="http://schemas.microsoft.com/office/powerpoint/2010/main" val="18460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B207D3-92EF-3681-3FB4-EA67A4D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33E920-0AC4-4ACC-98F8-0CEE3180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b="1" kern="10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zestawienie wyników</a:t>
            </a:r>
            <a:endParaRPr lang="pl-PL" sz="18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A9BADD7-3073-C658-EF33-6E9AA5385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28961"/>
              </p:ext>
            </p:extLst>
          </p:nvPr>
        </p:nvGraphicFramePr>
        <p:xfrm>
          <a:off x="2426524" y="2450065"/>
          <a:ext cx="7338951" cy="3926984"/>
        </p:xfrm>
        <a:graphic>
          <a:graphicData uri="http://schemas.openxmlformats.org/drawingml/2006/table">
            <a:tbl>
              <a:tblPr firstRow="1" firstCol="1" bandRow="1"/>
              <a:tblGrid>
                <a:gridCol w="1383945">
                  <a:extLst>
                    <a:ext uri="{9D8B030D-6E8A-4147-A177-3AD203B41FA5}">
                      <a16:colId xmlns:a16="http://schemas.microsoft.com/office/drawing/2014/main" val="2081725730"/>
                    </a:ext>
                  </a:extLst>
                </a:gridCol>
                <a:gridCol w="2283103">
                  <a:extLst>
                    <a:ext uri="{9D8B030D-6E8A-4147-A177-3AD203B41FA5}">
                      <a16:colId xmlns:a16="http://schemas.microsoft.com/office/drawing/2014/main" val="3150348899"/>
                    </a:ext>
                  </a:extLst>
                </a:gridCol>
                <a:gridCol w="803659">
                  <a:extLst>
                    <a:ext uri="{9D8B030D-6E8A-4147-A177-3AD203B41FA5}">
                      <a16:colId xmlns:a16="http://schemas.microsoft.com/office/drawing/2014/main" val="1698540851"/>
                    </a:ext>
                  </a:extLst>
                </a:gridCol>
                <a:gridCol w="687926">
                  <a:extLst>
                    <a:ext uri="{9D8B030D-6E8A-4147-A177-3AD203B41FA5}">
                      <a16:colId xmlns:a16="http://schemas.microsoft.com/office/drawing/2014/main" val="2128907503"/>
                    </a:ext>
                  </a:extLst>
                </a:gridCol>
                <a:gridCol w="922629">
                  <a:extLst>
                    <a:ext uri="{9D8B030D-6E8A-4147-A177-3AD203B41FA5}">
                      <a16:colId xmlns:a16="http://schemas.microsoft.com/office/drawing/2014/main" val="2854124892"/>
                    </a:ext>
                  </a:extLst>
                </a:gridCol>
                <a:gridCol w="1257689">
                  <a:extLst>
                    <a:ext uri="{9D8B030D-6E8A-4147-A177-3AD203B41FA5}">
                      <a16:colId xmlns:a16="http://schemas.microsoft.com/office/drawing/2014/main" val="537943102"/>
                    </a:ext>
                  </a:extLst>
                </a:gridCol>
              </a:tblGrid>
              <a:tr h="478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Kwota początkowa</a:t>
                      </a:r>
                      <a:endParaRPr lang="pl-PL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Średnia przewidywana kwota</a:t>
                      </a:r>
                      <a:endParaRPr lang="pl-PL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VaR</a:t>
                      </a:r>
                      <a:endParaRPr lang="pl-PL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CVaR</a:t>
                      </a:r>
                      <a:endParaRPr lang="pl-PL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Okres predykcji</a:t>
                      </a:r>
                      <a:endParaRPr lang="pl-PL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Liczba symulacji</a:t>
                      </a:r>
                      <a:endParaRPr lang="pl-PL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031666"/>
                  </a:ext>
                </a:extLst>
              </a:tr>
              <a:tr h="328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10000,00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10216.38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606.81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757.96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271793"/>
                  </a:ext>
                </a:extLst>
              </a:tr>
              <a:tr h="421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10000,00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10688.60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850.95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1512.38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692930"/>
                  </a:ext>
                </a:extLst>
              </a:tr>
              <a:tr h="421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10000,00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13018.29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320.75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1536.61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365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27613"/>
                  </a:ext>
                </a:extLst>
              </a:tr>
              <a:tr h="421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10000,00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10234.67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756.23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1122.64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883516"/>
                  </a:ext>
                </a:extLst>
              </a:tr>
              <a:tr h="3752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10000,00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10775.8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874.73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1396.18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383886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10000,00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12989.18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-28.04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1239.0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365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975439"/>
                  </a:ext>
                </a:extLst>
              </a:tr>
              <a:tr h="421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10000,00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10212.66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832.77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1132.31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858954"/>
                  </a:ext>
                </a:extLst>
              </a:tr>
              <a:tr h="326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10000,00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10730.22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967.37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1506.46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833571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10000,00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13096.6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-248.12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-248.12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365</a:t>
                      </a:r>
                      <a:endParaRPr lang="pl-P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pl-P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7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5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ABE1872B-A2CB-B8AA-6C0F-BF07E301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83" y="2070847"/>
            <a:ext cx="6239434" cy="4679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FFED0-D85E-3901-0BC4-7A5CEF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579B8B-763E-BF5E-2597-8D92568D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algn="ctr"/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wykresy symulacji cz. I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Predykcja 100 inwestycji na okres 30 dni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062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780FBE5-0A3E-E7B1-BDF7-64F6A349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20" y="2154983"/>
            <a:ext cx="6106450" cy="4578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FFED0-D85E-3901-0BC4-7A5CEF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579B8B-763E-BF5E-2597-8D92568D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algn="ctr"/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wykresy symulacji cz. I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Predykcja 100 inwestycji na okres </a:t>
            </a:r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100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791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9D71612-6C09-579C-3B29-D127776C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47" y="2092468"/>
            <a:ext cx="6097305" cy="4572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FFED0-D85E-3901-0BC4-7A5CEF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579B8B-763E-BF5E-2597-8D92568D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algn="ctr"/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wykresy symulacji cz. I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Predykcja 100 inwestycji na okres 365 dni</a:t>
            </a: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030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D0C1758F-ED04-8E4B-1BB2-4D204EB9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96" y="2235667"/>
            <a:ext cx="5867008" cy="4400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FFED0-D85E-3901-0BC4-7A5CEF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579B8B-763E-BF5E-2597-8D92568D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algn="ctr"/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wykresy symulacji cz. II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Predykcja 1000 inwestycji na okres 3</a:t>
            </a:r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dni</a:t>
            </a: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407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AD586474-B7AC-E97E-0B47-35D6A5E8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36" y="2191871"/>
            <a:ext cx="5950588" cy="4462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FFED0-D85E-3901-0BC4-7A5CEF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579B8B-763E-BF5E-2597-8D92568D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algn="ctr"/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wykresy symulacji cz. II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Predykcja 1000 inwestycji na okres 3</a:t>
            </a:r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dni</a:t>
            </a: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35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diagram, stok&#10;&#10;Opis wygenerowany automatycznie">
            <a:extLst>
              <a:ext uri="{FF2B5EF4-FFF2-40B4-BE49-F238E27FC236}">
                <a16:creationId xmlns:a16="http://schemas.microsoft.com/office/drawing/2014/main" id="{D9F0B577-5D56-52C5-D24C-E5F09EA4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17" y="2025089"/>
            <a:ext cx="6444672" cy="4832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FFED0-D85E-3901-0BC4-7A5CEF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579B8B-763E-BF5E-2597-8D92568D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algn="ctr"/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wykresy symulacji cz. II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Predykcja 1000 inwestycji na okres 365 dni</a:t>
            </a: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226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368B620-43E0-1AAD-2008-BF8BE097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88" y="2076366"/>
            <a:ext cx="6200824" cy="4648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FFED0-D85E-3901-0BC4-7A5CEF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579B8B-763E-BF5E-2597-8D92568D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algn="ctr"/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wykresy symulacji cz. III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Predykcja 10000 inwestycji na okres 30 dni</a:t>
            </a: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834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394B75F5-521D-835D-FEDD-EADF1491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77" y="2198591"/>
            <a:ext cx="6213046" cy="4659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FFED0-D85E-3901-0BC4-7A5CEF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579B8B-763E-BF5E-2597-8D92568D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algn="ctr"/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wykresy symulacji cz. III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Predykcja 10000 inwestycji na okres </a:t>
            </a:r>
            <a:r>
              <a:rPr lang="pl-PL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100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dni</a:t>
            </a: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263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201FF93C-46D3-6E42-4459-3FADF1D5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23" y="2141538"/>
            <a:ext cx="6068154" cy="4550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39FFED0-D85E-3901-0BC4-7A5CEF3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579B8B-763E-BF5E-2597-8D92568D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pPr algn="ctr"/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 wykresy symulacji cz. III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Predykcja 10000 inwestycji na okres 365 dni</a:t>
            </a: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484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C8B5F5-44E7-197D-D984-AB1AB672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Metoda Monte Carlo w finansach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96E451-1632-FB95-7440-37430C24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</a:pPr>
            <a:r>
              <a:rPr lang="pl-PL" sz="2000" b="1" kern="10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1.1 Definicja</a:t>
            </a:r>
          </a:p>
          <a:p>
            <a:pPr>
              <a:spcAft>
                <a:spcPts val="800"/>
              </a:spcAft>
            </a:pPr>
            <a:r>
              <a:rPr lang="pl-PL" sz="2000" kern="10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Metoda Monte Carlo obejmuje dowolną technikę próbkowania statystycznego stosowaną w celu przybliżenia rozwiązań problemów ilościowych .</a:t>
            </a:r>
            <a:r>
              <a:rPr lang="pl-PL" sz="2000" kern="100">
                <a:effectLst/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2000" kern="10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Opiera się ona  na wielokrotnym losowym próbkowaniu w celu uzyskania wyników numerycznych. Podstawową koncepcją jest wykorzystanie losowości do rozwiązywania problemów, które w zasadzie mogą być deterministyczne Jest to technika stosowana do zrozumienia wpływu ryzyka i niepewności. Metody Monte Carlo stosowane są w finansach przedsiębiorstw i finansach matematycznych do wyceny i analizy (złożonych) instrumentów , portfeli i inwestycji poprzez symulację różnych źródeł niepewności wpływających na ich wartość, a następnie określenie rozkładu ich wartości w zakresie otrzymywanych wyników.</a:t>
            </a:r>
            <a:endParaRPr lang="pl-PL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65C8C0-F6E5-4489-45E4-292CE76E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C7A355-D7F0-26ED-718F-CDF2EEC7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36" y="2316968"/>
            <a:ext cx="5456464" cy="384366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</a:pPr>
            <a:r>
              <a:rPr lang="pl-PL" sz="2000" b="1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1.2.Historia powstania i pierwsze zastosowania</a:t>
            </a:r>
            <a:endParaRPr lang="pl-PL" sz="2000" b="1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pl-PL" sz="16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W 1946 podczas prac w Los Alamos nad </a:t>
            </a:r>
            <a:r>
              <a:rPr lang="pl-PL" sz="1600" kern="100" dirty="0">
                <a:effectLst/>
                <a:highlight>
                  <a:srgbClr val="FFFFFF"/>
                </a:highlight>
                <a:latin typeface="Cambria Math" panose="02040503050406030204" pitchFamily="18" charset="0"/>
                <a:ea typeface="Aptos" panose="020B0004020202020204" pitchFamily="34" charset="0"/>
                <a:cs typeface="Arial" panose="020B0604020202020204" pitchFamily="34" charset="0"/>
              </a:rPr>
              <a:t>dyfuzją neutronów w rdzeniu broni jądrowej</a:t>
            </a:r>
            <a:r>
              <a:rPr lang="pl-PL" sz="1600" kern="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l-PL" sz="1600" kern="100" dirty="0">
                <a:effectLst/>
                <a:highlight>
                  <a:srgbClr val="FFFFFF"/>
                </a:highlight>
                <a:latin typeface="Cambria Math" panose="02040503050406030204" pitchFamily="18" charset="0"/>
                <a:ea typeface="Aptos" panose="020B0004020202020204" pitchFamily="34" charset="0"/>
                <a:cs typeface="Arial" panose="020B0604020202020204" pitchFamily="34" charset="0"/>
              </a:rPr>
              <a:t>Stanisław Ulam zaproponował użycie eksperymentów losowych</a:t>
            </a:r>
            <a:r>
              <a:rPr lang="pl-PL" sz="16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Ze względu na tajność badań metoda zaproponowana przez polskiego matematyka otrzymała kryptonim Monte Carlo, co nawiązuje do nazwy kasyna w Monako, gdzie wujek Ulama pożyczał pieniądze od krewnych aby grać.</a:t>
            </a:r>
            <a:r>
              <a:rPr lang="pl-PL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16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Metody Monte Carlo zostały po raz pierwszy wprowadzone do finansów w 1964 r. przez Davida B. Hertza w artykule w Harvard Business Review  , w którym omówiono ich zastosowanie w finansach przedsiębiorstw</a:t>
            </a:r>
            <a:endParaRPr lang="pl-PL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l-PL" sz="1600" dirty="0"/>
          </a:p>
        </p:txBody>
      </p:sp>
      <p:pic>
        <p:nvPicPr>
          <p:cNvPr id="7" name="Obraz 6" descr="Obraz zawierający Ludzka twarz, osoba, ubrania, człowiek&#10;&#10;Opis wygenerowany automatycznie">
            <a:extLst>
              <a:ext uri="{FF2B5EF4-FFF2-40B4-BE49-F238E27FC236}">
                <a16:creationId xmlns:a16="http://schemas.microsoft.com/office/drawing/2014/main" id="{9F37462F-DB17-94A9-5944-C769855A1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87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391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118A9D-7C8F-BEFE-6CD6-57DF2EED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1811D1-A49D-CE26-2A3D-7EA383F8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</a:pPr>
            <a:r>
              <a:rPr lang="pl-PL" sz="1700" b="1" kern="1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</a:t>
            </a:r>
            <a:endParaRPr lang="pl-PL" sz="1700" b="1" kern="10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pl-PL" sz="1700" kern="10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Przeprowadzone doświadczenie polegało na predykcji zysków po określonym czasie po zainwestowaniu startowej kwoty w aukcje sześciu najpopularniejszych firm z serwisu Yahoo Finance, takich jak:</a:t>
            </a:r>
            <a:endParaRPr lang="pl-PL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700" kern="10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Apple Inc. (AAPL)</a:t>
            </a:r>
            <a:endParaRPr lang="pl-PL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700" kern="10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Microsoft Corporation (MSFT)</a:t>
            </a:r>
            <a:endParaRPr lang="pl-PL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700" kern="10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Amazon.com, Inc. (AMZN)</a:t>
            </a:r>
            <a:endParaRPr lang="pl-PL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700" kern="10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Alphabet Inc. (GOOGL)</a:t>
            </a:r>
            <a:endParaRPr lang="pl-PL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700" kern="10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Tesla, Inc. (TSLA)</a:t>
            </a:r>
            <a:endParaRPr lang="pl-PL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l-PL" sz="170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Meta Platforms, Inc. (META)</a:t>
            </a:r>
            <a:endParaRPr lang="pl-PL" sz="1700"/>
          </a:p>
        </p:txBody>
      </p:sp>
    </p:spTree>
    <p:extLst>
      <p:ext uri="{BB962C8B-B14F-4D97-AF65-F5344CB8AC3E}">
        <p14:creationId xmlns:p14="http://schemas.microsoft.com/office/powerpoint/2010/main" val="393014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417331-F471-8B40-B188-C306DD4F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38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B910E4-730E-EA9C-9C6D-2D7FF99F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190"/>
            <a:ext cx="10515600" cy="4667250"/>
          </a:xfrm>
        </p:spPr>
        <p:txBody>
          <a:bodyPr/>
          <a:lstStyle/>
          <a:p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–omówienie metody</a:t>
            </a:r>
            <a:endParaRPr lang="pl-PL" sz="1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l-PL" sz="14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Początkowo pobieramy historyczne dane cen zamknięcia dla wybranych spółek wraz z zadanym interesującym na okresem czasu. Następnie obliczamy średni dzień zwrot oraz macierz kowariancji średnich dziennych zwrotów dla poszczególnych akcji.</a:t>
            </a:r>
            <a:endParaRPr lang="pl-P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4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Średnie dzienne zwroty </a:t>
            </a:r>
            <a:r>
              <a:rPr lang="pl-PL" sz="14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l-P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l-PL" sz="14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Pomagają zrozumieć, jakich średnich dziennych zysków można się spodziewać po każdej akcji w portfelu. Są one używane do szacowania przyszłych zwrotów portfela.</a:t>
            </a:r>
            <a:endParaRPr lang="pl-P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4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Macierz kowariancji </a:t>
            </a:r>
            <a:r>
              <a:rPr lang="pl-PL" sz="14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l-P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l-PL" sz="14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Mierzy ryzyko związane z inwestowaniem w wiele akcji jednocześnie. Kowariancja wskazuje, jak zwroty jednej akcji są powiązane ze zwrotami innej akcji. Dla symulacji Monte Carlo ważne jest uwzględnienie korelacji między akcjami, aby realistycznie modelować ryzyko portfela.</a:t>
            </a:r>
            <a:endParaRPr lang="pl-P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348C206-1563-52FA-824D-E16E0A034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/>
          <a:stretch/>
        </p:blipFill>
        <p:spPr>
          <a:xfrm>
            <a:off x="1949619" y="4961964"/>
            <a:ext cx="8292761" cy="15093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088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AB1AA3-9DC7-4E05-840E-0656FD35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6EF9CC13-319E-E132-ACE8-3C43AF48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–omówienie metody-cd</a:t>
            </a:r>
            <a:endParaRPr lang="pl-PL" sz="1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sz="1800" kern="100" dirty="0">
              <a:effectLst/>
              <a:latin typeface="Cambria Math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18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Następnie generujemy losowe wagi dla portfela inwestycyjnego, tak aby suma tych wag wynosiła 1. Każda waga reprezentuje procentowy udział poszczególnych akcji w portfelu.</a:t>
            </a:r>
            <a:endParaRPr lang="pl-P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88D06A3-75BE-852A-0DC6-2C5E9F30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45" y="3429000"/>
            <a:ext cx="9390710" cy="13255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317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2693B39-B1D3-1A3F-0F0A-2F0F0819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BEB85D-BD1F-BB5E-6EF3-62C41C2B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79814"/>
            <a:ext cx="9724031" cy="4221741"/>
          </a:xfrm>
        </p:spPr>
        <p:txBody>
          <a:bodyPr anchor="ctr">
            <a:normAutofit/>
          </a:bodyPr>
          <a:lstStyle/>
          <a:p>
            <a:r>
              <a:rPr lang="pl-PL" sz="1400" b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–omówienie metody-cd</a:t>
            </a:r>
            <a:endParaRPr lang="pl-PL" sz="1400" b="1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pl-PL" sz="12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 kolejnym kroku przeprowadzamy symulację Monte Carlo dla portfela inwestycyjnego. Symulacja ta jest używana do modelowania przyszłych wartości portfela na podstawie historycznych danych zwrotów i ich kowariancji. Symulacja ta składa się z następujących etapów:</a:t>
            </a:r>
            <a:endParaRPr lang="pl-PL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pl-PL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pl-PL" sz="105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1.Inicializujemy macierz przechowującą w kolumnach średnie dzienne zwroty dla danej akcji</a:t>
            </a:r>
            <a:endParaRPr lang="pl-PL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pl-PL" sz="105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2.W pętli symulacji wykonujemy następujące kroki:</a:t>
            </a:r>
            <a:endParaRPr lang="pl-PL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05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generujemy macierz losowych wartości z rozkładu normalnego o wymiarach (period_of_simulation, len(weights)), gdzie wiersz reprezentuje losowe zwroty dla poszczególnych akcji w danym dniu.</a:t>
            </a:r>
            <a:endParaRPr lang="pl-PL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05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wykonujemy dekompozycję Cholesky'ego na  macierzy kowariancji, którą  używamy  do generowania skorelowanych losowych zwrotów.</a:t>
            </a:r>
            <a:endParaRPr lang="pl-PL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05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Mnożymy macierz dekompozycji Cholesky'ego przez macierz losowych zwrotów Z, aby uzyskać skorelowane losowe zwroty. Następnie dodajemy średnie dzienne zwroty do skorelowanych losowych zwrotów, uzyskując prognozowane dzienne zwroty.</a:t>
            </a:r>
            <a:endParaRPr lang="pl-PL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05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Finalnie obliczamy wyniki danej symulacji w następujący sposób :</a:t>
            </a:r>
            <a:endParaRPr lang="pl-PL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171700" lvl="4" indent="-342900">
              <a:buFont typeface="+mj-lt"/>
              <a:buAutoNum type="alphaLcParenR"/>
            </a:pPr>
            <a:r>
              <a:rPr lang="pl-PL" sz="10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obliczamy dzienny zwrot portfela jako ważoną sumę dziennych zwrotów poszczególnych akcji.</a:t>
            </a:r>
            <a:endParaRPr lang="pl-PL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171700" lvl="4" indent="-342900">
              <a:buFont typeface="+mj-lt"/>
              <a:buAutoNum type="alphaLcParenR"/>
            </a:pPr>
            <a:r>
              <a:rPr lang="pl-PL" sz="10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dodajemy 1 do każdego dziennego zwrotu, aby uzyskać dzienny czynnik wzrostu.</a:t>
            </a:r>
            <a:endParaRPr lang="pl-PL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171700" lvl="4" indent="-342900">
              <a:buFont typeface="+mj-lt"/>
              <a:buAutoNum type="alphaLcParenR"/>
            </a:pPr>
            <a:r>
              <a:rPr lang="pl-PL" sz="10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obliczamy skumulowany iloczyn dziennych czynników wzrostu, aby uzyskać skumulowany zwrot portfela każdego dnia.</a:t>
            </a:r>
            <a:endParaRPr lang="pl-PL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171700" lvl="4" indent="-342900">
              <a:spcAft>
                <a:spcPts val="800"/>
              </a:spcAft>
              <a:buFont typeface="+mj-lt"/>
              <a:buAutoNum type="alphaLcParenR"/>
            </a:pPr>
            <a:r>
              <a:rPr lang="pl-PL" sz="10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mnożymy skumulowany zwrot przez początkową wartość portfela, aby uzyskać rzeczywistą wartość portfela każdego dnia.</a:t>
            </a:r>
            <a:endParaRPr lang="pl-PL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399280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B465D-8C63-7374-7FED-BEB7915A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2FB7E4-481A-1CB6-D68E-0F8DA1F3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l-PL" sz="18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–omówienie metody-cd</a:t>
            </a:r>
            <a:endParaRPr lang="pl-PL" sz="1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7B111D4-482F-BE40-D097-CF36E721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59" y="2242185"/>
            <a:ext cx="8953682" cy="42506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721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0A806-45D4-7F8D-DF07-5EA7A1BD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Metoda Monte Carlo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B6795-5CAE-D19D-7646-82967921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Predykcja portfolio finansowego z wykorzystaniem symulacji Monte Carlo –omówienie metody-cd</a:t>
            </a:r>
          </a:p>
          <a:p>
            <a:pPr marL="0" indent="0">
              <a:buNone/>
            </a:pPr>
            <a:r>
              <a:rPr lang="pl-PL" sz="16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Definiujemy funkcje obliczające </a:t>
            </a:r>
            <a:r>
              <a:rPr lang="pl-PL" sz="16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Value at Risk (VaR)</a:t>
            </a:r>
            <a:r>
              <a:rPr lang="pl-PL" sz="16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które jest miarą ryzyka, która określa maksymalną stratę portfela w określonym procentylu (np. 1%) w danym horyzoncie czasowym, </a:t>
            </a:r>
            <a:r>
              <a:rPr lang="pl-PL" sz="16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oraz Conditional Value at Risk (CVaR)</a:t>
            </a:r>
            <a:r>
              <a:rPr lang="pl-PL" sz="16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będącą bardziej konserwatywną miarą ryzyka niż VaR. CVaR określa oczekiwaną stratę portfela pod warunkiem, że strata przekroczy VaR.</a:t>
            </a:r>
            <a:endParaRPr lang="pl-PL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l-PL" sz="20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4CC7AC1-0490-9882-EA03-7B8366C0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04" y="3784142"/>
            <a:ext cx="9568792" cy="20835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42953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1087</Words>
  <Application>Microsoft Office PowerPoint</Application>
  <PresentationFormat>Panoramiczny</PresentationFormat>
  <Paragraphs>138</Paragraphs>
  <Slides>19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Symbol</vt:lpstr>
      <vt:lpstr>Wingdings</vt:lpstr>
      <vt:lpstr>Motyw pakietu Office</vt:lpstr>
      <vt:lpstr>Metody Obliczeniowe w nauce i technice</vt:lpstr>
      <vt:lpstr>Metoda Monte Carlo w finansach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  <vt:lpstr>Metoda Monte Carlo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Marek</dc:creator>
  <cp:lastModifiedBy>Dominik Marek</cp:lastModifiedBy>
  <cp:revision>1</cp:revision>
  <dcterms:created xsi:type="dcterms:W3CDTF">2024-06-04T15:02:56Z</dcterms:created>
  <dcterms:modified xsi:type="dcterms:W3CDTF">2024-06-04T15:52:31Z</dcterms:modified>
</cp:coreProperties>
</file>