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1"/>
  </p:notesMasterIdLst>
  <p:sldIdLst>
    <p:sldId id="256" r:id="rId2"/>
    <p:sldId id="258" r:id="rId3"/>
    <p:sldId id="259" r:id="rId4"/>
    <p:sldId id="260" r:id="rId5"/>
    <p:sldId id="285" r:id="rId6"/>
    <p:sldId id="286"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274" r:id="rId28"/>
    <p:sldId id="281" r:id="rId29"/>
    <p:sldId id="280" r:id="rId30"/>
  </p:sldIdLst>
  <p:sldSz cx="9144000" cy="5143500" type="screen16x9"/>
  <p:notesSz cx="6858000" cy="9144000"/>
  <p:embeddedFontLst>
    <p:embeddedFont>
      <p:font typeface="Helvetica Neue" panose="020B0604020202020204" charset="0"/>
      <p:regular r:id="rId32"/>
      <p:bold r:id="rId33"/>
      <p:italic r:id="rId34"/>
      <p:boldItalic r:id="rId35"/>
    </p:embeddedFont>
    <p:embeddedFont>
      <p:font typeface="Muli" panose="020B0604020202020204" charset="0"/>
      <p:regular r:id="rId36"/>
      <p:bold r:id="rId37"/>
      <p:italic r:id="rId38"/>
      <p:boldItalic r:id="rId39"/>
    </p:embeddedFont>
    <p:embeddedFont>
      <p:font typeface="Nixie One"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3ED5A2-41E3-4FA6-BD4F-76004AF874D0}">
  <a:tblStyle styleId="{303ED5A2-41E3-4FA6-BD4F-76004AF874D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49" autoAdjust="0"/>
  </p:normalViewPr>
  <p:slideViewPr>
    <p:cSldViewPr snapToGrid="0">
      <p:cViewPr>
        <p:scale>
          <a:sx n="80" d="100"/>
          <a:sy n="80" d="100"/>
        </p:scale>
        <p:origin x="22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4928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7382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5127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5568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9728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2571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4932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917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0836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3032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2461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9611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3987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0299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5398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3210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5289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94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660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2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173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994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Another day at work</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14504" y="-220046"/>
            <a:ext cx="6589880" cy="26719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lang="en-US" dirty="0">
              <a:solidFill>
                <a:schemeClr val="accent2"/>
              </a:solidFill>
            </a:endParaRPr>
          </a:p>
          <a:p>
            <a:pPr marL="0" lvl="0" indent="0" algn="l" rtl="0">
              <a:spcBef>
                <a:spcPts val="600"/>
              </a:spcBef>
              <a:spcAft>
                <a:spcPts val="0"/>
              </a:spcAft>
              <a:buNone/>
            </a:pPr>
            <a:endParaRPr lang="en-US" dirty="0">
              <a:solidFill>
                <a:schemeClr val="accent2"/>
              </a:solidFill>
            </a:endParaRPr>
          </a:p>
          <a:p>
            <a:pPr marL="0" lvl="0" indent="0">
              <a:buNone/>
            </a:pPr>
            <a:endParaRPr lang="en-US" dirty="0">
              <a:solidFill>
                <a:schemeClr val="accent2"/>
              </a:solidFill>
            </a:endParaRPr>
          </a:p>
          <a:p>
            <a:pPr marL="0" lvl="0" indent="0">
              <a:buNone/>
            </a:pPr>
            <a:r>
              <a:rPr lang="en-US" dirty="0">
                <a:solidFill>
                  <a:schemeClr val="accent2"/>
                </a:solidFill>
              </a:rPr>
              <a:t>Me</a:t>
            </a:r>
            <a:r>
              <a:rPr lang="en-US" dirty="0"/>
              <a:t>: But that’s defeating the purpose of creating the new app..</a:t>
            </a:r>
          </a:p>
          <a:p>
            <a:pPr marL="0" lvl="0" indent="0">
              <a:buNone/>
            </a:pPr>
            <a:r>
              <a:rPr lang="en-US" dirty="0">
                <a:solidFill>
                  <a:schemeClr val="accent2"/>
                </a:solidFill>
              </a:rPr>
              <a:t>Boss</a:t>
            </a:r>
            <a:r>
              <a:rPr lang="en-US" dirty="0"/>
              <a:t>: We will discuss that tomorrow.</a:t>
            </a:r>
          </a:p>
          <a:p>
            <a:pPr marL="0" lvl="0" indent="0" algn="l" rtl="0">
              <a:spcBef>
                <a:spcPts val="600"/>
              </a:spcBef>
              <a:spcAft>
                <a:spcPts val="0"/>
              </a:spcAft>
              <a:buNone/>
            </a:pPr>
            <a:r>
              <a:rPr lang="en-US" dirty="0">
                <a:solidFill>
                  <a:schemeClr val="accent2"/>
                </a:solidFill>
              </a:rPr>
              <a:t>Me at home while cooking dinner</a:t>
            </a:r>
            <a:r>
              <a:rPr lang="en" dirty="0"/>
              <a:t>:</a:t>
            </a:r>
          </a:p>
          <a:p>
            <a:pPr marL="0" lvl="0" indent="0" algn="l" rtl="0">
              <a:spcBef>
                <a:spcPts val="600"/>
              </a:spcBef>
              <a:spcAft>
                <a:spcPts val="0"/>
              </a:spcAft>
              <a:buNone/>
            </a:pPr>
            <a:r>
              <a:rPr lang="en-US" dirty="0"/>
              <a:t>How is it possible to write to FTP when the new app does not have access. </a:t>
            </a:r>
          </a:p>
          <a:p>
            <a:pPr marL="0" lvl="0" indent="0" algn="l" rtl="0">
              <a:spcBef>
                <a:spcPts val="600"/>
              </a:spcBef>
              <a:spcAft>
                <a:spcPts val="0"/>
              </a:spcAft>
              <a:buNone/>
            </a:pPr>
            <a:r>
              <a:rPr lang="en-US" dirty="0"/>
              <a:t>(Food Burns. Oh Damn it!)</a:t>
            </a:r>
            <a:endParaRPr lang="en"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304061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62630" y="749365"/>
            <a:ext cx="6589880" cy="2671950"/>
          </a:xfrm>
          <a:prstGeom prst="rect">
            <a:avLst/>
          </a:prstGeom>
        </p:spPr>
        <p:txBody>
          <a:bodyPr spcFirstLastPara="1" wrap="square" lIns="91425" tIns="91425" rIns="91425" bIns="91425" anchor="ctr" anchorCtr="0">
            <a:noAutofit/>
          </a:bodyPr>
          <a:lstStyle/>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dirty="0">
                <a:solidFill>
                  <a:schemeClr val="accent2"/>
                </a:solidFill>
              </a:rPr>
              <a:t>Boss</a:t>
            </a:r>
            <a:r>
              <a:rPr lang="en-US" dirty="0"/>
              <a:t>: What are your thoughts on yesterday’s discussion?</a:t>
            </a:r>
          </a:p>
          <a:p>
            <a:pPr marL="0" lvl="0" indent="0">
              <a:buNone/>
            </a:pPr>
            <a:r>
              <a:rPr lang="en-US" dirty="0">
                <a:solidFill>
                  <a:schemeClr val="accent2"/>
                </a:solidFill>
              </a:rPr>
              <a:t>Me</a:t>
            </a:r>
            <a:r>
              <a:rPr lang="en" dirty="0"/>
              <a:t>:</a:t>
            </a:r>
            <a:r>
              <a:rPr lang="en-US" dirty="0"/>
              <a:t> That’s what I have been thinking about and I am still wondering about how can we make it.</a:t>
            </a:r>
            <a:endParaRPr lang="en" dirty="0"/>
          </a:p>
          <a:p>
            <a:pPr marL="0" lvl="0" indent="0">
              <a:buNone/>
            </a:pPr>
            <a:r>
              <a:rPr lang="en" dirty="0">
                <a:solidFill>
                  <a:schemeClr val="accent2"/>
                </a:solidFill>
              </a:rPr>
              <a:t>Boss</a:t>
            </a:r>
            <a:r>
              <a:rPr lang="en" dirty="0"/>
              <a:t>: </a:t>
            </a:r>
            <a:r>
              <a:rPr lang="en-US" dirty="0"/>
              <a:t>Actually what ever I said yesterday was not the main reason why new app cant have write access.. </a:t>
            </a:r>
            <a:endParaRPr lang="en" dirty="0"/>
          </a:p>
          <a:p>
            <a:pPr marL="0" lvl="0" indent="0">
              <a:buNone/>
            </a:pPr>
            <a:r>
              <a:rPr lang="en-US" dirty="0">
                <a:solidFill>
                  <a:schemeClr val="accent2"/>
                </a:solidFill>
              </a:rPr>
              <a:t>Me</a:t>
            </a:r>
            <a:r>
              <a:rPr lang="en-US" dirty="0"/>
              <a:t>: Then?</a:t>
            </a:r>
            <a:endParaRPr lang="en" dirty="0"/>
          </a:p>
          <a:p>
            <a:pPr marL="0" lvl="0" indent="0">
              <a:buNone/>
            </a:pPr>
            <a:r>
              <a:rPr lang="en" dirty="0">
                <a:solidFill>
                  <a:schemeClr val="accent2"/>
                </a:solidFill>
              </a:rPr>
              <a:t>Boss</a:t>
            </a:r>
            <a:r>
              <a:rPr lang="en" dirty="0"/>
              <a:t>: </a:t>
            </a:r>
            <a:r>
              <a:rPr lang="en-US" dirty="0"/>
              <a:t>App could have the access but it has to go through loads of requests and many approvals and we don’t have that much time.</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04788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62630" y="749365"/>
            <a:ext cx="6589880" cy="2671950"/>
          </a:xfrm>
          <a:prstGeom prst="rect">
            <a:avLst/>
          </a:prstGeom>
        </p:spPr>
        <p:txBody>
          <a:bodyPr spcFirstLastPara="1" wrap="square" lIns="91425" tIns="91425" rIns="91425" bIns="91425" anchor="ctr" anchorCtr="0">
            <a:noAutofit/>
          </a:bodyPr>
          <a:lstStyle/>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dirty="0">
                <a:solidFill>
                  <a:schemeClr val="accent2"/>
                </a:solidFill>
              </a:rPr>
              <a:t>Me</a:t>
            </a:r>
            <a:r>
              <a:rPr lang="en-US" dirty="0"/>
              <a:t>: </a:t>
            </a:r>
            <a:r>
              <a:rPr lang="en-US" dirty="0" err="1"/>
              <a:t>Ohh</a:t>
            </a:r>
            <a:r>
              <a:rPr lang="en-US" dirty="0"/>
              <a:t>!! I got it now. May be we split the logic between the new app and existing app. Something like the new app reads the file from Windows File store and does processing &amp; validation and the old batch actually can write the file into our secure FTP.</a:t>
            </a:r>
          </a:p>
          <a:p>
            <a:pPr marL="0" indent="0">
              <a:buNone/>
            </a:pPr>
            <a:r>
              <a:rPr lang="en-US" dirty="0">
                <a:solidFill>
                  <a:schemeClr val="accent2"/>
                </a:solidFill>
              </a:rPr>
              <a:t>Boss</a:t>
            </a:r>
            <a:r>
              <a:rPr lang="en" dirty="0"/>
              <a:t>:</a:t>
            </a:r>
            <a:r>
              <a:rPr lang="en-US" dirty="0"/>
              <a:t> But How does the OB knows when NB is done.</a:t>
            </a:r>
            <a:endParaRPr lang="en" dirty="0"/>
          </a:p>
          <a:p>
            <a:pPr marL="0" lvl="0" indent="0">
              <a:buNone/>
            </a:pPr>
            <a:r>
              <a:rPr lang="en" dirty="0">
                <a:solidFill>
                  <a:schemeClr val="accent2"/>
                </a:solidFill>
              </a:rPr>
              <a:t>Me</a:t>
            </a:r>
            <a:r>
              <a:rPr lang="en" dirty="0"/>
              <a:t>: </a:t>
            </a:r>
            <a:r>
              <a:rPr lang="en-US" dirty="0"/>
              <a:t>I could drop a message to OB that hey File X is here and I am done with processing, Go ahead and write it. </a:t>
            </a:r>
            <a:endParaRPr lang="en" dirty="0"/>
          </a:p>
          <a:p>
            <a:pPr marL="0" lvl="0" indent="0">
              <a:buNone/>
            </a:pPr>
            <a:endParaRPr lang="en-US"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71383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dirty="0">
                <a:solidFill>
                  <a:schemeClr val="accent2"/>
                </a:solidFill>
              </a:rPr>
              <a:t>Boss </a:t>
            </a:r>
            <a:r>
              <a:rPr lang="en-US" dirty="0"/>
              <a:t>: Good news is that your idea is fine and there is a bad news as well.</a:t>
            </a:r>
          </a:p>
          <a:p>
            <a:pPr marL="0" indent="0">
              <a:buNone/>
            </a:pPr>
            <a:r>
              <a:rPr lang="en-US" dirty="0">
                <a:solidFill>
                  <a:schemeClr val="accent2"/>
                </a:solidFill>
              </a:rPr>
              <a:t>Me</a:t>
            </a:r>
            <a:r>
              <a:rPr lang="en" dirty="0"/>
              <a:t>:</a:t>
            </a:r>
            <a:r>
              <a:rPr lang="en-US" dirty="0"/>
              <a:t> What is that? </a:t>
            </a:r>
          </a:p>
          <a:p>
            <a:pPr marL="0" indent="0">
              <a:buNone/>
            </a:pPr>
            <a:r>
              <a:rPr lang="en-US" dirty="0">
                <a:solidFill>
                  <a:schemeClr val="accent2"/>
                </a:solidFill>
              </a:rPr>
              <a:t>Boss</a:t>
            </a:r>
            <a:r>
              <a:rPr lang="en" dirty="0"/>
              <a:t>: </a:t>
            </a:r>
            <a:r>
              <a:rPr lang="en-US" dirty="0"/>
              <a:t>We will discuss that tomorrow.</a:t>
            </a:r>
          </a:p>
          <a:p>
            <a:pPr marL="0" indent="0">
              <a:buNone/>
            </a:pPr>
            <a:r>
              <a:rPr lang="en-US" dirty="0">
                <a:solidFill>
                  <a:schemeClr val="accent2"/>
                </a:solidFill>
              </a:rPr>
              <a:t>Me</a:t>
            </a:r>
            <a:r>
              <a:rPr lang="en-US" dirty="0"/>
              <a:t> : Ok. This is bigger mystery than any other movie.</a:t>
            </a:r>
          </a:p>
          <a:p>
            <a:pPr marL="0" indent="0">
              <a:buNone/>
            </a:pPr>
            <a:r>
              <a:rPr lang="en-US" dirty="0">
                <a:solidFill>
                  <a:schemeClr val="accent2"/>
                </a:solidFill>
              </a:rPr>
              <a:t>Boss</a:t>
            </a:r>
            <a:r>
              <a:rPr lang="en-US" dirty="0"/>
              <a:t>: (Winks at me and leaves the office)</a:t>
            </a:r>
            <a:endParaRPr lang="en" dirty="0"/>
          </a:p>
          <a:p>
            <a:pPr marL="0" lvl="0" indent="0">
              <a:buNone/>
            </a:pPr>
            <a:endParaRPr lang="en-US"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83796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dirty="0">
                <a:solidFill>
                  <a:schemeClr val="accent2"/>
                </a:solidFill>
              </a:rPr>
              <a:t>Boss </a:t>
            </a:r>
            <a:r>
              <a:rPr lang="en-US" dirty="0"/>
              <a:t>: (Next Day) Are you ready for the bad news? </a:t>
            </a:r>
          </a:p>
          <a:p>
            <a:pPr marL="0" indent="0">
              <a:buNone/>
            </a:pPr>
            <a:r>
              <a:rPr lang="en-US" dirty="0">
                <a:solidFill>
                  <a:schemeClr val="accent2"/>
                </a:solidFill>
              </a:rPr>
              <a:t>Me</a:t>
            </a:r>
            <a:r>
              <a:rPr lang="en" dirty="0"/>
              <a:t>:</a:t>
            </a:r>
            <a:r>
              <a:rPr lang="en-US" dirty="0"/>
              <a:t> I am all prepared!</a:t>
            </a:r>
          </a:p>
          <a:p>
            <a:pPr marL="0" indent="0">
              <a:buNone/>
            </a:pPr>
            <a:r>
              <a:rPr lang="en-US" dirty="0">
                <a:solidFill>
                  <a:schemeClr val="accent2"/>
                </a:solidFill>
              </a:rPr>
              <a:t>Boss</a:t>
            </a:r>
            <a:r>
              <a:rPr lang="en" dirty="0"/>
              <a:t>: </a:t>
            </a:r>
            <a:r>
              <a:rPr lang="en-US" dirty="0"/>
              <a:t>We deploy the OB on a physical server. The infrastructure team takes care of placing the provided dependencies (IBM MQ Jars)in the server.</a:t>
            </a:r>
          </a:p>
          <a:p>
            <a:pPr marL="0" indent="0">
              <a:buNone/>
            </a:pPr>
            <a:r>
              <a:rPr lang="en-US" dirty="0"/>
              <a:t> Its not possible in cloud.</a:t>
            </a:r>
          </a:p>
          <a:p>
            <a:pPr marL="0" indent="0">
              <a:buNone/>
            </a:pPr>
            <a:r>
              <a:rPr lang="en-US" dirty="0">
                <a:solidFill>
                  <a:schemeClr val="accent2"/>
                </a:solidFill>
              </a:rPr>
              <a:t>Me</a:t>
            </a:r>
            <a:r>
              <a:rPr lang="en-US" dirty="0"/>
              <a:t> : So what are our options?</a:t>
            </a:r>
          </a:p>
          <a:p>
            <a:pPr marL="0" indent="0">
              <a:buNone/>
            </a:pPr>
            <a:r>
              <a:rPr lang="en-US" dirty="0">
                <a:solidFill>
                  <a:schemeClr val="accent2"/>
                </a:solidFill>
              </a:rPr>
              <a:t>Boss</a:t>
            </a:r>
            <a:r>
              <a:rPr lang="en-US" dirty="0"/>
              <a:t>: Come up with something by tomorrow.</a:t>
            </a:r>
            <a:endParaRPr lang="en" dirty="0"/>
          </a:p>
          <a:p>
            <a:pPr marL="0" lvl="0" indent="0">
              <a:buNone/>
            </a:pPr>
            <a:endParaRPr lang="en-US"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283584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dirty="0">
                <a:solidFill>
                  <a:schemeClr val="accent2"/>
                </a:solidFill>
              </a:rPr>
              <a:t>Me </a:t>
            </a:r>
            <a:r>
              <a:rPr lang="en-US" dirty="0"/>
              <a:t>: Alright, We left with no choice. We need to pull the jars from somewhere at the application startup. </a:t>
            </a:r>
          </a:p>
          <a:p>
            <a:pPr marL="0" indent="0">
              <a:buNone/>
            </a:pPr>
            <a:r>
              <a:rPr lang="en-US" dirty="0">
                <a:solidFill>
                  <a:schemeClr val="accent2"/>
                </a:solidFill>
              </a:rPr>
              <a:t>Boss</a:t>
            </a:r>
            <a:r>
              <a:rPr lang="en" dirty="0"/>
              <a:t>:</a:t>
            </a:r>
            <a:r>
              <a:rPr lang="en-US" dirty="0"/>
              <a:t> True</a:t>
            </a:r>
          </a:p>
          <a:p>
            <a:pPr marL="0" indent="0">
              <a:buNone/>
            </a:pPr>
            <a:r>
              <a:rPr lang="en-US" dirty="0">
                <a:solidFill>
                  <a:schemeClr val="accent2"/>
                </a:solidFill>
              </a:rPr>
              <a:t>Me</a:t>
            </a:r>
            <a:r>
              <a:rPr lang="en" dirty="0"/>
              <a:t>: </a:t>
            </a:r>
            <a:r>
              <a:rPr lang="en-US" dirty="0"/>
              <a:t>Do we have any dedicated FTP box that we can use to store these jars? </a:t>
            </a:r>
          </a:p>
          <a:p>
            <a:pPr marL="0" indent="0">
              <a:buNone/>
            </a:pPr>
            <a:r>
              <a:rPr lang="en-US" dirty="0">
                <a:solidFill>
                  <a:schemeClr val="accent2"/>
                </a:solidFill>
              </a:rPr>
              <a:t>Boss</a:t>
            </a:r>
            <a:r>
              <a:rPr lang="en-US" dirty="0"/>
              <a:t> : Yup! We can use dvlva01z </a:t>
            </a:r>
          </a:p>
          <a:p>
            <a:pPr marL="0" indent="0">
              <a:buNone/>
            </a:pPr>
            <a:r>
              <a:rPr lang="en-US" dirty="0">
                <a:solidFill>
                  <a:schemeClr val="accent2"/>
                </a:solidFill>
              </a:rPr>
              <a:t>Me</a:t>
            </a:r>
            <a:r>
              <a:rPr lang="en-US" dirty="0"/>
              <a:t>: Ok. I will put the request to Infra team to place the Jars. </a:t>
            </a:r>
          </a:p>
          <a:p>
            <a:pPr marL="0" indent="0">
              <a:buNone/>
            </a:pPr>
            <a:r>
              <a:rPr lang="en-US" dirty="0">
                <a:solidFill>
                  <a:schemeClr val="accent2"/>
                </a:solidFill>
              </a:rPr>
              <a:t>Boss</a:t>
            </a:r>
            <a:r>
              <a:rPr lang="en-US" dirty="0"/>
              <a:t>: But there is another problem here! We will discuss that tomorrow.</a:t>
            </a:r>
          </a:p>
          <a:p>
            <a:pPr marL="0" indent="0">
              <a:buNone/>
            </a:pPr>
            <a:r>
              <a:rPr lang="en-US" dirty="0">
                <a:solidFill>
                  <a:schemeClr val="accent2"/>
                </a:solidFill>
              </a:rPr>
              <a:t>Me</a:t>
            </a:r>
            <a:r>
              <a:rPr lang="en-US" dirty="0"/>
              <a:t>: Ok. Mystery goes on!</a:t>
            </a:r>
            <a:endParaRPr lang="en" dirty="0"/>
          </a:p>
          <a:p>
            <a:pPr marL="0" lvl="0" indent="0">
              <a:buNone/>
            </a:pPr>
            <a:endParaRPr lang="en-US"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33466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dirty="0">
                <a:solidFill>
                  <a:schemeClr val="accent2"/>
                </a:solidFill>
              </a:rPr>
              <a:t>Boss </a:t>
            </a:r>
            <a:r>
              <a:rPr lang="en-US" dirty="0"/>
              <a:t>: IBM MQ is centrally managed and when there is an upgrade, we need to upgrade the dependencies accordingly.</a:t>
            </a:r>
          </a:p>
          <a:p>
            <a:pPr marL="0" indent="0">
              <a:buNone/>
            </a:pPr>
            <a:r>
              <a:rPr lang="en-US" dirty="0">
                <a:solidFill>
                  <a:schemeClr val="accent2"/>
                </a:solidFill>
              </a:rPr>
              <a:t>Me</a:t>
            </a:r>
            <a:r>
              <a:rPr lang="en" dirty="0"/>
              <a:t>:</a:t>
            </a:r>
            <a:r>
              <a:rPr lang="en-US" dirty="0"/>
              <a:t> This looks like a problem is for everyone who wants to drop a message from microservice to our IBM MQ.</a:t>
            </a:r>
          </a:p>
          <a:p>
            <a:pPr marL="0" indent="0">
              <a:buNone/>
            </a:pPr>
            <a:r>
              <a:rPr lang="en-US" dirty="0">
                <a:solidFill>
                  <a:schemeClr val="accent2"/>
                </a:solidFill>
              </a:rPr>
              <a:t>Boss</a:t>
            </a:r>
            <a:r>
              <a:rPr lang="en" dirty="0"/>
              <a:t>: </a:t>
            </a:r>
            <a:r>
              <a:rPr lang="en-US" dirty="0"/>
              <a:t>Yes. </a:t>
            </a:r>
          </a:p>
          <a:p>
            <a:pPr marL="0" indent="0">
              <a:buNone/>
            </a:pPr>
            <a:r>
              <a:rPr lang="en-US" dirty="0">
                <a:solidFill>
                  <a:schemeClr val="accent2"/>
                </a:solidFill>
              </a:rPr>
              <a:t>Me</a:t>
            </a:r>
            <a:r>
              <a:rPr lang="en-US" dirty="0"/>
              <a:t> : Well, we can do one thing. As we are the first to this kind of stuff, we can have a cross team meeting with Infra Folks about this.</a:t>
            </a:r>
          </a:p>
          <a:p>
            <a:pPr marL="0" lvl="0" indent="0">
              <a:buNone/>
            </a:pPr>
            <a:endParaRPr lang="en-US"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485413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dirty="0">
                <a:solidFill>
                  <a:schemeClr val="accent2"/>
                </a:solidFill>
              </a:rPr>
              <a:t>Me </a:t>
            </a:r>
            <a:r>
              <a:rPr lang="en-US" dirty="0"/>
              <a:t>: We say that we store the jars here and we ask them make it a centralized place for all the microservices to pull the jars. </a:t>
            </a:r>
          </a:p>
          <a:p>
            <a:pPr marL="0" indent="0">
              <a:buNone/>
            </a:pPr>
            <a:r>
              <a:rPr lang="en-US" dirty="0">
                <a:solidFill>
                  <a:schemeClr val="accent2"/>
                </a:solidFill>
              </a:rPr>
              <a:t>Boss</a:t>
            </a:r>
            <a:r>
              <a:rPr lang="en" dirty="0"/>
              <a:t>:</a:t>
            </a:r>
            <a:r>
              <a:rPr lang="en-US" dirty="0"/>
              <a:t> Cool. I will schedule that meeting.</a:t>
            </a:r>
          </a:p>
          <a:p>
            <a:pPr marL="0" indent="0">
              <a:buNone/>
            </a:pPr>
            <a:endParaRPr lang="en-US" dirty="0"/>
          </a:p>
          <a:p>
            <a:pPr marL="0" lvl="0" indent="0">
              <a:buNone/>
            </a:pPr>
            <a:endParaRPr lang="en-US"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54113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p>
          <a:p>
            <a:pPr marL="0" indent="0">
              <a:buNone/>
            </a:pPr>
            <a:r>
              <a:rPr lang="en-US" dirty="0">
                <a:solidFill>
                  <a:schemeClr val="accent2"/>
                </a:solidFill>
              </a:rPr>
              <a:t>Boss</a:t>
            </a:r>
            <a:r>
              <a:rPr lang="en-US" dirty="0"/>
              <a:t>: (Explains the scenario)</a:t>
            </a:r>
          </a:p>
          <a:p>
            <a:pPr marL="0" indent="0">
              <a:buNone/>
            </a:pPr>
            <a:r>
              <a:rPr lang="en-US" dirty="0">
                <a:solidFill>
                  <a:schemeClr val="accent2"/>
                </a:solidFill>
              </a:rPr>
              <a:t>Infra</a:t>
            </a:r>
            <a:r>
              <a:rPr lang="en-US" dirty="0"/>
              <a:t>: Certainly we could do this but there is a problem here.</a:t>
            </a:r>
          </a:p>
          <a:p>
            <a:pPr marL="0" indent="0">
              <a:buNone/>
            </a:pPr>
            <a:r>
              <a:rPr lang="en-US" dirty="0">
                <a:solidFill>
                  <a:schemeClr val="accent2"/>
                </a:solidFill>
              </a:rPr>
              <a:t>Boss</a:t>
            </a:r>
            <a:r>
              <a:rPr lang="en-US" dirty="0"/>
              <a:t>: There you go.</a:t>
            </a:r>
          </a:p>
          <a:p>
            <a:pPr marL="0" indent="0">
              <a:buNone/>
            </a:pPr>
            <a:r>
              <a:rPr lang="en-US" dirty="0">
                <a:solidFill>
                  <a:schemeClr val="accent2"/>
                </a:solidFill>
              </a:rPr>
              <a:t>Infra</a:t>
            </a:r>
            <a:r>
              <a:rPr lang="en-US" dirty="0"/>
              <a:t>: The server dvlva01z is in Datacenter A. For disaster recovery management, we need to have another copy in other box which is in Datacenter B.</a:t>
            </a:r>
          </a:p>
          <a:p>
            <a:pPr marL="0" indent="0">
              <a:buNone/>
            </a:pPr>
            <a:r>
              <a:rPr lang="en-US" dirty="0">
                <a:solidFill>
                  <a:schemeClr val="accent2"/>
                </a:solidFill>
              </a:rPr>
              <a:t>Me</a:t>
            </a:r>
            <a:r>
              <a:rPr lang="en-US" dirty="0"/>
              <a:t>: I believe we can use cvlna01z.</a:t>
            </a:r>
          </a:p>
          <a:p>
            <a:pPr marL="0" indent="0">
              <a:buNone/>
            </a:pPr>
            <a:r>
              <a:rPr lang="en-US" dirty="0">
                <a:solidFill>
                  <a:schemeClr val="accent2"/>
                </a:solidFill>
              </a:rPr>
              <a:t>Infra</a:t>
            </a:r>
            <a:r>
              <a:rPr lang="en-US" dirty="0"/>
              <a:t>: Yup. That works!</a:t>
            </a:r>
          </a:p>
          <a:p>
            <a:pPr marL="0" indent="0">
              <a:buNone/>
            </a:pPr>
            <a:endParaRPr lang="en-US" dirty="0"/>
          </a:p>
          <a:p>
            <a:pPr marL="0" lvl="0" indent="0">
              <a:buNone/>
            </a:pPr>
            <a:endParaRPr lang="en-US"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353867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endParaRPr lang="en-US" dirty="0">
              <a:solidFill>
                <a:schemeClr val="accent2"/>
              </a:solidFill>
            </a:endParaRPr>
          </a:p>
          <a:p>
            <a:pPr marL="0" indent="0">
              <a:buNone/>
            </a:pPr>
            <a:r>
              <a:rPr lang="en-US" dirty="0">
                <a:solidFill>
                  <a:schemeClr val="accent2"/>
                </a:solidFill>
              </a:rPr>
              <a:t>Me</a:t>
            </a:r>
            <a:r>
              <a:rPr lang="en-US" dirty="0"/>
              <a:t>: Boss, our app need to have a logic to look up for jars in cvlna01z incase of failure with dvlna01z</a:t>
            </a:r>
          </a:p>
          <a:p>
            <a:pPr marL="0" indent="0">
              <a:buNone/>
            </a:pPr>
            <a:r>
              <a:rPr lang="en-US" dirty="0">
                <a:solidFill>
                  <a:schemeClr val="accent2"/>
                </a:solidFill>
              </a:rPr>
              <a:t>Boss</a:t>
            </a:r>
            <a:r>
              <a:rPr lang="en-US" dirty="0"/>
              <a:t>: Yes. </a:t>
            </a:r>
          </a:p>
          <a:p>
            <a:pPr marL="0" indent="0">
              <a:buNone/>
            </a:pPr>
            <a:r>
              <a:rPr lang="en-US" dirty="0"/>
              <a:t>Everyone thanks Infra Folks and leaves.</a:t>
            </a:r>
          </a:p>
          <a:p>
            <a:pPr marL="0" lvl="0" indent="0">
              <a:buNone/>
            </a:pPr>
            <a:endParaRPr lang="en-US"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49005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a:t>Hello!</a:t>
            </a:r>
            <a:endParaRPr sz="12000"/>
          </a:p>
        </p:txBody>
      </p:sp>
      <p:sp>
        <p:nvSpPr>
          <p:cNvPr id="352" name="Google Shape;352;p13"/>
          <p:cNvSpPr txBox="1">
            <a:spLocks noGrp="1"/>
          </p:cNvSpPr>
          <p:nvPr>
            <p:ph type="body" idx="4294967295"/>
          </p:nvPr>
        </p:nvSpPr>
        <p:spPr>
          <a:xfrm>
            <a:off x="1679944" y="2502975"/>
            <a:ext cx="6422065"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I am Bhargavan Marepalli</a:t>
            </a:r>
            <a:endParaRPr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dirty="0">
                <a:solidFill>
                  <a:schemeClr val="accent2"/>
                </a:solidFill>
              </a:rPr>
              <a:t>Me</a:t>
            </a:r>
            <a:r>
              <a:rPr lang="en-US" dirty="0"/>
              <a:t>: Boss, I have completed the coding to pull the jars from the boxes.</a:t>
            </a:r>
          </a:p>
          <a:p>
            <a:pPr marL="0" indent="0">
              <a:buNone/>
            </a:pPr>
            <a:r>
              <a:rPr lang="en-US" dirty="0"/>
              <a:t>I have few questions.</a:t>
            </a:r>
          </a:p>
          <a:p>
            <a:pPr marL="0" indent="0">
              <a:buNone/>
            </a:pPr>
            <a:r>
              <a:rPr lang="en-US" dirty="0">
                <a:solidFill>
                  <a:schemeClr val="accent2"/>
                </a:solidFill>
              </a:rPr>
              <a:t>Boss</a:t>
            </a:r>
            <a:r>
              <a:rPr lang="en-US" dirty="0"/>
              <a:t>: Go ahead!</a:t>
            </a:r>
          </a:p>
          <a:p>
            <a:pPr marL="0" indent="0">
              <a:buNone/>
            </a:pPr>
            <a:r>
              <a:rPr lang="en-US" dirty="0">
                <a:solidFill>
                  <a:schemeClr val="accent2"/>
                </a:solidFill>
              </a:rPr>
              <a:t>Me</a:t>
            </a:r>
            <a:r>
              <a:rPr lang="en-US" dirty="0"/>
              <a:t>: If some other dev team is creating a new batch, apparently those folks has to do the same stuff that we are doing.</a:t>
            </a:r>
          </a:p>
          <a:p>
            <a:pPr marL="0" indent="0">
              <a:buNone/>
            </a:pPr>
            <a:r>
              <a:rPr lang="en-US" dirty="0">
                <a:solidFill>
                  <a:schemeClr val="accent2"/>
                </a:solidFill>
              </a:rPr>
              <a:t>Boss</a:t>
            </a:r>
            <a:r>
              <a:rPr lang="en-US" dirty="0"/>
              <a:t>: That’s true.</a:t>
            </a:r>
          </a:p>
          <a:p>
            <a:pPr marL="0" indent="0">
              <a:buNone/>
            </a:pPr>
            <a:r>
              <a:rPr lang="en-US" dirty="0">
                <a:solidFill>
                  <a:schemeClr val="accent2"/>
                </a:solidFill>
              </a:rPr>
              <a:t>Me</a:t>
            </a:r>
            <a:r>
              <a:rPr lang="en-US" dirty="0"/>
              <a:t>: Why don’t we abstract this out to a separate code base so that anyone can use this?</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246875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r>
              <a:rPr lang="en-US" dirty="0">
                <a:solidFill>
                  <a:schemeClr val="accent2"/>
                </a:solidFill>
              </a:rPr>
              <a:t>Boss</a:t>
            </a:r>
            <a:r>
              <a:rPr lang="en-US" dirty="0"/>
              <a:t>: Good idea. But by looking at your code, I noticed something wrong. Take a deeper look and try to find out the problem.</a:t>
            </a:r>
          </a:p>
          <a:p>
            <a:pPr marL="0" indent="0">
              <a:buNone/>
            </a:pPr>
            <a:r>
              <a:rPr lang="en-US" dirty="0"/>
              <a:t>Otherwise I will let you know what’s wrong with the code tomorrow. (Winks)</a:t>
            </a:r>
          </a:p>
          <a:p>
            <a:pPr marL="0" indent="0">
              <a:buNone/>
            </a:pPr>
            <a:r>
              <a:rPr lang="en-US" dirty="0">
                <a:solidFill>
                  <a:schemeClr val="accent2"/>
                </a:solidFill>
              </a:rPr>
              <a:t>Me</a:t>
            </a:r>
            <a:r>
              <a:rPr lang="en-US" dirty="0"/>
              <a:t>: Sure. I am going to revisit the code.</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505314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accent2"/>
                </a:solidFill>
              </a:rPr>
              <a:t>Me</a:t>
            </a:r>
            <a:r>
              <a:rPr lang="en-US" dirty="0"/>
              <a:t>: Boss, I got it. It is with the way I am reading the props from our application specific property file. Instead if we want to abstract this piece of code, It is better to have it as a environment variable.</a:t>
            </a:r>
          </a:p>
          <a:p>
            <a:pPr marL="0" indent="0">
              <a:buNone/>
            </a:pPr>
            <a:r>
              <a:rPr lang="en-US" dirty="0">
                <a:solidFill>
                  <a:schemeClr val="accent2"/>
                </a:solidFill>
              </a:rPr>
              <a:t>Boss</a:t>
            </a:r>
            <a:r>
              <a:rPr lang="en-US" dirty="0"/>
              <a:t>: You got it. Good Catch!</a:t>
            </a:r>
          </a:p>
          <a:p>
            <a:pPr marL="0" indent="0">
              <a:buNone/>
            </a:pPr>
            <a:r>
              <a:rPr lang="en-US" dirty="0">
                <a:solidFill>
                  <a:schemeClr val="accent2"/>
                </a:solidFill>
              </a:rPr>
              <a:t>Me</a:t>
            </a:r>
            <a:r>
              <a:rPr lang="en-US" dirty="0"/>
              <a:t>: Thanks! Shall I extract it this code as a jar and store in our version management system?</a:t>
            </a:r>
          </a:p>
          <a:p>
            <a:pPr marL="0" indent="0">
              <a:buNone/>
            </a:pPr>
            <a:r>
              <a:rPr lang="en-US" dirty="0">
                <a:solidFill>
                  <a:schemeClr val="accent2"/>
                </a:solidFill>
              </a:rPr>
              <a:t>Boss</a:t>
            </a:r>
            <a:r>
              <a:rPr lang="en-US" dirty="0"/>
              <a:t>: Go ahead! Let me know once you are done. I am going to send email to dev teams to make use of this.</a:t>
            </a:r>
          </a:p>
          <a:p>
            <a:pPr marL="0" indent="0">
              <a:buNone/>
            </a:pPr>
            <a:endParaRPr lang="en-US"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682822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endParaRPr lang="en-US" dirty="0"/>
          </a:p>
          <a:p>
            <a:pPr marL="0" indent="0">
              <a:buNone/>
            </a:pPr>
            <a:endParaRPr lang="en-US" dirty="0"/>
          </a:p>
          <a:p>
            <a:pPr marL="0" indent="0">
              <a:buNone/>
            </a:pPr>
            <a:r>
              <a:rPr lang="en-US" dirty="0">
                <a:solidFill>
                  <a:schemeClr val="accent2"/>
                </a:solidFill>
              </a:rPr>
              <a:t>Me</a:t>
            </a:r>
            <a:r>
              <a:rPr lang="en-US" dirty="0"/>
              <a:t>: Ok. Before that I need your help in naming this jar. I am thinking to name it as spring-boot-</a:t>
            </a:r>
            <a:r>
              <a:rPr lang="en-US" dirty="0" err="1"/>
              <a:t>preloader</a:t>
            </a:r>
            <a:endParaRPr lang="en-US" dirty="0"/>
          </a:p>
          <a:p>
            <a:pPr marL="0" indent="0">
              <a:buNone/>
            </a:pPr>
            <a:r>
              <a:rPr lang="en-US" dirty="0">
                <a:solidFill>
                  <a:schemeClr val="accent2"/>
                </a:solidFill>
              </a:rPr>
              <a:t>Boss</a:t>
            </a:r>
            <a:r>
              <a:rPr lang="en-US" dirty="0"/>
              <a:t>: That sounds alright to me.</a:t>
            </a:r>
          </a:p>
          <a:p>
            <a:pPr marL="0" indent="0">
              <a:buNone/>
            </a:pPr>
            <a:r>
              <a:rPr lang="en-US" dirty="0">
                <a:solidFill>
                  <a:schemeClr val="accent2"/>
                </a:solidFill>
              </a:rPr>
              <a:t>Me</a:t>
            </a:r>
            <a:r>
              <a:rPr lang="en-US" dirty="0"/>
              <a:t>: Cool Thanks. I will let you know once this is done.</a:t>
            </a:r>
          </a:p>
          <a:p>
            <a:pPr marL="0" indent="0">
              <a:buNone/>
            </a:pPr>
            <a:endParaRPr lang="en-US"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48511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endParaRPr lang="en-US" dirty="0"/>
          </a:p>
          <a:p>
            <a:pPr marL="0" indent="0">
              <a:buNone/>
            </a:pPr>
            <a:endParaRPr lang="en-US" dirty="0"/>
          </a:p>
          <a:p>
            <a:pPr marL="0" indent="0">
              <a:buNone/>
            </a:pPr>
            <a:r>
              <a:rPr lang="en-US" dirty="0">
                <a:solidFill>
                  <a:schemeClr val="accent2"/>
                </a:solidFill>
              </a:rPr>
              <a:t>Boss</a:t>
            </a:r>
            <a:r>
              <a:rPr lang="en-US" dirty="0"/>
              <a:t>: What are you working on?</a:t>
            </a:r>
          </a:p>
          <a:p>
            <a:pPr marL="0" indent="0">
              <a:buNone/>
            </a:pPr>
            <a:r>
              <a:rPr lang="en-US" dirty="0">
                <a:solidFill>
                  <a:schemeClr val="accent2"/>
                </a:solidFill>
              </a:rPr>
              <a:t>Me</a:t>
            </a:r>
            <a:r>
              <a:rPr lang="en-US" dirty="0"/>
              <a:t>: I am working on a document on how to use the Jar that we prepared and trying to upload in the Confluence.</a:t>
            </a:r>
          </a:p>
          <a:p>
            <a:pPr marL="0" indent="0">
              <a:buNone/>
            </a:pPr>
            <a:r>
              <a:rPr lang="en-US" dirty="0">
                <a:solidFill>
                  <a:schemeClr val="accent2"/>
                </a:solidFill>
              </a:rPr>
              <a:t>Boss</a:t>
            </a:r>
            <a:r>
              <a:rPr lang="en-US" dirty="0"/>
              <a:t>: All these days we are trapped into this initial phase of developing this setup part. We need to get back to the original requirement.</a:t>
            </a:r>
          </a:p>
          <a:p>
            <a:pPr marL="0" indent="0">
              <a:buNone/>
            </a:pPr>
            <a:r>
              <a:rPr lang="en-US" dirty="0">
                <a:solidFill>
                  <a:schemeClr val="accent2"/>
                </a:solidFill>
              </a:rPr>
              <a:t>Me</a:t>
            </a:r>
            <a:r>
              <a:rPr lang="en-US" dirty="0"/>
              <a:t>: Sure will. I am about to finish. </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16929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accent2"/>
                </a:solidFill>
              </a:rPr>
              <a:t>Me</a:t>
            </a:r>
            <a:r>
              <a:rPr lang="en-US" dirty="0"/>
              <a:t>: Are there any timelines that these files arrive?</a:t>
            </a:r>
          </a:p>
          <a:p>
            <a:pPr marL="0" indent="0">
              <a:buNone/>
            </a:pPr>
            <a:r>
              <a:rPr lang="en-US" dirty="0">
                <a:solidFill>
                  <a:schemeClr val="accent2"/>
                </a:solidFill>
              </a:rPr>
              <a:t>Boss</a:t>
            </a:r>
            <a:r>
              <a:rPr lang="en-US" dirty="0"/>
              <a:t>: What do you mean?</a:t>
            </a:r>
          </a:p>
          <a:p>
            <a:pPr marL="0" indent="0">
              <a:buNone/>
            </a:pPr>
            <a:r>
              <a:rPr lang="en-US" dirty="0">
                <a:solidFill>
                  <a:schemeClr val="accent2"/>
                </a:solidFill>
              </a:rPr>
              <a:t>Me</a:t>
            </a:r>
            <a:r>
              <a:rPr lang="en-US" dirty="0"/>
              <a:t>: Does the file arrive at particular time or in a certain interval. Do we need to be alerted if file does not arrive by given time?</a:t>
            </a:r>
          </a:p>
          <a:p>
            <a:pPr marL="0" indent="0">
              <a:buNone/>
            </a:pPr>
            <a:r>
              <a:rPr lang="en-US" dirty="0">
                <a:solidFill>
                  <a:schemeClr val="accent2"/>
                </a:solidFill>
              </a:rPr>
              <a:t>Boss</a:t>
            </a:r>
            <a:r>
              <a:rPr lang="en-US" dirty="0"/>
              <a:t>: Good Question. File may arrive at any time.</a:t>
            </a:r>
          </a:p>
          <a:p>
            <a:pPr marL="0" indent="0">
              <a:buNone/>
            </a:pPr>
            <a:r>
              <a:rPr lang="en-US" dirty="0">
                <a:solidFill>
                  <a:schemeClr val="accent2"/>
                </a:solidFill>
              </a:rPr>
              <a:t>Me</a:t>
            </a:r>
            <a:r>
              <a:rPr lang="en-US" dirty="0"/>
              <a:t>: Got it! I am supposed use a </a:t>
            </a:r>
            <a:r>
              <a:rPr lang="en-US" dirty="0" err="1"/>
              <a:t>poller</a:t>
            </a:r>
            <a:r>
              <a:rPr lang="en-US" dirty="0"/>
              <a:t> and keep polling the windows File store for the file.</a:t>
            </a:r>
          </a:p>
          <a:p>
            <a:pPr marL="0" indent="0">
              <a:buNone/>
            </a:pPr>
            <a:endParaRPr lang="en-US"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452418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46851" y="0"/>
            <a:ext cx="6589880" cy="2671950"/>
          </a:xfrm>
          <a:prstGeom prst="rect">
            <a:avLst/>
          </a:prstGeom>
        </p:spPr>
        <p:txBody>
          <a:bodyPr spcFirstLastPara="1" wrap="square" lIns="91425" tIns="91425" rIns="91425" bIns="91425" anchor="ctr" anchorCtr="0">
            <a:noAutofit/>
          </a:bodyPr>
          <a:lstStyle/>
          <a:p>
            <a:pPr marL="0" indent="0">
              <a:buNone/>
            </a:pPr>
            <a:endParaRPr lang="en-US" dirty="0"/>
          </a:p>
          <a:p>
            <a:pPr marL="0" indent="0">
              <a:buNone/>
            </a:pPr>
            <a:r>
              <a:rPr lang="en-US" dirty="0">
                <a:solidFill>
                  <a:schemeClr val="accent2"/>
                </a:solidFill>
              </a:rPr>
              <a:t>Me</a:t>
            </a:r>
            <a:r>
              <a:rPr lang="en-US" dirty="0"/>
              <a:t>: Hey Boss! I am done here. Here is the thing. I am polling the Win file store every minute and when file arrives, I am reading the file and validating it.</a:t>
            </a:r>
          </a:p>
          <a:p>
            <a:pPr marL="0" indent="0">
              <a:buNone/>
            </a:pPr>
            <a:r>
              <a:rPr lang="en-US" dirty="0"/>
              <a:t>and dropping a message to our OB and its taking care from there.</a:t>
            </a:r>
          </a:p>
          <a:p>
            <a:pPr marL="0" indent="0">
              <a:buNone/>
            </a:pPr>
            <a:r>
              <a:rPr lang="en-US" dirty="0">
                <a:solidFill>
                  <a:schemeClr val="accent2"/>
                </a:solidFill>
              </a:rPr>
              <a:t>Boss</a:t>
            </a:r>
            <a:r>
              <a:rPr lang="en-US" dirty="0"/>
              <a:t>: Cool job! What did you learn from this exercise?</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2370663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29"/>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did I learn?</a:t>
            </a:r>
            <a:endParaRPr dirty="0"/>
          </a:p>
        </p:txBody>
      </p:sp>
      <p:sp>
        <p:nvSpPr>
          <p:cNvPr id="516" name="Google Shape;516;p29"/>
          <p:cNvSpPr txBox="1">
            <a:spLocks noGrp="1"/>
          </p:cNvSpPr>
          <p:nvPr>
            <p:ph type="body" idx="1"/>
          </p:nvPr>
        </p:nvSpPr>
        <p:spPr>
          <a:xfrm>
            <a:off x="1732700" y="2380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dirty="0"/>
              <a:t>Asking Questions</a:t>
            </a:r>
            <a:endParaRPr sz="1000" b="1" dirty="0"/>
          </a:p>
        </p:txBody>
      </p:sp>
      <p:sp>
        <p:nvSpPr>
          <p:cNvPr id="517" name="Google Shape;517;p29"/>
          <p:cNvSpPr txBox="1">
            <a:spLocks noGrp="1"/>
          </p:cNvSpPr>
          <p:nvPr>
            <p:ph type="body" idx="2"/>
          </p:nvPr>
        </p:nvSpPr>
        <p:spPr>
          <a:xfrm>
            <a:off x="4020974" y="2380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000" b="1" dirty="0"/>
              <a:t>Collective Ownership</a:t>
            </a:r>
            <a:endParaRPr sz="1000" b="1" dirty="0"/>
          </a:p>
        </p:txBody>
      </p:sp>
      <p:sp>
        <p:nvSpPr>
          <p:cNvPr id="518" name="Google Shape;518;p29"/>
          <p:cNvSpPr txBox="1">
            <a:spLocks noGrp="1"/>
          </p:cNvSpPr>
          <p:nvPr>
            <p:ph type="body" idx="3"/>
          </p:nvPr>
        </p:nvSpPr>
        <p:spPr>
          <a:xfrm>
            <a:off x="6309248" y="2380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000" b="1" dirty="0"/>
              <a:t>Transform Local experience to global knowledge</a:t>
            </a:r>
            <a:endParaRPr sz="1000" dirty="0"/>
          </a:p>
          <a:p>
            <a:pPr marL="0" lvl="0" indent="0" algn="l" rtl="0">
              <a:spcBef>
                <a:spcPts val="600"/>
              </a:spcBef>
              <a:spcAft>
                <a:spcPts val="0"/>
              </a:spcAft>
              <a:buNone/>
            </a:pPr>
            <a:endParaRPr sz="1000" dirty="0"/>
          </a:p>
        </p:txBody>
      </p:sp>
      <p:sp>
        <p:nvSpPr>
          <p:cNvPr id="519" name="Google Shape;519;p29"/>
          <p:cNvSpPr txBox="1">
            <a:spLocks noGrp="1"/>
          </p:cNvSpPr>
          <p:nvPr>
            <p:ph type="body" idx="1"/>
          </p:nvPr>
        </p:nvSpPr>
        <p:spPr>
          <a:xfrm>
            <a:off x="1732700" y="3523900"/>
            <a:ext cx="2176800" cy="1191000"/>
          </a:xfrm>
          <a:prstGeom prst="rect">
            <a:avLst/>
          </a:prstGeom>
        </p:spPr>
        <p:txBody>
          <a:bodyPr spcFirstLastPara="1" wrap="square" lIns="91425" tIns="91425" rIns="91425" bIns="91425" anchor="t" anchorCtr="0">
            <a:noAutofit/>
          </a:bodyPr>
          <a:lstStyle/>
          <a:p>
            <a:pPr marL="0" lvl="0" indent="0">
              <a:buNone/>
            </a:pPr>
            <a:r>
              <a:rPr lang="en-US" sz="1000" b="1" dirty="0"/>
              <a:t>Adopt Think it Build it and Run it</a:t>
            </a:r>
            <a:endParaRPr sz="1000" dirty="0"/>
          </a:p>
        </p:txBody>
      </p:sp>
      <p:sp>
        <p:nvSpPr>
          <p:cNvPr id="520" name="Google Shape;520;p29"/>
          <p:cNvSpPr txBox="1">
            <a:spLocks noGrp="1"/>
          </p:cNvSpPr>
          <p:nvPr>
            <p:ph type="body" idx="2"/>
          </p:nvPr>
        </p:nvSpPr>
        <p:spPr>
          <a:xfrm>
            <a:off x="4020974" y="3523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000" b="1" dirty="0"/>
              <a:t>Cross team collaboration</a:t>
            </a:r>
            <a:endParaRPr sz="1000" dirty="0"/>
          </a:p>
        </p:txBody>
      </p:sp>
      <p:sp>
        <p:nvSpPr>
          <p:cNvPr id="521" name="Google Shape;521;p29"/>
          <p:cNvSpPr txBox="1">
            <a:spLocks noGrp="1"/>
          </p:cNvSpPr>
          <p:nvPr>
            <p:ph type="body" idx="3"/>
          </p:nvPr>
        </p:nvSpPr>
        <p:spPr>
          <a:xfrm>
            <a:off x="6309248" y="3523900"/>
            <a:ext cx="2176800" cy="1191000"/>
          </a:xfrm>
          <a:prstGeom prst="rect">
            <a:avLst/>
          </a:prstGeom>
        </p:spPr>
        <p:txBody>
          <a:bodyPr spcFirstLastPara="1" wrap="square" lIns="91425" tIns="91425" rIns="91425" bIns="91425" anchor="t" anchorCtr="0">
            <a:noAutofit/>
          </a:bodyPr>
          <a:lstStyle/>
          <a:p>
            <a:pPr marL="0" lvl="0" indent="0">
              <a:buNone/>
            </a:pPr>
            <a:r>
              <a:rPr lang="en-US" sz="1000" b="1" dirty="0"/>
              <a:t>Adopting the microservices</a:t>
            </a:r>
            <a:endParaRPr sz="1000" dirty="0"/>
          </a:p>
        </p:txBody>
      </p:sp>
      <p:sp>
        <p:nvSpPr>
          <p:cNvPr id="522" name="Google Shape;522;p2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582" name="Google Shape;582;p3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0" lvl="0" indent="0">
              <a:buNone/>
            </a:pPr>
            <a:r>
              <a:rPr lang="en-US" dirty="0"/>
              <a:t>The Phoenix Project by </a:t>
            </a:r>
            <a:r>
              <a:rPr lang="de-DE" dirty="0"/>
              <a:t>Gene Kim, George Spafford, and Kevin Behr</a:t>
            </a:r>
            <a:endParaRPr dirty="0"/>
          </a:p>
        </p:txBody>
      </p:sp>
      <p:sp>
        <p:nvSpPr>
          <p:cNvPr id="583" name="Google Shape;583;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endParaRPr dirty="0"/>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Conversation beween me and my Boss</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Devel</a:t>
            </a:r>
            <a:r>
              <a:rPr lang="en-US" dirty="0" err="1"/>
              <a:t>oping</a:t>
            </a:r>
            <a:r>
              <a:rPr lang="en-US" dirty="0"/>
              <a:t> a FTP utility to transfer files</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a:t>
            </a:r>
            <a:endParaRPr b="1"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solidFill>
                  <a:schemeClr val="accent2"/>
                </a:solidFill>
              </a:rPr>
              <a:t>Boss</a:t>
            </a:r>
            <a:r>
              <a:rPr lang="en" dirty="0"/>
              <a:t>: Hey Bhargav! We need to transfer</a:t>
            </a:r>
          </a:p>
          <a:p>
            <a:pPr marL="0" lvl="0" indent="0" algn="l" rtl="0">
              <a:spcBef>
                <a:spcPts val="600"/>
              </a:spcBef>
              <a:spcAft>
                <a:spcPts val="0"/>
              </a:spcAft>
              <a:buNone/>
            </a:pPr>
            <a:r>
              <a:rPr lang="en-US" dirty="0"/>
              <a:t>A</a:t>
            </a:r>
            <a:r>
              <a:rPr lang="en" dirty="0"/>
              <a:t> specific set of files from one File storage to another!</a:t>
            </a:r>
          </a:p>
          <a:p>
            <a:pPr marL="0" lvl="0" indent="0" algn="l" rtl="0">
              <a:spcBef>
                <a:spcPts val="600"/>
              </a:spcBef>
              <a:spcAft>
                <a:spcPts val="0"/>
              </a:spcAft>
              <a:buNone/>
            </a:pPr>
            <a:r>
              <a:rPr lang="en" dirty="0">
                <a:solidFill>
                  <a:schemeClr val="accent2"/>
                </a:solidFill>
              </a:rPr>
              <a:t>Me</a:t>
            </a:r>
            <a:r>
              <a:rPr lang="en" dirty="0"/>
              <a:t>: Well, Sure. </a:t>
            </a:r>
            <a:r>
              <a:rPr lang="en-US" dirty="0"/>
              <a:t>Shall we go through specific requirements?</a:t>
            </a:r>
            <a:endParaRPr lang="en" dirty="0"/>
          </a:p>
          <a:p>
            <a:pPr marL="0" lvl="0" indent="0" algn="l" rtl="0">
              <a:spcBef>
                <a:spcPts val="600"/>
              </a:spcBef>
              <a:spcAft>
                <a:spcPts val="0"/>
              </a:spcAft>
              <a:buNone/>
            </a:pPr>
            <a:r>
              <a:rPr lang="en" dirty="0">
                <a:solidFill>
                  <a:schemeClr val="accent2"/>
                </a:solidFill>
              </a:rPr>
              <a:t>Inside Me</a:t>
            </a:r>
            <a:r>
              <a:rPr lang="en" dirty="0"/>
              <a:t>: </a:t>
            </a:r>
            <a:r>
              <a:rPr lang="en-US" dirty="0"/>
              <a:t>Yay! Finally I got a chance to work on some FTP stuff. </a:t>
            </a:r>
          </a:p>
          <a:p>
            <a:pPr marL="0" lvl="0" indent="0" algn="l" rtl="0">
              <a:spcBef>
                <a:spcPts val="600"/>
              </a:spcBef>
              <a:spcAft>
                <a:spcPts val="0"/>
              </a:spcAft>
              <a:buNone/>
            </a:pPr>
            <a:r>
              <a:rPr lang="en-US" dirty="0">
                <a:solidFill>
                  <a:schemeClr val="accent2"/>
                </a:solidFill>
              </a:rPr>
              <a:t>Boss</a:t>
            </a:r>
            <a:r>
              <a:rPr lang="en-US" dirty="0"/>
              <a:t>: Lets discuss more about it tomorrow.</a:t>
            </a:r>
            <a:endParaRPr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pic>
        <p:nvPicPr>
          <p:cNvPr id="4" name="Picture 3">
            <a:extLst>
              <a:ext uri="{FF2B5EF4-FFF2-40B4-BE49-F238E27FC236}">
                <a16:creationId xmlns:a16="http://schemas.microsoft.com/office/drawing/2014/main" id="{70D0EF69-01D2-4A63-895F-21B72195DA22}"/>
              </a:ext>
            </a:extLst>
          </p:cNvPr>
          <p:cNvPicPr>
            <a:picLocks/>
          </p:cNvPicPr>
          <p:nvPr/>
        </p:nvPicPr>
        <p:blipFill>
          <a:blip r:embed="rId3"/>
          <a:stretch>
            <a:fillRect/>
          </a:stretch>
        </p:blipFill>
        <p:spPr>
          <a:xfrm>
            <a:off x="7379970" y="3421165"/>
            <a:ext cx="1625600" cy="1625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39770" y="1705740"/>
            <a:ext cx="6589880" cy="26719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a:solidFill>
                  <a:schemeClr val="accent2"/>
                </a:solidFill>
              </a:rPr>
              <a:t>B</a:t>
            </a:r>
            <a:r>
              <a:rPr lang="en" dirty="0">
                <a:solidFill>
                  <a:schemeClr val="accent2"/>
                </a:solidFill>
              </a:rPr>
              <a:t>oss</a:t>
            </a:r>
            <a:r>
              <a:rPr lang="en" dirty="0"/>
              <a:t>: </a:t>
            </a:r>
            <a:r>
              <a:rPr lang="en-US" dirty="0"/>
              <a:t>Hey! Lets go through the requirements.</a:t>
            </a:r>
            <a:endParaRPr lang="en" dirty="0"/>
          </a:p>
          <a:p>
            <a:pPr marL="0" lvl="0" indent="0" algn="l" rtl="0">
              <a:spcBef>
                <a:spcPts val="600"/>
              </a:spcBef>
              <a:spcAft>
                <a:spcPts val="0"/>
              </a:spcAft>
              <a:buNone/>
            </a:pPr>
            <a:r>
              <a:rPr lang="en" dirty="0">
                <a:solidFill>
                  <a:schemeClr val="accent2"/>
                </a:solidFill>
              </a:rPr>
              <a:t>Me</a:t>
            </a:r>
            <a:r>
              <a:rPr lang="en" dirty="0"/>
              <a:t>: </a:t>
            </a:r>
            <a:r>
              <a:rPr lang="en-US" dirty="0"/>
              <a:t>Sure. </a:t>
            </a:r>
            <a:endParaRPr lang="en" dirty="0"/>
          </a:p>
          <a:p>
            <a:pPr marL="0" lvl="0" indent="0" algn="l" rtl="0">
              <a:spcBef>
                <a:spcPts val="600"/>
              </a:spcBef>
              <a:spcAft>
                <a:spcPts val="0"/>
              </a:spcAft>
              <a:buNone/>
            </a:pPr>
            <a:r>
              <a:rPr lang="en" dirty="0">
                <a:solidFill>
                  <a:schemeClr val="accent2"/>
                </a:solidFill>
              </a:rPr>
              <a:t>Inside Me</a:t>
            </a:r>
            <a:r>
              <a:rPr lang="en" dirty="0"/>
              <a:t>: </a:t>
            </a:r>
            <a:r>
              <a:rPr lang="en-US" dirty="0"/>
              <a:t>It is happening!</a:t>
            </a:r>
          </a:p>
          <a:p>
            <a:pPr marL="0" lvl="0" indent="0" algn="l" rtl="0">
              <a:spcBef>
                <a:spcPts val="600"/>
              </a:spcBef>
              <a:spcAft>
                <a:spcPts val="0"/>
              </a:spcAft>
              <a:buNone/>
            </a:pPr>
            <a:r>
              <a:rPr lang="en-US" dirty="0">
                <a:solidFill>
                  <a:schemeClr val="accent2"/>
                </a:solidFill>
              </a:rPr>
              <a:t>Boss</a:t>
            </a:r>
            <a:r>
              <a:rPr lang="en-US" dirty="0"/>
              <a:t>: Ok. The file comes from Blackrock to a Windows FTP and we need to process and validate it and put it in our secure Linux file storage.</a:t>
            </a:r>
          </a:p>
          <a:p>
            <a:pPr marL="0" lvl="0" indent="0" algn="l" rtl="0">
              <a:spcBef>
                <a:spcPts val="600"/>
              </a:spcBef>
              <a:spcAft>
                <a:spcPts val="0"/>
              </a:spcAft>
              <a:buNone/>
            </a:pPr>
            <a:r>
              <a:rPr lang="en-US" dirty="0">
                <a:solidFill>
                  <a:schemeClr val="accent2"/>
                </a:solidFill>
              </a:rPr>
              <a:t>Me</a:t>
            </a:r>
            <a:r>
              <a:rPr lang="en-US" dirty="0"/>
              <a:t>: But we never dealt with Windows FTP in this project.</a:t>
            </a:r>
          </a:p>
          <a:p>
            <a:pPr marL="0" lvl="0" indent="0" algn="l" rtl="0">
              <a:spcBef>
                <a:spcPts val="600"/>
              </a:spcBef>
              <a:spcAft>
                <a:spcPts val="0"/>
              </a:spcAft>
              <a:buNone/>
            </a:pPr>
            <a:r>
              <a:rPr lang="en-US" dirty="0">
                <a:solidFill>
                  <a:schemeClr val="accent2"/>
                </a:solidFill>
              </a:rPr>
              <a:t>Inside Me</a:t>
            </a:r>
            <a:r>
              <a:rPr lang="en-US" dirty="0"/>
              <a:t>: This is going to be interesting!</a:t>
            </a:r>
          </a:p>
          <a:p>
            <a:pPr marL="0" lvl="0" indent="0" algn="l" rtl="0">
              <a:spcBef>
                <a:spcPts val="600"/>
              </a:spcBef>
              <a:spcAft>
                <a:spcPts val="0"/>
              </a:spcAft>
              <a:buNone/>
            </a:pPr>
            <a:endParaRPr lang="en-US" dirty="0"/>
          </a:p>
          <a:p>
            <a:pPr marL="0" lvl="0" indent="0" algn="l" rtl="0">
              <a:spcBef>
                <a:spcPts val="600"/>
              </a:spcBef>
              <a:spcAft>
                <a:spcPts val="0"/>
              </a:spcAft>
              <a:buNone/>
            </a:pPr>
            <a:endParaRPr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967832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39770" y="1705740"/>
            <a:ext cx="6589880" cy="26719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a:solidFill>
                  <a:schemeClr val="accent2"/>
                </a:solidFill>
              </a:rPr>
              <a:t>B</a:t>
            </a:r>
            <a:r>
              <a:rPr lang="en" dirty="0">
                <a:solidFill>
                  <a:schemeClr val="accent2"/>
                </a:solidFill>
              </a:rPr>
              <a:t>oss</a:t>
            </a:r>
            <a:r>
              <a:rPr lang="en" dirty="0"/>
              <a:t>: </a:t>
            </a:r>
            <a:r>
              <a:rPr lang="en-US" dirty="0"/>
              <a:t>Yes. This is new for us. BTW, From our secure FTP, Bloomberg is going to sweep the files.</a:t>
            </a:r>
            <a:endParaRPr lang="en" dirty="0"/>
          </a:p>
          <a:p>
            <a:pPr marL="0" lvl="0" indent="0" algn="l" rtl="0">
              <a:spcBef>
                <a:spcPts val="600"/>
              </a:spcBef>
              <a:spcAft>
                <a:spcPts val="0"/>
              </a:spcAft>
              <a:buNone/>
            </a:pPr>
            <a:r>
              <a:rPr lang="en" dirty="0">
                <a:solidFill>
                  <a:schemeClr val="accent2"/>
                </a:solidFill>
              </a:rPr>
              <a:t>Me(</a:t>
            </a:r>
            <a:r>
              <a:rPr lang="en-US" dirty="0">
                <a:solidFill>
                  <a:schemeClr val="accent2"/>
                </a:solidFill>
              </a:rPr>
              <a:t>Curiously</a:t>
            </a:r>
            <a:r>
              <a:rPr lang="en" dirty="0">
                <a:solidFill>
                  <a:schemeClr val="accent2"/>
                </a:solidFill>
              </a:rPr>
              <a:t>)</a:t>
            </a:r>
            <a:r>
              <a:rPr lang="en" dirty="0"/>
              <a:t>: </a:t>
            </a:r>
            <a:r>
              <a:rPr lang="en-US" dirty="0"/>
              <a:t>What are those files actually?</a:t>
            </a:r>
            <a:r>
              <a:rPr lang="en" dirty="0"/>
              <a:t> </a:t>
            </a:r>
            <a:r>
              <a:rPr lang="en-US" dirty="0"/>
              <a:t> </a:t>
            </a:r>
            <a:endParaRPr lang="en" dirty="0"/>
          </a:p>
          <a:p>
            <a:pPr marL="0" lvl="0" indent="0" algn="l" rtl="0">
              <a:spcBef>
                <a:spcPts val="600"/>
              </a:spcBef>
              <a:spcAft>
                <a:spcPts val="0"/>
              </a:spcAft>
              <a:buNone/>
            </a:pPr>
            <a:r>
              <a:rPr lang="en-US" dirty="0">
                <a:solidFill>
                  <a:schemeClr val="accent2"/>
                </a:solidFill>
              </a:rPr>
              <a:t>Boss</a:t>
            </a:r>
            <a:r>
              <a:rPr lang="en-US" dirty="0"/>
              <a:t>: That does not really matter! All we know as of now that they are .tar.gz extension files. </a:t>
            </a:r>
          </a:p>
          <a:p>
            <a:pPr marL="0" lvl="0" indent="0" algn="l" rtl="0">
              <a:spcBef>
                <a:spcPts val="600"/>
              </a:spcBef>
              <a:spcAft>
                <a:spcPts val="0"/>
              </a:spcAft>
              <a:buNone/>
            </a:pPr>
            <a:r>
              <a:rPr lang="en-US" dirty="0">
                <a:solidFill>
                  <a:schemeClr val="accent2"/>
                </a:solidFill>
              </a:rPr>
              <a:t>Me</a:t>
            </a:r>
            <a:r>
              <a:rPr lang="en-US" dirty="0"/>
              <a:t>: Interesting!</a:t>
            </a:r>
          </a:p>
          <a:p>
            <a:pPr marL="0" lvl="0" indent="0" algn="l" rtl="0">
              <a:spcBef>
                <a:spcPts val="600"/>
              </a:spcBef>
              <a:spcAft>
                <a:spcPts val="0"/>
              </a:spcAft>
              <a:buNone/>
            </a:pPr>
            <a:r>
              <a:rPr lang="en-US" dirty="0">
                <a:solidFill>
                  <a:schemeClr val="accent2"/>
                </a:solidFill>
              </a:rPr>
              <a:t>Inside Me</a:t>
            </a:r>
            <a:r>
              <a:rPr lang="en-US" dirty="0"/>
              <a:t>: Hmm. Need to learn how to process .tar.gz files. Cool!</a:t>
            </a:r>
          </a:p>
          <a:p>
            <a:pPr marL="0" lvl="0" indent="0" algn="l" rtl="0">
              <a:spcBef>
                <a:spcPts val="600"/>
              </a:spcBef>
              <a:spcAft>
                <a:spcPts val="0"/>
              </a:spcAft>
              <a:buNone/>
            </a:pPr>
            <a:endParaRPr lang="en-US" dirty="0"/>
          </a:p>
          <a:p>
            <a:pPr marL="0" lvl="0" indent="0" algn="l" rtl="0">
              <a:spcBef>
                <a:spcPts val="600"/>
              </a:spcBef>
              <a:spcAft>
                <a:spcPts val="0"/>
              </a:spcAft>
              <a:buNone/>
            </a:pPr>
            <a:endParaRPr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0FBC55F7-AA27-4045-AC26-012EC171DE5C}"/>
              </a:ext>
            </a:extLst>
          </p:cNvPr>
          <p:cNvPicPr>
            <a:picLocks/>
          </p:cNvPicPr>
          <p:nvPr/>
        </p:nvPicPr>
        <p:blipFill>
          <a:blip r:embed="rId3"/>
          <a:stretch>
            <a:fillRect/>
          </a:stretch>
        </p:blipFill>
        <p:spPr>
          <a:xfrm>
            <a:off x="4572000" y="3580999"/>
            <a:ext cx="406400" cy="406400"/>
          </a:xfrm>
          <a:prstGeom prst="rect">
            <a:avLst/>
          </a:prstGeom>
        </p:spPr>
      </p:pic>
    </p:spTree>
    <p:extLst>
      <p:ext uri="{BB962C8B-B14F-4D97-AF65-F5344CB8AC3E}">
        <p14:creationId xmlns:p14="http://schemas.microsoft.com/office/powerpoint/2010/main" val="387405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39770" y="1705740"/>
            <a:ext cx="6589880" cy="26719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a:solidFill>
                  <a:schemeClr val="accent2"/>
                </a:solidFill>
              </a:rPr>
              <a:t>B</a:t>
            </a:r>
            <a:r>
              <a:rPr lang="en" dirty="0">
                <a:solidFill>
                  <a:schemeClr val="accent2"/>
                </a:solidFill>
              </a:rPr>
              <a:t>oss</a:t>
            </a:r>
            <a:r>
              <a:rPr lang="en" dirty="0"/>
              <a:t>: </a:t>
            </a:r>
            <a:r>
              <a:rPr lang="en-US" dirty="0"/>
              <a:t>What are you thinking? </a:t>
            </a:r>
            <a:endParaRPr lang="en" dirty="0"/>
          </a:p>
          <a:p>
            <a:pPr marL="0" lvl="0" indent="0" algn="l" rtl="0">
              <a:spcBef>
                <a:spcPts val="600"/>
              </a:spcBef>
              <a:spcAft>
                <a:spcPts val="0"/>
              </a:spcAft>
              <a:buNone/>
            </a:pPr>
            <a:r>
              <a:rPr lang="en" dirty="0">
                <a:solidFill>
                  <a:schemeClr val="accent2"/>
                </a:solidFill>
              </a:rPr>
              <a:t>Me</a:t>
            </a:r>
            <a:r>
              <a:rPr lang="en" dirty="0"/>
              <a:t>: </a:t>
            </a:r>
            <a:r>
              <a:rPr lang="en-US" dirty="0"/>
              <a:t>I am just thinking about where does this fit with in our existing batch application.</a:t>
            </a:r>
            <a:r>
              <a:rPr lang="en" dirty="0"/>
              <a:t>  </a:t>
            </a:r>
            <a:r>
              <a:rPr lang="en-US" dirty="0"/>
              <a:t> </a:t>
            </a:r>
            <a:endParaRPr lang="en" dirty="0"/>
          </a:p>
          <a:p>
            <a:pPr marL="0" lvl="0" indent="0" algn="l" rtl="0">
              <a:spcBef>
                <a:spcPts val="600"/>
              </a:spcBef>
              <a:spcAft>
                <a:spcPts val="0"/>
              </a:spcAft>
              <a:buNone/>
            </a:pPr>
            <a:r>
              <a:rPr lang="en-US" dirty="0">
                <a:solidFill>
                  <a:schemeClr val="accent2"/>
                </a:solidFill>
              </a:rPr>
              <a:t>Boss</a:t>
            </a:r>
            <a:r>
              <a:rPr lang="en-US" dirty="0"/>
              <a:t>: I feel that we should not bombard our existing batch anymore with new code. It is exhausting already.</a:t>
            </a:r>
          </a:p>
          <a:p>
            <a:pPr marL="0" lvl="0" indent="0" algn="l" rtl="0">
              <a:spcBef>
                <a:spcPts val="600"/>
              </a:spcBef>
              <a:spcAft>
                <a:spcPts val="0"/>
              </a:spcAft>
              <a:buNone/>
            </a:pPr>
            <a:r>
              <a:rPr lang="en-US" dirty="0">
                <a:solidFill>
                  <a:schemeClr val="accent2"/>
                </a:solidFill>
              </a:rPr>
              <a:t>Me</a:t>
            </a:r>
            <a:r>
              <a:rPr lang="en-US" dirty="0"/>
              <a:t>: That is true. That app is already loaded with lots of functionality. How about we do it as a new project? Our company is encouraging dev teams to adopt Microservices architecture.</a:t>
            </a:r>
          </a:p>
          <a:p>
            <a:pPr marL="0" lvl="0" indent="0" algn="l" rtl="0">
              <a:spcBef>
                <a:spcPts val="600"/>
              </a:spcBef>
              <a:spcAft>
                <a:spcPts val="0"/>
              </a:spcAft>
              <a:buNone/>
            </a:pPr>
            <a:endParaRPr lang="en-US" dirty="0"/>
          </a:p>
          <a:p>
            <a:pPr marL="0" lvl="0" indent="0" algn="l" rtl="0">
              <a:spcBef>
                <a:spcPts val="600"/>
              </a:spcBef>
              <a:spcAft>
                <a:spcPts val="0"/>
              </a:spcAft>
              <a:buNone/>
            </a:pPr>
            <a:endParaRPr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658863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62630" y="1235775"/>
            <a:ext cx="6589880" cy="26719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a:solidFill>
                  <a:schemeClr val="accent2"/>
                </a:solidFill>
              </a:rPr>
              <a:t>B</a:t>
            </a:r>
            <a:r>
              <a:rPr lang="en" dirty="0">
                <a:solidFill>
                  <a:schemeClr val="accent2"/>
                </a:solidFill>
              </a:rPr>
              <a:t>oss</a:t>
            </a:r>
            <a:r>
              <a:rPr lang="en" dirty="0"/>
              <a:t>: </a:t>
            </a:r>
            <a:r>
              <a:rPr lang="en-US" dirty="0"/>
              <a:t>You read my mind! We need to start somewhere and I think this is the best time to start.</a:t>
            </a:r>
            <a:endParaRPr lang="en" dirty="0"/>
          </a:p>
          <a:p>
            <a:pPr marL="0" lvl="0" indent="0" algn="l" rtl="0">
              <a:spcBef>
                <a:spcPts val="600"/>
              </a:spcBef>
              <a:spcAft>
                <a:spcPts val="0"/>
              </a:spcAft>
              <a:buNone/>
            </a:pPr>
            <a:r>
              <a:rPr lang="en" dirty="0">
                <a:solidFill>
                  <a:schemeClr val="accent2"/>
                </a:solidFill>
              </a:rPr>
              <a:t>Me</a:t>
            </a:r>
            <a:r>
              <a:rPr lang="en" dirty="0"/>
              <a:t>: </a:t>
            </a:r>
            <a:r>
              <a:rPr lang="en-US" dirty="0"/>
              <a:t>Sounds perfect to me.</a:t>
            </a:r>
          </a:p>
          <a:p>
            <a:pPr marL="0" lvl="0" indent="0" algn="l" rtl="0">
              <a:spcBef>
                <a:spcPts val="600"/>
              </a:spcBef>
              <a:spcAft>
                <a:spcPts val="0"/>
              </a:spcAft>
              <a:buNone/>
            </a:pPr>
            <a:r>
              <a:rPr lang="en-US" dirty="0">
                <a:solidFill>
                  <a:schemeClr val="accent2"/>
                </a:solidFill>
              </a:rPr>
              <a:t>Me Inside</a:t>
            </a:r>
            <a:r>
              <a:rPr lang="en-US" dirty="0"/>
              <a:t>: Hurray!! Microservices! </a:t>
            </a:r>
            <a:endParaRPr lang="en" dirty="0"/>
          </a:p>
          <a:p>
            <a:pPr marL="0" lvl="0" indent="0" algn="l" rtl="0">
              <a:spcBef>
                <a:spcPts val="600"/>
              </a:spcBef>
              <a:spcAft>
                <a:spcPts val="0"/>
              </a:spcAft>
              <a:buNone/>
            </a:pPr>
            <a:r>
              <a:rPr lang="en" dirty="0">
                <a:solidFill>
                  <a:schemeClr val="accent2"/>
                </a:solidFill>
              </a:rPr>
              <a:t>Boss</a:t>
            </a:r>
            <a:r>
              <a:rPr lang="en" dirty="0"/>
              <a:t>: But I am afraid there is a problem here.</a:t>
            </a:r>
            <a:r>
              <a:rPr lang="en-US" dirty="0"/>
              <a:t>  </a:t>
            </a:r>
          </a:p>
          <a:p>
            <a:pPr marL="0" lvl="0" indent="0" algn="l" rtl="0">
              <a:spcBef>
                <a:spcPts val="600"/>
              </a:spcBef>
              <a:spcAft>
                <a:spcPts val="0"/>
              </a:spcAft>
              <a:buNone/>
            </a:pPr>
            <a:r>
              <a:rPr lang="en-US" dirty="0">
                <a:solidFill>
                  <a:schemeClr val="accent2"/>
                </a:solidFill>
              </a:rPr>
              <a:t>Me</a:t>
            </a:r>
            <a:r>
              <a:rPr lang="en-US" dirty="0"/>
              <a:t>: What is it about?</a:t>
            </a:r>
          </a:p>
          <a:p>
            <a:pPr marL="0" lvl="0" indent="0">
              <a:buNone/>
            </a:pPr>
            <a:r>
              <a:rPr lang="en-US" dirty="0">
                <a:solidFill>
                  <a:schemeClr val="accent2"/>
                </a:solidFill>
              </a:rPr>
              <a:t>Boss</a:t>
            </a:r>
            <a:r>
              <a:rPr lang="en-US" dirty="0"/>
              <a:t>: We will discuss that tomorrow.</a:t>
            </a:r>
          </a:p>
          <a:p>
            <a:pPr marL="0" lvl="0" indent="0">
              <a:buNone/>
            </a:pPr>
            <a:r>
              <a:rPr lang="en-US" dirty="0">
                <a:solidFill>
                  <a:schemeClr val="accent2"/>
                </a:solidFill>
              </a:rPr>
              <a:t>Me</a:t>
            </a:r>
            <a:r>
              <a:rPr lang="en-US" dirty="0"/>
              <a:t>: Sure.</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114987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62630" y="749365"/>
            <a:ext cx="6589880" cy="2671950"/>
          </a:xfrm>
          <a:prstGeom prst="rect">
            <a:avLst/>
          </a:prstGeom>
        </p:spPr>
        <p:txBody>
          <a:bodyPr spcFirstLastPara="1" wrap="square" lIns="91425" tIns="91425" rIns="91425" bIns="91425" anchor="ctr" anchorCtr="0">
            <a:noAutofit/>
          </a:bodyPr>
          <a:lstStyle/>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dirty="0">
                <a:solidFill>
                  <a:schemeClr val="accent2"/>
                </a:solidFill>
              </a:rPr>
              <a:t>Boss</a:t>
            </a:r>
            <a:r>
              <a:rPr lang="en-US" dirty="0"/>
              <a:t>: Unlike our existing batch, the microservices get deployed to cloud and they cant access our secure Linux FTP.</a:t>
            </a:r>
          </a:p>
          <a:p>
            <a:pPr marL="0" lvl="0" indent="0" algn="l" rtl="0">
              <a:spcBef>
                <a:spcPts val="600"/>
              </a:spcBef>
              <a:spcAft>
                <a:spcPts val="0"/>
              </a:spcAft>
              <a:buNone/>
            </a:pPr>
            <a:r>
              <a:rPr lang="en-US" dirty="0">
                <a:solidFill>
                  <a:schemeClr val="accent2"/>
                </a:solidFill>
              </a:rPr>
              <a:t>Me</a:t>
            </a:r>
            <a:r>
              <a:rPr lang="en" dirty="0"/>
              <a:t>:</a:t>
            </a:r>
            <a:r>
              <a:rPr lang="en-US" dirty="0"/>
              <a:t>Why not?</a:t>
            </a:r>
            <a:endParaRPr lang="en" dirty="0"/>
          </a:p>
          <a:p>
            <a:pPr marL="0" lvl="0" indent="0" algn="l" rtl="0">
              <a:spcBef>
                <a:spcPts val="600"/>
              </a:spcBef>
              <a:spcAft>
                <a:spcPts val="0"/>
              </a:spcAft>
              <a:buNone/>
            </a:pPr>
            <a:r>
              <a:rPr lang="en" dirty="0">
                <a:solidFill>
                  <a:schemeClr val="accent2"/>
                </a:solidFill>
              </a:rPr>
              <a:t>Me</a:t>
            </a:r>
            <a:r>
              <a:rPr lang="en" dirty="0"/>
              <a:t>: </a:t>
            </a:r>
            <a:r>
              <a:rPr lang="en-US" dirty="0"/>
              <a:t>This whole microservices concept is in under POC stage and we don’t want to give write permission to new apps other than our existing batch app. </a:t>
            </a:r>
            <a:endParaRPr lang="en" dirty="0"/>
          </a:p>
          <a:p>
            <a:pPr marL="0" lvl="0" indent="0" algn="l" rtl="0">
              <a:spcBef>
                <a:spcPts val="600"/>
              </a:spcBef>
              <a:spcAft>
                <a:spcPts val="0"/>
              </a:spcAft>
              <a:buNone/>
            </a:pPr>
            <a:r>
              <a:rPr lang="en-US" dirty="0">
                <a:solidFill>
                  <a:schemeClr val="accent2"/>
                </a:solidFill>
              </a:rPr>
              <a:t>Me</a:t>
            </a:r>
            <a:r>
              <a:rPr lang="en-US" dirty="0"/>
              <a:t>: So, our old batch only can write to Linux FTP. </a:t>
            </a:r>
            <a:endParaRPr lang="en" dirty="0"/>
          </a:p>
          <a:p>
            <a:pPr marL="0" lvl="0" indent="0" algn="l" rtl="0">
              <a:spcBef>
                <a:spcPts val="600"/>
              </a:spcBef>
              <a:spcAft>
                <a:spcPts val="0"/>
              </a:spcAft>
              <a:buNone/>
            </a:pPr>
            <a:r>
              <a:rPr lang="en" dirty="0">
                <a:solidFill>
                  <a:schemeClr val="accent2"/>
                </a:solidFill>
              </a:rPr>
              <a:t>Boss</a:t>
            </a:r>
            <a:r>
              <a:rPr lang="en" dirty="0"/>
              <a:t>: </a:t>
            </a:r>
            <a:r>
              <a:rPr lang="en-US" dirty="0"/>
              <a:t>Yes.</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2" name="Picture 1">
            <a:extLst>
              <a:ext uri="{FF2B5EF4-FFF2-40B4-BE49-F238E27FC236}">
                <a16:creationId xmlns:a16="http://schemas.microsoft.com/office/drawing/2014/main" id="{B4250F5A-24C7-42BB-A954-C14E21741742}"/>
              </a:ext>
            </a:extLst>
          </p:cNvPr>
          <p:cNvPicPr>
            <a:picLocks/>
          </p:cNvPicPr>
          <p:nvPr/>
        </p:nvPicPr>
        <p:blipFill>
          <a:blip r:embed="rId3"/>
          <a:stretch>
            <a:fillRect/>
          </a:stretch>
        </p:blipFill>
        <p:spPr>
          <a:xfrm>
            <a:off x="4191000" y="1561391"/>
            <a:ext cx="406400" cy="406400"/>
          </a:xfrm>
          <a:prstGeom prst="rect">
            <a:avLst/>
          </a:prstGeom>
        </p:spPr>
      </p:pic>
    </p:spTree>
    <p:extLst>
      <p:ext uri="{BB962C8B-B14F-4D97-AF65-F5344CB8AC3E}">
        <p14:creationId xmlns:p14="http://schemas.microsoft.com/office/powerpoint/2010/main" val="1218422031"/>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995EE8D-52EF-4436-AE4B-63BED5C22342}">
  <we:reference id="wa104380121" version="2.0.0.0" store="en-US" storeType="OMEX"/>
  <we:alternateReferences>
    <we:reference id="wa104380121"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513</TotalTime>
  <Words>1736</Words>
  <Application>Microsoft Office PowerPoint</Application>
  <PresentationFormat>On-screen Show (16:9)</PresentationFormat>
  <Paragraphs>215</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Nixie One</vt:lpstr>
      <vt:lpstr>Arial</vt:lpstr>
      <vt:lpstr>Helvetica Neue</vt:lpstr>
      <vt:lpstr>Muli</vt:lpstr>
      <vt:lpstr>Imogen template</vt:lpstr>
      <vt:lpstr>Another day at work</vt:lpstr>
      <vt:lpstr>Hello!</vt:lpstr>
      <vt:lpstr>Conversation beween me and my Boss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did I learn?</vt:lpstr>
      <vt:lpstr>Credits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day at work</dc:title>
  <dc:creator>MAREPALLI</dc:creator>
  <cp:lastModifiedBy>MAREPALLI</cp:lastModifiedBy>
  <cp:revision>46</cp:revision>
  <dcterms:modified xsi:type="dcterms:W3CDTF">2018-10-31T04:06:11Z</dcterms:modified>
</cp:coreProperties>
</file>