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4" r:id="rId5"/>
    <p:sldId id="267" r:id="rId6"/>
    <p:sldId id="268" r:id="rId7"/>
    <p:sldId id="269" r:id="rId8"/>
    <p:sldId id="265" r:id="rId9"/>
    <p:sldId id="266" r:id="rId10"/>
    <p:sldId id="278" r:id="rId11"/>
    <p:sldId id="277" r:id="rId12"/>
    <p:sldId id="273" r:id="rId13"/>
    <p:sldId id="276" r:id="rId14"/>
    <p:sldId id="271" r:id="rId15"/>
    <p:sldId id="279" r:id="rId1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0737-3FB0-4A45-8ABA-21B71A6BBC3A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F094-2C53-491E-AB50-9617939CE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Thermal Conductivity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Marrinan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 Stuard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an\Desktop\5700\Thermal Conductivity\tc_data_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Dan\Desktop\5700\Thermal Conductivity\variation_room_te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orrected_45.jpg"/>
          <p:cNvPicPr>
            <a:picLocks noGrp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orrected_45.jpg"/>
          <p:cNvPicPr>
            <a:picLocks noGrp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corrected_75.jpg"/>
          <p:cNvPicPr>
            <a:picLocks noGrp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orrected_75.jpg"/>
          <p:cNvPicPr>
            <a:picLocks noGrp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Corrections to Experimental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Added 1.5” piece of copper after “hot” thermocouple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Estimate heat transfer due to radial conduction</a:t>
            </a:r>
          </a:p>
          <a:p>
            <a:r>
              <a:rPr lang="en-US" dirty="0" smtClean="0"/>
              <a:t>Estimate heat transfer due to radiation</a:t>
            </a:r>
          </a:p>
          <a:p>
            <a:pPr lvl="1"/>
            <a:r>
              <a:rPr lang="en-US" dirty="0" smtClean="0"/>
              <a:t>Explains nonlinearity at t=0</a:t>
            </a:r>
          </a:p>
          <a:p>
            <a:pPr lvl="1"/>
            <a:r>
              <a:rPr lang="en-US" dirty="0" smtClean="0"/>
              <a:t>Explains why theory and data don’t converge for large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62200"/>
          <a:ext cx="685800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830645"/>
                <a:gridCol w="845755"/>
                <a:gridCol w="838200"/>
                <a:gridCol w="8382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45°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50°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55°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75° 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Original </a:t>
                      </a:r>
                      <a:r>
                        <a:rPr lang="el-GR" sz="2400" dirty="0" smtClean="0"/>
                        <a:t>χ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baseline="0" dirty="0" smtClean="0"/>
                        <a:t> for t = 1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87.7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Corrected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l-GR" sz="2400" baseline="0" dirty="0" smtClean="0"/>
                        <a:t>χ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baseline="0" dirty="0" smtClean="0"/>
                        <a:t> for t = 1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12.4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heat equation was good but incomplete</a:t>
            </a:r>
          </a:p>
          <a:p>
            <a:r>
              <a:rPr lang="en-US" dirty="0" smtClean="0"/>
              <a:t>Including other methods of heat transfer give a better solution, but also make differential equation more </a:t>
            </a:r>
            <a:r>
              <a:rPr lang="en-US" smtClean="0"/>
              <a:t>difficult to solve.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effects of temperature gradients on metals and explain thermocouples</a:t>
            </a:r>
          </a:p>
          <a:p>
            <a:r>
              <a:rPr lang="en-US" dirty="0" smtClean="0"/>
              <a:t>Show the heat equation and its solution with the given boundary conditions</a:t>
            </a:r>
          </a:p>
          <a:p>
            <a:r>
              <a:rPr lang="en-US" dirty="0" smtClean="0"/>
              <a:t>Demonstrate the experimental setup and procedure</a:t>
            </a:r>
          </a:p>
          <a:p>
            <a:r>
              <a:rPr lang="en-US" dirty="0" smtClean="0"/>
              <a:t>Present results</a:t>
            </a:r>
          </a:p>
          <a:p>
            <a:r>
              <a:rPr lang="en-US" dirty="0" smtClean="0"/>
              <a:t>Discuss interpretation of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conduction takes place all around us</a:t>
            </a:r>
          </a:p>
          <a:p>
            <a:r>
              <a:rPr lang="en-US" dirty="0" smtClean="0"/>
              <a:t>Heat exchangers in power generation</a:t>
            </a:r>
          </a:p>
          <a:p>
            <a:r>
              <a:rPr lang="en-US" dirty="0" smtClean="0"/>
              <a:t>HVAC</a:t>
            </a:r>
          </a:p>
          <a:p>
            <a:r>
              <a:rPr lang="en-US" dirty="0" smtClean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Metal with Temperature Gradient</a:t>
            </a:r>
            <a:endParaRPr lang="en-US" sz="4000" dirty="0"/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 current density in metal with temperature gradient</a:t>
            </a:r>
          </a:p>
          <a:p>
            <a:endParaRPr lang="en-US" dirty="0"/>
          </a:p>
          <a:p>
            <a:r>
              <a:rPr lang="en-US" dirty="0" smtClean="0"/>
              <a:t>“Hot” electrons diffuse faster than “cold” electrons</a:t>
            </a:r>
          </a:p>
          <a:p>
            <a:r>
              <a:rPr lang="en-US" dirty="0" smtClean="0"/>
              <a:t>Electron concentration gradient forms electric field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581275"/>
            <a:ext cx="1685925" cy="619125"/>
          </a:xfrm>
          <a:prstGeom prst="rect">
            <a:avLst/>
          </a:prstGeom>
          <a:noFill/>
        </p:spPr>
      </p:pic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7075" y="5334000"/>
            <a:ext cx="2981325" cy="762000"/>
          </a:xfrm>
          <a:prstGeom prst="rect">
            <a:avLst/>
          </a:prstGeom>
          <a:noFill/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05800" y="1676400"/>
            <a:ext cx="0" cy="213360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243104" y="1600200"/>
            <a:ext cx="138896" cy="12913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243104" y="3733800"/>
            <a:ext cx="138896" cy="129131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361947" y="1371600"/>
            <a:ext cx="47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H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382000" y="3576935"/>
            <a:ext cx="47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/>
              <a:t>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Thermocouples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Metals have different </a:t>
            </a:r>
            <a:r>
              <a:rPr lang="en-US" dirty="0" err="1" smtClean="0"/>
              <a:t>Seebeck</a:t>
            </a:r>
            <a:r>
              <a:rPr lang="en-US" dirty="0" smtClean="0"/>
              <a:t> Coefficients</a:t>
            </a:r>
          </a:p>
          <a:p>
            <a:endParaRPr lang="en-US" dirty="0"/>
          </a:p>
          <a:p>
            <a:r>
              <a:rPr lang="en-US" dirty="0" smtClean="0"/>
              <a:t>Cold junction compensation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2133600"/>
            <a:ext cx="2562225" cy="76200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28600" y="3500735"/>
            <a:ext cx="5598289" cy="3189521"/>
            <a:chOff x="1484841" y="2050067"/>
            <a:chExt cx="6142567" cy="3764256"/>
          </a:xfrm>
        </p:grpSpPr>
        <p:sp>
          <p:nvSpPr>
            <p:cNvPr id="6" name="TextBox 5"/>
            <p:cNvSpPr txBox="1"/>
            <p:nvPr/>
          </p:nvSpPr>
          <p:spPr>
            <a:xfrm>
              <a:off x="3909483" y="2050067"/>
              <a:ext cx="1504950" cy="54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Metal 1</a:t>
              </a:r>
              <a:endParaRPr lang="en-US" sz="2400" dirty="0"/>
            </a:p>
          </p:txBody>
        </p:sp>
        <p:grpSp>
          <p:nvGrpSpPr>
            <p:cNvPr id="7" name="Group 25"/>
            <p:cNvGrpSpPr/>
            <p:nvPr/>
          </p:nvGrpSpPr>
          <p:grpSpPr>
            <a:xfrm>
              <a:off x="1484841" y="2235199"/>
              <a:ext cx="6142567" cy="3579124"/>
              <a:chOff x="1484841" y="2235199"/>
              <a:chExt cx="6142567" cy="357912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257424" y="4478200"/>
                <a:ext cx="1356784" cy="54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Metal 2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53592" y="4478200"/>
                <a:ext cx="1432983" cy="54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Metal 2</a:t>
                </a:r>
                <a:endParaRPr lang="en-US" sz="2400" dirty="0"/>
              </a:p>
            </p:txBody>
          </p:sp>
          <p:grpSp>
            <p:nvGrpSpPr>
              <p:cNvPr id="10" name="Group 24"/>
              <p:cNvGrpSpPr/>
              <p:nvPr/>
            </p:nvGrpSpPr>
            <p:grpSpPr>
              <a:xfrm>
                <a:off x="1484841" y="2235199"/>
                <a:ext cx="6142567" cy="3579124"/>
                <a:chOff x="1484841" y="2235199"/>
                <a:chExt cx="6142567" cy="357912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1981200" y="2514600"/>
                  <a:ext cx="5029200" cy="0"/>
                </a:xfrm>
                <a:prstGeom prst="line">
                  <a:avLst/>
                </a:prstGeom>
                <a:ln w="31750">
                  <a:solidFill>
                    <a:srgbClr val="FF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981200" y="2514600"/>
                  <a:ext cx="1828800" cy="2514600"/>
                </a:xfrm>
                <a:prstGeom prst="line">
                  <a:avLst/>
                </a:prstGeom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5181600" y="2514600"/>
                  <a:ext cx="1828800" cy="2514600"/>
                </a:xfrm>
                <a:prstGeom prst="line">
                  <a:avLst/>
                </a:prstGeom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1905000" y="24384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934200" y="2438400"/>
                  <a:ext cx="15240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733800" y="5029200"/>
                  <a:ext cx="152400" cy="152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105400" y="5029200"/>
                  <a:ext cx="152400" cy="152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094008" y="2235199"/>
                  <a:ext cx="533400" cy="544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</a:t>
                  </a:r>
                  <a:r>
                    <a:rPr lang="en-US" sz="2400" baseline="-25000" dirty="0" smtClean="0"/>
                    <a:t>H</a:t>
                  </a:r>
                  <a:endParaRPr lang="en-US" sz="24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484841" y="2235199"/>
                  <a:ext cx="624417" cy="544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</a:t>
                  </a:r>
                  <a:r>
                    <a:rPr lang="en-US" sz="2400" baseline="-25000" dirty="0"/>
                    <a:t>L</a:t>
                  </a:r>
                  <a:endParaRPr lang="en-US" sz="24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657600" y="5269468"/>
                  <a:ext cx="533400" cy="544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029200" y="5269467"/>
                  <a:ext cx="533400" cy="544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22" name="Group 21"/>
          <p:cNvGrpSpPr/>
          <p:nvPr/>
        </p:nvGrpSpPr>
        <p:grpSpPr>
          <a:xfrm>
            <a:off x="6095999" y="3356664"/>
            <a:ext cx="2971802" cy="3272736"/>
            <a:chOff x="2877671" y="1725246"/>
            <a:chExt cx="3321425" cy="386015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581400" y="2362200"/>
              <a:ext cx="914400" cy="2514600"/>
            </a:xfrm>
            <a:prstGeom prst="line">
              <a:avLst/>
            </a:prstGeom>
            <a:ln w="317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8"/>
            <p:cNvGrpSpPr/>
            <p:nvPr/>
          </p:nvGrpSpPr>
          <p:grpSpPr>
            <a:xfrm>
              <a:off x="2877671" y="1725246"/>
              <a:ext cx="3321425" cy="3860150"/>
              <a:chOff x="2877671" y="1725246"/>
              <a:chExt cx="3321425" cy="386015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877671" y="2983523"/>
                <a:ext cx="1277470" cy="54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Metal 1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36461" y="2978257"/>
                <a:ext cx="1362635" cy="54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Metal 2</a:t>
                </a:r>
                <a:endParaRPr lang="en-US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4495800" y="2362200"/>
                <a:ext cx="914400" cy="2514600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419600" y="2286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334000" y="4876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17895" y="1725246"/>
                <a:ext cx="533400" cy="54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</a:t>
                </a:r>
                <a:r>
                  <a:rPr lang="en-US" sz="2400" baseline="-25000" dirty="0" smtClean="0"/>
                  <a:t>H</a:t>
                </a:r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39871" y="5029199"/>
                <a:ext cx="533400" cy="54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endParaRPr lang="en-US" sz="24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505200" y="4888468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66248" y="5040868"/>
                <a:ext cx="533400" cy="54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Heat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transferred by electrons and phonons</a:t>
            </a:r>
          </a:p>
          <a:p>
            <a:r>
              <a:rPr lang="en-US" dirty="0" smtClean="0"/>
              <a:t>Diffusion of electrons</a:t>
            </a:r>
          </a:p>
          <a:p>
            <a:r>
              <a:rPr lang="en-US" dirty="0" smtClean="0"/>
              <a:t>Vibrations in crystal lattice form packets of energy called phonons</a:t>
            </a:r>
          </a:p>
          <a:p>
            <a:r>
              <a:rPr lang="en-US" dirty="0" smtClean="0"/>
              <a:t>Fourier’s Law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4486275"/>
            <a:ext cx="1323975" cy="6191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Apply conservation of energy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Boundary conditions: U(0,t) = U(</a:t>
            </a:r>
            <a:r>
              <a:rPr lang="en-US" dirty="0" err="1" smtClean="0"/>
              <a:t>L,t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Initial Condition: U(x,0) = </a:t>
            </a:r>
            <a:r>
              <a:rPr lang="en-US" dirty="0" err="1" smtClean="0"/>
              <a:t>kx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 of this experiment was to test U(</a:t>
            </a:r>
            <a:r>
              <a:rPr lang="en-US" dirty="0" err="1" smtClean="0"/>
              <a:t>x,t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53200" y="918871"/>
            <a:ext cx="2514600" cy="2433929"/>
            <a:chOff x="2081082" y="102429"/>
            <a:chExt cx="5623454" cy="5612571"/>
          </a:xfrm>
        </p:grpSpPr>
        <p:sp>
          <p:nvSpPr>
            <p:cNvPr id="16" name="Can 15"/>
            <p:cNvSpPr/>
            <p:nvPr/>
          </p:nvSpPr>
          <p:spPr>
            <a:xfrm rot="16200000">
              <a:off x="3505200" y="1981200"/>
              <a:ext cx="1714500" cy="2781300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38400" y="3371849"/>
              <a:ext cx="39578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438400" y="1143000"/>
              <a:ext cx="0" cy="45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26872" y="2685274"/>
              <a:ext cx="596033" cy="116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/>
                <a:t>x</a:t>
              </a:r>
              <a:endParaRPr lang="en-US" sz="3200" b="1" i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200400" y="1905000"/>
              <a:ext cx="0" cy="14668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53100" y="1904999"/>
              <a:ext cx="0" cy="14668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69185" y="970694"/>
              <a:ext cx="2935351" cy="116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 + Δx</a:t>
              </a:r>
              <a:endParaRPr lang="en-US" sz="3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52651" y="1034740"/>
              <a:ext cx="932508" cy="116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92305" y="4052662"/>
              <a:ext cx="822219" cy="116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81082" y="102429"/>
              <a:ext cx="681631" cy="116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/>
                <a:t>y</a:t>
              </a:r>
              <a:endParaRPr lang="en-US" sz="3200" b="1" i="1" dirty="0"/>
            </a:p>
          </p:txBody>
        </p:sp>
      </p:grp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619375"/>
            <a:ext cx="2533650" cy="657225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533900"/>
            <a:ext cx="5133975" cy="876300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04800" y="1295400"/>
            <a:ext cx="8686800" cy="5105400"/>
            <a:chOff x="226088" y="-70373"/>
            <a:chExt cx="8686800" cy="6733443"/>
          </a:xfrm>
        </p:grpSpPr>
        <p:sp>
          <p:nvSpPr>
            <p:cNvPr id="5" name="Rectangle 4"/>
            <p:cNvSpPr/>
            <p:nvPr/>
          </p:nvSpPr>
          <p:spPr>
            <a:xfrm>
              <a:off x="2057400" y="3064835"/>
              <a:ext cx="5029200" cy="533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57400" y="1295400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57400" y="3598235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47800" y="1295400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91916" y="1295400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3598235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43800" y="1295400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1916" y="3598235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47800" y="3598235"/>
              <a:ext cx="0" cy="1769435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47800" y="3011893"/>
              <a:ext cx="0" cy="639283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543800" y="3000595"/>
              <a:ext cx="0" cy="639283"/>
            </a:xfrm>
            <a:prstGeom prst="line">
              <a:avLst/>
            </a:prstGeom>
            <a:ln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457200" y="2721935"/>
              <a:ext cx="1151703" cy="1219200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512976" y="30126"/>
              <a:ext cx="430620" cy="1295400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7086600" y="30126"/>
              <a:ext cx="430620" cy="1295400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0" y="1524000"/>
              <a:ext cx="1143000" cy="5174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805916" y="2020186"/>
              <a:ext cx="1892596" cy="1041991"/>
            </a:xfrm>
            <a:custGeom>
              <a:avLst/>
              <a:gdLst>
                <a:gd name="connsiteX0" fmla="*/ 1892596 w 1892596"/>
                <a:gd name="connsiteY0" fmla="*/ 1041991 h 1041991"/>
                <a:gd name="connsiteX1" fmla="*/ 1871331 w 1892596"/>
                <a:gd name="connsiteY1" fmla="*/ 829340 h 1041991"/>
                <a:gd name="connsiteX2" fmla="*/ 1828800 w 1892596"/>
                <a:gd name="connsiteY2" fmla="*/ 786809 h 1041991"/>
                <a:gd name="connsiteX3" fmla="*/ 1786270 w 1892596"/>
                <a:gd name="connsiteY3" fmla="*/ 723014 h 1041991"/>
                <a:gd name="connsiteX4" fmla="*/ 1616149 w 1892596"/>
                <a:gd name="connsiteY4" fmla="*/ 574158 h 1041991"/>
                <a:gd name="connsiteX5" fmla="*/ 1531089 w 1892596"/>
                <a:gd name="connsiteY5" fmla="*/ 446567 h 1041991"/>
                <a:gd name="connsiteX6" fmla="*/ 1403498 w 1892596"/>
                <a:gd name="connsiteY6" fmla="*/ 361507 h 1041991"/>
                <a:gd name="connsiteX7" fmla="*/ 1275907 w 1892596"/>
                <a:gd name="connsiteY7" fmla="*/ 318977 h 1041991"/>
                <a:gd name="connsiteX8" fmla="*/ 1084521 w 1892596"/>
                <a:gd name="connsiteY8" fmla="*/ 276447 h 1041991"/>
                <a:gd name="connsiteX9" fmla="*/ 914400 w 1892596"/>
                <a:gd name="connsiteY9" fmla="*/ 191386 h 1041991"/>
                <a:gd name="connsiteX10" fmla="*/ 255182 w 1892596"/>
                <a:gd name="connsiteY10" fmla="*/ 127591 h 1041991"/>
                <a:gd name="connsiteX11" fmla="*/ 63796 w 1892596"/>
                <a:gd name="connsiteY11" fmla="*/ 106326 h 1041991"/>
                <a:gd name="connsiteX12" fmla="*/ 21265 w 1892596"/>
                <a:gd name="connsiteY12" fmla="*/ 63795 h 1041991"/>
                <a:gd name="connsiteX13" fmla="*/ 0 w 1892596"/>
                <a:gd name="connsiteY13" fmla="*/ 0 h 10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92596" h="1041991">
                  <a:moveTo>
                    <a:pt x="1892596" y="1041991"/>
                  </a:moveTo>
                  <a:cubicBezTo>
                    <a:pt x="1885508" y="971107"/>
                    <a:pt x="1888609" y="898450"/>
                    <a:pt x="1871331" y="829340"/>
                  </a:cubicBezTo>
                  <a:cubicBezTo>
                    <a:pt x="1866468" y="809889"/>
                    <a:pt x="1841325" y="802465"/>
                    <a:pt x="1828800" y="786809"/>
                  </a:cubicBezTo>
                  <a:cubicBezTo>
                    <a:pt x="1812834" y="766852"/>
                    <a:pt x="1803100" y="742248"/>
                    <a:pt x="1786270" y="723014"/>
                  </a:cubicBezTo>
                  <a:cubicBezTo>
                    <a:pt x="1699191" y="623496"/>
                    <a:pt x="1702620" y="631805"/>
                    <a:pt x="1616149" y="574158"/>
                  </a:cubicBezTo>
                  <a:cubicBezTo>
                    <a:pt x="1587796" y="531628"/>
                    <a:pt x="1573619" y="474920"/>
                    <a:pt x="1531089" y="446567"/>
                  </a:cubicBezTo>
                  <a:cubicBezTo>
                    <a:pt x="1488559" y="418214"/>
                    <a:pt x="1451990" y="377671"/>
                    <a:pt x="1403498" y="361507"/>
                  </a:cubicBezTo>
                  <a:cubicBezTo>
                    <a:pt x="1360968" y="347330"/>
                    <a:pt x="1319399" y="329850"/>
                    <a:pt x="1275907" y="318977"/>
                  </a:cubicBezTo>
                  <a:cubicBezTo>
                    <a:pt x="1155782" y="288946"/>
                    <a:pt x="1219505" y="303444"/>
                    <a:pt x="1084521" y="276447"/>
                  </a:cubicBezTo>
                  <a:cubicBezTo>
                    <a:pt x="1023404" y="215329"/>
                    <a:pt x="1031690" y="210934"/>
                    <a:pt x="914400" y="191386"/>
                  </a:cubicBezTo>
                  <a:cubicBezTo>
                    <a:pt x="526189" y="126684"/>
                    <a:pt x="745333" y="153388"/>
                    <a:pt x="255182" y="127591"/>
                  </a:cubicBezTo>
                  <a:cubicBezTo>
                    <a:pt x="191387" y="120503"/>
                    <a:pt x="125722" y="123215"/>
                    <a:pt x="63796" y="106326"/>
                  </a:cubicBezTo>
                  <a:cubicBezTo>
                    <a:pt x="44453" y="101051"/>
                    <a:pt x="31580" y="80987"/>
                    <a:pt x="21265" y="63795"/>
                  </a:cubicBezTo>
                  <a:cubicBezTo>
                    <a:pt x="9732" y="44574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698883" y="2020186"/>
              <a:ext cx="1616857" cy="1041991"/>
            </a:xfrm>
            <a:custGeom>
              <a:avLst/>
              <a:gdLst>
                <a:gd name="connsiteX0" fmla="*/ 1616857 w 1616857"/>
                <a:gd name="connsiteY0" fmla="*/ 1041991 h 1041991"/>
                <a:gd name="connsiteX1" fmla="*/ 1595591 w 1616857"/>
                <a:gd name="connsiteY1" fmla="*/ 871870 h 1041991"/>
                <a:gd name="connsiteX2" fmla="*/ 1446736 w 1616857"/>
                <a:gd name="connsiteY2" fmla="*/ 701749 h 1041991"/>
                <a:gd name="connsiteX3" fmla="*/ 1297880 w 1616857"/>
                <a:gd name="connsiteY3" fmla="*/ 574158 h 1041991"/>
                <a:gd name="connsiteX4" fmla="*/ 1063964 w 1616857"/>
                <a:gd name="connsiteY4" fmla="*/ 531628 h 1041991"/>
                <a:gd name="connsiteX5" fmla="*/ 936373 w 1616857"/>
                <a:gd name="connsiteY5" fmla="*/ 489098 h 1041991"/>
                <a:gd name="connsiteX6" fmla="*/ 744987 w 1616857"/>
                <a:gd name="connsiteY6" fmla="*/ 425302 h 1041991"/>
                <a:gd name="connsiteX7" fmla="*/ 681191 w 1616857"/>
                <a:gd name="connsiteY7" fmla="*/ 404037 h 1041991"/>
                <a:gd name="connsiteX8" fmla="*/ 617396 w 1616857"/>
                <a:gd name="connsiteY8" fmla="*/ 382772 h 1041991"/>
                <a:gd name="connsiteX9" fmla="*/ 298419 w 1616857"/>
                <a:gd name="connsiteY9" fmla="*/ 340242 h 1041991"/>
                <a:gd name="connsiteX10" fmla="*/ 149564 w 1616857"/>
                <a:gd name="connsiteY10" fmla="*/ 297712 h 1041991"/>
                <a:gd name="connsiteX11" fmla="*/ 85768 w 1616857"/>
                <a:gd name="connsiteY11" fmla="*/ 255181 h 1041991"/>
                <a:gd name="connsiteX12" fmla="*/ 64503 w 1616857"/>
                <a:gd name="connsiteY12" fmla="*/ 191386 h 1041991"/>
                <a:gd name="connsiteX13" fmla="*/ 21973 w 1616857"/>
                <a:gd name="connsiteY13" fmla="*/ 127591 h 1041991"/>
                <a:gd name="connsiteX14" fmla="*/ 708 w 1616857"/>
                <a:gd name="connsiteY14" fmla="*/ 0 h 10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6857" h="1041991">
                  <a:moveTo>
                    <a:pt x="1616857" y="1041991"/>
                  </a:moveTo>
                  <a:cubicBezTo>
                    <a:pt x="1609768" y="985284"/>
                    <a:pt x="1614812" y="925689"/>
                    <a:pt x="1595591" y="871870"/>
                  </a:cubicBezTo>
                  <a:cubicBezTo>
                    <a:pt x="1541906" y="721553"/>
                    <a:pt x="1530285" y="773363"/>
                    <a:pt x="1446736" y="701749"/>
                  </a:cubicBezTo>
                  <a:cubicBezTo>
                    <a:pt x="1405261" y="666199"/>
                    <a:pt x="1355740" y="595855"/>
                    <a:pt x="1297880" y="574158"/>
                  </a:cubicBezTo>
                  <a:cubicBezTo>
                    <a:pt x="1266095" y="562239"/>
                    <a:pt x="1087849" y="537599"/>
                    <a:pt x="1063964" y="531628"/>
                  </a:cubicBezTo>
                  <a:cubicBezTo>
                    <a:pt x="1020472" y="520755"/>
                    <a:pt x="978903" y="503275"/>
                    <a:pt x="936373" y="489098"/>
                  </a:cubicBezTo>
                  <a:lnTo>
                    <a:pt x="744987" y="425302"/>
                  </a:lnTo>
                  <a:lnTo>
                    <a:pt x="681191" y="404037"/>
                  </a:lnTo>
                  <a:cubicBezTo>
                    <a:pt x="659926" y="396949"/>
                    <a:pt x="639638" y="385552"/>
                    <a:pt x="617396" y="382772"/>
                  </a:cubicBezTo>
                  <a:cubicBezTo>
                    <a:pt x="558153" y="375367"/>
                    <a:pt x="362982" y="351981"/>
                    <a:pt x="298419" y="340242"/>
                  </a:cubicBezTo>
                  <a:cubicBezTo>
                    <a:pt x="239676" y="329561"/>
                    <a:pt x="204223" y="315932"/>
                    <a:pt x="149564" y="297712"/>
                  </a:cubicBezTo>
                  <a:cubicBezTo>
                    <a:pt x="128299" y="283535"/>
                    <a:pt x="101734" y="275138"/>
                    <a:pt x="85768" y="255181"/>
                  </a:cubicBezTo>
                  <a:cubicBezTo>
                    <a:pt x="71765" y="237678"/>
                    <a:pt x="74527" y="211435"/>
                    <a:pt x="64503" y="191386"/>
                  </a:cubicBezTo>
                  <a:cubicBezTo>
                    <a:pt x="53073" y="168527"/>
                    <a:pt x="36150" y="148856"/>
                    <a:pt x="21973" y="127591"/>
                  </a:cubicBezTo>
                  <a:cubicBezTo>
                    <a:pt x="-6016" y="43621"/>
                    <a:pt x="708" y="86211"/>
                    <a:pt x="708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93261" y="2041451"/>
              <a:ext cx="1318441" cy="1020726"/>
            </a:xfrm>
            <a:custGeom>
              <a:avLst/>
              <a:gdLst>
                <a:gd name="connsiteX0" fmla="*/ 1318441 w 1318441"/>
                <a:gd name="connsiteY0" fmla="*/ 1020726 h 1020726"/>
                <a:gd name="connsiteX1" fmla="*/ 1169586 w 1318441"/>
                <a:gd name="connsiteY1" fmla="*/ 786809 h 1020726"/>
                <a:gd name="connsiteX2" fmla="*/ 1105790 w 1318441"/>
                <a:gd name="connsiteY2" fmla="*/ 744279 h 1020726"/>
                <a:gd name="connsiteX3" fmla="*/ 978199 w 1318441"/>
                <a:gd name="connsiteY3" fmla="*/ 701749 h 1020726"/>
                <a:gd name="connsiteX4" fmla="*/ 914404 w 1318441"/>
                <a:gd name="connsiteY4" fmla="*/ 680484 h 1020726"/>
                <a:gd name="connsiteX5" fmla="*/ 850609 w 1318441"/>
                <a:gd name="connsiteY5" fmla="*/ 637954 h 1020726"/>
                <a:gd name="connsiteX6" fmla="*/ 808079 w 1318441"/>
                <a:gd name="connsiteY6" fmla="*/ 595423 h 1020726"/>
                <a:gd name="connsiteX7" fmla="*/ 637958 w 1318441"/>
                <a:gd name="connsiteY7" fmla="*/ 574158 h 1020726"/>
                <a:gd name="connsiteX8" fmla="*/ 489102 w 1318441"/>
                <a:gd name="connsiteY8" fmla="*/ 531628 h 1020726"/>
                <a:gd name="connsiteX9" fmla="*/ 212655 w 1318441"/>
                <a:gd name="connsiteY9" fmla="*/ 467833 h 1020726"/>
                <a:gd name="connsiteX10" fmla="*/ 170125 w 1318441"/>
                <a:gd name="connsiteY10" fmla="*/ 425302 h 1020726"/>
                <a:gd name="connsiteX11" fmla="*/ 63799 w 1318441"/>
                <a:gd name="connsiteY11" fmla="*/ 361507 h 1020726"/>
                <a:gd name="connsiteX12" fmla="*/ 21269 w 1318441"/>
                <a:gd name="connsiteY12" fmla="*/ 191386 h 1020726"/>
                <a:gd name="connsiteX13" fmla="*/ 4 w 1318441"/>
                <a:gd name="connsiteY13" fmla="*/ 0 h 102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8441" h="1020726">
                  <a:moveTo>
                    <a:pt x="1318441" y="1020726"/>
                  </a:moveTo>
                  <a:cubicBezTo>
                    <a:pt x="1278567" y="940978"/>
                    <a:pt x="1242386" y="845049"/>
                    <a:pt x="1169586" y="786809"/>
                  </a:cubicBezTo>
                  <a:cubicBezTo>
                    <a:pt x="1149629" y="770843"/>
                    <a:pt x="1129145" y="754659"/>
                    <a:pt x="1105790" y="744279"/>
                  </a:cubicBezTo>
                  <a:cubicBezTo>
                    <a:pt x="1064823" y="726072"/>
                    <a:pt x="1020729" y="715926"/>
                    <a:pt x="978199" y="701749"/>
                  </a:cubicBezTo>
                  <a:cubicBezTo>
                    <a:pt x="956934" y="694661"/>
                    <a:pt x="933055" y="692918"/>
                    <a:pt x="914404" y="680484"/>
                  </a:cubicBezTo>
                  <a:cubicBezTo>
                    <a:pt x="893139" y="666307"/>
                    <a:pt x="870566" y="653920"/>
                    <a:pt x="850609" y="637954"/>
                  </a:cubicBezTo>
                  <a:cubicBezTo>
                    <a:pt x="834953" y="625429"/>
                    <a:pt x="827283" y="601184"/>
                    <a:pt x="808079" y="595423"/>
                  </a:cubicBezTo>
                  <a:cubicBezTo>
                    <a:pt x="753341" y="579001"/>
                    <a:pt x="694329" y="583553"/>
                    <a:pt x="637958" y="574158"/>
                  </a:cubicBezTo>
                  <a:cubicBezTo>
                    <a:pt x="479067" y="547676"/>
                    <a:pt x="620570" y="561967"/>
                    <a:pt x="489102" y="531628"/>
                  </a:cubicBezTo>
                  <a:cubicBezTo>
                    <a:pt x="184078" y="461238"/>
                    <a:pt x="366857" y="519233"/>
                    <a:pt x="212655" y="467833"/>
                  </a:cubicBezTo>
                  <a:cubicBezTo>
                    <a:pt x="198478" y="453656"/>
                    <a:pt x="187317" y="435617"/>
                    <a:pt x="170125" y="425302"/>
                  </a:cubicBezTo>
                  <a:cubicBezTo>
                    <a:pt x="32093" y="342482"/>
                    <a:pt x="171568" y="469273"/>
                    <a:pt x="63799" y="361507"/>
                  </a:cubicBezTo>
                  <a:cubicBezTo>
                    <a:pt x="37925" y="283884"/>
                    <a:pt x="35933" y="286700"/>
                    <a:pt x="21269" y="191386"/>
                  </a:cubicBezTo>
                  <a:cubicBezTo>
                    <a:pt x="-875" y="47448"/>
                    <a:pt x="4" y="74293"/>
                    <a:pt x="4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4486514" y="2020186"/>
              <a:ext cx="957356" cy="1041991"/>
            </a:xfrm>
            <a:custGeom>
              <a:avLst/>
              <a:gdLst>
                <a:gd name="connsiteX0" fmla="*/ 957356 w 957356"/>
                <a:gd name="connsiteY0" fmla="*/ 1041991 h 1041991"/>
                <a:gd name="connsiteX1" fmla="*/ 914826 w 957356"/>
                <a:gd name="connsiteY1" fmla="*/ 935665 h 1041991"/>
                <a:gd name="connsiteX2" fmla="*/ 808500 w 957356"/>
                <a:gd name="connsiteY2" fmla="*/ 829340 h 1041991"/>
                <a:gd name="connsiteX3" fmla="*/ 765970 w 957356"/>
                <a:gd name="connsiteY3" fmla="*/ 786809 h 1041991"/>
                <a:gd name="connsiteX4" fmla="*/ 489523 w 957356"/>
                <a:gd name="connsiteY4" fmla="*/ 744279 h 1041991"/>
                <a:gd name="connsiteX5" fmla="*/ 276872 w 957356"/>
                <a:gd name="connsiteY5" fmla="*/ 680484 h 1041991"/>
                <a:gd name="connsiteX6" fmla="*/ 213077 w 957356"/>
                <a:gd name="connsiteY6" fmla="*/ 637954 h 1041991"/>
                <a:gd name="connsiteX7" fmla="*/ 106751 w 957356"/>
                <a:gd name="connsiteY7" fmla="*/ 552893 h 1041991"/>
                <a:gd name="connsiteX8" fmla="*/ 42956 w 957356"/>
                <a:gd name="connsiteY8" fmla="*/ 361507 h 1041991"/>
                <a:gd name="connsiteX9" fmla="*/ 21691 w 957356"/>
                <a:gd name="connsiteY9" fmla="*/ 297712 h 1041991"/>
                <a:gd name="connsiteX10" fmla="*/ 426 w 957356"/>
                <a:gd name="connsiteY10" fmla="*/ 0 h 10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7356" h="1041991">
                  <a:moveTo>
                    <a:pt x="957356" y="1041991"/>
                  </a:moveTo>
                  <a:cubicBezTo>
                    <a:pt x="943179" y="1006549"/>
                    <a:pt x="936716" y="966937"/>
                    <a:pt x="914826" y="935665"/>
                  </a:cubicBezTo>
                  <a:cubicBezTo>
                    <a:pt x="886083" y="894603"/>
                    <a:pt x="843942" y="864782"/>
                    <a:pt x="808500" y="829340"/>
                  </a:cubicBezTo>
                  <a:cubicBezTo>
                    <a:pt x="794323" y="815163"/>
                    <a:pt x="784990" y="793149"/>
                    <a:pt x="765970" y="786809"/>
                  </a:cubicBezTo>
                  <a:cubicBezTo>
                    <a:pt x="634592" y="743017"/>
                    <a:pt x="724478" y="767774"/>
                    <a:pt x="489523" y="744279"/>
                  </a:cubicBezTo>
                  <a:cubicBezTo>
                    <a:pt x="334207" y="692507"/>
                    <a:pt x="405425" y="712622"/>
                    <a:pt x="276872" y="680484"/>
                  </a:cubicBezTo>
                  <a:cubicBezTo>
                    <a:pt x="255607" y="666307"/>
                    <a:pt x="233034" y="653920"/>
                    <a:pt x="213077" y="637954"/>
                  </a:cubicBezTo>
                  <a:cubicBezTo>
                    <a:pt x="61572" y="516750"/>
                    <a:pt x="303103" y="683794"/>
                    <a:pt x="106751" y="552893"/>
                  </a:cubicBezTo>
                  <a:lnTo>
                    <a:pt x="42956" y="361507"/>
                  </a:lnTo>
                  <a:lnTo>
                    <a:pt x="21691" y="297712"/>
                  </a:lnTo>
                  <a:cubicBezTo>
                    <a:pt x="-4849" y="85389"/>
                    <a:pt x="426" y="184739"/>
                    <a:pt x="42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399598" y="2041451"/>
              <a:ext cx="618969" cy="1020726"/>
            </a:xfrm>
            <a:custGeom>
              <a:avLst/>
              <a:gdLst>
                <a:gd name="connsiteX0" fmla="*/ 618969 w 618969"/>
                <a:gd name="connsiteY0" fmla="*/ 1020726 h 1020726"/>
                <a:gd name="connsiteX1" fmla="*/ 448849 w 618969"/>
                <a:gd name="connsiteY1" fmla="*/ 871870 h 1020726"/>
                <a:gd name="connsiteX2" fmla="*/ 385053 w 618969"/>
                <a:gd name="connsiteY2" fmla="*/ 850605 h 1020726"/>
                <a:gd name="connsiteX3" fmla="*/ 321258 w 618969"/>
                <a:gd name="connsiteY3" fmla="*/ 829340 h 1020726"/>
                <a:gd name="connsiteX4" fmla="*/ 236197 w 618969"/>
                <a:gd name="connsiteY4" fmla="*/ 744279 h 1020726"/>
                <a:gd name="connsiteX5" fmla="*/ 193667 w 618969"/>
                <a:gd name="connsiteY5" fmla="*/ 680484 h 1020726"/>
                <a:gd name="connsiteX6" fmla="*/ 129872 w 618969"/>
                <a:gd name="connsiteY6" fmla="*/ 637954 h 1020726"/>
                <a:gd name="connsiteX7" fmla="*/ 44811 w 618969"/>
                <a:gd name="connsiteY7" fmla="*/ 446568 h 1020726"/>
                <a:gd name="connsiteX8" fmla="*/ 23546 w 618969"/>
                <a:gd name="connsiteY8" fmla="*/ 233916 h 1020726"/>
                <a:gd name="connsiteX9" fmla="*/ 2281 w 618969"/>
                <a:gd name="connsiteY9" fmla="*/ 170121 h 1020726"/>
                <a:gd name="connsiteX10" fmla="*/ 2281 w 618969"/>
                <a:gd name="connsiteY10" fmla="*/ 0 h 102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969" h="1020726">
                  <a:moveTo>
                    <a:pt x="618969" y="1020726"/>
                  </a:moveTo>
                  <a:cubicBezTo>
                    <a:pt x="559790" y="872776"/>
                    <a:pt x="612652" y="926471"/>
                    <a:pt x="448849" y="871870"/>
                  </a:cubicBezTo>
                  <a:lnTo>
                    <a:pt x="385053" y="850605"/>
                  </a:lnTo>
                  <a:lnTo>
                    <a:pt x="321258" y="829340"/>
                  </a:lnTo>
                  <a:cubicBezTo>
                    <a:pt x="292904" y="800986"/>
                    <a:pt x="258439" y="777643"/>
                    <a:pt x="236197" y="744279"/>
                  </a:cubicBezTo>
                  <a:cubicBezTo>
                    <a:pt x="222020" y="723014"/>
                    <a:pt x="211739" y="698556"/>
                    <a:pt x="193667" y="680484"/>
                  </a:cubicBezTo>
                  <a:cubicBezTo>
                    <a:pt x="175595" y="662412"/>
                    <a:pt x="151137" y="652131"/>
                    <a:pt x="129872" y="637954"/>
                  </a:cubicBezTo>
                  <a:cubicBezTo>
                    <a:pt x="79260" y="486117"/>
                    <a:pt x="112210" y="547664"/>
                    <a:pt x="44811" y="446568"/>
                  </a:cubicBezTo>
                  <a:cubicBezTo>
                    <a:pt x="37723" y="375684"/>
                    <a:pt x="34378" y="304325"/>
                    <a:pt x="23546" y="233916"/>
                  </a:cubicBezTo>
                  <a:cubicBezTo>
                    <a:pt x="20138" y="211761"/>
                    <a:pt x="4310" y="192444"/>
                    <a:pt x="2281" y="170121"/>
                  </a:cubicBezTo>
                  <a:cubicBezTo>
                    <a:pt x="-2853" y="113647"/>
                    <a:pt x="2281" y="56707"/>
                    <a:pt x="228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291057" y="2041451"/>
              <a:ext cx="238413" cy="1041991"/>
            </a:xfrm>
            <a:custGeom>
              <a:avLst/>
              <a:gdLst>
                <a:gd name="connsiteX0" fmla="*/ 238413 w 238413"/>
                <a:gd name="connsiteY0" fmla="*/ 1041991 h 1041991"/>
                <a:gd name="connsiteX1" fmla="*/ 195883 w 238413"/>
                <a:gd name="connsiteY1" fmla="*/ 935665 h 1041991"/>
                <a:gd name="connsiteX2" fmla="*/ 153352 w 238413"/>
                <a:gd name="connsiteY2" fmla="*/ 893135 h 1041991"/>
                <a:gd name="connsiteX3" fmla="*/ 132087 w 238413"/>
                <a:gd name="connsiteY3" fmla="*/ 829340 h 1041991"/>
                <a:gd name="connsiteX4" fmla="*/ 89557 w 238413"/>
                <a:gd name="connsiteY4" fmla="*/ 765544 h 1041991"/>
                <a:gd name="connsiteX5" fmla="*/ 47027 w 238413"/>
                <a:gd name="connsiteY5" fmla="*/ 616689 h 1041991"/>
                <a:gd name="connsiteX6" fmla="*/ 25762 w 238413"/>
                <a:gd name="connsiteY6" fmla="*/ 552893 h 1041991"/>
                <a:gd name="connsiteX7" fmla="*/ 4496 w 238413"/>
                <a:gd name="connsiteY7" fmla="*/ 0 h 10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413" h="1041991">
                  <a:moveTo>
                    <a:pt x="238413" y="1041991"/>
                  </a:moveTo>
                  <a:cubicBezTo>
                    <a:pt x="224236" y="1006549"/>
                    <a:pt x="214822" y="968808"/>
                    <a:pt x="195883" y="935665"/>
                  </a:cubicBezTo>
                  <a:cubicBezTo>
                    <a:pt x="185936" y="918258"/>
                    <a:pt x="163667" y="910327"/>
                    <a:pt x="153352" y="893135"/>
                  </a:cubicBezTo>
                  <a:cubicBezTo>
                    <a:pt x="141819" y="873914"/>
                    <a:pt x="142111" y="849389"/>
                    <a:pt x="132087" y="829340"/>
                  </a:cubicBezTo>
                  <a:cubicBezTo>
                    <a:pt x="120657" y="806481"/>
                    <a:pt x="100987" y="788403"/>
                    <a:pt x="89557" y="765544"/>
                  </a:cubicBezTo>
                  <a:cubicBezTo>
                    <a:pt x="72562" y="731553"/>
                    <a:pt x="56112" y="648485"/>
                    <a:pt x="47027" y="616689"/>
                  </a:cubicBezTo>
                  <a:cubicBezTo>
                    <a:pt x="40869" y="595136"/>
                    <a:pt x="32850" y="574158"/>
                    <a:pt x="25762" y="552893"/>
                  </a:cubicBezTo>
                  <a:cubicBezTo>
                    <a:pt x="-14551" y="270712"/>
                    <a:pt x="4496" y="454159"/>
                    <a:pt x="449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109205" y="2020186"/>
              <a:ext cx="122553" cy="1041991"/>
            </a:xfrm>
            <a:custGeom>
              <a:avLst/>
              <a:gdLst>
                <a:gd name="connsiteX0" fmla="*/ 37493 w 122553"/>
                <a:gd name="connsiteY0" fmla="*/ 1041991 h 1041991"/>
                <a:gd name="connsiteX1" fmla="*/ 37493 w 122553"/>
                <a:gd name="connsiteY1" fmla="*/ 361507 h 1041991"/>
                <a:gd name="connsiteX2" fmla="*/ 80023 w 122553"/>
                <a:gd name="connsiteY2" fmla="*/ 233916 h 1041991"/>
                <a:gd name="connsiteX3" fmla="*/ 101288 w 122553"/>
                <a:gd name="connsiteY3" fmla="*/ 85061 h 1041991"/>
                <a:gd name="connsiteX4" fmla="*/ 122553 w 122553"/>
                <a:gd name="connsiteY4" fmla="*/ 0 h 10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53" h="1041991">
                  <a:moveTo>
                    <a:pt x="37493" y="1041991"/>
                  </a:moveTo>
                  <a:cubicBezTo>
                    <a:pt x="-17066" y="769195"/>
                    <a:pt x="-7712" y="858770"/>
                    <a:pt x="37493" y="361507"/>
                  </a:cubicBezTo>
                  <a:cubicBezTo>
                    <a:pt x="41552" y="316860"/>
                    <a:pt x="80023" y="233916"/>
                    <a:pt x="80023" y="233916"/>
                  </a:cubicBezTo>
                  <a:cubicBezTo>
                    <a:pt x="87111" y="184298"/>
                    <a:pt x="92322" y="134375"/>
                    <a:pt x="101288" y="85061"/>
                  </a:cubicBezTo>
                  <a:cubicBezTo>
                    <a:pt x="106516" y="56306"/>
                    <a:pt x="122553" y="0"/>
                    <a:pt x="122553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678865" y="2041451"/>
              <a:ext cx="447740" cy="1020726"/>
            </a:xfrm>
            <a:custGeom>
              <a:avLst/>
              <a:gdLst>
                <a:gd name="connsiteX0" fmla="*/ 0 w 447740"/>
                <a:gd name="connsiteY0" fmla="*/ 1020726 h 1020726"/>
                <a:gd name="connsiteX1" fmla="*/ 63795 w 447740"/>
                <a:gd name="connsiteY1" fmla="*/ 850605 h 1020726"/>
                <a:gd name="connsiteX2" fmla="*/ 85061 w 447740"/>
                <a:gd name="connsiteY2" fmla="*/ 765544 h 1020726"/>
                <a:gd name="connsiteX3" fmla="*/ 127591 w 447740"/>
                <a:gd name="connsiteY3" fmla="*/ 637954 h 1020726"/>
                <a:gd name="connsiteX4" fmla="*/ 148856 w 447740"/>
                <a:gd name="connsiteY4" fmla="*/ 574158 h 1020726"/>
                <a:gd name="connsiteX5" fmla="*/ 233916 w 447740"/>
                <a:gd name="connsiteY5" fmla="*/ 446568 h 1020726"/>
                <a:gd name="connsiteX6" fmla="*/ 297712 w 447740"/>
                <a:gd name="connsiteY6" fmla="*/ 318977 h 1020726"/>
                <a:gd name="connsiteX7" fmla="*/ 361507 w 447740"/>
                <a:gd name="connsiteY7" fmla="*/ 276447 h 1020726"/>
                <a:gd name="connsiteX8" fmla="*/ 404037 w 447740"/>
                <a:gd name="connsiteY8" fmla="*/ 233916 h 1020726"/>
                <a:gd name="connsiteX9" fmla="*/ 446568 w 447740"/>
                <a:gd name="connsiteY9" fmla="*/ 63796 h 1020726"/>
                <a:gd name="connsiteX10" fmla="*/ 446568 w 447740"/>
                <a:gd name="connsiteY10" fmla="*/ 0 h 102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740" h="1020726">
                  <a:moveTo>
                    <a:pt x="0" y="1020726"/>
                  </a:moveTo>
                  <a:cubicBezTo>
                    <a:pt x="22471" y="964548"/>
                    <a:pt x="47126" y="908944"/>
                    <a:pt x="63795" y="850605"/>
                  </a:cubicBezTo>
                  <a:cubicBezTo>
                    <a:pt x="71824" y="822503"/>
                    <a:pt x="76663" y="793538"/>
                    <a:pt x="85061" y="765544"/>
                  </a:cubicBezTo>
                  <a:cubicBezTo>
                    <a:pt x="97943" y="722604"/>
                    <a:pt x="113414" y="680484"/>
                    <a:pt x="127591" y="637954"/>
                  </a:cubicBezTo>
                  <a:cubicBezTo>
                    <a:pt x="134679" y="616689"/>
                    <a:pt x="136422" y="592809"/>
                    <a:pt x="148856" y="574158"/>
                  </a:cubicBezTo>
                  <a:cubicBezTo>
                    <a:pt x="177209" y="531628"/>
                    <a:pt x="217752" y="495060"/>
                    <a:pt x="233916" y="446568"/>
                  </a:cubicBezTo>
                  <a:cubicBezTo>
                    <a:pt x="251212" y="394682"/>
                    <a:pt x="256490" y="360199"/>
                    <a:pt x="297712" y="318977"/>
                  </a:cubicBezTo>
                  <a:cubicBezTo>
                    <a:pt x="315784" y="300905"/>
                    <a:pt x="341550" y="292413"/>
                    <a:pt x="361507" y="276447"/>
                  </a:cubicBezTo>
                  <a:cubicBezTo>
                    <a:pt x="377163" y="263922"/>
                    <a:pt x="389860" y="248093"/>
                    <a:pt x="404037" y="233916"/>
                  </a:cubicBezTo>
                  <a:cubicBezTo>
                    <a:pt x="427182" y="164480"/>
                    <a:pt x="436304" y="145907"/>
                    <a:pt x="446568" y="63796"/>
                  </a:cubicBezTo>
                  <a:cubicBezTo>
                    <a:pt x="449206" y="42695"/>
                    <a:pt x="446568" y="21265"/>
                    <a:pt x="446568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253563" y="2041451"/>
              <a:ext cx="750910" cy="1020726"/>
            </a:xfrm>
            <a:custGeom>
              <a:avLst/>
              <a:gdLst>
                <a:gd name="connsiteX0" fmla="*/ 0 w 750910"/>
                <a:gd name="connsiteY0" fmla="*/ 1020726 h 1020726"/>
                <a:gd name="connsiteX1" fmla="*/ 21265 w 750910"/>
                <a:gd name="connsiteY1" fmla="*/ 914400 h 1020726"/>
                <a:gd name="connsiteX2" fmla="*/ 127590 w 750910"/>
                <a:gd name="connsiteY2" fmla="*/ 808075 h 1020726"/>
                <a:gd name="connsiteX3" fmla="*/ 233916 w 750910"/>
                <a:gd name="connsiteY3" fmla="*/ 723014 h 1020726"/>
                <a:gd name="connsiteX4" fmla="*/ 276446 w 750910"/>
                <a:gd name="connsiteY4" fmla="*/ 659219 h 1020726"/>
                <a:gd name="connsiteX5" fmla="*/ 361507 w 750910"/>
                <a:gd name="connsiteY5" fmla="*/ 574158 h 1020726"/>
                <a:gd name="connsiteX6" fmla="*/ 446567 w 750910"/>
                <a:gd name="connsiteY6" fmla="*/ 467833 h 1020726"/>
                <a:gd name="connsiteX7" fmla="*/ 467832 w 750910"/>
                <a:gd name="connsiteY7" fmla="*/ 404037 h 1020726"/>
                <a:gd name="connsiteX8" fmla="*/ 574158 w 750910"/>
                <a:gd name="connsiteY8" fmla="*/ 318977 h 1020726"/>
                <a:gd name="connsiteX9" fmla="*/ 616688 w 750910"/>
                <a:gd name="connsiteY9" fmla="*/ 255182 h 1020726"/>
                <a:gd name="connsiteX10" fmla="*/ 744279 w 750910"/>
                <a:gd name="connsiteY10" fmla="*/ 170121 h 1020726"/>
                <a:gd name="connsiteX11" fmla="*/ 744279 w 750910"/>
                <a:gd name="connsiteY11" fmla="*/ 0 h 102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0910" h="1020726">
                  <a:moveTo>
                    <a:pt x="0" y="1020726"/>
                  </a:moveTo>
                  <a:cubicBezTo>
                    <a:pt x="7088" y="985284"/>
                    <a:pt x="8574" y="948243"/>
                    <a:pt x="21265" y="914400"/>
                  </a:cubicBezTo>
                  <a:cubicBezTo>
                    <a:pt x="48606" y="841491"/>
                    <a:pt x="71896" y="852630"/>
                    <a:pt x="127590" y="808075"/>
                  </a:cubicBezTo>
                  <a:cubicBezTo>
                    <a:pt x="279095" y="686871"/>
                    <a:pt x="37564" y="853915"/>
                    <a:pt x="233916" y="723014"/>
                  </a:cubicBezTo>
                  <a:cubicBezTo>
                    <a:pt x="248093" y="701749"/>
                    <a:pt x="259813" y="678624"/>
                    <a:pt x="276446" y="659219"/>
                  </a:cubicBezTo>
                  <a:cubicBezTo>
                    <a:pt x="302542" y="628774"/>
                    <a:pt x="361507" y="574158"/>
                    <a:pt x="361507" y="574158"/>
                  </a:cubicBezTo>
                  <a:cubicBezTo>
                    <a:pt x="414958" y="413806"/>
                    <a:pt x="336639" y="605245"/>
                    <a:pt x="446567" y="467833"/>
                  </a:cubicBezTo>
                  <a:cubicBezTo>
                    <a:pt x="460570" y="450329"/>
                    <a:pt x="456299" y="423258"/>
                    <a:pt x="467832" y="404037"/>
                  </a:cubicBezTo>
                  <a:cubicBezTo>
                    <a:pt x="488032" y="370371"/>
                    <a:pt x="545185" y="338293"/>
                    <a:pt x="574158" y="318977"/>
                  </a:cubicBezTo>
                  <a:cubicBezTo>
                    <a:pt x="588335" y="297712"/>
                    <a:pt x="596731" y="271148"/>
                    <a:pt x="616688" y="255182"/>
                  </a:cubicBezTo>
                  <a:cubicBezTo>
                    <a:pt x="668820" y="213476"/>
                    <a:pt x="718559" y="264429"/>
                    <a:pt x="744279" y="170121"/>
                  </a:cubicBezTo>
                  <a:cubicBezTo>
                    <a:pt x="759200" y="115412"/>
                    <a:pt x="744279" y="56707"/>
                    <a:pt x="744279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06995" y="2020186"/>
              <a:ext cx="1105786" cy="1041991"/>
            </a:xfrm>
            <a:custGeom>
              <a:avLst/>
              <a:gdLst>
                <a:gd name="connsiteX0" fmla="*/ 0 w 1105786"/>
                <a:gd name="connsiteY0" fmla="*/ 1041991 h 1041991"/>
                <a:gd name="connsiteX1" fmla="*/ 21265 w 1105786"/>
                <a:gd name="connsiteY1" fmla="*/ 935665 h 1041991"/>
                <a:gd name="connsiteX2" fmla="*/ 63796 w 1105786"/>
                <a:gd name="connsiteY2" fmla="*/ 893135 h 1041991"/>
                <a:gd name="connsiteX3" fmla="*/ 85061 w 1105786"/>
                <a:gd name="connsiteY3" fmla="*/ 829340 h 1041991"/>
                <a:gd name="connsiteX4" fmla="*/ 191386 w 1105786"/>
                <a:gd name="connsiteY4" fmla="*/ 744279 h 1041991"/>
                <a:gd name="connsiteX5" fmla="*/ 297712 w 1105786"/>
                <a:gd name="connsiteY5" fmla="*/ 680484 h 1041991"/>
                <a:gd name="connsiteX6" fmla="*/ 340242 w 1105786"/>
                <a:gd name="connsiteY6" fmla="*/ 616688 h 1041991"/>
                <a:gd name="connsiteX7" fmla="*/ 531628 w 1105786"/>
                <a:gd name="connsiteY7" fmla="*/ 510363 h 1041991"/>
                <a:gd name="connsiteX8" fmla="*/ 595424 w 1105786"/>
                <a:gd name="connsiteY8" fmla="*/ 467833 h 1041991"/>
                <a:gd name="connsiteX9" fmla="*/ 637954 w 1105786"/>
                <a:gd name="connsiteY9" fmla="*/ 425302 h 1041991"/>
                <a:gd name="connsiteX10" fmla="*/ 765545 w 1105786"/>
                <a:gd name="connsiteY10" fmla="*/ 382772 h 1041991"/>
                <a:gd name="connsiteX11" fmla="*/ 829340 w 1105786"/>
                <a:gd name="connsiteY11" fmla="*/ 361507 h 1041991"/>
                <a:gd name="connsiteX12" fmla="*/ 893135 w 1105786"/>
                <a:gd name="connsiteY12" fmla="*/ 318977 h 1041991"/>
                <a:gd name="connsiteX13" fmla="*/ 978196 w 1105786"/>
                <a:gd name="connsiteY13" fmla="*/ 233916 h 1041991"/>
                <a:gd name="connsiteX14" fmla="*/ 1063256 w 1105786"/>
                <a:gd name="connsiteY14" fmla="*/ 106326 h 1041991"/>
                <a:gd name="connsiteX15" fmla="*/ 1105786 w 1105786"/>
                <a:gd name="connsiteY15" fmla="*/ 0 h 10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5786" h="1041991">
                  <a:moveTo>
                    <a:pt x="0" y="1041991"/>
                  </a:moveTo>
                  <a:cubicBezTo>
                    <a:pt x="7088" y="1006549"/>
                    <a:pt x="7027" y="968886"/>
                    <a:pt x="21265" y="935665"/>
                  </a:cubicBezTo>
                  <a:cubicBezTo>
                    <a:pt x="29163" y="917237"/>
                    <a:pt x="53481" y="910327"/>
                    <a:pt x="63796" y="893135"/>
                  </a:cubicBezTo>
                  <a:cubicBezTo>
                    <a:pt x="75329" y="873914"/>
                    <a:pt x="73529" y="848561"/>
                    <a:pt x="85061" y="829340"/>
                  </a:cubicBezTo>
                  <a:cubicBezTo>
                    <a:pt x="108760" y="789842"/>
                    <a:pt x="157951" y="771027"/>
                    <a:pt x="191386" y="744279"/>
                  </a:cubicBezTo>
                  <a:cubicBezTo>
                    <a:pt x="274786" y="677560"/>
                    <a:pt x="186925" y="717413"/>
                    <a:pt x="297712" y="680484"/>
                  </a:cubicBezTo>
                  <a:cubicBezTo>
                    <a:pt x="311889" y="659219"/>
                    <a:pt x="321008" y="633518"/>
                    <a:pt x="340242" y="616688"/>
                  </a:cubicBezTo>
                  <a:cubicBezTo>
                    <a:pt x="519035" y="460244"/>
                    <a:pt x="405066" y="573643"/>
                    <a:pt x="531628" y="510363"/>
                  </a:cubicBezTo>
                  <a:cubicBezTo>
                    <a:pt x="554487" y="498933"/>
                    <a:pt x="575467" y="483799"/>
                    <a:pt x="595424" y="467833"/>
                  </a:cubicBezTo>
                  <a:cubicBezTo>
                    <a:pt x="611080" y="455308"/>
                    <a:pt x="620022" y="434268"/>
                    <a:pt x="637954" y="425302"/>
                  </a:cubicBezTo>
                  <a:cubicBezTo>
                    <a:pt x="678052" y="405253"/>
                    <a:pt x="723015" y="396949"/>
                    <a:pt x="765545" y="382772"/>
                  </a:cubicBezTo>
                  <a:cubicBezTo>
                    <a:pt x="786810" y="375684"/>
                    <a:pt x="810689" y="373941"/>
                    <a:pt x="829340" y="361507"/>
                  </a:cubicBezTo>
                  <a:lnTo>
                    <a:pt x="893135" y="318977"/>
                  </a:lnTo>
                  <a:cubicBezTo>
                    <a:pt x="949841" y="148855"/>
                    <a:pt x="864782" y="347330"/>
                    <a:pt x="978196" y="233916"/>
                  </a:cubicBezTo>
                  <a:cubicBezTo>
                    <a:pt x="1014340" y="197773"/>
                    <a:pt x="1063256" y="106326"/>
                    <a:pt x="1063256" y="106326"/>
                  </a:cubicBezTo>
                  <a:cubicBezTo>
                    <a:pt x="1089533" y="27493"/>
                    <a:pt x="1074496" y="62579"/>
                    <a:pt x="110578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402958" y="1977656"/>
              <a:ext cx="1446327" cy="1105786"/>
            </a:xfrm>
            <a:custGeom>
              <a:avLst/>
              <a:gdLst>
                <a:gd name="connsiteX0" fmla="*/ 0 w 1446327"/>
                <a:gd name="connsiteY0" fmla="*/ 1105786 h 1105786"/>
                <a:gd name="connsiteX1" fmla="*/ 21265 w 1446327"/>
                <a:gd name="connsiteY1" fmla="*/ 765544 h 1105786"/>
                <a:gd name="connsiteX2" fmla="*/ 85061 w 1446327"/>
                <a:gd name="connsiteY2" fmla="*/ 723014 h 1105786"/>
                <a:gd name="connsiteX3" fmla="*/ 191386 w 1446327"/>
                <a:gd name="connsiteY3" fmla="*/ 637953 h 1105786"/>
                <a:gd name="connsiteX4" fmla="*/ 233916 w 1446327"/>
                <a:gd name="connsiteY4" fmla="*/ 574158 h 1105786"/>
                <a:gd name="connsiteX5" fmla="*/ 446568 w 1446327"/>
                <a:gd name="connsiteY5" fmla="*/ 446567 h 1105786"/>
                <a:gd name="connsiteX6" fmla="*/ 510363 w 1446327"/>
                <a:gd name="connsiteY6" fmla="*/ 425302 h 1105786"/>
                <a:gd name="connsiteX7" fmla="*/ 574158 w 1446327"/>
                <a:gd name="connsiteY7" fmla="*/ 382772 h 1105786"/>
                <a:gd name="connsiteX8" fmla="*/ 786809 w 1446327"/>
                <a:gd name="connsiteY8" fmla="*/ 340242 h 1105786"/>
                <a:gd name="connsiteX9" fmla="*/ 893135 w 1446327"/>
                <a:gd name="connsiteY9" fmla="*/ 318977 h 1105786"/>
                <a:gd name="connsiteX10" fmla="*/ 956930 w 1446327"/>
                <a:gd name="connsiteY10" fmla="*/ 297711 h 1105786"/>
                <a:gd name="connsiteX11" fmla="*/ 1105786 w 1446327"/>
                <a:gd name="connsiteY11" fmla="*/ 276446 h 1105786"/>
                <a:gd name="connsiteX12" fmla="*/ 1233377 w 1446327"/>
                <a:gd name="connsiteY12" fmla="*/ 212651 h 1105786"/>
                <a:gd name="connsiteX13" fmla="*/ 1297172 w 1446327"/>
                <a:gd name="connsiteY13" fmla="*/ 191386 h 1105786"/>
                <a:gd name="connsiteX14" fmla="*/ 1424763 w 1446327"/>
                <a:gd name="connsiteY14" fmla="*/ 106325 h 1105786"/>
                <a:gd name="connsiteX15" fmla="*/ 1446028 w 1446327"/>
                <a:gd name="connsiteY15" fmla="*/ 0 h 110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6327" h="1105786">
                  <a:moveTo>
                    <a:pt x="0" y="1105786"/>
                  </a:moveTo>
                  <a:cubicBezTo>
                    <a:pt x="7088" y="992372"/>
                    <a:pt x="-3386" y="876473"/>
                    <a:pt x="21265" y="765544"/>
                  </a:cubicBezTo>
                  <a:cubicBezTo>
                    <a:pt x="26809" y="740595"/>
                    <a:pt x="66989" y="741086"/>
                    <a:pt x="85061" y="723014"/>
                  </a:cubicBezTo>
                  <a:cubicBezTo>
                    <a:pt x="181249" y="626826"/>
                    <a:pt x="67189" y="679352"/>
                    <a:pt x="191386" y="637953"/>
                  </a:cubicBezTo>
                  <a:cubicBezTo>
                    <a:pt x="205563" y="616688"/>
                    <a:pt x="214682" y="590988"/>
                    <a:pt x="233916" y="574158"/>
                  </a:cubicBezTo>
                  <a:cubicBezTo>
                    <a:pt x="282295" y="531827"/>
                    <a:pt x="381271" y="474551"/>
                    <a:pt x="446568" y="446567"/>
                  </a:cubicBezTo>
                  <a:cubicBezTo>
                    <a:pt x="467171" y="437737"/>
                    <a:pt x="490314" y="435326"/>
                    <a:pt x="510363" y="425302"/>
                  </a:cubicBezTo>
                  <a:cubicBezTo>
                    <a:pt x="533222" y="413872"/>
                    <a:pt x="551299" y="394202"/>
                    <a:pt x="574158" y="382772"/>
                  </a:cubicBezTo>
                  <a:cubicBezTo>
                    <a:pt x="635294" y="352204"/>
                    <a:pt x="728036" y="350038"/>
                    <a:pt x="786809" y="340242"/>
                  </a:cubicBezTo>
                  <a:cubicBezTo>
                    <a:pt x="822461" y="334300"/>
                    <a:pt x="858070" y="327743"/>
                    <a:pt x="893135" y="318977"/>
                  </a:cubicBezTo>
                  <a:cubicBezTo>
                    <a:pt x="914881" y="313540"/>
                    <a:pt x="934950" y="302107"/>
                    <a:pt x="956930" y="297711"/>
                  </a:cubicBezTo>
                  <a:cubicBezTo>
                    <a:pt x="1006079" y="287881"/>
                    <a:pt x="1056167" y="283534"/>
                    <a:pt x="1105786" y="276446"/>
                  </a:cubicBezTo>
                  <a:cubicBezTo>
                    <a:pt x="1266136" y="222997"/>
                    <a:pt x="1068488" y="295096"/>
                    <a:pt x="1233377" y="212651"/>
                  </a:cubicBezTo>
                  <a:cubicBezTo>
                    <a:pt x="1253426" y="202627"/>
                    <a:pt x="1277578" y="202272"/>
                    <a:pt x="1297172" y="191386"/>
                  </a:cubicBezTo>
                  <a:cubicBezTo>
                    <a:pt x="1341855" y="166562"/>
                    <a:pt x="1424763" y="106325"/>
                    <a:pt x="1424763" y="106325"/>
                  </a:cubicBezTo>
                  <a:cubicBezTo>
                    <a:pt x="1450511" y="29081"/>
                    <a:pt x="1446028" y="64945"/>
                    <a:pt x="1446028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7091916" y="5367670"/>
              <a:ext cx="430620" cy="1295400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1512976" y="5367670"/>
              <a:ext cx="430620" cy="1295400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8539" y="-70373"/>
              <a:ext cx="132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Cold Water Input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7339" y="19455"/>
              <a:ext cx="132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Cold Water Input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08384" y="5396278"/>
              <a:ext cx="132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Cold Water Output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13503" y="5396278"/>
              <a:ext cx="11582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Hot Water Output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4473" y="1524000"/>
              <a:ext cx="9485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DAQ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9631" y="3062177"/>
              <a:ext cx="738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3200" b="1" baseline="-25000" dirty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43800" y="3039147"/>
              <a:ext cx="738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3200" b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Group 61"/>
            <p:cNvGrpSpPr/>
            <p:nvPr/>
          </p:nvGrpSpPr>
          <p:grpSpPr>
            <a:xfrm>
              <a:off x="235833" y="1913094"/>
              <a:ext cx="1875112" cy="400110"/>
              <a:chOff x="235833" y="1913094"/>
              <a:chExt cx="1875112" cy="40011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35833" y="1913094"/>
                <a:ext cx="850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Valve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59378" y="2028912"/>
                <a:ext cx="553598" cy="208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527166" y="2133192"/>
                <a:ext cx="58377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62"/>
            <p:cNvGrpSpPr/>
            <p:nvPr/>
          </p:nvGrpSpPr>
          <p:grpSpPr>
            <a:xfrm>
              <a:off x="226088" y="4482952"/>
              <a:ext cx="1875112" cy="400110"/>
              <a:chOff x="235833" y="1913094"/>
              <a:chExt cx="1875112" cy="40011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35833" y="1913094"/>
                <a:ext cx="850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Valve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59378" y="2028912"/>
                <a:ext cx="553598" cy="208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527166" y="2133192"/>
                <a:ext cx="58377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>
              <a:stCxn id="32" idx="0"/>
            </p:cNvCxnSpPr>
            <p:nvPr/>
          </p:nvCxnSpPr>
          <p:spPr>
            <a:xfrm flipV="1">
              <a:off x="4381500" y="381000"/>
              <a:ext cx="0" cy="11430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430890" y="537957"/>
              <a:ext cx="545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To PC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05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 on DAQ</a:t>
            </a:r>
          </a:p>
          <a:p>
            <a:r>
              <a:rPr lang="en-US" dirty="0" smtClean="0"/>
              <a:t>Turn on cold water</a:t>
            </a:r>
          </a:p>
          <a:p>
            <a:r>
              <a:rPr lang="en-US" dirty="0" smtClean="0"/>
              <a:t>Trap hot water</a:t>
            </a:r>
          </a:p>
          <a:p>
            <a:r>
              <a:rPr lang="en-US" dirty="0" smtClean="0"/>
              <a:t>Let system reach steady state</a:t>
            </a:r>
          </a:p>
          <a:p>
            <a:r>
              <a:rPr lang="en-US" dirty="0" smtClean="0"/>
              <a:t>Let cold water flow through both sides</a:t>
            </a:r>
          </a:p>
          <a:p>
            <a:r>
              <a:rPr lang="en-US" dirty="0" smtClean="0"/>
              <a:t>Wait!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330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Thermal Conductivity</vt:lpstr>
      <vt:lpstr>Overview</vt:lpstr>
      <vt:lpstr>Introduction</vt:lpstr>
      <vt:lpstr>Metal with Temperature Gradient</vt:lpstr>
      <vt:lpstr>Thermocouples</vt:lpstr>
      <vt:lpstr>Heat Transfer</vt:lpstr>
      <vt:lpstr>Heat Equation</vt:lpstr>
      <vt:lpstr>Experimental Setup</vt:lpstr>
      <vt:lpstr>Experimental Procedure</vt:lpstr>
      <vt:lpstr>Slide 10</vt:lpstr>
      <vt:lpstr>Slide 11</vt:lpstr>
      <vt:lpstr>Slide 12</vt:lpstr>
      <vt:lpstr>Slide 13</vt:lpstr>
      <vt:lpstr>Corrections to Experimental Data</vt:lpstr>
      <vt:lpstr>Conclusions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Dan</dc:creator>
  <cp:lastModifiedBy>Dan</cp:lastModifiedBy>
  <cp:revision>23</cp:revision>
  <dcterms:created xsi:type="dcterms:W3CDTF">2013-02-19T06:41:54Z</dcterms:created>
  <dcterms:modified xsi:type="dcterms:W3CDTF">2013-02-19T17:37:07Z</dcterms:modified>
</cp:coreProperties>
</file>