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Lexend"/>
      <p:regular r:id="rId37"/>
      <p:bold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EA14E9-6396-46B9-9052-98E22CE59666}">
  <a:tblStyle styleId="{57EA14E9-6396-46B9-9052-98E22CE59666}"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Lexend-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Lexen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 name="Google Shape;50;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77942b938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377942b9387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77b01b13f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377b01b13f8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77942b938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377942b9387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77942b938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377942b9387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77b01b13f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377b01b13f8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77942b938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77942b938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77942b938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77942b938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77b01b13f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377b01b13f8_0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77b01b13f8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377b01b13f8_0_3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77b01b13f8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g377b01b13f8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77b01b13f8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377b01b13f8_0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77942b93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77942b93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77942b938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77942b938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77942b9387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377942b9387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322375" y="205987"/>
            <a:ext cx="8229600" cy="483300"/>
          </a:xfrm>
          <a:prstGeom prst="rect">
            <a:avLst/>
          </a:prstGeom>
          <a:noFill/>
          <a:ln>
            <a:noFill/>
          </a:ln>
        </p:spPr>
        <p:txBody>
          <a:bodyPr anchorCtr="0" anchor="t" bIns="45700" lIns="91425" spcFirstLastPara="1" rIns="91425" wrap="square" tIns="45700">
            <a:normAutofit/>
          </a:bodyPr>
          <a:lstStyle>
            <a:lvl1pPr lvl="0">
              <a:spcBef>
                <a:spcPts val="0"/>
              </a:spcBef>
              <a:spcAft>
                <a:spcPts val="0"/>
              </a:spcAft>
              <a:buClr>
                <a:schemeClr val="dk1"/>
              </a:buClr>
              <a:buSzPts val="2400"/>
              <a:buNone/>
              <a:defRPr sz="2400"/>
            </a:lvl1pPr>
            <a:lvl2pPr lvl="1">
              <a:spcBef>
                <a:spcPts val="0"/>
              </a:spcBef>
              <a:spcAft>
                <a:spcPts val="0"/>
              </a:spcAft>
              <a:buSzPts val="2400"/>
              <a:buFont typeface="Lexend"/>
              <a:buNone/>
              <a:defRPr sz="2400">
                <a:latin typeface="Lexend"/>
                <a:ea typeface="Lexend"/>
                <a:cs typeface="Lexend"/>
                <a:sym typeface="Lexend"/>
              </a:defRPr>
            </a:lvl2pPr>
            <a:lvl3pPr lvl="2">
              <a:spcBef>
                <a:spcPts val="0"/>
              </a:spcBef>
              <a:spcAft>
                <a:spcPts val="0"/>
              </a:spcAft>
              <a:buSzPts val="2400"/>
              <a:buFont typeface="Lexend"/>
              <a:buNone/>
              <a:defRPr sz="2400">
                <a:latin typeface="Lexend"/>
                <a:ea typeface="Lexend"/>
                <a:cs typeface="Lexend"/>
                <a:sym typeface="Lexend"/>
              </a:defRPr>
            </a:lvl3pPr>
            <a:lvl4pPr lvl="3">
              <a:spcBef>
                <a:spcPts val="0"/>
              </a:spcBef>
              <a:spcAft>
                <a:spcPts val="0"/>
              </a:spcAft>
              <a:buSzPts val="2400"/>
              <a:buFont typeface="Lexend"/>
              <a:buNone/>
              <a:defRPr sz="2400">
                <a:latin typeface="Lexend"/>
                <a:ea typeface="Lexend"/>
                <a:cs typeface="Lexend"/>
                <a:sym typeface="Lexend"/>
              </a:defRPr>
            </a:lvl4pPr>
            <a:lvl5pPr lvl="4">
              <a:spcBef>
                <a:spcPts val="0"/>
              </a:spcBef>
              <a:spcAft>
                <a:spcPts val="0"/>
              </a:spcAft>
              <a:buSzPts val="2400"/>
              <a:buFont typeface="Lexend"/>
              <a:buNone/>
              <a:defRPr sz="2400">
                <a:latin typeface="Lexend"/>
                <a:ea typeface="Lexend"/>
                <a:cs typeface="Lexend"/>
                <a:sym typeface="Lexend"/>
              </a:defRPr>
            </a:lvl5pPr>
            <a:lvl6pPr lvl="5">
              <a:spcBef>
                <a:spcPts val="0"/>
              </a:spcBef>
              <a:spcAft>
                <a:spcPts val="0"/>
              </a:spcAft>
              <a:buSzPts val="2400"/>
              <a:buFont typeface="Lexend"/>
              <a:buNone/>
              <a:defRPr sz="2400">
                <a:latin typeface="Lexend"/>
                <a:ea typeface="Lexend"/>
                <a:cs typeface="Lexend"/>
                <a:sym typeface="Lexend"/>
              </a:defRPr>
            </a:lvl6pPr>
            <a:lvl7pPr lvl="6">
              <a:spcBef>
                <a:spcPts val="0"/>
              </a:spcBef>
              <a:spcAft>
                <a:spcPts val="0"/>
              </a:spcAft>
              <a:buSzPts val="2400"/>
              <a:buFont typeface="Lexend"/>
              <a:buNone/>
              <a:defRPr sz="2400">
                <a:latin typeface="Lexend"/>
                <a:ea typeface="Lexend"/>
                <a:cs typeface="Lexend"/>
                <a:sym typeface="Lexend"/>
              </a:defRPr>
            </a:lvl7pPr>
            <a:lvl8pPr lvl="7">
              <a:spcBef>
                <a:spcPts val="0"/>
              </a:spcBef>
              <a:spcAft>
                <a:spcPts val="0"/>
              </a:spcAft>
              <a:buSzPts val="2400"/>
              <a:buFont typeface="Lexend"/>
              <a:buNone/>
              <a:defRPr sz="2400">
                <a:latin typeface="Lexend"/>
                <a:ea typeface="Lexend"/>
                <a:cs typeface="Lexend"/>
                <a:sym typeface="Lexend"/>
              </a:defRPr>
            </a:lvl8pPr>
            <a:lvl9pPr lvl="8">
              <a:spcBef>
                <a:spcPts val="0"/>
              </a:spcBef>
              <a:spcAft>
                <a:spcPts val="0"/>
              </a:spcAft>
              <a:buSzPts val="2400"/>
              <a:buFont typeface="Lexend"/>
              <a:buNone/>
              <a:defRPr sz="2400">
                <a:latin typeface="Lexend"/>
                <a:ea typeface="Lexend"/>
                <a:cs typeface="Lexend"/>
                <a:sym typeface="Lexend"/>
              </a:defRPr>
            </a:lvl9pPr>
          </a:lstStyle>
          <a:p/>
        </p:txBody>
      </p:sp>
      <p:sp>
        <p:nvSpPr>
          <p:cNvPr id="13" name="Google Shape;13;p2"/>
          <p:cNvSpPr txBox="1"/>
          <p:nvPr>
            <p:ph idx="1" type="body"/>
          </p:nvPr>
        </p:nvSpPr>
        <p:spPr>
          <a:xfrm>
            <a:off x="294750" y="689275"/>
            <a:ext cx="8554500" cy="3877800"/>
          </a:xfrm>
          <a:prstGeom prst="rect">
            <a:avLst/>
          </a:prstGeom>
          <a:noFill/>
          <a:ln>
            <a:noFill/>
          </a:ln>
        </p:spPr>
        <p:txBody>
          <a:bodyPr anchorCtr="0" anchor="t" bIns="45700" lIns="91425" spcFirstLastPara="1" rIns="91425" wrap="square" tIns="45700">
            <a:normAutofit/>
          </a:bodyPr>
          <a:lstStyle>
            <a:lvl1pPr indent="-285750" lvl="0" marL="457200" algn="l">
              <a:spcBef>
                <a:spcPts val="360"/>
              </a:spcBef>
              <a:spcAft>
                <a:spcPts val="0"/>
              </a:spcAft>
              <a:buClr>
                <a:schemeClr val="dk1"/>
              </a:buClr>
              <a:buSzPts val="900"/>
              <a:buFont typeface="Lexend"/>
              <a:buChar char="•"/>
              <a:defRPr sz="1700">
                <a:latin typeface="Lexend"/>
                <a:ea typeface="Lexend"/>
                <a:cs typeface="Lexend"/>
                <a:sym typeface="Lexend"/>
              </a:defRPr>
            </a:lvl1pPr>
            <a:lvl2pPr indent="-304800" lvl="1" marL="914400" algn="l">
              <a:spcBef>
                <a:spcPts val="360"/>
              </a:spcBef>
              <a:spcAft>
                <a:spcPts val="0"/>
              </a:spcAft>
              <a:buClr>
                <a:schemeClr val="dk1"/>
              </a:buClr>
              <a:buSzPts val="1200"/>
              <a:buFont typeface="Lexend"/>
              <a:buChar char="–"/>
              <a:defRPr sz="1500">
                <a:latin typeface="Lexend"/>
                <a:ea typeface="Lexend"/>
                <a:cs typeface="Lexend"/>
                <a:sym typeface="Lexend"/>
              </a:defRPr>
            </a:lvl2pPr>
            <a:lvl3pPr indent="-317500" lvl="2" marL="1371600" algn="l">
              <a:spcBef>
                <a:spcPts val="360"/>
              </a:spcBef>
              <a:spcAft>
                <a:spcPts val="0"/>
              </a:spcAft>
              <a:buClr>
                <a:schemeClr val="dk1"/>
              </a:buClr>
              <a:buSzPts val="1400"/>
              <a:buFont typeface="Lexend"/>
              <a:buChar char="•"/>
              <a:defRPr>
                <a:latin typeface="Lexend"/>
                <a:ea typeface="Lexend"/>
                <a:cs typeface="Lexend"/>
                <a:sym typeface="Lexend"/>
              </a:defRPr>
            </a:lvl3pPr>
            <a:lvl4pPr indent="-317500" lvl="3" marL="1828800" algn="l">
              <a:spcBef>
                <a:spcPts val="360"/>
              </a:spcBef>
              <a:spcAft>
                <a:spcPts val="0"/>
              </a:spcAft>
              <a:buClr>
                <a:schemeClr val="dk1"/>
              </a:buClr>
              <a:buSzPts val="1400"/>
              <a:buFont typeface="Lexend"/>
              <a:buChar char="–"/>
              <a:defRPr>
                <a:latin typeface="Lexend"/>
                <a:ea typeface="Lexend"/>
                <a:cs typeface="Lexend"/>
                <a:sym typeface="Lexend"/>
              </a:defRPr>
            </a:lvl4pPr>
            <a:lvl5pPr indent="-317500" lvl="4" marL="2286000" algn="l">
              <a:spcBef>
                <a:spcPts val="360"/>
              </a:spcBef>
              <a:spcAft>
                <a:spcPts val="0"/>
              </a:spcAft>
              <a:buClr>
                <a:schemeClr val="dk1"/>
              </a:buClr>
              <a:buSzPts val="1400"/>
              <a:buFont typeface="Lexend"/>
              <a:buChar char="»"/>
              <a:defRPr>
                <a:latin typeface="Lexend"/>
                <a:ea typeface="Lexend"/>
                <a:cs typeface="Lexend"/>
                <a:sym typeface="Lexend"/>
              </a:defRPr>
            </a:lvl5pPr>
            <a:lvl6pPr indent="-317500" lvl="5" marL="2743200" algn="l">
              <a:spcBef>
                <a:spcPts val="360"/>
              </a:spcBef>
              <a:spcAft>
                <a:spcPts val="0"/>
              </a:spcAft>
              <a:buClr>
                <a:schemeClr val="dk1"/>
              </a:buClr>
              <a:buSzPts val="1400"/>
              <a:buFont typeface="Lexend"/>
              <a:buChar char="•"/>
              <a:defRPr>
                <a:latin typeface="Lexend"/>
                <a:ea typeface="Lexend"/>
                <a:cs typeface="Lexend"/>
                <a:sym typeface="Lexend"/>
              </a:defRPr>
            </a:lvl6pPr>
            <a:lvl7pPr indent="-317500" lvl="6" marL="3200400" algn="l">
              <a:spcBef>
                <a:spcPts val="360"/>
              </a:spcBef>
              <a:spcAft>
                <a:spcPts val="0"/>
              </a:spcAft>
              <a:buClr>
                <a:schemeClr val="dk1"/>
              </a:buClr>
              <a:buSzPts val="1400"/>
              <a:buFont typeface="Lexend"/>
              <a:buChar char="•"/>
              <a:defRPr>
                <a:latin typeface="Lexend"/>
                <a:ea typeface="Lexend"/>
                <a:cs typeface="Lexend"/>
                <a:sym typeface="Lexend"/>
              </a:defRPr>
            </a:lvl7pPr>
            <a:lvl8pPr indent="-317500" lvl="7" marL="3657600" algn="l">
              <a:spcBef>
                <a:spcPts val="360"/>
              </a:spcBef>
              <a:spcAft>
                <a:spcPts val="0"/>
              </a:spcAft>
              <a:buClr>
                <a:schemeClr val="dk1"/>
              </a:buClr>
              <a:buSzPts val="1400"/>
              <a:buFont typeface="Lexend"/>
              <a:buChar char="•"/>
              <a:defRPr>
                <a:latin typeface="Lexend"/>
                <a:ea typeface="Lexend"/>
                <a:cs typeface="Lexend"/>
                <a:sym typeface="Lexend"/>
              </a:defRPr>
            </a:lvl8pPr>
            <a:lvl9pPr indent="-317500" lvl="8" marL="4114800" algn="l">
              <a:spcBef>
                <a:spcPts val="360"/>
              </a:spcBef>
              <a:spcAft>
                <a:spcPts val="0"/>
              </a:spcAft>
              <a:buClr>
                <a:schemeClr val="dk1"/>
              </a:buClr>
              <a:buSzPts val="1400"/>
              <a:buFont typeface="Lexend"/>
              <a:buChar char="•"/>
              <a:defRPr>
                <a:latin typeface="Lexend"/>
                <a:ea typeface="Lexend"/>
                <a:cs typeface="Lexend"/>
                <a:sym typeface="Lexend"/>
              </a:defRPr>
            </a:lvl9pPr>
          </a:lstStyle>
          <a:p/>
        </p:txBody>
      </p:sp>
      <p:sp>
        <p:nvSpPr>
          <p:cNvPr id="14" name="Google Shape;14;p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400"/>
              <a:buFont typeface="Lexend"/>
              <a:buNone/>
              <a:defRPr sz="3100">
                <a:latin typeface="Lexend"/>
                <a:ea typeface="Lexend"/>
                <a:cs typeface="Lexend"/>
                <a:sym typeface="Lexend"/>
              </a:defRPr>
            </a:lvl1pPr>
            <a:lvl2pPr lvl="1">
              <a:spcBef>
                <a:spcPts val="0"/>
              </a:spcBef>
              <a:spcAft>
                <a:spcPts val="0"/>
              </a:spcAft>
              <a:buSzPts val="1400"/>
              <a:buFont typeface="Lexend"/>
              <a:buNone/>
              <a:defRPr>
                <a:latin typeface="Lexend"/>
                <a:ea typeface="Lexend"/>
                <a:cs typeface="Lexend"/>
                <a:sym typeface="Lexend"/>
              </a:defRPr>
            </a:lvl2pPr>
            <a:lvl3pPr lvl="2">
              <a:spcBef>
                <a:spcPts val="0"/>
              </a:spcBef>
              <a:spcAft>
                <a:spcPts val="0"/>
              </a:spcAft>
              <a:buSzPts val="1400"/>
              <a:buFont typeface="Lexend"/>
              <a:buNone/>
              <a:defRPr>
                <a:latin typeface="Lexend"/>
                <a:ea typeface="Lexend"/>
                <a:cs typeface="Lexend"/>
                <a:sym typeface="Lexend"/>
              </a:defRPr>
            </a:lvl3pPr>
            <a:lvl4pPr lvl="3">
              <a:spcBef>
                <a:spcPts val="0"/>
              </a:spcBef>
              <a:spcAft>
                <a:spcPts val="0"/>
              </a:spcAft>
              <a:buSzPts val="1400"/>
              <a:buFont typeface="Lexend"/>
              <a:buNone/>
              <a:defRPr>
                <a:latin typeface="Lexend"/>
                <a:ea typeface="Lexend"/>
                <a:cs typeface="Lexend"/>
                <a:sym typeface="Lexend"/>
              </a:defRPr>
            </a:lvl4pPr>
            <a:lvl5pPr lvl="4">
              <a:spcBef>
                <a:spcPts val="0"/>
              </a:spcBef>
              <a:spcAft>
                <a:spcPts val="0"/>
              </a:spcAft>
              <a:buSzPts val="1400"/>
              <a:buFont typeface="Lexend"/>
              <a:buNone/>
              <a:defRPr>
                <a:latin typeface="Lexend"/>
                <a:ea typeface="Lexend"/>
                <a:cs typeface="Lexend"/>
                <a:sym typeface="Lexend"/>
              </a:defRPr>
            </a:lvl5pPr>
            <a:lvl6pPr lvl="5">
              <a:spcBef>
                <a:spcPts val="0"/>
              </a:spcBef>
              <a:spcAft>
                <a:spcPts val="0"/>
              </a:spcAft>
              <a:buSzPts val="1400"/>
              <a:buFont typeface="Lexend"/>
              <a:buNone/>
              <a:defRPr>
                <a:latin typeface="Lexend"/>
                <a:ea typeface="Lexend"/>
                <a:cs typeface="Lexend"/>
                <a:sym typeface="Lexend"/>
              </a:defRPr>
            </a:lvl6pPr>
            <a:lvl7pPr lvl="6">
              <a:spcBef>
                <a:spcPts val="0"/>
              </a:spcBef>
              <a:spcAft>
                <a:spcPts val="0"/>
              </a:spcAft>
              <a:buSzPts val="1400"/>
              <a:buFont typeface="Lexend"/>
              <a:buNone/>
              <a:defRPr>
                <a:latin typeface="Lexend"/>
                <a:ea typeface="Lexend"/>
                <a:cs typeface="Lexend"/>
                <a:sym typeface="Lexend"/>
              </a:defRPr>
            </a:lvl7pPr>
            <a:lvl8pPr lvl="7">
              <a:spcBef>
                <a:spcPts val="0"/>
              </a:spcBef>
              <a:spcAft>
                <a:spcPts val="0"/>
              </a:spcAft>
              <a:buSzPts val="1400"/>
              <a:buFont typeface="Lexend"/>
              <a:buNone/>
              <a:defRPr>
                <a:latin typeface="Lexend"/>
                <a:ea typeface="Lexend"/>
                <a:cs typeface="Lexend"/>
                <a:sym typeface="Lexend"/>
              </a:defRPr>
            </a:lvl8pPr>
            <a:lvl9pPr lvl="8">
              <a:spcBef>
                <a:spcPts val="0"/>
              </a:spcBef>
              <a:spcAft>
                <a:spcPts val="0"/>
              </a:spcAft>
              <a:buSzPts val="1400"/>
              <a:buFont typeface="Lexend"/>
              <a:buNone/>
              <a:defRPr>
                <a:latin typeface="Lexend"/>
                <a:ea typeface="Lexend"/>
                <a:cs typeface="Lexend"/>
                <a:sym typeface="Lexend"/>
              </a:defRPr>
            </a:lvl9pPr>
          </a:lstStyle>
          <a:p/>
        </p:txBody>
      </p:sp>
      <p:sp>
        <p:nvSpPr>
          <p:cNvPr id="19" name="Google Shape;19;p3"/>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434343"/>
              </a:buClr>
              <a:buSzPts val="3200"/>
              <a:buNone/>
              <a:defRPr>
                <a:solidFill>
                  <a:srgbClr val="434343"/>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b"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457200" y="205976"/>
            <a:ext cx="8229600" cy="453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336550" lvl="0" marL="457200" algn="l">
              <a:spcBef>
                <a:spcPts val="560"/>
              </a:spcBef>
              <a:spcAft>
                <a:spcPts val="0"/>
              </a:spcAft>
              <a:buClr>
                <a:schemeClr val="dk1"/>
              </a:buClr>
              <a:buSzPts val="1700"/>
              <a:buChar char="•"/>
              <a:defRPr/>
            </a:lvl1pPr>
            <a:lvl2pPr indent="-323850" lvl="1" marL="914400" algn="l">
              <a:spcBef>
                <a:spcPts val="480"/>
              </a:spcBef>
              <a:spcAft>
                <a:spcPts val="0"/>
              </a:spcAft>
              <a:buClr>
                <a:schemeClr val="dk1"/>
              </a:buClr>
              <a:buSzPts val="1500"/>
              <a:buChar char="–"/>
              <a:defRPr/>
            </a:lvl2pPr>
            <a:lvl3pPr indent="-317500" lvl="2" marL="1371600" algn="l">
              <a:spcBef>
                <a:spcPts val="400"/>
              </a:spcBef>
              <a:spcAft>
                <a:spcPts val="0"/>
              </a:spcAft>
              <a:buClr>
                <a:schemeClr val="dk1"/>
              </a:buClr>
              <a:buSzPts val="1400"/>
              <a:buChar char="•"/>
              <a:defRPr/>
            </a:lvl3pPr>
            <a:lvl4pPr indent="-317500" lvl="3" marL="1828800" algn="l">
              <a:spcBef>
                <a:spcPts val="360"/>
              </a:spcBef>
              <a:spcAft>
                <a:spcPts val="0"/>
              </a:spcAft>
              <a:buClr>
                <a:schemeClr val="dk1"/>
              </a:buClr>
              <a:buSzPts val="1400"/>
              <a:buChar char="–"/>
              <a:defRPr/>
            </a:lvl4pPr>
            <a:lvl5pPr indent="-317500" lvl="4" marL="2286000" algn="l">
              <a:spcBef>
                <a:spcPts val="360"/>
              </a:spcBef>
              <a:spcAft>
                <a:spcPts val="0"/>
              </a:spcAft>
              <a:buClr>
                <a:schemeClr val="dk1"/>
              </a:buClr>
              <a:buSzPts val="1400"/>
              <a:buChar char="»"/>
              <a:defRPr/>
            </a:lvl5pPr>
            <a:lvl6pPr indent="-317500" lvl="5" marL="2743200" algn="l">
              <a:spcBef>
                <a:spcPts val="360"/>
              </a:spcBef>
              <a:spcAft>
                <a:spcPts val="0"/>
              </a:spcAft>
              <a:buClr>
                <a:schemeClr val="dk1"/>
              </a:buClr>
              <a:buSzPts val="1400"/>
              <a:buChar char="•"/>
              <a:defRPr/>
            </a:lvl6pPr>
            <a:lvl7pPr indent="-317500" lvl="6" marL="3200400" algn="l">
              <a:spcBef>
                <a:spcPts val="360"/>
              </a:spcBef>
              <a:spcAft>
                <a:spcPts val="0"/>
              </a:spcAft>
              <a:buClr>
                <a:schemeClr val="dk1"/>
              </a:buClr>
              <a:buSzPts val="1400"/>
              <a:buChar char="•"/>
              <a:defRPr/>
            </a:lvl7pPr>
            <a:lvl8pPr indent="-317500" lvl="7" marL="3657600" algn="l">
              <a:spcBef>
                <a:spcPts val="360"/>
              </a:spcBef>
              <a:spcAft>
                <a:spcPts val="0"/>
              </a:spcAft>
              <a:buClr>
                <a:schemeClr val="dk1"/>
              </a:buClr>
              <a:buSzPts val="1400"/>
              <a:buChar char="•"/>
              <a:defRPr/>
            </a:lvl8pPr>
            <a:lvl9pPr indent="-317500" lvl="8" marL="4114800" algn="l">
              <a:spcBef>
                <a:spcPts val="360"/>
              </a:spcBef>
              <a:spcAft>
                <a:spcPts val="0"/>
              </a:spcAft>
              <a:buClr>
                <a:schemeClr val="dk1"/>
              </a:buClr>
              <a:buSzPts val="1400"/>
              <a:buChar char="•"/>
              <a:defRPr/>
            </a:lvl9pPr>
          </a:lstStyle>
          <a:p/>
        </p:txBody>
      </p:sp>
      <p:sp>
        <p:nvSpPr>
          <p:cNvPr id="26" name="Google Shape;26;p4"/>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336550" lvl="0" marL="457200" algn="l">
              <a:spcBef>
                <a:spcPts val="560"/>
              </a:spcBef>
              <a:spcAft>
                <a:spcPts val="0"/>
              </a:spcAft>
              <a:buClr>
                <a:schemeClr val="dk1"/>
              </a:buClr>
              <a:buSzPts val="1700"/>
              <a:buChar char="•"/>
              <a:defRPr/>
            </a:lvl1pPr>
            <a:lvl2pPr indent="-323850" lvl="1" marL="914400" algn="l">
              <a:spcBef>
                <a:spcPts val="480"/>
              </a:spcBef>
              <a:spcAft>
                <a:spcPts val="0"/>
              </a:spcAft>
              <a:buClr>
                <a:schemeClr val="dk1"/>
              </a:buClr>
              <a:buSzPts val="1500"/>
              <a:buChar char="–"/>
              <a:defRPr/>
            </a:lvl2pPr>
            <a:lvl3pPr indent="-317500" lvl="2" marL="1371600" algn="l">
              <a:spcBef>
                <a:spcPts val="400"/>
              </a:spcBef>
              <a:spcAft>
                <a:spcPts val="0"/>
              </a:spcAft>
              <a:buClr>
                <a:schemeClr val="dk1"/>
              </a:buClr>
              <a:buSzPts val="1400"/>
              <a:buChar char="•"/>
              <a:defRPr/>
            </a:lvl3pPr>
            <a:lvl4pPr indent="-317500" lvl="3" marL="1828800" algn="l">
              <a:spcBef>
                <a:spcPts val="360"/>
              </a:spcBef>
              <a:spcAft>
                <a:spcPts val="0"/>
              </a:spcAft>
              <a:buClr>
                <a:schemeClr val="dk1"/>
              </a:buClr>
              <a:buSzPts val="1400"/>
              <a:buChar char="–"/>
              <a:defRPr/>
            </a:lvl4pPr>
            <a:lvl5pPr indent="-317500" lvl="4" marL="2286000" algn="l">
              <a:spcBef>
                <a:spcPts val="360"/>
              </a:spcBef>
              <a:spcAft>
                <a:spcPts val="0"/>
              </a:spcAft>
              <a:buClr>
                <a:schemeClr val="dk1"/>
              </a:buClr>
              <a:buSzPts val="1400"/>
              <a:buChar char="»"/>
              <a:defRPr/>
            </a:lvl5pPr>
            <a:lvl6pPr indent="-317500" lvl="5" marL="2743200" algn="l">
              <a:spcBef>
                <a:spcPts val="360"/>
              </a:spcBef>
              <a:spcAft>
                <a:spcPts val="0"/>
              </a:spcAft>
              <a:buClr>
                <a:schemeClr val="dk1"/>
              </a:buClr>
              <a:buSzPts val="1400"/>
              <a:buChar char="•"/>
              <a:defRPr/>
            </a:lvl6pPr>
            <a:lvl7pPr indent="-317500" lvl="6" marL="3200400" algn="l">
              <a:spcBef>
                <a:spcPts val="360"/>
              </a:spcBef>
              <a:spcAft>
                <a:spcPts val="0"/>
              </a:spcAft>
              <a:buClr>
                <a:schemeClr val="dk1"/>
              </a:buClr>
              <a:buSzPts val="1400"/>
              <a:buChar char="•"/>
              <a:defRPr/>
            </a:lvl7pPr>
            <a:lvl8pPr indent="-317500" lvl="7" marL="3657600" algn="l">
              <a:spcBef>
                <a:spcPts val="360"/>
              </a:spcBef>
              <a:spcAft>
                <a:spcPts val="0"/>
              </a:spcAft>
              <a:buClr>
                <a:schemeClr val="dk1"/>
              </a:buClr>
              <a:buSzPts val="1400"/>
              <a:buChar char="•"/>
              <a:defRPr/>
            </a:lvl8pPr>
            <a:lvl9pPr indent="-317500" lvl="8" marL="4114800" algn="l">
              <a:spcBef>
                <a:spcPts val="360"/>
              </a:spcBef>
              <a:spcAft>
                <a:spcPts val="0"/>
              </a:spcAft>
              <a:buClr>
                <a:schemeClr val="dk1"/>
              </a:buClr>
              <a:buSzPts val="1400"/>
              <a:buChar char="•"/>
              <a:defRPr/>
            </a:lvl9pPr>
          </a:lstStyle>
          <a:p/>
        </p:txBody>
      </p:sp>
      <p:sp>
        <p:nvSpPr>
          <p:cNvPr id="27" name="Google Shape;27;p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5"/>
          <p:cNvSpPr txBox="1"/>
          <p:nvPr>
            <p:ph type="title"/>
          </p:nvPr>
        </p:nvSpPr>
        <p:spPr>
          <a:xfrm>
            <a:off x="457200" y="205976"/>
            <a:ext cx="8229600" cy="453900"/>
          </a:xfrm>
          <a:prstGeom prst="rect">
            <a:avLst/>
          </a:prstGeom>
          <a:noFill/>
          <a:ln>
            <a:noFill/>
          </a:ln>
        </p:spPr>
        <p:txBody>
          <a:bodyPr anchorCtr="0" anchor="ctr" bIns="45700" lIns="91425" spcFirstLastPara="1" rIns="91425" wrap="square" tIns="45700">
            <a:normAutofit/>
          </a:bodyPr>
          <a:lstStyle>
            <a:lvl1pPr lvl="0">
              <a:spcBef>
                <a:spcPts val="0"/>
              </a:spcBef>
              <a:spcAft>
                <a:spcPts val="0"/>
              </a:spcAft>
              <a:buClr>
                <a:schemeClr val="dk1"/>
              </a:buClr>
              <a:buSzPts val="1300"/>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7"/>
          <p:cNvSpPr txBox="1"/>
          <p:nvPr>
            <p:ph type="title"/>
          </p:nvPr>
        </p:nvSpPr>
        <p:spPr>
          <a:xfrm>
            <a:off x="311700" y="254900"/>
            <a:ext cx="8520600" cy="572700"/>
          </a:xfrm>
          <a:prstGeom prst="rect">
            <a:avLst/>
          </a:prstGeom>
        </p:spPr>
        <p:txBody>
          <a:bodyPr anchorCtr="0" anchor="t" bIns="45700" lIns="91425" spcFirstLastPara="1" rIns="91425" wrap="square" tIns="45700">
            <a:normAutofit/>
          </a:bodyPr>
          <a:lstStyle>
            <a:lvl1pPr lvl="0">
              <a:spcBef>
                <a:spcPts val="0"/>
              </a:spcBef>
              <a:spcAft>
                <a:spcPts val="0"/>
              </a:spcAft>
              <a:buSzPts val="2400"/>
              <a:buNone/>
              <a:defRPr/>
            </a:lvl1pPr>
            <a:lvl2pPr lvl="1">
              <a:spcBef>
                <a:spcPts val="0"/>
              </a:spcBef>
              <a:spcAft>
                <a:spcPts val="0"/>
              </a:spcAft>
              <a:buSzPts val="1400"/>
              <a:buFont typeface="Lexend"/>
              <a:buNone/>
              <a:defRPr>
                <a:latin typeface="Lexend"/>
                <a:ea typeface="Lexend"/>
                <a:cs typeface="Lexend"/>
                <a:sym typeface="Lexend"/>
              </a:defRPr>
            </a:lvl2pPr>
            <a:lvl3pPr lvl="2">
              <a:spcBef>
                <a:spcPts val="0"/>
              </a:spcBef>
              <a:spcAft>
                <a:spcPts val="0"/>
              </a:spcAft>
              <a:buSzPts val="1400"/>
              <a:buFont typeface="Lexend"/>
              <a:buNone/>
              <a:defRPr>
                <a:latin typeface="Lexend"/>
                <a:ea typeface="Lexend"/>
                <a:cs typeface="Lexend"/>
                <a:sym typeface="Lexend"/>
              </a:defRPr>
            </a:lvl3pPr>
            <a:lvl4pPr lvl="3">
              <a:spcBef>
                <a:spcPts val="0"/>
              </a:spcBef>
              <a:spcAft>
                <a:spcPts val="0"/>
              </a:spcAft>
              <a:buSzPts val="1400"/>
              <a:buFont typeface="Lexend"/>
              <a:buNone/>
              <a:defRPr>
                <a:latin typeface="Lexend"/>
                <a:ea typeface="Lexend"/>
                <a:cs typeface="Lexend"/>
                <a:sym typeface="Lexend"/>
              </a:defRPr>
            </a:lvl4pPr>
            <a:lvl5pPr lvl="4">
              <a:spcBef>
                <a:spcPts val="0"/>
              </a:spcBef>
              <a:spcAft>
                <a:spcPts val="0"/>
              </a:spcAft>
              <a:buSzPts val="1400"/>
              <a:buFont typeface="Lexend"/>
              <a:buNone/>
              <a:defRPr>
                <a:latin typeface="Lexend"/>
                <a:ea typeface="Lexend"/>
                <a:cs typeface="Lexend"/>
                <a:sym typeface="Lexend"/>
              </a:defRPr>
            </a:lvl5pPr>
            <a:lvl6pPr lvl="5">
              <a:spcBef>
                <a:spcPts val="0"/>
              </a:spcBef>
              <a:spcAft>
                <a:spcPts val="0"/>
              </a:spcAft>
              <a:buSzPts val="1400"/>
              <a:buFont typeface="Lexend"/>
              <a:buNone/>
              <a:defRPr>
                <a:latin typeface="Lexend"/>
                <a:ea typeface="Lexend"/>
                <a:cs typeface="Lexend"/>
                <a:sym typeface="Lexend"/>
              </a:defRPr>
            </a:lvl6pPr>
            <a:lvl7pPr lvl="6">
              <a:spcBef>
                <a:spcPts val="0"/>
              </a:spcBef>
              <a:spcAft>
                <a:spcPts val="0"/>
              </a:spcAft>
              <a:buSzPts val="1400"/>
              <a:buFont typeface="Lexend"/>
              <a:buNone/>
              <a:defRPr>
                <a:latin typeface="Lexend"/>
                <a:ea typeface="Lexend"/>
                <a:cs typeface="Lexend"/>
                <a:sym typeface="Lexend"/>
              </a:defRPr>
            </a:lvl7pPr>
            <a:lvl8pPr lvl="7">
              <a:spcBef>
                <a:spcPts val="0"/>
              </a:spcBef>
              <a:spcAft>
                <a:spcPts val="0"/>
              </a:spcAft>
              <a:buSzPts val="1400"/>
              <a:buFont typeface="Lexend"/>
              <a:buNone/>
              <a:defRPr>
                <a:latin typeface="Lexend"/>
                <a:ea typeface="Lexend"/>
                <a:cs typeface="Lexend"/>
                <a:sym typeface="Lexend"/>
              </a:defRPr>
            </a:lvl8pPr>
            <a:lvl9pPr lvl="8">
              <a:spcBef>
                <a:spcPts val="0"/>
              </a:spcBef>
              <a:spcAft>
                <a:spcPts val="0"/>
              </a:spcAft>
              <a:buSzPts val="1400"/>
              <a:buFont typeface="Lexend"/>
              <a:buNone/>
              <a:defRPr>
                <a:latin typeface="Lexend"/>
                <a:ea typeface="Lexend"/>
                <a:cs typeface="Lexend"/>
                <a:sym typeface="Lexend"/>
              </a:defRPr>
            </a:lvl9pPr>
          </a:lstStyle>
          <a:p/>
        </p:txBody>
      </p:sp>
      <p:sp>
        <p:nvSpPr>
          <p:cNvPr id="41" name="Google Shape;41;p7"/>
          <p:cNvSpPr txBox="1"/>
          <p:nvPr>
            <p:ph idx="1" type="body"/>
          </p:nvPr>
        </p:nvSpPr>
        <p:spPr>
          <a:xfrm>
            <a:off x="311700" y="863550"/>
            <a:ext cx="8520600" cy="3842700"/>
          </a:xfrm>
          <a:prstGeom prst="rect">
            <a:avLst/>
          </a:prstGeom>
        </p:spPr>
        <p:txBody>
          <a:bodyPr anchorCtr="0" anchor="t" bIns="45700" lIns="91425" spcFirstLastPara="1" rIns="91425" wrap="square" tIns="45700">
            <a:normAutofit/>
          </a:bodyPr>
          <a:lstStyle>
            <a:lvl1pPr indent="-336550" lvl="0" marL="457200">
              <a:spcBef>
                <a:spcPts val="640"/>
              </a:spcBef>
              <a:spcAft>
                <a:spcPts val="0"/>
              </a:spcAft>
              <a:buSzPts val="1700"/>
              <a:buChar char="•"/>
              <a:defRPr sz="1700"/>
            </a:lvl1pPr>
            <a:lvl2pPr indent="-323850" lvl="1" marL="914400">
              <a:spcBef>
                <a:spcPts val="560"/>
              </a:spcBef>
              <a:spcAft>
                <a:spcPts val="0"/>
              </a:spcAft>
              <a:buSzPts val="1500"/>
              <a:buChar char="–"/>
              <a:defRPr sz="1500"/>
            </a:lvl2pPr>
            <a:lvl3pPr indent="-317500" lvl="2" marL="1371600">
              <a:spcBef>
                <a:spcPts val="480"/>
              </a:spcBef>
              <a:spcAft>
                <a:spcPts val="0"/>
              </a:spcAft>
              <a:buSzPts val="1400"/>
              <a:buChar char="•"/>
              <a:defRPr/>
            </a:lvl3pPr>
            <a:lvl4pPr indent="-317500" lvl="3" marL="1828800">
              <a:spcBef>
                <a:spcPts val="400"/>
              </a:spcBef>
              <a:spcAft>
                <a:spcPts val="0"/>
              </a:spcAft>
              <a:buSzPts val="1400"/>
              <a:buChar char="–"/>
              <a:defRPr/>
            </a:lvl4pPr>
            <a:lvl5pPr indent="-317500" lvl="4" marL="2286000">
              <a:spcBef>
                <a:spcPts val="400"/>
              </a:spcBef>
              <a:spcAft>
                <a:spcPts val="0"/>
              </a:spcAft>
              <a:buSzPts val="1400"/>
              <a:buChar char="»"/>
              <a:defRPr/>
            </a:lvl5pPr>
            <a:lvl6pPr indent="-317500" lvl="5" marL="2743200">
              <a:spcBef>
                <a:spcPts val="400"/>
              </a:spcBef>
              <a:spcAft>
                <a:spcPts val="0"/>
              </a:spcAft>
              <a:buSzPts val="1400"/>
              <a:buChar char="•"/>
              <a:defRPr/>
            </a:lvl6pPr>
            <a:lvl7pPr indent="-317500" lvl="6" marL="3200400">
              <a:spcBef>
                <a:spcPts val="400"/>
              </a:spcBef>
              <a:spcAft>
                <a:spcPts val="0"/>
              </a:spcAft>
              <a:buSzPts val="1400"/>
              <a:buChar char="•"/>
              <a:defRPr/>
            </a:lvl7pPr>
            <a:lvl8pPr indent="-317500" lvl="7" marL="3657600">
              <a:spcBef>
                <a:spcPts val="400"/>
              </a:spcBef>
              <a:spcAft>
                <a:spcPts val="0"/>
              </a:spcAft>
              <a:buSzPts val="1400"/>
              <a:buChar char="•"/>
              <a:defRPr/>
            </a:lvl8pPr>
            <a:lvl9pPr indent="-317500" lvl="8" marL="4114800">
              <a:spcBef>
                <a:spcPts val="400"/>
              </a:spcBef>
              <a:spcAft>
                <a:spcPts val="0"/>
              </a:spcAft>
              <a:buSzPts val="1400"/>
              <a:buChar char="•"/>
              <a:defRPr/>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6" name="Google Shape;46;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7" name="Google Shape;4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6"/>
            <a:ext cx="8229600" cy="453900"/>
          </a:xfrm>
          <a:prstGeom prst="rect">
            <a:avLst/>
          </a:prstGeom>
          <a:noFill/>
          <a:ln>
            <a:noFill/>
          </a:ln>
        </p:spPr>
        <p:txBody>
          <a:bodyPr anchorCtr="0" anchor="t" bIns="45700" lIns="91425" spcFirstLastPara="1" rIns="91425" wrap="square" tIns="45700">
            <a:normAutofit/>
          </a:bodyPr>
          <a:lstStyle>
            <a:lvl1pPr lvl="0" marR="0">
              <a:spcBef>
                <a:spcPts val="0"/>
              </a:spcBef>
              <a:spcAft>
                <a:spcPts val="0"/>
              </a:spcAft>
              <a:buClr>
                <a:srgbClr val="434343"/>
              </a:buClr>
              <a:buSzPts val="2400"/>
              <a:buFont typeface="Lexend"/>
              <a:buNone/>
              <a:defRPr i="0" sz="2400" u="none" cap="none" strike="noStrike">
                <a:solidFill>
                  <a:srgbClr val="434343"/>
                </a:solidFill>
                <a:latin typeface="Lexend"/>
                <a:ea typeface="Lexend"/>
                <a:cs typeface="Lexend"/>
                <a:sym typeface="Lexe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710664"/>
            <a:ext cx="8229600" cy="3788400"/>
          </a:xfrm>
          <a:prstGeom prst="rect">
            <a:avLst/>
          </a:prstGeom>
          <a:noFill/>
          <a:ln>
            <a:noFill/>
          </a:ln>
        </p:spPr>
        <p:txBody>
          <a:bodyPr anchorCtr="0" anchor="t" bIns="45700" lIns="91425" spcFirstLastPara="1" rIns="91425" wrap="square" tIns="45700">
            <a:normAutofit/>
          </a:bodyPr>
          <a:lstStyle>
            <a:lvl1pPr indent="-336550" lvl="0" marL="457200" marR="0" algn="l">
              <a:spcBef>
                <a:spcPts val="640"/>
              </a:spcBef>
              <a:spcAft>
                <a:spcPts val="0"/>
              </a:spcAft>
              <a:buClr>
                <a:srgbClr val="434343"/>
              </a:buClr>
              <a:buSzPts val="1700"/>
              <a:buFont typeface="Lexend"/>
              <a:buChar char="•"/>
              <a:defRPr i="0" sz="1700" u="none" cap="none" strike="noStrike">
                <a:solidFill>
                  <a:srgbClr val="434343"/>
                </a:solidFill>
                <a:latin typeface="Lexend"/>
                <a:ea typeface="Lexend"/>
                <a:cs typeface="Lexend"/>
                <a:sym typeface="Lexend"/>
              </a:defRPr>
            </a:lvl1pPr>
            <a:lvl2pPr indent="-323850" lvl="1" marL="914400" marR="0" algn="l">
              <a:spcBef>
                <a:spcPts val="560"/>
              </a:spcBef>
              <a:spcAft>
                <a:spcPts val="0"/>
              </a:spcAft>
              <a:buClr>
                <a:srgbClr val="434343"/>
              </a:buClr>
              <a:buSzPts val="1500"/>
              <a:buFont typeface="Lexend"/>
              <a:buChar char="–"/>
              <a:defRPr i="0" sz="1500" u="none" cap="none" strike="noStrike">
                <a:solidFill>
                  <a:srgbClr val="434343"/>
                </a:solidFill>
                <a:latin typeface="Lexend"/>
                <a:ea typeface="Lexend"/>
                <a:cs typeface="Lexend"/>
                <a:sym typeface="Lexend"/>
              </a:defRPr>
            </a:lvl2pPr>
            <a:lvl3pPr indent="-317500" lvl="2" marL="1371600" marR="0" algn="l">
              <a:spcBef>
                <a:spcPts val="480"/>
              </a:spcBef>
              <a:spcAft>
                <a:spcPts val="0"/>
              </a:spcAft>
              <a:buClr>
                <a:srgbClr val="434343"/>
              </a:buClr>
              <a:buSzPts val="1400"/>
              <a:buFont typeface="Lexend"/>
              <a:buChar char="•"/>
              <a:defRPr i="0" u="none" cap="none" strike="noStrike">
                <a:solidFill>
                  <a:srgbClr val="434343"/>
                </a:solidFill>
                <a:latin typeface="Lexend"/>
                <a:ea typeface="Lexend"/>
                <a:cs typeface="Lexend"/>
                <a:sym typeface="Lexend"/>
              </a:defRPr>
            </a:lvl3pPr>
            <a:lvl4pPr indent="-317500" lvl="3" marL="1828800" marR="0" algn="l">
              <a:spcBef>
                <a:spcPts val="400"/>
              </a:spcBef>
              <a:spcAft>
                <a:spcPts val="0"/>
              </a:spcAft>
              <a:buClr>
                <a:srgbClr val="434343"/>
              </a:buClr>
              <a:buSzPts val="1400"/>
              <a:buFont typeface="Lexend"/>
              <a:buChar char="–"/>
              <a:defRPr i="0" u="none" cap="none" strike="noStrike">
                <a:solidFill>
                  <a:srgbClr val="434343"/>
                </a:solidFill>
                <a:latin typeface="Lexend"/>
                <a:ea typeface="Lexend"/>
                <a:cs typeface="Lexend"/>
                <a:sym typeface="Lexend"/>
              </a:defRPr>
            </a:lvl4pPr>
            <a:lvl5pPr indent="-317500" lvl="4" marL="2286000" marR="0" algn="l">
              <a:spcBef>
                <a:spcPts val="400"/>
              </a:spcBef>
              <a:spcAft>
                <a:spcPts val="0"/>
              </a:spcAft>
              <a:buClr>
                <a:srgbClr val="434343"/>
              </a:buClr>
              <a:buSzPts val="1400"/>
              <a:buFont typeface="Lexend"/>
              <a:buChar char="»"/>
              <a:defRPr i="0" u="none" cap="none" strike="noStrike">
                <a:solidFill>
                  <a:srgbClr val="434343"/>
                </a:solidFill>
                <a:latin typeface="Lexend"/>
                <a:ea typeface="Lexend"/>
                <a:cs typeface="Lexend"/>
                <a:sym typeface="Lexend"/>
              </a:defRPr>
            </a:lvl5pPr>
            <a:lvl6pPr indent="-317500" lvl="5" marL="2743200" marR="0" algn="l">
              <a:spcBef>
                <a:spcPts val="400"/>
              </a:spcBef>
              <a:spcAft>
                <a:spcPts val="0"/>
              </a:spcAft>
              <a:buClr>
                <a:srgbClr val="434343"/>
              </a:buClr>
              <a:buSzPts val="1400"/>
              <a:buFont typeface="Lexend"/>
              <a:buChar char="•"/>
              <a:defRPr i="0" u="none" cap="none" strike="noStrike">
                <a:solidFill>
                  <a:srgbClr val="434343"/>
                </a:solidFill>
                <a:latin typeface="Lexend"/>
                <a:ea typeface="Lexend"/>
                <a:cs typeface="Lexend"/>
                <a:sym typeface="Lexend"/>
              </a:defRPr>
            </a:lvl6pPr>
            <a:lvl7pPr indent="-317500" lvl="6" marL="3200400" marR="0" algn="l">
              <a:spcBef>
                <a:spcPts val="400"/>
              </a:spcBef>
              <a:spcAft>
                <a:spcPts val="0"/>
              </a:spcAft>
              <a:buClr>
                <a:srgbClr val="434343"/>
              </a:buClr>
              <a:buSzPts val="1400"/>
              <a:buFont typeface="Lexend"/>
              <a:buChar char="•"/>
              <a:defRPr i="0" u="none" cap="none" strike="noStrike">
                <a:solidFill>
                  <a:srgbClr val="434343"/>
                </a:solidFill>
                <a:latin typeface="Lexend"/>
                <a:ea typeface="Lexend"/>
                <a:cs typeface="Lexend"/>
                <a:sym typeface="Lexend"/>
              </a:defRPr>
            </a:lvl7pPr>
            <a:lvl8pPr indent="-317500" lvl="7" marL="3657600" marR="0" algn="l">
              <a:spcBef>
                <a:spcPts val="400"/>
              </a:spcBef>
              <a:spcAft>
                <a:spcPts val="0"/>
              </a:spcAft>
              <a:buClr>
                <a:srgbClr val="434343"/>
              </a:buClr>
              <a:buSzPts val="1400"/>
              <a:buFont typeface="Lexend"/>
              <a:buChar char="•"/>
              <a:defRPr i="0" u="none" cap="none" strike="noStrike">
                <a:solidFill>
                  <a:srgbClr val="434343"/>
                </a:solidFill>
                <a:latin typeface="Lexend"/>
                <a:ea typeface="Lexend"/>
                <a:cs typeface="Lexend"/>
                <a:sym typeface="Lexend"/>
              </a:defRPr>
            </a:lvl8pPr>
            <a:lvl9pPr indent="-317500" lvl="8" marL="4114800" marR="0" algn="l">
              <a:spcBef>
                <a:spcPts val="400"/>
              </a:spcBef>
              <a:spcAft>
                <a:spcPts val="0"/>
              </a:spcAft>
              <a:buClr>
                <a:srgbClr val="434343"/>
              </a:buClr>
              <a:buSzPts val="1400"/>
              <a:buFont typeface="Lexend"/>
              <a:buChar char="•"/>
              <a:defRPr i="0" u="none" cap="none" strike="noStrike">
                <a:solidFill>
                  <a:srgbClr val="434343"/>
                </a:solidFill>
                <a:latin typeface="Lexend"/>
                <a:ea typeface="Lexend"/>
                <a:cs typeface="Lexend"/>
                <a:sym typeface="Lexend"/>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Calibri"/>
                <a:ea typeface="Calibri"/>
                <a:cs typeface="Calibri"/>
                <a:sym typeface="Calibri"/>
              </a:defRPr>
            </a:lvl1pPr>
            <a:lvl2pPr indent="0" lvl="1" marL="0" marR="0" algn="r">
              <a:spcBef>
                <a:spcPts val="0"/>
              </a:spcBef>
              <a:buNone/>
              <a:defRPr b="0" i="0" sz="1200" u="none" cap="none" strike="noStrike">
                <a:solidFill>
                  <a:srgbClr val="888888"/>
                </a:solidFill>
                <a:latin typeface="Calibri"/>
                <a:ea typeface="Calibri"/>
                <a:cs typeface="Calibri"/>
                <a:sym typeface="Calibri"/>
              </a:defRPr>
            </a:lvl2pPr>
            <a:lvl3pPr indent="0" lvl="2" marL="0" marR="0" algn="r">
              <a:spcBef>
                <a:spcPts val="0"/>
              </a:spcBef>
              <a:buNone/>
              <a:defRPr b="0" i="0" sz="1200" u="none" cap="none" strike="noStrike">
                <a:solidFill>
                  <a:srgbClr val="888888"/>
                </a:solidFill>
                <a:latin typeface="Calibri"/>
                <a:ea typeface="Calibri"/>
                <a:cs typeface="Calibri"/>
                <a:sym typeface="Calibri"/>
              </a:defRPr>
            </a:lvl3pPr>
            <a:lvl4pPr indent="0" lvl="3" marL="0" marR="0" algn="r">
              <a:spcBef>
                <a:spcPts val="0"/>
              </a:spcBef>
              <a:buNone/>
              <a:defRPr b="0" i="0" sz="1200" u="none" cap="none" strike="noStrike">
                <a:solidFill>
                  <a:srgbClr val="888888"/>
                </a:solidFill>
                <a:latin typeface="Calibri"/>
                <a:ea typeface="Calibri"/>
                <a:cs typeface="Calibri"/>
                <a:sym typeface="Calibri"/>
              </a:defRPr>
            </a:lvl4pPr>
            <a:lvl5pPr indent="0" lvl="4" marL="0" marR="0" algn="r">
              <a:spcBef>
                <a:spcPts val="0"/>
              </a:spcBef>
              <a:buNone/>
              <a:defRPr b="0" i="0" sz="1200" u="none" cap="none" strike="noStrike">
                <a:solidFill>
                  <a:srgbClr val="888888"/>
                </a:solidFill>
                <a:latin typeface="Calibri"/>
                <a:ea typeface="Calibri"/>
                <a:cs typeface="Calibri"/>
                <a:sym typeface="Calibri"/>
              </a:defRPr>
            </a:lvl5pPr>
            <a:lvl6pPr indent="0" lvl="5" marL="0" marR="0" algn="r">
              <a:spcBef>
                <a:spcPts val="0"/>
              </a:spcBef>
              <a:buNone/>
              <a:defRPr b="0" i="0" sz="1200" u="none" cap="none" strike="noStrike">
                <a:solidFill>
                  <a:srgbClr val="888888"/>
                </a:solidFill>
                <a:latin typeface="Calibri"/>
                <a:ea typeface="Calibri"/>
                <a:cs typeface="Calibri"/>
                <a:sym typeface="Calibri"/>
              </a:defRPr>
            </a:lvl6pPr>
            <a:lvl7pPr indent="0" lvl="6" marL="0" marR="0" algn="r">
              <a:spcBef>
                <a:spcPts val="0"/>
              </a:spcBef>
              <a:buNone/>
              <a:defRPr b="0" i="0" sz="1200" u="none" cap="none" strike="noStrike">
                <a:solidFill>
                  <a:srgbClr val="888888"/>
                </a:solidFill>
                <a:latin typeface="Calibri"/>
                <a:ea typeface="Calibri"/>
                <a:cs typeface="Calibri"/>
                <a:sym typeface="Calibri"/>
              </a:defRPr>
            </a:lvl7pPr>
            <a:lvl8pPr indent="0" lvl="7" marL="0" marR="0" algn="r">
              <a:spcBef>
                <a:spcPts val="0"/>
              </a:spcBef>
              <a:buNone/>
              <a:defRPr b="0" i="0" sz="1200" u="none" cap="none" strike="noStrike">
                <a:solidFill>
                  <a:srgbClr val="888888"/>
                </a:solidFill>
                <a:latin typeface="Calibri"/>
                <a:ea typeface="Calibri"/>
                <a:cs typeface="Calibri"/>
                <a:sym typeface="Calibri"/>
              </a:defRPr>
            </a:lvl8pPr>
            <a:lvl9pPr indent="0" lvl="8" marL="0" marR="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3.png"/><Relationship Id="rId5" Type="http://schemas.openxmlformats.org/officeDocument/2006/relationships/image" Target="../media/image18.gif"/><Relationship Id="rId6" Type="http://schemas.openxmlformats.org/officeDocument/2006/relationships/image" Target="../media/image2.png"/><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32.png"/><Relationship Id="rId6" Type="http://schemas.openxmlformats.org/officeDocument/2006/relationships/image" Target="../media/image39.png"/><Relationship Id="rId7" Type="http://schemas.openxmlformats.org/officeDocument/2006/relationships/image" Target="../media/image8.png"/><Relationship Id="rId8"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76.png"/><Relationship Id="rId5" Type="http://schemas.openxmlformats.org/officeDocument/2006/relationships/image" Target="../media/image22.png"/><Relationship Id="rId6" Type="http://schemas.openxmlformats.org/officeDocument/2006/relationships/image" Target="../media/image19.png"/><Relationship Id="rId7" Type="http://schemas.openxmlformats.org/officeDocument/2006/relationships/image" Target="../media/image16.png"/><Relationship Id="rId8"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12.png"/><Relationship Id="rId5" Type="http://schemas.openxmlformats.org/officeDocument/2006/relationships/image" Target="../media/image46.png"/><Relationship Id="rId6" Type="http://schemas.openxmlformats.org/officeDocument/2006/relationships/image" Target="../media/image31.png"/><Relationship Id="rId7" Type="http://schemas.openxmlformats.org/officeDocument/2006/relationships/image" Target="../media/image23.png"/><Relationship Id="rId8"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29.png"/><Relationship Id="rId6"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8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3.png"/><Relationship Id="rId5" Type="http://schemas.openxmlformats.org/officeDocument/2006/relationships/image" Target="../media/image22.png"/><Relationship Id="rId6"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47.png"/><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44.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docs.google.com/spreadsheets/d/1kiy25z3uDJPUISIznkR2O7y_OI1bkV4n/edit?gid=2047083326#gid=2047083326" TargetMode="External"/><Relationship Id="rId4" Type="http://schemas.openxmlformats.org/officeDocument/2006/relationships/hyperlink" Target="https://getemoji.com/" TargetMode="External"/><Relationship Id="rId11" Type="http://schemas.openxmlformats.org/officeDocument/2006/relationships/hyperlink" Target="https://emojipedia.org/sunflower" TargetMode="External"/><Relationship Id="rId10" Type="http://schemas.openxmlformats.org/officeDocument/2006/relationships/hyperlink" Target="https://emojipedia.org/sunflower" TargetMode="External"/><Relationship Id="rId9" Type="http://schemas.openxmlformats.org/officeDocument/2006/relationships/hyperlink" Target="https://emojipedia.org/sunflower" TargetMode="External"/><Relationship Id="rId5" Type="http://schemas.openxmlformats.org/officeDocument/2006/relationships/hyperlink" Target="https://emojipedia.org/sunflower" TargetMode="External"/><Relationship Id="rId6" Type="http://schemas.openxmlformats.org/officeDocument/2006/relationships/hyperlink" Target="https://emojipedia.org/sunflower" TargetMode="External"/><Relationship Id="rId7" Type="http://schemas.openxmlformats.org/officeDocument/2006/relationships/hyperlink" Target="https://emojipedia.org/sunflower" TargetMode="External"/><Relationship Id="rId8" Type="http://schemas.openxmlformats.org/officeDocument/2006/relationships/hyperlink" Target="https://emojipedia.org/sunflow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5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42.png"/><Relationship Id="rId4" Type="http://schemas.openxmlformats.org/officeDocument/2006/relationships/image" Target="../media/image72.png"/><Relationship Id="rId5" Type="http://schemas.openxmlformats.org/officeDocument/2006/relationships/image" Target="../media/image45.png"/><Relationship Id="rId6" Type="http://schemas.openxmlformats.org/officeDocument/2006/relationships/image" Target="../media/image64.png"/><Relationship Id="rId7" Type="http://schemas.openxmlformats.org/officeDocument/2006/relationships/image" Target="../media/image48.png"/><Relationship Id="rId8" Type="http://schemas.openxmlformats.org/officeDocument/2006/relationships/image" Target="../media/image5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https://liveexample.pearsoncmg.com/liang/intro12e/html/AnalyzeNumbers.html" TargetMode="External"/><Relationship Id="rId4" Type="http://schemas.openxmlformats.org/officeDocument/2006/relationships/image" Target="../media/image51.png"/><Relationship Id="rId5" Type="http://schemas.openxmlformats.org/officeDocument/2006/relationships/image" Target="../media/image4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www.oracle.com/java/technologies/javase/codeconventions-namingconventions.html" TargetMode="External"/><Relationship Id="rId4" Type="http://schemas.openxmlformats.org/officeDocument/2006/relationships/hyperlink" Target="https://google.github.io/styleguide/javaguide.html#s4.1-braces" TargetMode="External"/><Relationship Id="rId5" Type="http://schemas.openxmlformats.org/officeDocument/2006/relationships/hyperlink" Target="https://www.oracle.com/java/technologies/javase/codeconventions-declarations.html" TargetMode="External"/><Relationship Id="rId6" Type="http://schemas.openxmlformats.org/officeDocument/2006/relationships/hyperlink" Target="https://www.oracle.com/java/technologies/javase/codeconventions-declarations.html#18761" TargetMode="External"/></Relationships>
</file>

<file path=ppt/slides/_rels/slide24.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16.png"/><Relationship Id="rId13" Type="http://schemas.openxmlformats.org/officeDocument/2006/relationships/image" Target="../media/image74.png"/><Relationship Id="rId12"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53.png"/><Relationship Id="rId4" Type="http://schemas.openxmlformats.org/officeDocument/2006/relationships/image" Target="../media/image22.png"/><Relationship Id="rId9" Type="http://schemas.openxmlformats.org/officeDocument/2006/relationships/image" Target="../media/image19.png"/><Relationship Id="rId15" Type="http://schemas.openxmlformats.org/officeDocument/2006/relationships/image" Target="../media/image71.png"/><Relationship Id="rId14" Type="http://schemas.openxmlformats.org/officeDocument/2006/relationships/image" Target="../media/image70.png"/><Relationship Id="rId17" Type="http://schemas.openxmlformats.org/officeDocument/2006/relationships/image" Target="../media/image2.png"/><Relationship Id="rId16" Type="http://schemas.openxmlformats.org/officeDocument/2006/relationships/image" Target="../media/image78.png"/><Relationship Id="rId5" Type="http://schemas.openxmlformats.org/officeDocument/2006/relationships/image" Target="../media/image18.gif"/><Relationship Id="rId6" Type="http://schemas.openxmlformats.org/officeDocument/2006/relationships/image" Target="../media/image76.png"/><Relationship Id="rId7" Type="http://schemas.openxmlformats.org/officeDocument/2006/relationships/image" Target="../media/image28.png"/><Relationship Id="rId8"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66.png"/><Relationship Id="rId4" Type="http://schemas.openxmlformats.org/officeDocument/2006/relationships/image" Target="../media/image53.png"/><Relationship Id="rId5" Type="http://schemas.openxmlformats.org/officeDocument/2006/relationships/image" Target="../media/image75.png"/><Relationship Id="rId6" Type="http://schemas.openxmlformats.org/officeDocument/2006/relationships/image" Target="../media/image79.png"/><Relationship Id="rId7" Type="http://schemas.openxmlformats.org/officeDocument/2006/relationships/image" Target="../media/image2.png"/><Relationship Id="rId8" Type="http://schemas.openxmlformats.org/officeDocument/2006/relationships/image" Target="../media/image6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7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69.png"/><Relationship Id="rId4" Type="http://schemas.openxmlformats.org/officeDocument/2006/relationships/image" Target="../media/image7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81.png"/><Relationship Id="rId4" Type="http://schemas.openxmlformats.org/officeDocument/2006/relationships/image" Target="../media/image7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hyperlink" Target="https://pythontutor.com/render.html#mode=edit" TargetMode="Externa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4.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4.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1" name="Shape 51"/>
        <p:cNvGrpSpPr/>
        <p:nvPr/>
      </p:nvGrpSpPr>
      <p:grpSpPr>
        <a:xfrm>
          <a:off x="0" y="0"/>
          <a:ext cx="0" cy="0"/>
          <a:chOff x="0" y="0"/>
          <a:chExt cx="0" cy="0"/>
        </a:xfrm>
      </p:grpSpPr>
      <p:sp>
        <p:nvSpPr>
          <p:cNvPr id="52" name="Google Shape;52;p9"/>
          <p:cNvSpPr txBox="1"/>
          <p:nvPr>
            <p:ph type="ctrTitle"/>
          </p:nvPr>
        </p:nvSpPr>
        <p:spPr>
          <a:xfrm>
            <a:off x="339001" y="106800"/>
            <a:ext cx="8466000" cy="23880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FFFFFF"/>
              </a:buClr>
              <a:buSzPts val="3690"/>
              <a:buFont typeface="EB Garamond"/>
              <a:buNone/>
            </a:pPr>
            <a:r>
              <a:t/>
            </a:r>
            <a:endParaRPr sz="3340"/>
          </a:p>
          <a:p>
            <a:pPr indent="0" lvl="0" marL="0" rtl="0" algn="l">
              <a:lnSpc>
                <a:spcPct val="90000"/>
              </a:lnSpc>
              <a:spcBef>
                <a:spcPts val="0"/>
              </a:spcBef>
              <a:spcAft>
                <a:spcPts val="0"/>
              </a:spcAft>
              <a:buClr>
                <a:srgbClr val="FFFFFF"/>
              </a:buClr>
              <a:buSzPts val="3690"/>
              <a:buFont typeface="EB Garamond"/>
              <a:buNone/>
            </a:pPr>
            <a:r>
              <a:rPr lang="en" sz="3340"/>
              <a:t>L03 Strings, Methods, 1D Arrays </a:t>
            </a:r>
            <a:endParaRPr sz="3340"/>
          </a:p>
        </p:txBody>
      </p:sp>
      <p:pic>
        <p:nvPicPr>
          <p:cNvPr id="53" name="Google Shape;53;p9"/>
          <p:cNvPicPr preferRelativeResize="0"/>
          <p:nvPr/>
        </p:nvPicPr>
        <p:blipFill rotWithShape="1">
          <a:blip r:embed="rId3">
            <a:alphaModFix/>
          </a:blip>
          <a:srcRect b="0" l="0" r="0" t="0"/>
          <a:stretch/>
        </p:blipFill>
        <p:spPr>
          <a:xfrm>
            <a:off x="217375" y="1275975"/>
            <a:ext cx="1767150" cy="1614300"/>
          </a:xfrm>
          <a:prstGeom prst="rect">
            <a:avLst/>
          </a:prstGeom>
          <a:noFill/>
          <a:ln>
            <a:noFill/>
          </a:ln>
        </p:spPr>
      </p:pic>
      <p:pic>
        <p:nvPicPr>
          <p:cNvPr id="54" name="Google Shape;54;p9"/>
          <p:cNvPicPr preferRelativeResize="0"/>
          <p:nvPr/>
        </p:nvPicPr>
        <p:blipFill rotWithShape="1">
          <a:blip r:embed="rId4">
            <a:alphaModFix/>
          </a:blip>
          <a:srcRect b="0" l="0" r="0" t="0"/>
          <a:stretch/>
        </p:blipFill>
        <p:spPr>
          <a:xfrm>
            <a:off x="2183200" y="1275975"/>
            <a:ext cx="1704159" cy="1614300"/>
          </a:xfrm>
          <a:prstGeom prst="rect">
            <a:avLst/>
          </a:prstGeom>
          <a:noFill/>
          <a:ln>
            <a:noFill/>
          </a:ln>
        </p:spPr>
      </p:pic>
      <p:pic>
        <p:nvPicPr>
          <p:cNvPr id="55" name="Google Shape;55;p9"/>
          <p:cNvPicPr preferRelativeResize="0"/>
          <p:nvPr/>
        </p:nvPicPr>
        <p:blipFill rotWithShape="1">
          <a:blip r:embed="rId5">
            <a:alphaModFix/>
          </a:blip>
          <a:srcRect b="0" l="0" r="0" t="0"/>
          <a:stretch/>
        </p:blipFill>
        <p:spPr>
          <a:xfrm>
            <a:off x="4993100" y="1390150"/>
            <a:ext cx="3455700" cy="1866075"/>
          </a:xfrm>
          <a:prstGeom prst="rect">
            <a:avLst/>
          </a:prstGeom>
          <a:noFill/>
          <a:ln>
            <a:noFill/>
          </a:ln>
        </p:spPr>
      </p:pic>
      <p:pic>
        <p:nvPicPr>
          <p:cNvPr id="56" name="Google Shape;56;p9"/>
          <p:cNvPicPr preferRelativeResize="0"/>
          <p:nvPr/>
        </p:nvPicPr>
        <p:blipFill rotWithShape="1">
          <a:blip r:embed="rId6">
            <a:alphaModFix/>
          </a:blip>
          <a:srcRect b="19868" l="16757" r="20621" t="11619"/>
          <a:stretch/>
        </p:blipFill>
        <p:spPr>
          <a:xfrm>
            <a:off x="2183200" y="3416169"/>
            <a:ext cx="1322857" cy="1109526"/>
          </a:xfrm>
          <a:prstGeom prst="rect">
            <a:avLst/>
          </a:prstGeom>
          <a:noFill/>
          <a:ln>
            <a:noFill/>
          </a:ln>
        </p:spPr>
      </p:pic>
      <p:pic>
        <p:nvPicPr>
          <p:cNvPr id="57" name="Google Shape;57;p9"/>
          <p:cNvPicPr preferRelativeResize="0"/>
          <p:nvPr/>
        </p:nvPicPr>
        <p:blipFill rotWithShape="1">
          <a:blip r:embed="rId7">
            <a:alphaModFix/>
          </a:blip>
          <a:srcRect b="0" l="24574" r="19740" t="0"/>
          <a:stretch/>
        </p:blipFill>
        <p:spPr>
          <a:xfrm>
            <a:off x="339000" y="3487575"/>
            <a:ext cx="1379006" cy="1038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4538938" y="110700"/>
            <a:ext cx="3584700" cy="376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48148"/>
              <a:buNone/>
            </a:pPr>
            <a:r>
              <a:rPr lang="en" sz="2100"/>
              <a:t>Memory and Calling Methods</a:t>
            </a:r>
            <a:endParaRPr sz="2100"/>
          </a:p>
        </p:txBody>
      </p:sp>
      <p:sp>
        <p:nvSpPr>
          <p:cNvPr id="144" name="Google Shape;144;p18"/>
          <p:cNvSpPr txBox="1"/>
          <p:nvPr>
            <p:ph idx="1" type="body"/>
          </p:nvPr>
        </p:nvSpPr>
        <p:spPr>
          <a:xfrm>
            <a:off x="4312075" y="487500"/>
            <a:ext cx="5111400" cy="3181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800"/>
              <a:buFont typeface="Arial"/>
              <a:buNone/>
            </a:pPr>
            <a:r>
              <a:rPr lang="en" sz="1200"/>
              <a:t>2. When main method calls swap method it allocates memory in a new location. </a:t>
            </a:r>
            <a:endParaRPr sz="1200"/>
          </a:p>
          <a:p>
            <a:pPr indent="-304800" lvl="0" marL="457200" rtl="0" algn="l">
              <a:lnSpc>
                <a:spcPct val="95000"/>
              </a:lnSpc>
              <a:spcBef>
                <a:spcPts val="1200"/>
              </a:spcBef>
              <a:spcAft>
                <a:spcPts val="0"/>
              </a:spcAft>
              <a:buSzPts val="1200"/>
              <a:buChar char="●"/>
            </a:pPr>
            <a:r>
              <a:rPr lang="en" sz="1200"/>
              <a:t>When variables are declared in swap method new memory is allocated</a:t>
            </a:r>
            <a:endParaRPr sz="1200"/>
          </a:p>
          <a:p>
            <a:pPr indent="-304800" lvl="0" marL="457200" rtl="0" algn="l">
              <a:lnSpc>
                <a:spcPct val="95000"/>
              </a:lnSpc>
              <a:spcBef>
                <a:spcPts val="0"/>
              </a:spcBef>
              <a:spcAft>
                <a:spcPts val="0"/>
              </a:spcAft>
              <a:buSzPts val="1200"/>
              <a:buChar char="●"/>
            </a:pPr>
            <a:r>
              <a:rPr lang="en" sz="1200"/>
              <a:t>Variable declared in swap method only have scope in wasp method. </a:t>
            </a:r>
            <a:endParaRPr sz="1200"/>
          </a:p>
          <a:p>
            <a:pPr indent="0" lvl="0" marL="0" rtl="0" algn="l">
              <a:lnSpc>
                <a:spcPct val="95000"/>
              </a:lnSpc>
              <a:spcBef>
                <a:spcPts val="0"/>
              </a:spcBef>
              <a:spcAft>
                <a:spcPts val="0"/>
              </a:spcAft>
              <a:buSzPts val="1800"/>
              <a:buNone/>
            </a:pPr>
            <a:r>
              <a:t/>
            </a:r>
            <a:endParaRPr sz="1200"/>
          </a:p>
          <a:p>
            <a:pPr indent="0" lvl="0" marL="0" rtl="0" algn="l">
              <a:lnSpc>
                <a:spcPct val="95000"/>
              </a:lnSpc>
              <a:spcBef>
                <a:spcPts val="0"/>
              </a:spcBef>
              <a:spcAft>
                <a:spcPts val="0"/>
              </a:spcAft>
              <a:buSzPts val="1800"/>
              <a:buNone/>
            </a:pPr>
            <a:r>
              <a:t/>
            </a:r>
            <a:endParaRPr sz="1200"/>
          </a:p>
          <a:p>
            <a:pPr indent="0" lvl="0" marL="0" rtl="0" algn="l">
              <a:lnSpc>
                <a:spcPct val="95000"/>
              </a:lnSpc>
              <a:spcBef>
                <a:spcPts val="0"/>
              </a:spcBef>
              <a:spcAft>
                <a:spcPts val="0"/>
              </a:spcAft>
              <a:buSzPts val="1800"/>
              <a:buNone/>
            </a:pPr>
            <a:r>
              <a:t/>
            </a:r>
            <a:endParaRPr sz="1200"/>
          </a:p>
          <a:p>
            <a:pPr indent="0" lvl="0" marL="0" rtl="0" algn="l">
              <a:lnSpc>
                <a:spcPct val="95000"/>
              </a:lnSpc>
              <a:spcBef>
                <a:spcPts val="0"/>
              </a:spcBef>
              <a:spcAft>
                <a:spcPts val="0"/>
              </a:spcAft>
              <a:buSzPts val="1800"/>
              <a:buNone/>
            </a:pPr>
            <a:r>
              <a:t/>
            </a:r>
            <a:endParaRPr sz="1200"/>
          </a:p>
          <a:p>
            <a:pPr indent="0" lvl="0" marL="0" rtl="0" algn="l">
              <a:lnSpc>
                <a:spcPct val="95000"/>
              </a:lnSpc>
              <a:spcBef>
                <a:spcPts val="0"/>
              </a:spcBef>
              <a:spcAft>
                <a:spcPts val="0"/>
              </a:spcAft>
              <a:buSzPts val="1800"/>
              <a:buNone/>
            </a:pPr>
            <a:r>
              <a:rPr lang="en" sz="1200"/>
              <a:t>1. Main methods loads in memory first. </a:t>
            </a:r>
            <a:endParaRPr sz="1200"/>
          </a:p>
          <a:p>
            <a:pPr indent="0" lvl="0" marL="0" rtl="0" algn="l">
              <a:lnSpc>
                <a:spcPct val="95000"/>
              </a:lnSpc>
              <a:spcBef>
                <a:spcPts val="0"/>
              </a:spcBef>
              <a:spcAft>
                <a:spcPts val="0"/>
              </a:spcAft>
              <a:buSzPts val="1600"/>
              <a:buNone/>
            </a:pPr>
            <a:r>
              <a:t/>
            </a:r>
            <a:endParaRPr sz="1200"/>
          </a:p>
          <a:p>
            <a:pPr indent="-304800" lvl="0" marL="457200" rtl="0" algn="l">
              <a:lnSpc>
                <a:spcPct val="95000"/>
              </a:lnSpc>
              <a:spcBef>
                <a:spcPts val="0"/>
              </a:spcBef>
              <a:spcAft>
                <a:spcPts val="0"/>
              </a:spcAft>
              <a:buSzPts val="1200"/>
              <a:buChar char="●"/>
            </a:pPr>
            <a:r>
              <a:rPr lang="en" sz="1200"/>
              <a:t>When variables are declared in main, memory is allocated in relation to the main method</a:t>
            </a:r>
            <a:endParaRPr sz="1200"/>
          </a:p>
          <a:p>
            <a:pPr indent="-304800" lvl="0" marL="457200" rtl="0" algn="l">
              <a:lnSpc>
                <a:spcPct val="95000"/>
              </a:lnSpc>
              <a:spcBef>
                <a:spcPts val="0"/>
              </a:spcBef>
              <a:spcAft>
                <a:spcPts val="0"/>
              </a:spcAft>
              <a:buSzPts val="1200"/>
              <a:buChar char="●"/>
            </a:pPr>
            <a:r>
              <a:rPr lang="en" sz="1200"/>
              <a:t>Variables declared in main method { } only have scope in main. </a:t>
            </a:r>
            <a:endParaRPr sz="1200"/>
          </a:p>
        </p:txBody>
      </p:sp>
      <p:grpSp>
        <p:nvGrpSpPr>
          <p:cNvPr id="145" name="Google Shape;145;p18"/>
          <p:cNvGrpSpPr/>
          <p:nvPr/>
        </p:nvGrpSpPr>
        <p:grpSpPr>
          <a:xfrm>
            <a:off x="5717192" y="1762667"/>
            <a:ext cx="1538639" cy="533135"/>
            <a:chOff x="4572000" y="1388100"/>
            <a:chExt cx="1759450" cy="725650"/>
          </a:xfrm>
        </p:grpSpPr>
        <p:pic>
          <p:nvPicPr>
            <p:cNvPr id="146" name="Google Shape;146;p18"/>
            <p:cNvPicPr preferRelativeResize="0"/>
            <p:nvPr/>
          </p:nvPicPr>
          <p:blipFill rotWithShape="1">
            <a:blip r:embed="rId3">
              <a:alphaModFix/>
            </a:blip>
            <a:srcRect b="0" l="0" r="0" t="0"/>
            <a:stretch/>
          </p:blipFill>
          <p:spPr>
            <a:xfrm>
              <a:off x="4572000" y="1388100"/>
              <a:ext cx="1759450" cy="725650"/>
            </a:xfrm>
            <a:prstGeom prst="rect">
              <a:avLst/>
            </a:prstGeom>
            <a:noFill/>
            <a:ln>
              <a:noFill/>
            </a:ln>
          </p:spPr>
        </p:pic>
        <p:sp>
          <p:nvSpPr>
            <p:cNvPr id="147" name="Google Shape;147;p18"/>
            <p:cNvSpPr/>
            <p:nvPr/>
          </p:nvSpPr>
          <p:spPr>
            <a:xfrm>
              <a:off x="5086450" y="1474675"/>
              <a:ext cx="604500" cy="2667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8"/>
            <p:cNvSpPr/>
            <p:nvPr/>
          </p:nvSpPr>
          <p:spPr>
            <a:xfrm>
              <a:off x="5112100" y="1741375"/>
              <a:ext cx="553200" cy="2667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18"/>
          <p:cNvGrpSpPr/>
          <p:nvPr/>
        </p:nvGrpSpPr>
        <p:grpSpPr>
          <a:xfrm>
            <a:off x="4312072" y="3570981"/>
            <a:ext cx="4038424" cy="1471030"/>
            <a:chOff x="4500575" y="2660923"/>
            <a:chExt cx="4475699" cy="1867500"/>
          </a:xfrm>
        </p:grpSpPr>
        <p:pic>
          <p:nvPicPr>
            <p:cNvPr id="150" name="Google Shape;150;p18"/>
            <p:cNvPicPr preferRelativeResize="0"/>
            <p:nvPr/>
          </p:nvPicPr>
          <p:blipFill rotWithShape="1">
            <a:blip r:embed="rId4">
              <a:alphaModFix/>
            </a:blip>
            <a:srcRect b="0" l="0" r="0" t="0"/>
            <a:stretch/>
          </p:blipFill>
          <p:spPr>
            <a:xfrm>
              <a:off x="4500575" y="2660923"/>
              <a:ext cx="4475699" cy="1867500"/>
            </a:xfrm>
            <a:prstGeom prst="rect">
              <a:avLst/>
            </a:prstGeom>
            <a:noFill/>
            <a:ln>
              <a:noFill/>
            </a:ln>
          </p:spPr>
        </p:pic>
        <p:sp>
          <p:nvSpPr>
            <p:cNvPr id="151" name="Google Shape;151;p18"/>
            <p:cNvSpPr/>
            <p:nvPr/>
          </p:nvSpPr>
          <p:spPr>
            <a:xfrm>
              <a:off x="7305250" y="2726325"/>
              <a:ext cx="500400" cy="2667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a:off x="8221725" y="2726325"/>
              <a:ext cx="500400" cy="2667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a:off x="5317825" y="3340475"/>
              <a:ext cx="500400" cy="2667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18"/>
          <p:cNvSpPr/>
          <p:nvPr/>
        </p:nvSpPr>
        <p:spPr>
          <a:xfrm>
            <a:off x="6331450" y="3889025"/>
            <a:ext cx="2722200" cy="1057200"/>
          </a:xfrm>
          <a:prstGeom prst="upArrowCallout">
            <a:avLst>
              <a:gd fmla="val 25000" name="adj1"/>
              <a:gd fmla="val 25000" name="adj2"/>
              <a:gd fmla="val 25000" name="adj3"/>
              <a:gd fmla="val 64977" name="adj4"/>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Since these are separate memory locations it is best practice to not use same variable names. </a:t>
            </a:r>
            <a:endParaRPr b="0" i="0" sz="1200" u="none" cap="none" strike="noStrike">
              <a:solidFill>
                <a:srgbClr val="000000"/>
              </a:solidFill>
              <a:latin typeface="Arial"/>
              <a:ea typeface="Arial"/>
              <a:cs typeface="Arial"/>
              <a:sym typeface="Arial"/>
            </a:endParaRPr>
          </a:p>
        </p:txBody>
      </p:sp>
      <p:grpSp>
        <p:nvGrpSpPr>
          <p:cNvPr id="155" name="Google Shape;155;p18"/>
          <p:cNvGrpSpPr/>
          <p:nvPr/>
        </p:nvGrpSpPr>
        <p:grpSpPr>
          <a:xfrm>
            <a:off x="-1" y="2778175"/>
            <a:ext cx="4401251" cy="2215250"/>
            <a:chOff x="-289801" y="534975"/>
            <a:chExt cx="4401251" cy="2215250"/>
          </a:xfrm>
        </p:grpSpPr>
        <p:grpSp>
          <p:nvGrpSpPr>
            <p:cNvPr id="156" name="Google Shape;156;p18"/>
            <p:cNvGrpSpPr/>
            <p:nvPr/>
          </p:nvGrpSpPr>
          <p:grpSpPr>
            <a:xfrm>
              <a:off x="-289801" y="534975"/>
              <a:ext cx="4401251" cy="2172050"/>
              <a:chOff x="-289801" y="534975"/>
              <a:chExt cx="4401251" cy="2172050"/>
            </a:xfrm>
          </p:grpSpPr>
          <p:pic>
            <p:nvPicPr>
              <p:cNvPr id="157" name="Google Shape;157;p18"/>
              <p:cNvPicPr preferRelativeResize="0"/>
              <p:nvPr/>
            </p:nvPicPr>
            <p:blipFill rotWithShape="1">
              <a:blip r:embed="rId5">
                <a:alphaModFix/>
              </a:blip>
              <a:srcRect b="0" l="0" r="0" t="0"/>
              <a:stretch/>
            </p:blipFill>
            <p:spPr>
              <a:xfrm>
                <a:off x="299975" y="730875"/>
                <a:ext cx="3811475" cy="1912125"/>
              </a:xfrm>
              <a:prstGeom prst="rect">
                <a:avLst/>
              </a:prstGeom>
              <a:noFill/>
              <a:ln>
                <a:noFill/>
              </a:ln>
            </p:spPr>
          </p:pic>
          <p:pic>
            <p:nvPicPr>
              <p:cNvPr id="158" name="Google Shape;158;p18"/>
              <p:cNvPicPr preferRelativeResize="0"/>
              <p:nvPr/>
            </p:nvPicPr>
            <p:blipFill rotWithShape="1">
              <a:blip r:embed="rId6">
                <a:alphaModFix/>
              </a:blip>
              <a:srcRect b="0" l="0" r="0" t="0"/>
              <a:stretch/>
            </p:blipFill>
            <p:spPr>
              <a:xfrm>
                <a:off x="228600" y="534975"/>
                <a:ext cx="2940950" cy="2108025"/>
              </a:xfrm>
              <a:prstGeom prst="rect">
                <a:avLst/>
              </a:prstGeom>
              <a:noFill/>
              <a:ln>
                <a:noFill/>
              </a:ln>
            </p:spPr>
          </p:pic>
          <p:sp>
            <p:nvSpPr>
              <p:cNvPr id="159" name="Google Shape;159;p18"/>
              <p:cNvSpPr/>
              <p:nvPr/>
            </p:nvSpPr>
            <p:spPr>
              <a:xfrm>
                <a:off x="540300" y="1075400"/>
                <a:ext cx="755100" cy="3768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8"/>
              <p:cNvSpPr/>
              <p:nvPr/>
            </p:nvSpPr>
            <p:spPr>
              <a:xfrm>
                <a:off x="-289801" y="794825"/>
                <a:ext cx="589800" cy="1912200"/>
              </a:xfrm>
              <a:prstGeom prst="leftBrace">
                <a:avLst>
                  <a:gd fmla="val 8333" name="adj1"/>
                  <a:gd fmla="val 49625" name="adj2"/>
                </a:avLst>
              </a:prstGeom>
              <a:solidFill>
                <a:srgbClr val="CFE2F3"/>
              </a:solidFill>
              <a:ln cap="flat" cmpd="sng" w="28575">
                <a:solidFill>
                  <a:srgbClr val="00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000" u="none" cap="none" strike="noStrike">
                    <a:solidFill>
                      <a:srgbClr val="000000"/>
                    </a:solidFill>
                    <a:latin typeface="Open Sans"/>
                    <a:ea typeface="Open Sans"/>
                    <a:cs typeface="Open Sans"/>
                    <a:sym typeface="Open Sans"/>
                  </a:rPr>
                  <a:t>m</a:t>
                </a:r>
                <a:endParaRPr b="0" i="0" sz="10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800"/>
                  <a:buFont typeface="Arial"/>
                  <a:buNone/>
                </a:pPr>
                <a:r>
                  <a:rPr b="0" i="0" lang="en" sz="1000" u="none" cap="none" strike="noStrike">
                    <a:solidFill>
                      <a:srgbClr val="000000"/>
                    </a:solidFill>
                    <a:latin typeface="Open Sans"/>
                    <a:ea typeface="Open Sans"/>
                    <a:cs typeface="Open Sans"/>
                    <a:sym typeface="Open Sans"/>
                  </a:rPr>
                  <a:t>ain</a:t>
                </a:r>
                <a:endParaRPr b="0" i="0" sz="1000" u="none" cap="none" strike="noStrike">
                  <a:solidFill>
                    <a:srgbClr val="000000"/>
                  </a:solidFill>
                  <a:latin typeface="Open Sans"/>
                  <a:ea typeface="Open Sans"/>
                  <a:cs typeface="Open Sans"/>
                  <a:sym typeface="Open Sans"/>
                </a:endParaRPr>
              </a:p>
            </p:txBody>
          </p:sp>
        </p:grpSp>
        <p:pic>
          <p:nvPicPr>
            <p:cNvPr id="161" name="Google Shape;161;p18"/>
            <p:cNvPicPr preferRelativeResize="0"/>
            <p:nvPr/>
          </p:nvPicPr>
          <p:blipFill rotWithShape="1">
            <a:blip r:embed="rId7">
              <a:alphaModFix/>
            </a:blip>
            <a:srcRect b="0" l="0" r="0" t="0"/>
            <a:stretch/>
          </p:blipFill>
          <p:spPr>
            <a:xfrm>
              <a:off x="392629" y="2491971"/>
              <a:ext cx="637383" cy="258254"/>
            </a:xfrm>
            <a:prstGeom prst="rect">
              <a:avLst/>
            </a:prstGeom>
            <a:noFill/>
            <a:ln>
              <a:noFill/>
            </a:ln>
          </p:spPr>
        </p:pic>
      </p:grpSp>
      <p:grpSp>
        <p:nvGrpSpPr>
          <p:cNvPr id="162" name="Google Shape;162;p18"/>
          <p:cNvGrpSpPr/>
          <p:nvPr/>
        </p:nvGrpSpPr>
        <p:grpSpPr>
          <a:xfrm>
            <a:off x="-1" y="227375"/>
            <a:ext cx="4174546" cy="2550800"/>
            <a:chOff x="-63101" y="2838900"/>
            <a:chExt cx="4174546" cy="2550800"/>
          </a:xfrm>
        </p:grpSpPr>
        <p:grpSp>
          <p:nvGrpSpPr>
            <p:cNvPr id="163" name="Google Shape;163;p18"/>
            <p:cNvGrpSpPr/>
            <p:nvPr/>
          </p:nvGrpSpPr>
          <p:grpSpPr>
            <a:xfrm>
              <a:off x="-63101" y="2838900"/>
              <a:ext cx="4174546" cy="2550800"/>
              <a:chOff x="-278101" y="2750225"/>
              <a:chExt cx="4174546" cy="2550800"/>
            </a:xfrm>
          </p:grpSpPr>
          <p:pic>
            <p:nvPicPr>
              <p:cNvPr id="164" name="Google Shape;164;p18"/>
              <p:cNvPicPr preferRelativeResize="0"/>
              <p:nvPr/>
            </p:nvPicPr>
            <p:blipFill rotWithShape="1">
              <a:blip r:embed="rId8">
                <a:alphaModFix/>
              </a:blip>
              <a:srcRect b="0" l="0" r="0" t="0"/>
              <a:stretch/>
            </p:blipFill>
            <p:spPr>
              <a:xfrm>
                <a:off x="392625" y="2878151"/>
                <a:ext cx="3429501" cy="2223925"/>
              </a:xfrm>
              <a:prstGeom prst="rect">
                <a:avLst/>
              </a:prstGeom>
              <a:noFill/>
              <a:ln>
                <a:noFill/>
              </a:ln>
            </p:spPr>
          </p:pic>
          <p:pic>
            <p:nvPicPr>
              <p:cNvPr id="165" name="Google Shape;165;p18"/>
              <p:cNvPicPr preferRelativeResize="0"/>
              <p:nvPr/>
            </p:nvPicPr>
            <p:blipFill rotWithShape="1">
              <a:blip r:embed="rId6">
                <a:alphaModFix/>
              </a:blip>
              <a:srcRect b="0" l="0" r="0" t="0"/>
              <a:stretch/>
            </p:blipFill>
            <p:spPr>
              <a:xfrm>
                <a:off x="-142149" y="2750225"/>
                <a:ext cx="4038594" cy="2550800"/>
              </a:xfrm>
              <a:prstGeom prst="rect">
                <a:avLst/>
              </a:prstGeom>
              <a:noFill/>
              <a:ln>
                <a:noFill/>
              </a:ln>
            </p:spPr>
          </p:pic>
          <p:sp>
            <p:nvSpPr>
              <p:cNvPr id="166" name="Google Shape;166;p18"/>
              <p:cNvSpPr/>
              <p:nvPr/>
            </p:nvSpPr>
            <p:spPr>
              <a:xfrm>
                <a:off x="-278101" y="3034013"/>
                <a:ext cx="589800" cy="1912200"/>
              </a:xfrm>
              <a:prstGeom prst="leftBrace">
                <a:avLst>
                  <a:gd fmla="val 8333" name="adj1"/>
                  <a:gd fmla="val 49625" name="adj2"/>
                </a:avLst>
              </a:prstGeom>
              <a:solidFill>
                <a:srgbClr val="D9D2E9"/>
              </a:solidFill>
              <a:ln cap="flat" cmpd="sng" w="28575">
                <a:solidFill>
                  <a:srgbClr val="99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000" u="none" cap="none" strike="noStrike">
                    <a:solidFill>
                      <a:srgbClr val="000000"/>
                    </a:solidFill>
                    <a:latin typeface="Open Sans"/>
                    <a:ea typeface="Open Sans"/>
                    <a:cs typeface="Open Sans"/>
                    <a:sym typeface="Open Sans"/>
                  </a:rPr>
                  <a:t>swap</a:t>
                </a:r>
                <a:endParaRPr b="0" i="0" sz="1000" u="none" cap="none" strike="noStrike">
                  <a:solidFill>
                    <a:srgbClr val="000000"/>
                  </a:solidFill>
                  <a:latin typeface="Open Sans"/>
                  <a:ea typeface="Open Sans"/>
                  <a:cs typeface="Open Sans"/>
                  <a:sym typeface="Open Sans"/>
                </a:endParaRPr>
              </a:p>
            </p:txBody>
          </p:sp>
          <p:sp>
            <p:nvSpPr>
              <p:cNvPr id="167" name="Google Shape;167;p18"/>
              <p:cNvSpPr/>
              <p:nvPr/>
            </p:nvSpPr>
            <p:spPr>
              <a:xfrm>
                <a:off x="631900" y="3837225"/>
                <a:ext cx="1110000" cy="1977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 name="Google Shape;168;p18"/>
            <p:cNvSpPr/>
            <p:nvPr/>
          </p:nvSpPr>
          <p:spPr>
            <a:xfrm>
              <a:off x="2134175" y="2838900"/>
              <a:ext cx="1395900" cy="3768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19600" y="1039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Methods, Stacks and Memory</a:t>
            </a:r>
            <a:endParaRPr/>
          </a:p>
        </p:txBody>
      </p:sp>
      <p:sp>
        <p:nvSpPr>
          <p:cNvPr id="174" name="Google Shape;174;p19"/>
          <p:cNvSpPr txBox="1"/>
          <p:nvPr>
            <p:ph idx="1" type="body"/>
          </p:nvPr>
        </p:nvSpPr>
        <p:spPr>
          <a:xfrm>
            <a:off x="66475" y="569300"/>
            <a:ext cx="8520600" cy="7650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12500"/>
              <a:buNone/>
            </a:pPr>
            <a:r>
              <a:rPr lang="en" sz="1600"/>
              <a:t>Main method called first and stack created in memory for declared variables in main method.</a:t>
            </a:r>
            <a:endParaRPr sz="1600"/>
          </a:p>
          <a:p>
            <a:pPr indent="0" lvl="0" marL="0" rtl="0" algn="l">
              <a:lnSpc>
                <a:spcPct val="115000"/>
              </a:lnSpc>
              <a:spcBef>
                <a:spcPts val="1200"/>
              </a:spcBef>
              <a:spcAft>
                <a:spcPts val="1200"/>
              </a:spcAft>
              <a:buSzPct val="112500"/>
              <a:buNone/>
            </a:pPr>
            <a:r>
              <a:rPr lang="en" sz="1600"/>
              <a:t>Then swap invoked (called) and another stack of memory for declared variables in swap method</a:t>
            </a:r>
            <a:endParaRPr sz="1600"/>
          </a:p>
        </p:txBody>
      </p:sp>
      <p:pic>
        <p:nvPicPr>
          <p:cNvPr id="175" name="Google Shape;175;p19"/>
          <p:cNvPicPr preferRelativeResize="0"/>
          <p:nvPr/>
        </p:nvPicPr>
        <p:blipFill rotWithShape="1">
          <a:blip r:embed="rId3">
            <a:alphaModFix/>
          </a:blip>
          <a:srcRect b="0" l="0" r="0" t="0"/>
          <a:stretch/>
        </p:blipFill>
        <p:spPr>
          <a:xfrm>
            <a:off x="4931950" y="3557050"/>
            <a:ext cx="3535126" cy="1459400"/>
          </a:xfrm>
          <a:prstGeom prst="rect">
            <a:avLst/>
          </a:prstGeom>
          <a:noFill/>
          <a:ln>
            <a:noFill/>
          </a:ln>
        </p:spPr>
      </p:pic>
      <p:pic>
        <p:nvPicPr>
          <p:cNvPr id="176" name="Google Shape;176;p19"/>
          <p:cNvPicPr preferRelativeResize="0"/>
          <p:nvPr/>
        </p:nvPicPr>
        <p:blipFill rotWithShape="1">
          <a:blip r:embed="rId4">
            <a:alphaModFix/>
          </a:blip>
          <a:srcRect b="0" l="0" r="0" t="0"/>
          <a:stretch/>
        </p:blipFill>
        <p:spPr>
          <a:xfrm>
            <a:off x="4889500" y="1479650"/>
            <a:ext cx="4079897" cy="1702350"/>
          </a:xfrm>
          <a:prstGeom prst="rect">
            <a:avLst/>
          </a:prstGeom>
          <a:noFill/>
          <a:ln>
            <a:noFill/>
          </a:ln>
        </p:spPr>
      </p:pic>
      <p:pic>
        <p:nvPicPr>
          <p:cNvPr id="177" name="Google Shape;177;p19"/>
          <p:cNvPicPr preferRelativeResize="0"/>
          <p:nvPr/>
        </p:nvPicPr>
        <p:blipFill rotWithShape="1">
          <a:blip r:embed="rId5">
            <a:alphaModFix/>
          </a:blip>
          <a:srcRect b="0" l="65333" r="366" t="1429"/>
          <a:stretch/>
        </p:blipFill>
        <p:spPr>
          <a:xfrm rot="5400000">
            <a:off x="3355963" y="1322946"/>
            <a:ext cx="1283450" cy="1685200"/>
          </a:xfrm>
          <a:prstGeom prst="rect">
            <a:avLst/>
          </a:prstGeom>
          <a:noFill/>
          <a:ln>
            <a:noFill/>
          </a:ln>
        </p:spPr>
      </p:pic>
      <p:sp>
        <p:nvSpPr>
          <p:cNvPr id="178" name="Google Shape;178;p19"/>
          <p:cNvSpPr txBox="1"/>
          <p:nvPr/>
        </p:nvSpPr>
        <p:spPr>
          <a:xfrm>
            <a:off x="3673186" y="2030394"/>
            <a:ext cx="807900" cy="2703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0x7fff6771c456 </a:t>
            </a:r>
            <a:endParaRPr b="0" i="0" sz="1200" u="none" cap="none" strike="noStrike">
              <a:solidFill>
                <a:srgbClr val="FFFFFF"/>
              </a:solidFill>
              <a:latin typeface="Verdana"/>
              <a:ea typeface="Verdana"/>
              <a:cs typeface="Verdana"/>
              <a:sym typeface="Verdana"/>
            </a:endParaRPr>
          </a:p>
        </p:txBody>
      </p:sp>
      <p:sp>
        <p:nvSpPr>
          <p:cNvPr id="179" name="Google Shape;179;p19"/>
          <p:cNvSpPr txBox="1"/>
          <p:nvPr/>
        </p:nvSpPr>
        <p:spPr>
          <a:xfrm>
            <a:off x="3593761" y="1618075"/>
            <a:ext cx="807900" cy="2703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0x7fff6771c324</a:t>
            </a:r>
            <a:r>
              <a:rPr b="0" i="0" lang="en" sz="800" u="none" cap="none" strike="noStrike">
                <a:solidFill>
                  <a:srgbClr val="FFFFFF"/>
                </a:solidFill>
                <a:highlight>
                  <a:srgbClr val="000000"/>
                </a:highlight>
                <a:latin typeface="Verdana"/>
                <a:ea typeface="Verdana"/>
                <a:cs typeface="Verdana"/>
                <a:sym typeface="Verdana"/>
              </a:rPr>
              <a:t> </a:t>
            </a:r>
            <a:endParaRPr b="0" i="0" sz="1200" u="none" cap="none" strike="noStrike">
              <a:solidFill>
                <a:srgbClr val="FFFFFF"/>
              </a:solidFill>
              <a:latin typeface="Verdana"/>
              <a:ea typeface="Verdana"/>
              <a:cs typeface="Verdana"/>
              <a:sym typeface="Verdana"/>
            </a:endParaRPr>
          </a:p>
        </p:txBody>
      </p:sp>
      <p:pic>
        <p:nvPicPr>
          <p:cNvPr id="180" name="Google Shape;180;p19"/>
          <p:cNvPicPr preferRelativeResize="0"/>
          <p:nvPr/>
        </p:nvPicPr>
        <p:blipFill rotWithShape="1">
          <a:blip r:embed="rId6">
            <a:alphaModFix/>
          </a:blip>
          <a:srcRect b="0" l="0" r="0" t="0"/>
          <a:stretch/>
        </p:blipFill>
        <p:spPr>
          <a:xfrm>
            <a:off x="2356963" y="1619875"/>
            <a:ext cx="838200" cy="266700"/>
          </a:xfrm>
          <a:prstGeom prst="rect">
            <a:avLst/>
          </a:prstGeom>
          <a:noFill/>
          <a:ln>
            <a:noFill/>
          </a:ln>
        </p:spPr>
      </p:pic>
      <p:pic>
        <p:nvPicPr>
          <p:cNvPr id="181" name="Google Shape;181;p19"/>
          <p:cNvPicPr preferRelativeResize="0"/>
          <p:nvPr/>
        </p:nvPicPr>
        <p:blipFill rotWithShape="1">
          <a:blip r:embed="rId7">
            <a:alphaModFix/>
          </a:blip>
          <a:srcRect b="0" l="0" r="0" t="0"/>
          <a:stretch/>
        </p:blipFill>
        <p:spPr>
          <a:xfrm>
            <a:off x="2333163" y="1954425"/>
            <a:ext cx="885825" cy="266700"/>
          </a:xfrm>
          <a:prstGeom prst="rect">
            <a:avLst/>
          </a:prstGeom>
          <a:noFill/>
          <a:ln>
            <a:noFill/>
          </a:ln>
        </p:spPr>
      </p:pic>
      <p:grpSp>
        <p:nvGrpSpPr>
          <p:cNvPr id="182" name="Google Shape;182;p19"/>
          <p:cNvGrpSpPr/>
          <p:nvPr/>
        </p:nvGrpSpPr>
        <p:grpSpPr>
          <a:xfrm>
            <a:off x="3222302" y="3557053"/>
            <a:ext cx="1709650" cy="875674"/>
            <a:chOff x="7994357" y="-90270"/>
            <a:chExt cx="2884512" cy="1046456"/>
          </a:xfrm>
        </p:grpSpPr>
        <p:pic>
          <p:nvPicPr>
            <p:cNvPr id="183" name="Google Shape;183;p19"/>
            <p:cNvPicPr preferRelativeResize="0"/>
            <p:nvPr/>
          </p:nvPicPr>
          <p:blipFill rotWithShape="1">
            <a:blip r:embed="rId5">
              <a:alphaModFix/>
            </a:blip>
            <a:srcRect b="0" l="0" r="76597" t="0"/>
            <a:stretch/>
          </p:blipFill>
          <p:spPr>
            <a:xfrm rot="5400000">
              <a:off x="8913385" y="-1009298"/>
              <a:ext cx="1046456" cy="2884512"/>
            </a:xfrm>
            <a:prstGeom prst="rect">
              <a:avLst/>
            </a:prstGeom>
            <a:noFill/>
            <a:ln>
              <a:noFill/>
            </a:ln>
          </p:spPr>
        </p:pic>
        <p:sp>
          <p:nvSpPr>
            <p:cNvPr id="184" name="Google Shape;184;p19"/>
            <p:cNvSpPr txBox="1"/>
            <p:nvPr/>
          </p:nvSpPr>
          <p:spPr>
            <a:xfrm>
              <a:off x="9003106" y="629007"/>
              <a:ext cx="1363200" cy="3231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0x7fff6771g123</a:t>
              </a:r>
              <a:endParaRPr b="0" i="0" sz="1200" u="none" cap="none" strike="noStrike">
                <a:solidFill>
                  <a:srgbClr val="FFFFFF"/>
                </a:solidFill>
                <a:latin typeface="Verdana"/>
                <a:ea typeface="Verdana"/>
                <a:cs typeface="Verdana"/>
                <a:sym typeface="Verdana"/>
              </a:endParaRPr>
            </a:p>
          </p:txBody>
        </p:sp>
        <p:sp>
          <p:nvSpPr>
            <p:cNvPr id="185" name="Google Shape;185;p19"/>
            <p:cNvSpPr txBox="1"/>
            <p:nvPr/>
          </p:nvSpPr>
          <p:spPr>
            <a:xfrm>
              <a:off x="9003106" y="85067"/>
              <a:ext cx="1363200" cy="3231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0x7fff6771h587</a:t>
              </a:r>
              <a:endParaRPr b="0" i="0" sz="1200" u="none" cap="none" strike="noStrike">
                <a:solidFill>
                  <a:srgbClr val="FFFFFF"/>
                </a:solidFill>
                <a:latin typeface="Verdana"/>
                <a:ea typeface="Verdana"/>
                <a:cs typeface="Verdana"/>
                <a:sym typeface="Verdana"/>
              </a:endParaRPr>
            </a:p>
          </p:txBody>
        </p:sp>
      </p:grpSp>
      <p:sp>
        <p:nvSpPr>
          <p:cNvPr id="186" name="Google Shape;186;p19"/>
          <p:cNvSpPr txBox="1"/>
          <p:nvPr/>
        </p:nvSpPr>
        <p:spPr>
          <a:xfrm>
            <a:off x="3593761" y="2407844"/>
            <a:ext cx="807900" cy="2703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0x7fff677af799 </a:t>
            </a:r>
            <a:endParaRPr b="0" i="0" sz="1200" u="none" cap="none" strike="noStrike">
              <a:solidFill>
                <a:srgbClr val="FFFFFF"/>
              </a:solidFill>
              <a:latin typeface="Verdana"/>
              <a:ea typeface="Verdana"/>
              <a:cs typeface="Verdana"/>
              <a:sym typeface="Verdana"/>
            </a:endParaRPr>
          </a:p>
        </p:txBody>
      </p:sp>
      <p:pic>
        <p:nvPicPr>
          <p:cNvPr id="187" name="Google Shape;187;p19"/>
          <p:cNvPicPr preferRelativeResize="0"/>
          <p:nvPr/>
        </p:nvPicPr>
        <p:blipFill rotWithShape="1">
          <a:blip r:embed="rId8">
            <a:alphaModFix/>
          </a:blip>
          <a:srcRect b="0" l="0" r="0" t="0"/>
          <a:stretch/>
        </p:blipFill>
        <p:spPr>
          <a:xfrm>
            <a:off x="2333175" y="2368602"/>
            <a:ext cx="809625" cy="228600"/>
          </a:xfrm>
          <a:prstGeom prst="rect">
            <a:avLst/>
          </a:prstGeom>
          <a:noFill/>
          <a:ln>
            <a:noFill/>
          </a:ln>
        </p:spPr>
      </p:pic>
      <p:sp>
        <p:nvSpPr>
          <p:cNvPr id="188" name="Google Shape;188;p19"/>
          <p:cNvSpPr/>
          <p:nvPr/>
        </p:nvSpPr>
        <p:spPr>
          <a:xfrm>
            <a:off x="119600" y="1546925"/>
            <a:ext cx="2156700" cy="1501500"/>
          </a:xfrm>
          <a:prstGeom prst="rightArrowCallout">
            <a:avLst>
              <a:gd fmla="val 25000" name="adj1"/>
              <a:gd fmla="val 25000" name="adj2"/>
              <a:gd fmla="val 25000" name="adj3"/>
              <a:gd fmla="val 71690"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These variables are in a separate stack of memory and once the method exits the memory is deallocated (deleted)</a:t>
            </a:r>
            <a:endParaRPr b="0" i="0" sz="1200" u="none" cap="none" strike="noStrike">
              <a:solidFill>
                <a:srgbClr val="000000"/>
              </a:solidFill>
              <a:latin typeface="Arial"/>
              <a:ea typeface="Arial"/>
              <a:cs typeface="Arial"/>
              <a:sym typeface="Arial"/>
            </a:endParaRPr>
          </a:p>
        </p:txBody>
      </p:sp>
      <p:sp>
        <p:nvSpPr>
          <p:cNvPr id="189" name="Google Shape;189;p19"/>
          <p:cNvSpPr/>
          <p:nvPr/>
        </p:nvSpPr>
        <p:spPr>
          <a:xfrm>
            <a:off x="97800" y="3612400"/>
            <a:ext cx="1906200" cy="765000"/>
          </a:xfrm>
          <a:prstGeom prst="rightArrowCallout">
            <a:avLst>
              <a:gd fmla="val 25000" name="adj1"/>
              <a:gd fmla="val 25000" name="adj2"/>
              <a:gd fmla="val 25000" name="adj3"/>
              <a:gd fmla="val 71690"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Memory allocated with main stack</a:t>
            </a:r>
            <a:endParaRPr b="0" i="0" sz="1200" u="none" cap="none" strike="noStrike">
              <a:solidFill>
                <a:srgbClr val="000000"/>
              </a:solidFill>
              <a:latin typeface="Arial"/>
              <a:ea typeface="Arial"/>
              <a:cs typeface="Arial"/>
              <a:sym typeface="Arial"/>
            </a:endParaRPr>
          </a:p>
        </p:txBody>
      </p:sp>
      <p:pic>
        <p:nvPicPr>
          <p:cNvPr id="190" name="Google Shape;190;p19"/>
          <p:cNvPicPr preferRelativeResize="0"/>
          <p:nvPr/>
        </p:nvPicPr>
        <p:blipFill rotWithShape="1">
          <a:blip r:embed="rId9">
            <a:alphaModFix/>
          </a:blip>
          <a:srcRect b="0" l="0" r="10354" t="0"/>
          <a:stretch/>
        </p:blipFill>
        <p:spPr>
          <a:xfrm>
            <a:off x="1921263" y="3751700"/>
            <a:ext cx="1709650" cy="510145"/>
          </a:xfrm>
          <a:prstGeom prst="rect">
            <a:avLst/>
          </a:prstGeom>
          <a:noFill/>
          <a:ln>
            <a:noFill/>
          </a:ln>
        </p:spPr>
      </p:pic>
      <p:sp>
        <p:nvSpPr>
          <p:cNvPr id="191" name="Google Shape;191;p19"/>
          <p:cNvSpPr/>
          <p:nvPr/>
        </p:nvSpPr>
        <p:spPr>
          <a:xfrm>
            <a:off x="1604725" y="1322963"/>
            <a:ext cx="7462500" cy="19494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2" name="Google Shape;192;p19"/>
          <p:cNvSpPr/>
          <p:nvPr/>
        </p:nvSpPr>
        <p:spPr>
          <a:xfrm>
            <a:off x="1496300" y="3327350"/>
            <a:ext cx="7570800" cy="17826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0"/>
          <p:cNvPicPr preferRelativeResize="0"/>
          <p:nvPr/>
        </p:nvPicPr>
        <p:blipFill rotWithShape="1">
          <a:blip r:embed="rId3">
            <a:alphaModFix/>
          </a:blip>
          <a:srcRect b="0" l="0" r="0" t="0"/>
          <a:stretch/>
        </p:blipFill>
        <p:spPr>
          <a:xfrm>
            <a:off x="75575" y="1018249"/>
            <a:ext cx="4519932" cy="2081612"/>
          </a:xfrm>
          <a:prstGeom prst="rect">
            <a:avLst/>
          </a:prstGeom>
          <a:noFill/>
          <a:ln>
            <a:noFill/>
          </a:ln>
        </p:spPr>
      </p:pic>
      <p:sp>
        <p:nvSpPr>
          <p:cNvPr id="198" name="Google Shape;198;p20"/>
          <p:cNvSpPr txBox="1"/>
          <p:nvPr>
            <p:ph type="title"/>
          </p:nvPr>
        </p:nvSpPr>
        <p:spPr>
          <a:xfrm>
            <a:off x="267275" y="113775"/>
            <a:ext cx="35802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sz="2300"/>
              <a:t>Call and Stack Frames</a:t>
            </a:r>
            <a:endParaRPr sz="2300"/>
          </a:p>
        </p:txBody>
      </p:sp>
      <p:pic>
        <p:nvPicPr>
          <p:cNvPr id="199" name="Google Shape;199;p20"/>
          <p:cNvPicPr preferRelativeResize="0"/>
          <p:nvPr/>
        </p:nvPicPr>
        <p:blipFill rotWithShape="1">
          <a:blip r:embed="rId4">
            <a:alphaModFix/>
          </a:blip>
          <a:srcRect b="0" l="0" r="0" t="0"/>
          <a:stretch/>
        </p:blipFill>
        <p:spPr>
          <a:xfrm>
            <a:off x="677575" y="3403925"/>
            <a:ext cx="7034050" cy="1695150"/>
          </a:xfrm>
          <a:prstGeom prst="rect">
            <a:avLst/>
          </a:prstGeom>
          <a:noFill/>
          <a:ln>
            <a:noFill/>
          </a:ln>
        </p:spPr>
      </p:pic>
      <p:sp>
        <p:nvSpPr>
          <p:cNvPr id="200" name="Google Shape;200;p20"/>
          <p:cNvSpPr/>
          <p:nvPr/>
        </p:nvSpPr>
        <p:spPr>
          <a:xfrm>
            <a:off x="677575" y="3461625"/>
            <a:ext cx="1980900" cy="756900"/>
          </a:xfrm>
          <a:prstGeom prst="rect">
            <a:avLst/>
          </a:prstGeom>
          <a:solidFill>
            <a:srgbClr val="CFE2F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1000" u="none" cap="none" strike="noStrike">
                <a:solidFill>
                  <a:srgbClr val="000000"/>
                </a:solidFill>
                <a:latin typeface="Arial"/>
                <a:ea typeface="Arial"/>
                <a:cs typeface="Arial"/>
                <a:sym typeface="Arial"/>
              </a:rPr>
              <a:t>Run program calls main method; when variables are declared space is allocated in memory based on the data type</a:t>
            </a:r>
            <a:endParaRPr b="0" i="0" sz="1000" u="none" cap="none" strike="noStrike">
              <a:solidFill>
                <a:srgbClr val="000000"/>
              </a:solidFill>
              <a:latin typeface="Arial"/>
              <a:ea typeface="Arial"/>
              <a:cs typeface="Arial"/>
              <a:sym typeface="Arial"/>
            </a:endParaRPr>
          </a:p>
        </p:txBody>
      </p:sp>
      <p:sp>
        <p:nvSpPr>
          <p:cNvPr id="201" name="Google Shape;201;p20"/>
          <p:cNvSpPr/>
          <p:nvPr/>
        </p:nvSpPr>
        <p:spPr>
          <a:xfrm>
            <a:off x="2780475" y="2853425"/>
            <a:ext cx="2212200" cy="968100"/>
          </a:xfrm>
          <a:prstGeom prst="rect">
            <a:avLst/>
          </a:prstGeom>
          <a:solidFill>
            <a:srgbClr val="CFE2F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1000" u="none" cap="none" strike="noStrike">
                <a:solidFill>
                  <a:srgbClr val="000000"/>
                </a:solidFill>
                <a:latin typeface="Arial"/>
                <a:ea typeface="Arial"/>
                <a:cs typeface="Arial"/>
                <a:sym typeface="Arial"/>
              </a:rPr>
              <a:t>Main method calls user defined method swap;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1000" u="none" cap="none" strike="noStrike">
                <a:solidFill>
                  <a:srgbClr val="000000"/>
                </a:solidFill>
                <a:latin typeface="Arial"/>
                <a:ea typeface="Arial"/>
                <a:cs typeface="Arial"/>
                <a:sym typeface="Arial"/>
              </a:rPr>
              <a:t>when variables (parameters/local) are declared space is allocated in memory based on the type</a:t>
            </a:r>
            <a:endParaRPr b="0" i="0" sz="1000" u="none" cap="none" strike="noStrike">
              <a:solidFill>
                <a:srgbClr val="000000"/>
              </a:solidFill>
              <a:latin typeface="Arial"/>
              <a:ea typeface="Arial"/>
              <a:cs typeface="Arial"/>
              <a:sym typeface="Arial"/>
            </a:endParaRPr>
          </a:p>
        </p:txBody>
      </p:sp>
      <p:sp>
        <p:nvSpPr>
          <p:cNvPr id="202" name="Google Shape;202;p20"/>
          <p:cNvSpPr/>
          <p:nvPr/>
        </p:nvSpPr>
        <p:spPr>
          <a:xfrm>
            <a:off x="5158325" y="2750225"/>
            <a:ext cx="1839000" cy="653700"/>
          </a:xfrm>
          <a:prstGeom prst="rect">
            <a:avLst/>
          </a:prstGeom>
          <a:solidFill>
            <a:srgbClr val="CFE2F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1000" u="none" cap="none" strike="noStrike">
                <a:solidFill>
                  <a:srgbClr val="000000"/>
                </a:solidFill>
                <a:latin typeface="Arial"/>
                <a:ea typeface="Arial"/>
                <a:cs typeface="Arial"/>
                <a:sym typeface="Arial"/>
              </a:rPr>
              <a:t>User defined method swap ends and memory (parameters/local) released</a:t>
            </a:r>
            <a:endParaRPr b="0" i="0" sz="1000" u="none" cap="none" strike="noStrike">
              <a:solidFill>
                <a:srgbClr val="000000"/>
              </a:solidFill>
              <a:latin typeface="Arial"/>
              <a:ea typeface="Arial"/>
              <a:cs typeface="Arial"/>
              <a:sym typeface="Arial"/>
            </a:endParaRPr>
          </a:p>
        </p:txBody>
      </p:sp>
      <p:grpSp>
        <p:nvGrpSpPr>
          <p:cNvPr id="203" name="Google Shape;203;p20"/>
          <p:cNvGrpSpPr/>
          <p:nvPr/>
        </p:nvGrpSpPr>
        <p:grpSpPr>
          <a:xfrm>
            <a:off x="7233550" y="3669997"/>
            <a:ext cx="928125" cy="1073478"/>
            <a:chOff x="6500775" y="3634447"/>
            <a:chExt cx="928125" cy="1073478"/>
          </a:xfrm>
        </p:grpSpPr>
        <p:pic>
          <p:nvPicPr>
            <p:cNvPr id="204" name="Google Shape;204;p20"/>
            <p:cNvPicPr preferRelativeResize="0"/>
            <p:nvPr/>
          </p:nvPicPr>
          <p:blipFill rotWithShape="1">
            <a:blip r:embed="rId5">
              <a:alphaModFix/>
            </a:blip>
            <a:srcRect b="25600" l="0" r="0" t="0"/>
            <a:stretch/>
          </p:blipFill>
          <p:spPr>
            <a:xfrm>
              <a:off x="6500775" y="4054225"/>
              <a:ext cx="928125" cy="653700"/>
            </a:xfrm>
            <a:prstGeom prst="rect">
              <a:avLst/>
            </a:prstGeom>
            <a:noFill/>
            <a:ln>
              <a:noFill/>
            </a:ln>
          </p:spPr>
        </p:pic>
        <p:pic>
          <p:nvPicPr>
            <p:cNvPr id="205" name="Google Shape;205;p20"/>
            <p:cNvPicPr preferRelativeResize="0"/>
            <p:nvPr/>
          </p:nvPicPr>
          <p:blipFill rotWithShape="1">
            <a:blip r:embed="rId6">
              <a:alphaModFix/>
            </a:blip>
            <a:srcRect b="-17370" l="0" r="0" t="0"/>
            <a:stretch/>
          </p:blipFill>
          <p:spPr>
            <a:xfrm>
              <a:off x="6707225" y="4412952"/>
              <a:ext cx="515250" cy="252900"/>
            </a:xfrm>
            <a:prstGeom prst="rect">
              <a:avLst/>
            </a:prstGeom>
            <a:noFill/>
            <a:ln>
              <a:noFill/>
            </a:ln>
          </p:spPr>
        </p:pic>
        <p:pic>
          <p:nvPicPr>
            <p:cNvPr id="206" name="Google Shape;206;p20"/>
            <p:cNvPicPr preferRelativeResize="0"/>
            <p:nvPr/>
          </p:nvPicPr>
          <p:blipFill rotWithShape="1">
            <a:blip r:embed="rId7">
              <a:alphaModFix/>
            </a:blip>
            <a:srcRect b="0" l="0" r="0" t="0"/>
            <a:stretch/>
          </p:blipFill>
          <p:spPr>
            <a:xfrm>
              <a:off x="6800225" y="3634447"/>
              <a:ext cx="486633" cy="468600"/>
            </a:xfrm>
            <a:prstGeom prst="rect">
              <a:avLst/>
            </a:prstGeom>
            <a:noFill/>
            <a:ln>
              <a:noFill/>
            </a:ln>
          </p:spPr>
        </p:pic>
      </p:grpSp>
      <p:sp>
        <p:nvSpPr>
          <p:cNvPr id="207" name="Google Shape;207;p20"/>
          <p:cNvSpPr/>
          <p:nvPr/>
        </p:nvSpPr>
        <p:spPr>
          <a:xfrm>
            <a:off x="7384575" y="3201400"/>
            <a:ext cx="1588500" cy="468600"/>
          </a:xfrm>
          <a:prstGeom prst="rect">
            <a:avLst/>
          </a:prstGeom>
          <a:solidFill>
            <a:srgbClr val="CFE2F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1100" u="none" cap="none" strike="noStrike">
                <a:solidFill>
                  <a:srgbClr val="000000"/>
                </a:solidFill>
                <a:latin typeface="Arial"/>
                <a:ea typeface="Arial"/>
                <a:cs typeface="Arial"/>
                <a:sym typeface="Arial"/>
              </a:rPr>
              <a:t>Main method ends and memory released</a:t>
            </a:r>
            <a:endParaRPr b="0" i="0" sz="1100" u="none" cap="none" strike="noStrike">
              <a:solidFill>
                <a:srgbClr val="000000"/>
              </a:solidFill>
              <a:latin typeface="Arial"/>
              <a:ea typeface="Arial"/>
              <a:cs typeface="Arial"/>
              <a:sym typeface="Arial"/>
            </a:endParaRPr>
          </a:p>
        </p:txBody>
      </p:sp>
      <p:sp>
        <p:nvSpPr>
          <p:cNvPr id="208" name="Google Shape;208;p20"/>
          <p:cNvSpPr/>
          <p:nvPr/>
        </p:nvSpPr>
        <p:spPr>
          <a:xfrm>
            <a:off x="125225" y="644200"/>
            <a:ext cx="1980900" cy="252900"/>
          </a:xfrm>
          <a:prstGeom prst="rect">
            <a:avLst/>
          </a:prstGeom>
          <a:solidFill>
            <a:srgbClr val="CFE2F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 main method stack</a:t>
            </a:r>
            <a:endParaRPr b="0" i="0" sz="1400" u="none" cap="none" strike="noStrike">
              <a:solidFill>
                <a:srgbClr val="000000"/>
              </a:solidFill>
              <a:latin typeface="Arial"/>
              <a:ea typeface="Arial"/>
              <a:cs typeface="Arial"/>
              <a:sym typeface="Arial"/>
            </a:endParaRPr>
          </a:p>
        </p:txBody>
      </p:sp>
      <p:sp>
        <p:nvSpPr>
          <p:cNvPr id="209" name="Google Shape;209;p20"/>
          <p:cNvSpPr/>
          <p:nvPr/>
        </p:nvSpPr>
        <p:spPr>
          <a:xfrm>
            <a:off x="4931063" y="113775"/>
            <a:ext cx="2293500" cy="252900"/>
          </a:xfrm>
          <a:prstGeom prst="rect">
            <a:avLst/>
          </a:prstGeom>
          <a:solidFill>
            <a:srgbClr val="CFE2F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 swap method stack</a:t>
            </a:r>
            <a:endParaRPr b="0" i="0" sz="1400" u="none" cap="none" strike="noStrike">
              <a:solidFill>
                <a:srgbClr val="000000"/>
              </a:solidFill>
              <a:latin typeface="Arial"/>
              <a:ea typeface="Arial"/>
              <a:cs typeface="Arial"/>
              <a:sym typeface="Arial"/>
            </a:endParaRPr>
          </a:p>
        </p:txBody>
      </p:sp>
      <p:pic>
        <p:nvPicPr>
          <p:cNvPr id="210" name="Google Shape;210;p20"/>
          <p:cNvPicPr preferRelativeResize="0"/>
          <p:nvPr/>
        </p:nvPicPr>
        <p:blipFill rotWithShape="1">
          <a:blip r:embed="rId8">
            <a:alphaModFix/>
          </a:blip>
          <a:srcRect b="0" l="0" r="0" t="0"/>
          <a:stretch/>
        </p:blipFill>
        <p:spPr>
          <a:xfrm>
            <a:off x="75575" y="2924150"/>
            <a:ext cx="787401" cy="305850"/>
          </a:xfrm>
          <a:prstGeom prst="rect">
            <a:avLst/>
          </a:prstGeom>
          <a:noFill/>
          <a:ln>
            <a:noFill/>
          </a:ln>
        </p:spPr>
      </p:pic>
      <p:pic>
        <p:nvPicPr>
          <p:cNvPr id="211" name="Google Shape;211;p20"/>
          <p:cNvPicPr preferRelativeResize="0"/>
          <p:nvPr/>
        </p:nvPicPr>
        <p:blipFill rotWithShape="1">
          <a:blip r:embed="rId9">
            <a:alphaModFix/>
          </a:blip>
          <a:srcRect b="0" l="0" r="0" t="0"/>
          <a:stretch/>
        </p:blipFill>
        <p:spPr>
          <a:xfrm>
            <a:off x="4992675" y="387026"/>
            <a:ext cx="3492097" cy="2264525"/>
          </a:xfrm>
          <a:prstGeom prst="rect">
            <a:avLst/>
          </a:prstGeom>
          <a:noFill/>
          <a:ln>
            <a:noFill/>
          </a:ln>
        </p:spPr>
      </p:pic>
      <p:cxnSp>
        <p:nvCxnSpPr>
          <p:cNvPr id="212" name="Google Shape;212;p20"/>
          <p:cNvCxnSpPr/>
          <p:nvPr/>
        </p:nvCxnSpPr>
        <p:spPr>
          <a:xfrm flipH="1" rot="10800000">
            <a:off x="1493225" y="570263"/>
            <a:ext cx="3384600" cy="18558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112050" y="47300"/>
            <a:ext cx="83307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Pass by Value </a:t>
            </a:r>
            <a:endParaRPr/>
          </a:p>
        </p:txBody>
      </p:sp>
      <p:sp>
        <p:nvSpPr>
          <p:cNvPr id="218" name="Google Shape;218;p21"/>
          <p:cNvSpPr txBox="1"/>
          <p:nvPr>
            <p:ph idx="1" type="body"/>
          </p:nvPr>
        </p:nvSpPr>
        <p:spPr>
          <a:xfrm>
            <a:off x="95975" y="525800"/>
            <a:ext cx="87141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lang="en" sz="1500"/>
              <a:t>When passing primitive data types from one method to another we are passing-by-value. </a:t>
            </a:r>
            <a:endParaRPr sz="1500"/>
          </a:p>
        </p:txBody>
      </p:sp>
      <p:pic>
        <p:nvPicPr>
          <p:cNvPr id="219" name="Google Shape;219;p21"/>
          <p:cNvPicPr preferRelativeResize="0"/>
          <p:nvPr/>
        </p:nvPicPr>
        <p:blipFill rotWithShape="1">
          <a:blip r:embed="rId3">
            <a:alphaModFix/>
          </a:blip>
          <a:srcRect b="0" l="0" r="0" t="0"/>
          <a:stretch/>
        </p:blipFill>
        <p:spPr>
          <a:xfrm>
            <a:off x="1501050" y="915188"/>
            <a:ext cx="2760787" cy="395600"/>
          </a:xfrm>
          <a:prstGeom prst="rect">
            <a:avLst/>
          </a:prstGeom>
          <a:noFill/>
          <a:ln>
            <a:noFill/>
          </a:ln>
        </p:spPr>
      </p:pic>
      <p:pic>
        <p:nvPicPr>
          <p:cNvPr id="220" name="Google Shape;220;p21"/>
          <p:cNvPicPr preferRelativeResize="0"/>
          <p:nvPr/>
        </p:nvPicPr>
        <p:blipFill rotWithShape="1">
          <a:blip r:embed="rId4">
            <a:alphaModFix/>
          </a:blip>
          <a:srcRect b="0" l="0" r="0" t="0"/>
          <a:stretch/>
        </p:blipFill>
        <p:spPr>
          <a:xfrm>
            <a:off x="95975" y="2077788"/>
            <a:ext cx="4245225" cy="340225"/>
          </a:xfrm>
          <a:prstGeom prst="rect">
            <a:avLst/>
          </a:prstGeom>
          <a:noFill/>
          <a:ln>
            <a:noFill/>
          </a:ln>
        </p:spPr>
      </p:pic>
      <p:pic>
        <p:nvPicPr>
          <p:cNvPr id="221" name="Google Shape;221;p21"/>
          <p:cNvPicPr preferRelativeResize="0"/>
          <p:nvPr/>
        </p:nvPicPr>
        <p:blipFill rotWithShape="1">
          <a:blip r:embed="rId5">
            <a:alphaModFix/>
          </a:blip>
          <a:srcRect b="0" l="0" r="0" t="0"/>
          <a:stretch/>
        </p:blipFill>
        <p:spPr>
          <a:xfrm>
            <a:off x="2080475" y="1203978"/>
            <a:ext cx="276225" cy="314325"/>
          </a:xfrm>
          <a:prstGeom prst="rect">
            <a:avLst/>
          </a:prstGeom>
          <a:noFill/>
          <a:ln>
            <a:noFill/>
          </a:ln>
        </p:spPr>
      </p:pic>
      <p:pic>
        <p:nvPicPr>
          <p:cNvPr id="222" name="Google Shape;222;p21"/>
          <p:cNvPicPr preferRelativeResize="0"/>
          <p:nvPr/>
        </p:nvPicPr>
        <p:blipFill rotWithShape="1">
          <a:blip r:embed="rId6">
            <a:alphaModFix/>
          </a:blip>
          <a:srcRect b="0" l="0" r="0" t="0"/>
          <a:stretch/>
        </p:blipFill>
        <p:spPr>
          <a:xfrm>
            <a:off x="3041500" y="1166838"/>
            <a:ext cx="276225" cy="285750"/>
          </a:xfrm>
          <a:prstGeom prst="rect">
            <a:avLst/>
          </a:prstGeom>
          <a:noFill/>
          <a:ln>
            <a:noFill/>
          </a:ln>
        </p:spPr>
      </p:pic>
      <p:pic>
        <p:nvPicPr>
          <p:cNvPr id="223" name="Google Shape;223;p21"/>
          <p:cNvPicPr preferRelativeResize="0"/>
          <p:nvPr/>
        </p:nvPicPr>
        <p:blipFill rotWithShape="1">
          <a:blip r:embed="rId5">
            <a:alphaModFix/>
          </a:blip>
          <a:srcRect b="0" l="0" r="0" t="0"/>
          <a:stretch/>
        </p:blipFill>
        <p:spPr>
          <a:xfrm>
            <a:off x="2819750" y="2339628"/>
            <a:ext cx="276225" cy="314325"/>
          </a:xfrm>
          <a:prstGeom prst="rect">
            <a:avLst/>
          </a:prstGeom>
          <a:noFill/>
          <a:ln>
            <a:noFill/>
          </a:ln>
        </p:spPr>
      </p:pic>
      <p:pic>
        <p:nvPicPr>
          <p:cNvPr id="224" name="Google Shape;224;p21"/>
          <p:cNvPicPr preferRelativeResize="0"/>
          <p:nvPr/>
        </p:nvPicPr>
        <p:blipFill rotWithShape="1">
          <a:blip r:embed="rId6">
            <a:alphaModFix/>
          </a:blip>
          <a:srcRect b="0" l="0" r="0" t="0"/>
          <a:stretch/>
        </p:blipFill>
        <p:spPr>
          <a:xfrm>
            <a:off x="3881600" y="2353913"/>
            <a:ext cx="276225" cy="285750"/>
          </a:xfrm>
          <a:prstGeom prst="rect">
            <a:avLst/>
          </a:prstGeom>
          <a:noFill/>
          <a:ln>
            <a:noFill/>
          </a:ln>
        </p:spPr>
      </p:pic>
      <p:sp>
        <p:nvSpPr>
          <p:cNvPr id="225" name="Google Shape;225;p21"/>
          <p:cNvSpPr txBox="1"/>
          <p:nvPr/>
        </p:nvSpPr>
        <p:spPr>
          <a:xfrm>
            <a:off x="140850" y="2631425"/>
            <a:ext cx="8273100" cy="89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dk1"/>
                </a:solidFill>
                <a:latin typeface="Arial"/>
                <a:ea typeface="Arial"/>
                <a:cs typeface="Arial"/>
                <a:sym typeface="Arial"/>
              </a:rPr>
              <a:t>Pass by value means a copy of the value from one memory location is put in another memory location. Even if you would make the formal parameter names the same they are still located in two different memory locations. Remember to not use the same variable names for </a:t>
            </a:r>
            <a:endParaRPr b="0" i="0" sz="1400" u="none" cap="none" strike="noStrike">
              <a:solidFill>
                <a:schemeClr val="dk1"/>
              </a:solidFill>
              <a:latin typeface="Arial"/>
              <a:ea typeface="Arial"/>
              <a:cs typeface="Arial"/>
              <a:sym typeface="Arial"/>
            </a:endParaRPr>
          </a:p>
        </p:txBody>
      </p:sp>
      <p:sp>
        <p:nvSpPr>
          <p:cNvPr id="226" name="Google Shape;226;p21"/>
          <p:cNvSpPr/>
          <p:nvPr/>
        </p:nvSpPr>
        <p:spPr>
          <a:xfrm>
            <a:off x="1623050" y="1577350"/>
            <a:ext cx="1232400" cy="340200"/>
          </a:xfrm>
          <a:prstGeom prst="downArrow">
            <a:avLst>
              <a:gd fmla="val 50000" name="adj1"/>
              <a:gd fmla="val 52124"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copy</a:t>
            </a:r>
            <a:endParaRPr b="0" i="0" sz="1400" u="none" cap="none" strike="noStrike">
              <a:solidFill>
                <a:srgbClr val="000000"/>
              </a:solidFill>
              <a:latin typeface="Arial"/>
              <a:ea typeface="Arial"/>
              <a:cs typeface="Arial"/>
              <a:sym typeface="Arial"/>
            </a:endParaRPr>
          </a:p>
        </p:txBody>
      </p:sp>
      <p:sp>
        <p:nvSpPr>
          <p:cNvPr id="227" name="Google Shape;227;p21"/>
          <p:cNvSpPr/>
          <p:nvPr/>
        </p:nvSpPr>
        <p:spPr>
          <a:xfrm>
            <a:off x="2819750" y="1524200"/>
            <a:ext cx="1232400" cy="340200"/>
          </a:xfrm>
          <a:prstGeom prst="downArrow">
            <a:avLst>
              <a:gd fmla="val 50000" name="adj1"/>
              <a:gd fmla="val 52124"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copy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ph type="title"/>
          </p:nvPr>
        </p:nvSpPr>
        <p:spPr>
          <a:xfrm>
            <a:off x="311700" y="87350"/>
            <a:ext cx="2355300" cy="891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9523"/>
              <a:buNone/>
            </a:pPr>
            <a:r>
              <a:rPr lang="en" sz="2100"/>
              <a:t>Methods, </a:t>
            </a:r>
            <a:r>
              <a:rPr lang="en" sz="2100"/>
              <a:t>Strings</a:t>
            </a:r>
            <a:r>
              <a:rPr lang="en" sz="2100"/>
              <a:t> </a:t>
            </a:r>
            <a:r>
              <a:rPr lang="en" sz="2100"/>
              <a:t>and  Loops Review</a:t>
            </a:r>
            <a:endParaRPr sz="2100"/>
          </a:p>
        </p:txBody>
      </p:sp>
      <p:sp>
        <p:nvSpPr>
          <p:cNvPr id="233" name="Google Shape;233;p22"/>
          <p:cNvSpPr txBox="1"/>
          <p:nvPr>
            <p:ph idx="1" type="body"/>
          </p:nvPr>
        </p:nvSpPr>
        <p:spPr>
          <a:xfrm>
            <a:off x="3356575" y="87350"/>
            <a:ext cx="5734500" cy="4945800"/>
          </a:xfrm>
          <a:prstGeom prst="rect">
            <a:avLst/>
          </a:prstGeom>
          <a:solidFill>
            <a:schemeClr val="lt1"/>
          </a:solidFill>
          <a:ln>
            <a:noFill/>
          </a:ln>
        </p:spPr>
        <p:txBody>
          <a:bodyPr anchorCtr="0" anchor="t" bIns="91425" lIns="91425" spcFirstLastPara="1" rIns="91425" wrap="square" tIns="91425">
            <a:noAutofit/>
          </a:bodyPr>
          <a:lstStyle/>
          <a:p>
            <a:pPr indent="0" lvl="0" marL="25400" rtl="0" algn="l">
              <a:lnSpc>
                <a:spcPct val="115000"/>
              </a:lnSpc>
              <a:spcBef>
                <a:spcPts val="0"/>
              </a:spcBef>
              <a:spcAft>
                <a:spcPts val="0"/>
              </a:spcAft>
              <a:buClr>
                <a:schemeClr val="dk1"/>
              </a:buClr>
              <a:buSzPts val="1100"/>
              <a:buFont typeface="Arial"/>
              <a:buNone/>
            </a:pPr>
            <a:r>
              <a:rPr b="1" lang="en" sz="1100">
                <a:solidFill>
                  <a:srgbClr val="7F0055"/>
                </a:solidFill>
                <a:highlight>
                  <a:srgbClr val="FFFFFF"/>
                </a:highlight>
              </a:rPr>
              <a:t>public</a:t>
            </a:r>
            <a:r>
              <a:rPr lang="en" sz="1100">
                <a:highlight>
                  <a:srgbClr val="FFFFFF"/>
                </a:highlight>
              </a:rPr>
              <a:t> </a:t>
            </a:r>
            <a:r>
              <a:rPr b="1" lang="en" sz="1100">
                <a:solidFill>
                  <a:srgbClr val="7F0055"/>
                </a:solidFill>
                <a:highlight>
                  <a:srgbClr val="FFFFFF"/>
                </a:highlight>
              </a:rPr>
              <a:t>class</a:t>
            </a:r>
            <a:r>
              <a:rPr lang="en" sz="1100">
                <a:highlight>
                  <a:srgbClr val="FFFFFF"/>
                </a:highlight>
              </a:rPr>
              <a:t> M03LoopsConditinsMethods{</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public</a:t>
            </a:r>
            <a:r>
              <a:rPr lang="en" sz="1100">
                <a:highlight>
                  <a:srgbClr val="FFFFFF"/>
                </a:highlight>
              </a:rPr>
              <a:t> </a:t>
            </a:r>
            <a:r>
              <a:rPr b="1" lang="en" sz="1100">
                <a:solidFill>
                  <a:srgbClr val="7F0055"/>
                </a:solidFill>
                <a:highlight>
                  <a:srgbClr val="FFFFFF"/>
                </a:highlight>
              </a:rPr>
              <a:t>static</a:t>
            </a:r>
            <a:r>
              <a:rPr lang="en" sz="1100">
                <a:highlight>
                  <a:srgbClr val="FFFFFF"/>
                </a:highlight>
              </a:rPr>
              <a:t> </a:t>
            </a:r>
            <a:r>
              <a:rPr b="1" lang="en" sz="1100">
                <a:solidFill>
                  <a:srgbClr val="7F0055"/>
                </a:solidFill>
                <a:highlight>
                  <a:srgbClr val="FFFFFF"/>
                </a:highlight>
              </a:rPr>
              <a:t>void</a:t>
            </a:r>
            <a:r>
              <a:rPr lang="en" sz="1100">
                <a:highlight>
                  <a:srgbClr val="FFFFFF"/>
                </a:highlight>
              </a:rPr>
              <a:t> main(String[] </a:t>
            </a:r>
            <a:r>
              <a:rPr lang="en" sz="1100">
                <a:solidFill>
                  <a:srgbClr val="6A3E3E"/>
                </a:solidFill>
                <a:highlight>
                  <a:srgbClr val="FFFFFF"/>
                </a:highlight>
              </a:rPr>
              <a:t>args</a:t>
            </a:r>
            <a:r>
              <a:rPr lang="en" sz="1100">
                <a:highlight>
                  <a:srgbClr val="FFFFFF"/>
                </a:highlight>
              </a:rPr>
              <a:t>) {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String </a:t>
            </a:r>
            <a:r>
              <a:rPr lang="en" sz="1100">
                <a:solidFill>
                  <a:srgbClr val="6A3E3E"/>
                </a:solidFill>
                <a:highlight>
                  <a:srgbClr val="FFFFFF"/>
                </a:highlight>
              </a:rPr>
              <a:t>startingString</a:t>
            </a:r>
            <a:r>
              <a:rPr lang="en" sz="1100">
                <a:highlight>
                  <a:srgbClr val="FFFFFF"/>
                </a:highlight>
              </a:rPr>
              <a:t> = </a:t>
            </a:r>
            <a:r>
              <a:rPr lang="en" sz="1100">
                <a:solidFill>
                  <a:srgbClr val="2A00FF"/>
                </a:solidFill>
                <a:highlight>
                  <a:srgbClr val="FFFFFF"/>
                </a:highlight>
              </a:rPr>
              <a:t>"SquarePants"</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i="1" lang="en" sz="1100">
                <a:highlight>
                  <a:srgbClr val="FFFFFF"/>
                </a:highlight>
              </a:rPr>
              <a:t>methodOutputs</a:t>
            </a:r>
            <a:r>
              <a:rPr lang="en" sz="1100">
                <a:highlight>
                  <a:srgbClr val="FFFFFF"/>
                </a:highlight>
              </a:rPr>
              <a:t>(</a:t>
            </a:r>
            <a:r>
              <a:rPr lang="en" sz="1100">
                <a:solidFill>
                  <a:srgbClr val="6A3E3E"/>
                </a:solidFill>
                <a:highlight>
                  <a:srgbClr val="FFFFFF"/>
                </a:highlight>
              </a:rPr>
              <a:t>startingString</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System.</a:t>
            </a:r>
            <a:r>
              <a:rPr b="1" i="1" lang="en" sz="1100">
                <a:solidFill>
                  <a:srgbClr val="0000C0"/>
                </a:solidFill>
                <a:highlight>
                  <a:srgbClr val="FFFFFF"/>
                </a:highlight>
              </a:rPr>
              <a:t>out</a:t>
            </a:r>
            <a:r>
              <a:rPr lang="en" sz="1100">
                <a:highlight>
                  <a:srgbClr val="FFFFFF"/>
                </a:highlight>
              </a:rPr>
              <a:t>.printf(</a:t>
            </a:r>
            <a:r>
              <a:rPr lang="en" sz="1100">
                <a:solidFill>
                  <a:srgbClr val="2A00FF"/>
                </a:solidFill>
                <a:highlight>
                  <a:srgbClr val="FFFFFF"/>
                </a:highlight>
              </a:rPr>
              <a:t>"\nString after method: %s"</a:t>
            </a:r>
            <a:r>
              <a:rPr lang="en" sz="1100">
                <a:highlight>
                  <a:srgbClr val="FFFFFF"/>
                </a:highlight>
              </a:rPr>
              <a:t>, </a:t>
            </a:r>
            <a:r>
              <a:rPr lang="en" sz="1100">
                <a:solidFill>
                  <a:srgbClr val="6A3E3E"/>
                </a:solidFill>
                <a:highlight>
                  <a:srgbClr val="FFFFFF"/>
                </a:highlight>
              </a:rPr>
              <a:t>startingString</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public</a:t>
            </a:r>
            <a:r>
              <a:rPr lang="en" sz="1100">
                <a:highlight>
                  <a:srgbClr val="FFFFFF"/>
                </a:highlight>
              </a:rPr>
              <a:t> </a:t>
            </a:r>
            <a:r>
              <a:rPr b="1" lang="en" sz="1100">
                <a:solidFill>
                  <a:srgbClr val="7F0055"/>
                </a:solidFill>
                <a:highlight>
                  <a:srgbClr val="FFFFFF"/>
                </a:highlight>
              </a:rPr>
              <a:t>static</a:t>
            </a:r>
            <a:r>
              <a:rPr lang="en" sz="1100">
                <a:highlight>
                  <a:srgbClr val="FFFFFF"/>
                </a:highlight>
              </a:rPr>
              <a:t> </a:t>
            </a:r>
            <a:r>
              <a:rPr b="1" lang="en" sz="1100">
                <a:solidFill>
                  <a:srgbClr val="7F0055"/>
                </a:solidFill>
                <a:highlight>
                  <a:srgbClr val="FFFFFF"/>
                </a:highlight>
              </a:rPr>
              <a:t>void</a:t>
            </a:r>
            <a:r>
              <a:rPr lang="en" sz="1100">
                <a:highlight>
                  <a:srgbClr val="FFFFFF"/>
                </a:highlight>
              </a:rPr>
              <a:t> methodOutputs(String </a:t>
            </a:r>
            <a:r>
              <a:rPr lang="en" sz="1100">
                <a:solidFill>
                  <a:srgbClr val="6A3E3E"/>
                </a:solidFill>
                <a:highlight>
                  <a:srgbClr val="FFFFFF"/>
                </a:highlight>
              </a:rPr>
              <a:t>stringParameterInput</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int</a:t>
            </a:r>
            <a:r>
              <a:rPr lang="en" sz="1100">
                <a:highlight>
                  <a:srgbClr val="FFFFFF"/>
                </a:highlight>
              </a:rPr>
              <a:t> </a:t>
            </a:r>
            <a:r>
              <a:rPr lang="en" sz="1100">
                <a:solidFill>
                  <a:srgbClr val="6A3E3E"/>
                </a:solidFill>
                <a:highlight>
                  <a:srgbClr val="FFFFFF"/>
                </a:highlight>
              </a:rPr>
              <a:t>stringLength</a:t>
            </a:r>
            <a:r>
              <a:rPr lang="en" sz="1100">
                <a:highlight>
                  <a:srgbClr val="FFFFFF"/>
                </a:highlight>
              </a:rPr>
              <a:t> = </a:t>
            </a:r>
            <a:r>
              <a:rPr lang="en" sz="1100">
                <a:solidFill>
                  <a:srgbClr val="6A3E3E"/>
                </a:solidFill>
                <a:highlight>
                  <a:srgbClr val="FFFFFF"/>
                </a:highlight>
              </a:rPr>
              <a:t>stringParameterInput</a:t>
            </a:r>
            <a:r>
              <a:rPr lang="en" sz="1100">
                <a:highlight>
                  <a:srgbClr val="FFFFFF"/>
                </a:highlight>
              </a:rPr>
              <a:t>.length();</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SzPts val="1100"/>
              <a:buNone/>
            </a:pPr>
            <a:r>
              <a:rPr lang="en" sz="1100">
                <a:highlight>
                  <a:srgbClr val="FFFFFF"/>
                </a:highlight>
              </a:rPr>
              <a:t>		</a:t>
            </a:r>
            <a:r>
              <a:rPr b="1" lang="en" sz="1100">
                <a:solidFill>
                  <a:srgbClr val="7F0055"/>
                </a:solidFill>
                <a:highlight>
                  <a:srgbClr val="FFFFFF"/>
                </a:highlight>
              </a:rPr>
              <a:t>for</a:t>
            </a:r>
            <a:r>
              <a:rPr lang="en" sz="1100">
                <a:highlight>
                  <a:srgbClr val="FFFFFF"/>
                </a:highlight>
              </a:rPr>
              <a:t> (</a:t>
            </a:r>
            <a:r>
              <a:rPr b="1" lang="en" sz="1100">
                <a:solidFill>
                  <a:srgbClr val="7F0055"/>
                </a:solidFill>
                <a:highlight>
                  <a:srgbClr val="FFFFFF"/>
                </a:highlight>
              </a:rPr>
              <a:t>int</a:t>
            </a:r>
            <a:r>
              <a:rPr lang="en" sz="1100">
                <a:highlight>
                  <a:srgbClr val="FFFFFF"/>
                </a:highlight>
              </a:rPr>
              <a:t> </a:t>
            </a:r>
            <a:r>
              <a:rPr lang="en" sz="1100">
                <a:solidFill>
                  <a:srgbClr val="6A3E3E"/>
                </a:solidFill>
                <a:highlight>
                  <a:srgbClr val="FFFFFF"/>
                </a:highlight>
              </a:rPr>
              <a:t>i</a:t>
            </a:r>
            <a:r>
              <a:rPr lang="en" sz="1100">
                <a:highlight>
                  <a:srgbClr val="FFFFFF"/>
                </a:highlight>
              </a:rPr>
              <a:t> = (</a:t>
            </a:r>
            <a:r>
              <a:rPr lang="en" sz="1100">
                <a:solidFill>
                  <a:srgbClr val="6A3E3E"/>
                </a:solidFill>
                <a:highlight>
                  <a:srgbClr val="FFFFFF"/>
                </a:highlight>
              </a:rPr>
              <a:t>stringLength</a:t>
            </a:r>
            <a:r>
              <a:rPr lang="en" sz="1100">
                <a:highlight>
                  <a:srgbClr val="FFFFFF"/>
                </a:highlight>
              </a:rPr>
              <a:t>-1); </a:t>
            </a:r>
            <a:r>
              <a:rPr lang="en" sz="1100">
                <a:solidFill>
                  <a:srgbClr val="6A3E3E"/>
                </a:solidFill>
                <a:highlight>
                  <a:srgbClr val="FFFFFF"/>
                </a:highlight>
              </a:rPr>
              <a:t>i</a:t>
            </a:r>
            <a:r>
              <a:rPr lang="en" sz="1100">
                <a:highlight>
                  <a:srgbClr val="FFFFFF"/>
                </a:highlight>
              </a:rPr>
              <a:t> &gt;= 0; </a:t>
            </a:r>
            <a:r>
              <a:rPr lang="en" sz="1100">
                <a:solidFill>
                  <a:srgbClr val="6A3E3E"/>
                </a:solidFill>
                <a:highlight>
                  <a:srgbClr val="FFFFFF"/>
                </a:highlight>
              </a:rPr>
              <a:t>i</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char</a:t>
            </a:r>
            <a:r>
              <a:rPr lang="en" sz="1100">
                <a:highlight>
                  <a:srgbClr val="FFFFFF"/>
                </a:highlight>
              </a:rPr>
              <a:t> </a:t>
            </a:r>
            <a:r>
              <a:rPr lang="en" sz="1100">
                <a:solidFill>
                  <a:srgbClr val="6A3E3E"/>
                </a:solidFill>
                <a:highlight>
                  <a:srgbClr val="FFFFFF"/>
                </a:highlight>
              </a:rPr>
              <a:t>currentChar</a:t>
            </a:r>
            <a:r>
              <a:rPr lang="en" sz="1100">
                <a:highlight>
                  <a:srgbClr val="FFFFFF"/>
                </a:highlight>
              </a:rPr>
              <a:t> = </a:t>
            </a:r>
            <a:r>
              <a:rPr lang="en" sz="1100">
                <a:solidFill>
                  <a:srgbClr val="6A3E3E"/>
                </a:solidFill>
                <a:highlight>
                  <a:srgbClr val="FFFFFF"/>
                </a:highlight>
              </a:rPr>
              <a:t>stringParameterInput</a:t>
            </a:r>
            <a:r>
              <a:rPr lang="en" sz="1100">
                <a:highlight>
                  <a:srgbClr val="FFFFFF"/>
                </a:highlight>
              </a:rPr>
              <a:t>.charAt(</a:t>
            </a:r>
            <a:r>
              <a:rPr lang="en" sz="1100">
                <a:solidFill>
                  <a:srgbClr val="6A3E3E"/>
                </a:solidFill>
                <a:highlight>
                  <a:srgbClr val="FFFFFF"/>
                </a:highlight>
              </a:rPr>
              <a:t>i</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if</a:t>
            </a:r>
            <a:r>
              <a:rPr lang="en" sz="1100">
                <a:highlight>
                  <a:srgbClr val="FFFFFF"/>
                </a:highlight>
              </a:rPr>
              <a:t>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'a'</a:t>
            </a:r>
            <a:r>
              <a:rPr lang="en" sz="1100">
                <a:highlight>
                  <a:srgbClr val="FFFFFF"/>
                </a:highlight>
              </a:rPr>
              <a:t> ||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'e'</a:t>
            </a:r>
            <a:r>
              <a:rPr lang="en" sz="1100">
                <a:highlight>
                  <a:srgbClr val="FFFFFF"/>
                </a:highlight>
              </a:rPr>
              <a:t> ||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'i'</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'o'</a:t>
            </a:r>
            <a:r>
              <a:rPr lang="en" sz="1100">
                <a:highlight>
                  <a:srgbClr val="FFFFFF"/>
                </a:highlight>
              </a:rPr>
              <a:t> ||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'u'</a:t>
            </a:r>
            <a:r>
              <a:rPr lang="en" sz="1100">
                <a:highlight>
                  <a:srgbClr val="FFFFFF"/>
                </a:highlight>
              </a:rPr>
              <a:t>) {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lang="en" sz="1100">
                <a:solidFill>
                  <a:srgbClr val="6A3E3E"/>
                </a:solidFill>
                <a:highlight>
                  <a:srgbClr val="FFFFFF"/>
                </a:highlight>
              </a:rPr>
              <a:t>currentChar</a:t>
            </a:r>
            <a:r>
              <a:rPr lang="en" sz="1100">
                <a:highlight>
                  <a:srgbClr val="FFFFFF"/>
                </a:highlight>
              </a:rPr>
              <a:t> = Character.</a:t>
            </a:r>
            <a:r>
              <a:rPr i="1" lang="en" sz="1100">
                <a:highlight>
                  <a:srgbClr val="FFFFFF"/>
                </a:highlight>
              </a:rPr>
              <a:t>toLowerCase</a:t>
            </a:r>
            <a:r>
              <a:rPr lang="en" sz="1100">
                <a:highlight>
                  <a:srgbClr val="FFFFFF"/>
                </a:highlight>
              </a:rPr>
              <a:t>(</a:t>
            </a:r>
            <a:r>
              <a:rPr lang="en" sz="1100">
                <a:solidFill>
                  <a:srgbClr val="6A3E3E"/>
                </a:solidFill>
                <a:highlight>
                  <a:srgbClr val="FFFFFF"/>
                </a:highlight>
              </a:rPr>
              <a:t>currentChar</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else</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lang="en" sz="1100">
                <a:solidFill>
                  <a:srgbClr val="6A3E3E"/>
                </a:solidFill>
                <a:highlight>
                  <a:srgbClr val="FFFFFF"/>
                </a:highlight>
              </a:rPr>
              <a:t>currentChar</a:t>
            </a:r>
            <a:r>
              <a:rPr lang="en" sz="1100">
                <a:highlight>
                  <a:srgbClr val="FFFFFF"/>
                </a:highlight>
              </a:rPr>
              <a:t> = Character.</a:t>
            </a:r>
            <a:r>
              <a:rPr i="1" lang="en" sz="1100">
                <a:highlight>
                  <a:srgbClr val="FFFFFF"/>
                </a:highlight>
              </a:rPr>
              <a:t>toUpperCase</a:t>
            </a:r>
            <a:r>
              <a:rPr lang="en" sz="1100">
                <a:highlight>
                  <a:srgbClr val="FFFFFF"/>
                </a:highlight>
              </a:rPr>
              <a:t>(</a:t>
            </a:r>
            <a:r>
              <a:rPr lang="en" sz="1100">
                <a:solidFill>
                  <a:srgbClr val="6A3E3E"/>
                </a:solidFill>
                <a:highlight>
                  <a:srgbClr val="FFFFFF"/>
                </a:highlight>
              </a:rPr>
              <a:t>currentChar</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System.</a:t>
            </a:r>
            <a:r>
              <a:rPr b="1" i="1" lang="en" sz="1100">
                <a:solidFill>
                  <a:srgbClr val="0000C0"/>
                </a:solidFill>
                <a:highlight>
                  <a:srgbClr val="FFFFFF"/>
                </a:highlight>
              </a:rPr>
              <a:t>out</a:t>
            </a:r>
            <a:r>
              <a:rPr lang="en" sz="1100">
                <a:highlight>
                  <a:srgbClr val="FFFFFF"/>
                </a:highlight>
              </a:rPr>
              <a:t>.print(</a:t>
            </a:r>
            <a:r>
              <a:rPr lang="en" sz="1100">
                <a:solidFill>
                  <a:srgbClr val="6A3E3E"/>
                </a:solidFill>
                <a:highlight>
                  <a:srgbClr val="FFFFFF"/>
                </a:highlight>
              </a:rPr>
              <a:t>currentChar</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a:t>
            </a:r>
            <a:endParaRPr sz="1100">
              <a:highlight>
                <a:srgbClr val="FFFFFF"/>
              </a:highlight>
            </a:endParaRPr>
          </a:p>
          <a:p>
            <a:pPr indent="0" lvl="0" marL="25400" rtl="0" algn="l">
              <a:lnSpc>
                <a:spcPct val="105000"/>
              </a:lnSpc>
              <a:spcBef>
                <a:spcPts val="0"/>
              </a:spcBef>
              <a:spcAft>
                <a:spcPts val="0"/>
              </a:spcAft>
              <a:buClr>
                <a:schemeClr val="dk1"/>
              </a:buClr>
              <a:buSzPts val="523"/>
              <a:buFont typeface="Arial"/>
              <a:buNone/>
            </a:pPr>
            <a:r>
              <a:t/>
            </a:r>
            <a:endParaRPr b="1" sz="1100">
              <a:solidFill>
                <a:srgbClr val="7F0055"/>
              </a:solidFill>
              <a:highlight>
                <a:srgbClr val="FFFFFF"/>
              </a:highlight>
            </a:endParaRPr>
          </a:p>
          <a:p>
            <a:pPr indent="0" lvl="0" marL="0" rtl="0" algn="l">
              <a:lnSpc>
                <a:spcPct val="105000"/>
              </a:lnSpc>
              <a:spcBef>
                <a:spcPts val="0"/>
              </a:spcBef>
              <a:spcAft>
                <a:spcPts val="1200"/>
              </a:spcAft>
              <a:buSzPts val="523"/>
              <a:buNone/>
            </a:pPr>
            <a:r>
              <a:t/>
            </a:r>
            <a:endParaRPr sz="1100"/>
          </a:p>
        </p:txBody>
      </p:sp>
      <p:sp>
        <p:nvSpPr>
          <p:cNvPr id="234" name="Google Shape;234;p22"/>
          <p:cNvSpPr txBox="1"/>
          <p:nvPr/>
        </p:nvSpPr>
        <p:spPr>
          <a:xfrm>
            <a:off x="99500" y="1685050"/>
            <a:ext cx="4026900" cy="2498700"/>
          </a:xfrm>
          <a:prstGeom prst="rect">
            <a:avLst/>
          </a:prstGeom>
          <a:solidFill>
            <a:srgbClr val="D9D2E9"/>
          </a:solidFill>
          <a:ln>
            <a:noFill/>
          </a:ln>
        </p:spPr>
        <p:txBody>
          <a:bodyPr anchorCtr="0" anchor="t" bIns="91425" lIns="91425" spcFirstLastPara="1" rIns="91425" wrap="square" tIns="91425">
            <a:normAutofit/>
          </a:bodyPr>
          <a:lstStyle/>
          <a:p>
            <a:pPr indent="0" lvl="0" marL="0" marR="0" rtl="0" algn="l">
              <a:lnSpc>
                <a:spcPct val="115000"/>
              </a:lnSpc>
              <a:spcBef>
                <a:spcPts val="1200"/>
              </a:spcBef>
              <a:spcAft>
                <a:spcPts val="0"/>
              </a:spcAft>
              <a:buNone/>
            </a:pPr>
            <a:r>
              <a:rPr lang="en" sz="1300">
                <a:solidFill>
                  <a:schemeClr val="dk1"/>
                </a:solidFill>
                <a:latin typeface="Lexend"/>
                <a:ea typeface="Lexend"/>
                <a:cs typeface="Lexend"/>
                <a:sym typeface="Lexend"/>
              </a:rPr>
              <a:t>1. </a:t>
            </a:r>
            <a:r>
              <a:rPr lang="en" sz="1300">
                <a:solidFill>
                  <a:schemeClr val="dk1"/>
                </a:solidFill>
                <a:latin typeface="Lexend"/>
                <a:ea typeface="Lexend"/>
                <a:cs typeface="Lexend"/>
                <a:sym typeface="Lexend"/>
              </a:rPr>
              <a:t>H</a:t>
            </a:r>
            <a:r>
              <a:rPr i="0" lang="en" sz="1300" u="none" cap="none" strike="noStrike">
                <a:solidFill>
                  <a:schemeClr val="dk1"/>
                </a:solidFill>
                <a:latin typeface="Lexend"/>
                <a:ea typeface="Lexend"/>
                <a:cs typeface="Lexend"/>
                <a:sym typeface="Lexend"/>
              </a:rPr>
              <a:t>ow is  startingString is stored in memory</a:t>
            </a:r>
            <a:r>
              <a:rPr lang="en" sz="1300">
                <a:solidFill>
                  <a:schemeClr val="dk1"/>
                </a:solidFill>
                <a:latin typeface="Lexend"/>
                <a:ea typeface="Lexend"/>
                <a:cs typeface="Lexend"/>
                <a:sym typeface="Lexend"/>
              </a:rPr>
              <a:t>?</a:t>
            </a:r>
            <a:endParaRPr sz="1300">
              <a:solidFill>
                <a:schemeClr val="dk1"/>
              </a:solidFill>
              <a:latin typeface="Lexend"/>
              <a:ea typeface="Lexend"/>
              <a:cs typeface="Lexend"/>
              <a:sym typeface="Lexend"/>
            </a:endParaRPr>
          </a:p>
          <a:p>
            <a:pPr indent="0" lvl="0" marL="0" marR="0" rtl="0" algn="l">
              <a:lnSpc>
                <a:spcPct val="115000"/>
              </a:lnSpc>
              <a:spcBef>
                <a:spcPts val="0"/>
              </a:spcBef>
              <a:spcAft>
                <a:spcPts val="0"/>
              </a:spcAft>
              <a:buNone/>
            </a:pPr>
            <a:r>
              <a:rPr lang="en" sz="1300">
                <a:solidFill>
                  <a:schemeClr val="dk1"/>
                </a:solidFill>
                <a:latin typeface="Lexend"/>
                <a:ea typeface="Lexend"/>
                <a:cs typeface="Lexend"/>
                <a:sym typeface="Lexend"/>
              </a:rPr>
              <a:t>2. What is the value in creating methods?</a:t>
            </a:r>
            <a:endParaRPr sz="1300">
              <a:solidFill>
                <a:schemeClr val="dk1"/>
              </a:solidFill>
              <a:latin typeface="Lexend"/>
              <a:ea typeface="Lexend"/>
              <a:cs typeface="Lexend"/>
              <a:sym typeface="Lexend"/>
            </a:endParaRPr>
          </a:p>
          <a:p>
            <a:pPr indent="0" lvl="0" marL="0" marR="0" rtl="0" algn="l">
              <a:lnSpc>
                <a:spcPct val="115000"/>
              </a:lnSpc>
              <a:spcBef>
                <a:spcPts val="0"/>
              </a:spcBef>
              <a:spcAft>
                <a:spcPts val="0"/>
              </a:spcAft>
              <a:buNone/>
            </a:pPr>
            <a:r>
              <a:rPr lang="en" sz="1300">
                <a:solidFill>
                  <a:schemeClr val="dk1"/>
                </a:solidFill>
                <a:latin typeface="Lexend"/>
                <a:ea typeface="Lexend"/>
                <a:cs typeface="Lexend"/>
                <a:sym typeface="Lexend"/>
              </a:rPr>
              <a:t>3. How is startingString passed to method?</a:t>
            </a:r>
            <a:endParaRPr sz="1300">
              <a:solidFill>
                <a:schemeClr val="dk1"/>
              </a:solidFill>
              <a:latin typeface="Lexend"/>
              <a:ea typeface="Lexend"/>
              <a:cs typeface="Lexend"/>
              <a:sym typeface="Lexend"/>
            </a:endParaRPr>
          </a:p>
          <a:p>
            <a:pPr indent="0" lvl="0" marL="0" marR="0" rtl="0" algn="l">
              <a:lnSpc>
                <a:spcPct val="115000"/>
              </a:lnSpc>
              <a:spcBef>
                <a:spcPts val="0"/>
              </a:spcBef>
              <a:spcAft>
                <a:spcPts val="0"/>
              </a:spcAft>
              <a:buNone/>
            </a:pPr>
            <a:r>
              <a:rPr lang="en" sz="1300">
                <a:solidFill>
                  <a:schemeClr val="dk1"/>
                </a:solidFill>
                <a:latin typeface="Lexend"/>
                <a:ea typeface="Lexend"/>
                <a:cs typeface="Lexend"/>
                <a:sym typeface="Lexend"/>
              </a:rPr>
              <a:t>4. </a:t>
            </a:r>
            <a:r>
              <a:rPr i="0" lang="en" sz="1300" u="none" cap="none" strike="noStrike">
                <a:solidFill>
                  <a:schemeClr val="dk1"/>
                </a:solidFill>
                <a:latin typeface="Lexend"/>
                <a:ea typeface="Lexend"/>
                <a:cs typeface="Lexend"/>
                <a:sym typeface="Lexend"/>
              </a:rPr>
              <a:t>How do you access different characters in the string? </a:t>
            </a:r>
            <a:endParaRPr i="0" sz="1300" u="none" cap="none" strike="noStrike">
              <a:solidFill>
                <a:schemeClr val="dk1"/>
              </a:solidFill>
              <a:latin typeface="Lexend"/>
              <a:ea typeface="Lexend"/>
              <a:cs typeface="Lexend"/>
              <a:sym typeface="Lexend"/>
            </a:endParaRPr>
          </a:p>
          <a:p>
            <a:pPr indent="0" lvl="0" marL="0" marR="0" rtl="0" algn="l">
              <a:lnSpc>
                <a:spcPct val="115000"/>
              </a:lnSpc>
              <a:spcBef>
                <a:spcPts val="0"/>
              </a:spcBef>
              <a:spcAft>
                <a:spcPts val="0"/>
              </a:spcAft>
              <a:buNone/>
            </a:pPr>
            <a:r>
              <a:rPr lang="en" sz="1300">
                <a:solidFill>
                  <a:schemeClr val="dk1"/>
                </a:solidFill>
                <a:latin typeface="Lexend"/>
                <a:ea typeface="Lexend"/>
                <a:cs typeface="Lexend"/>
                <a:sym typeface="Lexend"/>
              </a:rPr>
              <a:t>5. </a:t>
            </a:r>
            <a:r>
              <a:rPr i="0" lang="en" sz="1300" u="none" cap="none" strike="noStrike">
                <a:solidFill>
                  <a:schemeClr val="dk1"/>
                </a:solidFill>
                <a:latin typeface="Lexend"/>
                <a:ea typeface="Lexend"/>
                <a:cs typeface="Lexend"/>
                <a:sym typeface="Lexend"/>
              </a:rPr>
              <a:t>Why is a for loop used here? </a:t>
            </a:r>
            <a:endParaRPr i="0" sz="1300" u="none" cap="none" strike="noStrike">
              <a:solidFill>
                <a:schemeClr val="dk1"/>
              </a:solidFill>
              <a:latin typeface="Lexend"/>
              <a:ea typeface="Lexend"/>
              <a:cs typeface="Lexend"/>
              <a:sym typeface="Lexend"/>
            </a:endParaRPr>
          </a:p>
          <a:p>
            <a:pPr indent="0" lvl="0" marL="0" marR="0" rtl="0" algn="l">
              <a:lnSpc>
                <a:spcPct val="115000"/>
              </a:lnSpc>
              <a:spcBef>
                <a:spcPts val="0"/>
              </a:spcBef>
              <a:spcAft>
                <a:spcPts val="0"/>
              </a:spcAft>
              <a:buNone/>
            </a:pPr>
            <a:r>
              <a:rPr lang="en" sz="1300">
                <a:solidFill>
                  <a:schemeClr val="dk1"/>
                </a:solidFill>
                <a:latin typeface="Lexend"/>
                <a:ea typeface="Lexend"/>
                <a:cs typeface="Lexend"/>
                <a:sym typeface="Lexend"/>
              </a:rPr>
              <a:t>6. </a:t>
            </a:r>
            <a:r>
              <a:rPr i="0" lang="en" sz="1300" u="none" cap="none" strike="noStrike">
                <a:solidFill>
                  <a:schemeClr val="dk1"/>
                </a:solidFill>
                <a:latin typeface="Lexend"/>
                <a:ea typeface="Lexend"/>
                <a:cs typeface="Lexend"/>
                <a:sym typeface="Lexend"/>
              </a:rPr>
              <a:t>Why stringLength-1?</a:t>
            </a:r>
            <a:endParaRPr i="0" sz="1300" u="none" cap="none" strike="noStrike">
              <a:solidFill>
                <a:schemeClr val="dk1"/>
              </a:solidFill>
              <a:latin typeface="Lexend"/>
              <a:ea typeface="Lexend"/>
              <a:cs typeface="Lexend"/>
              <a:sym typeface="Lexend"/>
            </a:endParaRPr>
          </a:p>
          <a:p>
            <a:pPr indent="0" lvl="0" marL="0" marR="0" rtl="0" algn="l">
              <a:lnSpc>
                <a:spcPct val="115000"/>
              </a:lnSpc>
              <a:spcBef>
                <a:spcPts val="0"/>
              </a:spcBef>
              <a:spcAft>
                <a:spcPts val="0"/>
              </a:spcAft>
              <a:buNone/>
            </a:pPr>
            <a:r>
              <a:rPr lang="en" sz="1300">
                <a:solidFill>
                  <a:schemeClr val="dk1"/>
                </a:solidFill>
                <a:latin typeface="Lexend"/>
                <a:ea typeface="Lexend"/>
                <a:cs typeface="Lexend"/>
                <a:sym typeface="Lexend"/>
              </a:rPr>
              <a:t>7. </a:t>
            </a:r>
            <a:r>
              <a:rPr i="0" lang="en" sz="1300" u="none" cap="none" strike="noStrike">
                <a:solidFill>
                  <a:schemeClr val="dk1"/>
                </a:solidFill>
                <a:latin typeface="Lexend"/>
                <a:ea typeface="Lexend"/>
                <a:cs typeface="Lexend"/>
                <a:sym typeface="Lexend"/>
              </a:rPr>
              <a:t>What is the String method length() doing</a:t>
            </a:r>
            <a:r>
              <a:rPr lang="en" sz="1300">
                <a:solidFill>
                  <a:schemeClr val="dk1"/>
                </a:solidFill>
                <a:latin typeface="Lexend"/>
                <a:ea typeface="Lexend"/>
                <a:cs typeface="Lexend"/>
                <a:sym typeface="Lexend"/>
              </a:rPr>
              <a:t>?</a:t>
            </a:r>
            <a:endParaRPr sz="1300">
              <a:solidFill>
                <a:schemeClr val="dk1"/>
              </a:solidFill>
              <a:latin typeface="Lexend"/>
              <a:ea typeface="Lexend"/>
              <a:cs typeface="Lexend"/>
              <a:sym typeface="Lexend"/>
            </a:endParaRPr>
          </a:p>
          <a:p>
            <a:pPr indent="0" lvl="0" marL="0" marR="0" rtl="0" algn="l">
              <a:lnSpc>
                <a:spcPct val="115000"/>
              </a:lnSpc>
              <a:spcBef>
                <a:spcPts val="0"/>
              </a:spcBef>
              <a:spcAft>
                <a:spcPts val="0"/>
              </a:spcAft>
              <a:buNone/>
            </a:pPr>
            <a:r>
              <a:rPr lang="en" sz="1300">
                <a:solidFill>
                  <a:schemeClr val="dk1"/>
                </a:solidFill>
                <a:latin typeface="Lexend"/>
                <a:ea typeface="Lexend"/>
                <a:cs typeface="Lexend"/>
                <a:sym typeface="Lexend"/>
              </a:rPr>
              <a:t>8. What is the output? Use paper to help you.</a:t>
            </a:r>
            <a:endParaRPr sz="1300">
              <a:solidFill>
                <a:schemeClr val="dk1"/>
              </a:solidFill>
              <a:latin typeface="Lexend"/>
              <a:ea typeface="Lexend"/>
              <a:cs typeface="Lexend"/>
              <a:sym typeface="Lexe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311700" y="1308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Arrays</a:t>
            </a:r>
            <a:endParaRPr/>
          </a:p>
        </p:txBody>
      </p:sp>
      <p:sp>
        <p:nvSpPr>
          <p:cNvPr id="240" name="Google Shape;240;p23"/>
          <p:cNvSpPr txBox="1"/>
          <p:nvPr>
            <p:ph idx="1" type="body"/>
          </p:nvPr>
        </p:nvSpPr>
        <p:spPr>
          <a:xfrm>
            <a:off x="251075" y="7035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018"/>
              <a:buNone/>
            </a:pPr>
            <a:r>
              <a:rPr lang="en" sz="1400"/>
              <a:t>An array is a data </a:t>
            </a:r>
            <a:r>
              <a:rPr lang="en" sz="1400"/>
              <a:t>structure that provides a way to store more than one value but they must be the same data type. An array is a data structure.</a:t>
            </a:r>
            <a:endParaRPr sz="1600">
              <a:solidFill>
                <a:schemeClr val="dk1"/>
              </a:solidFill>
            </a:endParaRPr>
          </a:p>
          <a:p>
            <a:pPr indent="-304800" lvl="0" marL="457200" rtl="0" algn="l">
              <a:lnSpc>
                <a:spcPct val="80000"/>
              </a:lnSpc>
              <a:spcBef>
                <a:spcPts val="1200"/>
              </a:spcBef>
              <a:spcAft>
                <a:spcPts val="0"/>
              </a:spcAft>
              <a:buClr>
                <a:schemeClr val="dk1"/>
              </a:buClr>
              <a:buSzPts val="1200"/>
              <a:buChar char="●"/>
            </a:pPr>
            <a:r>
              <a:rPr lang="en" sz="1600">
                <a:solidFill>
                  <a:schemeClr val="dk1"/>
                </a:solidFill>
              </a:rPr>
              <a:t>An array is a group of contiguous memory locations that all have the same type.</a:t>
            </a:r>
            <a:endParaRPr sz="1600">
              <a:solidFill>
                <a:schemeClr val="dk1"/>
              </a:solidFill>
            </a:endParaRPr>
          </a:p>
          <a:p>
            <a:pPr indent="-304800" lvl="0" marL="457200" rtl="0" algn="l">
              <a:lnSpc>
                <a:spcPct val="80000"/>
              </a:lnSpc>
              <a:spcBef>
                <a:spcPts val="600"/>
              </a:spcBef>
              <a:spcAft>
                <a:spcPts val="0"/>
              </a:spcAft>
              <a:buClr>
                <a:schemeClr val="dk1"/>
              </a:buClr>
              <a:buSzPts val="1200"/>
              <a:buChar char="●"/>
            </a:pPr>
            <a:r>
              <a:rPr lang="en" sz="1600">
                <a:solidFill>
                  <a:schemeClr val="dk1"/>
                </a:solidFill>
              </a:rPr>
              <a:t>Provides ability to store a fixed set of values of the same type</a:t>
            </a:r>
            <a:endParaRPr sz="1600">
              <a:solidFill>
                <a:schemeClr val="dk1"/>
              </a:solidFill>
            </a:endParaRPr>
          </a:p>
          <a:p>
            <a:pPr indent="-304800" lvl="0" marL="457200" rtl="0" algn="l">
              <a:lnSpc>
                <a:spcPct val="80000"/>
              </a:lnSpc>
              <a:spcBef>
                <a:spcPts val="600"/>
              </a:spcBef>
              <a:spcAft>
                <a:spcPts val="0"/>
              </a:spcAft>
              <a:buClr>
                <a:schemeClr val="dk1"/>
              </a:buClr>
              <a:buSzPts val="1200"/>
              <a:buChar char="●"/>
            </a:pPr>
            <a:r>
              <a:rPr lang="en" sz="1600">
                <a:solidFill>
                  <a:schemeClr val="dk1"/>
                </a:solidFill>
              </a:rPr>
              <a:t>Can access that set of values through one variable name</a:t>
            </a:r>
            <a:endParaRPr sz="1400"/>
          </a:p>
        </p:txBody>
      </p:sp>
      <p:pic>
        <p:nvPicPr>
          <p:cNvPr id="241" name="Google Shape;241;p23"/>
          <p:cNvPicPr preferRelativeResize="0"/>
          <p:nvPr/>
        </p:nvPicPr>
        <p:blipFill rotWithShape="1">
          <a:blip r:embed="rId3">
            <a:alphaModFix/>
          </a:blip>
          <a:srcRect b="16929" l="0" r="0" t="0"/>
          <a:stretch/>
        </p:blipFill>
        <p:spPr>
          <a:xfrm>
            <a:off x="434213" y="2995638"/>
            <a:ext cx="4710038" cy="11243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txBox="1"/>
          <p:nvPr>
            <p:ph type="title"/>
          </p:nvPr>
        </p:nvSpPr>
        <p:spPr>
          <a:xfrm>
            <a:off x="311700" y="765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Declare Arrays </a:t>
            </a:r>
            <a:endParaRPr/>
          </a:p>
        </p:txBody>
      </p:sp>
      <p:sp>
        <p:nvSpPr>
          <p:cNvPr id="247" name="Google Shape;247;p24"/>
          <p:cNvSpPr txBox="1"/>
          <p:nvPr>
            <p:ph idx="1" type="body"/>
          </p:nvPr>
        </p:nvSpPr>
        <p:spPr>
          <a:xfrm>
            <a:off x="253175" y="817075"/>
            <a:ext cx="8520600" cy="456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600"/>
              <a:t>Declaring arrays works differently then primitive data types.</a:t>
            </a:r>
            <a:endParaRPr sz="1400"/>
          </a:p>
        </p:txBody>
      </p:sp>
      <p:grpSp>
        <p:nvGrpSpPr>
          <p:cNvPr id="248" name="Google Shape;248;p24"/>
          <p:cNvGrpSpPr/>
          <p:nvPr/>
        </p:nvGrpSpPr>
        <p:grpSpPr>
          <a:xfrm>
            <a:off x="2225412" y="2294575"/>
            <a:ext cx="5151225" cy="2806051"/>
            <a:chOff x="1329925" y="2190800"/>
            <a:chExt cx="5151225" cy="2806051"/>
          </a:xfrm>
        </p:grpSpPr>
        <p:pic>
          <p:nvPicPr>
            <p:cNvPr id="249" name="Google Shape;249;p24"/>
            <p:cNvPicPr preferRelativeResize="0"/>
            <p:nvPr/>
          </p:nvPicPr>
          <p:blipFill rotWithShape="1">
            <a:blip r:embed="rId3">
              <a:alphaModFix/>
            </a:blip>
            <a:srcRect b="16226" l="0" r="0" t="0"/>
            <a:stretch/>
          </p:blipFill>
          <p:spPr>
            <a:xfrm>
              <a:off x="1329925" y="2190800"/>
              <a:ext cx="5151225" cy="2806051"/>
            </a:xfrm>
            <a:prstGeom prst="rect">
              <a:avLst/>
            </a:prstGeom>
            <a:noFill/>
            <a:ln>
              <a:noFill/>
            </a:ln>
          </p:spPr>
        </p:pic>
        <p:sp>
          <p:nvSpPr>
            <p:cNvPr id="250" name="Google Shape;250;p24"/>
            <p:cNvSpPr/>
            <p:nvPr/>
          </p:nvSpPr>
          <p:spPr>
            <a:xfrm>
              <a:off x="2017263" y="2900600"/>
              <a:ext cx="1074900" cy="12252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 name="Google Shape;251;p24"/>
          <p:cNvSpPr/>
          <p:nvPr/>
        </p:nvSpPr>
        <p:spPr>
          <a:xfrm rot="-397">
            <a:off x="1041434" y="1273537"/>
            <a:ext cx="2595300" cy="1020900"/>
          </a:xfrm>
          <a:prstGeom prst="down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Int a[] means declare enough memory on the stack to hold an address.</a:t>
            </a:r>
            <a:endParaRPr b="0" i="0" sz="1200" u="none" cap="none" strike="noStrike">
              <a:solidFill>
                <a:srgbClr val="000000"/>
              </a:solidFill>
              <a:latin typeface="Arial"/>
              <a:ea typeface="Arial"/>
              <a:cs typeface="Arial"/>
              <a:sym typeface="Arial"/>
            </a:endParaRPr>
          </a:p>
        </p:txBody>
      </p:sp>
      <p:sp>
        <p:nvSpPr>
          <p:cNvPr id="252" name="Google Shape;252;p24"/>
          <p:cNvSpPr/>
          <p:nvPr/>
        </p:nvSpPr>
        <p:spPr>
          <a:xfrm>
            <a:off x="3967425" y="1351500"/>
            <a:ext cx="3409200" cy="1020900"/>
          </a:xfrm>
          <a:prstGeom prst="downArrowCallout">
            <a:avLst>
              <a:gd fmla="val 25000" name="adj1"/>
              <a:gd fmla="val 25000" name="adj2"/>
              <a:gd fmla="val 25000" name="adj3"/>
              <a:gd fmla="val 64977" name="adj4"/>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New int[5] means declare enough memory on the heap to store 5 integers consecutively in memory</a:t>
            </a:r>
            <a:endParaRPr b="0" i="0" sz="1100" u="none" cap="none" strike="noStrike">
              <a:solidFill>
                <a:srgbClr val="000000"/>
              </a:solidFill>
              <a:latin typeface="Arial"/>
              <a:ea typeface="Arial"/>
              <a:cs typeface="Arial"/>
              <a:sym typeface="Arial"/>
            </a:endParaRPr>
          </a:p>
        </p:txBody>
      </p:sp>
      <p:sp>
        <p:nvSpPr>
          <p:cNvPr id="253" name="Google Shape;253;p24"/>
          <p:cNvSpPr/>
          <p:nvPr/>
        </p:nvSpPr>
        <p:spPr>
          <a:xfrm>
            <a:off x="1884975" y="3276650"/>
            <a:ext cx="2518500" cy="16431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New int[5] returns the address on the heap where index[0] is located and assigns it to the a identifier</a:t>
            </a:r>
            <a:endParaRPr b="0" i="0" sz="1400" u="none" cap="none" strike="noStrike">
              <a:solidFill>
                <a:srgbClr val="000000"/>
              </a:solidFill>
              <a:latin typeface="Arial"/>
              <a:ea typeface="Arial"/>
              <a:cs typeface="Arial"/>
              <a:sym typeface="Arial"/>
            </a:endParaRPr>
          </a:p>
        </p:txBody>
      </p:sp>
      <p:sp>
        <p:nvSpPr>
          <p:cNvPr id="254" name="Google Shape;254;p24"/>
          <p:cNvSpPr/>
          <p:nvPr/>
        </p:nvSpPr>
        <p:spPr>
          <a:xfrm>
            <a:off x="1628550" y="2013100"/>
            <a:ext cx="2775000" cy="10212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5" name="Google Shape;255;p24"/>
          <p:cNvSpPr/>
          <p:nvPr/>
        </p:nvSpPr>
        <p:spPr>
          <a:xfrm>
            <a:off x="4351600" y="2583350"/>
            <a:ext cx="2595300" cy="2412000"/>
          </a:xfrm>
          <a:prstGeom prst="teardrop">
            <a:avLst>
              <a:gd fmla="val 100000"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25"/>
          <p:cNvPicPr preferRelativeResize="0"/>
          <p:nvPr/>
        </p:nvPicPr>
        <p:blipFill rotWithShape="1">
          <a:blip r:embed="rId3">
            <a:alphaModFix/>
          </a:blip>
          <a:srcRect b="19868" l="16757" r="20621" t="11619"/>
          <a:stretch/>
        </p:blipFill>
        <p:spPr>
          <a:xfrm>
            <a:off x="4456500" y="2182275"/>
            <a:ext cx="3547500" cy="2975399"/>
          </a:xfrm>
          <a:prstGeom prst="rect">
            <a:avLst/>
          </a:prstGeom>
          <a:noFill/>
          <a:ln>
            <a:noFill/>
          </a:ln>
        </p:spPr>
      </p:pic>
      <p:sp>
        <p:nvSpPr>
          <p:cNvPr id="261" name="Google Shape;261;p25"/>
          <p:cNvSpPr txBox="1"/>
          <p:nvPr>
            <p:ph type="title"/>
          </p:nvPr>
        </p:nvSpPr>
        <p:spPr>
          <a:xfrm>
            <a:off x="175600" y="1431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Declaring and Creating a New Array Object: Memory</a:t>
            </a:r>
            <a:endParaRPr/>
          </a:p>
        </p:txBody>
      </p:sp>
      <p:pic>
        <p:nvPicPr>
          <p:cNvPr id="262" name="Google Shape;262;p25"/>
          <p:cNvPicPr preferRelativeResize="0"/>
          <p:nvPr/>
        </p:nvPicPr>
        <p:blipFill rotWithShape="1">
          <a:blip r:embed="rId4">
            <a:alphaModFix/>
          </a:blip>
          <a:srcRect b="0" l="0" r="0" t="0"/>
          <a:stretch/>
        </p:blipFill>
        <p:spPr>
          <a:xfrm>
            <a:off x="252925" y="863663"/>
            <a:ext cx="1676400" cy="352425"/>
          </a:xfrm>
          <a:prstGeom prst="rect">
            <a:avLst/>
          </a:prstGeom>
          <a:noFill/>
          <a:ln>
            <a:noFill/>
          </a:ln>
        </p:spPr>
      </p:pic>
      <p:grpSp>
        <p:nvGrpSpPr>
          <p:cNvPr id="263" name="Google Shape;263;p25"/>
          <p:cNvGrpSpPr/>
          <p:nvPr/>
        </p:nvGrpSpPr>
        <p:grpSpPr>
          <a:xfrm>
            <a:off x="5555520" y="3143754"/>
            <a:ext cx="1676459" cy="1579445"/>
            <a:chOff x="405588" y="303674"/>
            <a:chExt cx="2884479" cy="2139010"/>
          </a:xfrm>
        </p:grpSpPr>
        <p:pic>
          <p:nvPicPr>
            <p:cNvPr id="264" name="Google Shape;264;p25"/>
            <p:cNvPicPr preferRelativeResize="0"/>
            <p:nvPr/>
          </p:nvPicPr>
          <p:blipFill rotWithShape="1">
            <a:blip r:embed="rId5">
              <a:alphaModFix/>
            </a:blip>
            <a:srcRect b="0" l="0" r="52166" t="0"/>
            <a:stretch/>
          </p:blipFill>
          <p:spPr>
            <a:xfrm rot="5400000">
              <a:off x="778323" y="-69061"/>
              <a:ext cx="2139010" cy="2884479"/>
            </a:xfrm>
            <a:prstGeom prst="rect">
              <a:avLst/>
            </a:prstGeom>
            <a:noFill/>
            <a:ln>
              <a:noFill/>
            </a:ln>
          </p:spPr>
        </p:pic>
        <p:sp>
          <p:nvSpPr>
            <p:cNvPr id="265" name="Google Shape;265;p25"/>
            <p:cNvSpPr txBox="1"/>
            <p:nvPr/>
          </p:nvSpPr>
          <p:spPr>
            <a:xfrm>
              <a:off x="1149959" y="527198"/>
              <a:ext cx="1963500" cy="287700"/>
            </a:xfrm>
            <a:prstGeom prst="rect">
              <a:avLst/>
            </a:prstGeom>
            <a:solidFill>
              <a:srgbClr val="000000"/>
            </a:solidFill>
            <a:ln>
              <a:noFill/>
            </a:ln>
          </p:spPr>
          <p:txBody>
            <a:bodyPr anchorCtr="0" anchor="t" bIns="107575" lIns="107575" spcFirstLastPara="1" rIns="107575" wrap="square" tIns="107575">
              <a:noAutofit/>
            </a:bodyPr>
            <a:lstStyle/>
            <a:p>
              <a:pPr indent="0" lvl="0" marL="0" marR="0" rtl="0" algn="l">
                <a:lnSpc>
                  <a:spcPct val="100000"/>
                </a:lnSpc>
                <a:spcBef>
                  <a:spcPts val="0"/>
                </a:spcBef>
                <a:spcAft>
                  <a:spcPts val="0"/>
                </a:spcAft>
                <a:buClr>
                  <a:schemeClr val="dk1"/>
                </a:buClr>
                <a:buSzPts val="618"/>
                <a:buFont typeface="Arial"/>
                <a:buNone/>
              </a:pPr>
              <a:r>
                <a:rPr b="0" i="0" lang="en" sz="794" u="none" cap="none" strike="noStrike">
                  <a:solidFill>
                    <a:schemeClr val="lt1"/>
                  </a:solidFill>
                  <a:highlight>
                    <a:schemeClr val="dk1"/>
                  </a:highlight>
                  <a:latin typeface="Verdana"/>
                  <a:ea typeface="Verdana"/>
                  <a:cs typeface="Verdana"/>
                  <a:sym typeface="Verdana"/>
                </a:rPr>
                <a:t>0x7fff6771c324</a:t>
              </a:r>
              <a:endParaRPr b="0" i="0" sz="1411" u="none" cap="none" strike="noStrike">
                <a:solidFill>
                  <a:srgbClr val="FFFFFF"/>
                </a:solidFill>
                <a:latin typeface="Verdana"/>
                <a:ea typeface="Verdana"/>
                <a:cs typeface="Verdana"/>
                <a:sym typeface="Verdana"/>
              </a:endParaRPr>
            </a:p>
          </p:txBody>
        </p:sp>
      </p:grpSp>
      <p:sp>
        <p:nvSpPr>
          <p:cNvPr id="266" name="Google Shape;266;p25"/>
          <p:cNvSpPr/>
          <p:nvPr/>
        </p:nvSpPr>
        <p:spPr>
          <a:xfrm>
            <a:off x="269625" y="1363863"/>
            <a:ext cx="5157000" cy="818400"/>
          </a:xfrm>
          <a:prstGeom prst="rightArrowCallout">
            <a:avLst>
              <a:gd fmla="val 29461" name="adj1"/>
              <a:gd fmla="val 25000" name="adj2"/>
              <a:gd fmla="val 25000" name="adj3"/>
              <a:gd fmla="val 92312"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Declaring array creates memory on the stack for the numbers variable to store the address to refer to where the array will be in memory on the heap. When not initialized it stores null.</a:t>
            </a:r>
            <a:endParaRPr b="0" i="0" sz="1600" u="none" cap="none" strike="noStrike">
              <a:solidFill>
                <a:srgbClr val="000000"/>
              </a:solidFill>
              <a:latin typeface="Arial"/>
              <a:ea typeface="Arial"/>
              <a:cs typeface="Arial"/>
              <a:sym typeface="Arial"/>
            </a:endParaRPr>
          </a:p>
        </p:txBody>
      </p:sp>
      <p:pic>
        <p:nvPicPr>
          <p:cNvPr id="267" name="Google Shape;267;p25"/>
          <p:cNvPicPr preferRelativeResize="0"/>
          <p:nvPr/>
        </p:nvPicPr>
        <p:blipFill rotWithShape="1">
          <a:blip r:embed="rId5">
            <a:alphaModFix/>
          </a:blip>
          <a:srcRect b="0" l="2445" r="87218" t="0"/>
          <a:stretch/>
        </p:blipFill>
        <p:spPr>
          <a:xfrm rot="5400000">
            <a:off x="6227025" y="4009500"/>
            <a:ext cx="333450" cy="1673900"/>
          </a:xfrm>
          <a:prstGeom prst="rect">
            <a:avLst/>
          </a:prstGeom>
          <a:noFill/>
          <a:ln>
            <a:noFill/>
          </a:ln>
        </p:spPr>
      </p:pic>
      <p:sp>
        <p:nvSpPr>
          <p:cNvPr id="268" name="Google Shape;268;p25"/>
          <p:cNvSpPr/>
          <p:nvPr/>
        </p:nvSpPr>
        <p:spPr>
          <a:xfrm>
            <a:off x="5279550" y="2439976"/>
            <a:ext cx="2228400" cy="572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New allocates memory on heap to store each integer</a:t>
            </a:r>
            <a:endParaRPr b="0" i="0" sz="1300" u="none" cap="none" strike="noStrike">
              <a:solidFill>
                <a:srgbClr val="000000"/>
              </a:solidFill>
              <a:latin typeface="Arial"/>
              <a:ea typeface="Arial"/>
              <a:cs typeface="Arial"/>
              <a:sym typeface="Arial"/>
            </a:endParaRPr>
          </a:p>
        </p:txBody>
      </p:sp>
      <p:sp>
        <p:nvSpPr>
          <p:cNvPr id="269" name="Google Shape;269;p25"/>
          <p:cNvSpPr/>
          <p:nvPr/>
        </p:nvSpPr>
        <p:spPr>
          <a:xfrm>
            <a:off x="1946025" y="715875"/>
            <a:ext cx="3838800" cy="5727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variable for an array is a reference variable </a:t>
            </a:r>
            <a:endParaRPr b="0" i="0" sz="1400" u="none" cap="none" strike="noStrike">
              <a:solidFill>
                <a:srgbClr val="000000"/>
              </a:solidFill>
              <a:latin typeface="Arial"/>
              <a:ea typeface="Arial"/>
              <a:cs typeface="Arial"/>
              <a:sym typeface="Arial"/>
            </a:endParaRPr>
          </a:p>
        </p:txBody>
      </p:sp>
      <p:pic>
        <p:nvPicPr>
          <p:cNvPr id="270" name="Google Shape;270;p25"/>
          <p:cNvPicPr preferRelativeResize="0"/>
          <p:nvPr/>
        </p:nvPicPr>
        <p:blipFill rotWithShape="1">
          <a:blip r:embed="rId6">
            <a:alphaModFix/>
          </a:blip>
          <a:srcRect b="0" l="0" r="0" t="0"/>
          <a:stretch/>
        </p:blipFill>
        <p:spPr>
          <a:xfrm>
            <a:off x="175600" y="2774063"/>
            <a:ext cx="4238623" cy="352425"/>
          </a:xfrm>
          <a:prstGeom prst="rect">
            <a:avLst/>
          </a:prstGeom>
          <a:noFill/>
          <a:ln>
            <a:noFill/>
          </a:ln>
        </p:spPr>
      </p:pic>
      <p:sp>
        <p:nvSpPr>
          <p:cNvPr id="271" name="Google Shape;271;p25"/>
          <p:cNvSpPr/>
          <p:nvPr/>
        </p:nvSpPr>
        <p:spPr>
          <a:xfrm>
            <a:off x="2128875" y="2286300"/>
            <a:ext cx="2549400" cy="469800"/>
          </a:xfrm>
          <a:prstGeom prst="downArrowCallout">
            <a:avLst>
              <a:gd fmla="val 25000" name="adj1"/>
              <a:gd fmla="val 25000" name="adj2"/>
              <a:gd fmla="val 25000" name="adj3"/>
              <a:gd fmla="val 64977" name="adj4"/>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TOTAL_NUMBERS = 5</a:t>
            </a:r>
            <a:endParaRPr b="0" i="0" sz="1400" u="none" cap="none" strike="noStrike">
              <a:solidFill>
                <a:srgbClr val="000000"/>
              </a:solidFill>
              <a:latin typeface="Arial"/>
              <a:ea typeface="Arial"/>
              <a:cs typeface="Arial"/>
              <a:sym typeface="Arial"/>
            </a:endParaRPr>
          </a:p>
        </p:txBody>
      </p:sp>
      <p:sp>
        <p:nvSpPr>
          <p:cNvPr id="272" name="Google Shape;272;p25"/>
          <p:cNvSpPr/>
          <p:nvPr/>
        </p:nvSpPr>
        <p:spPr>
          <a:xfrm>
            <a:off x="7108000" y="3270375"/>
            <a:ext cx="345600" cy="469800"/>
          </a:xfrm>
          <a:prstGeom prst="curvedLeftArrow">
            <a:avLst>
              <a:gd fmla="val 25000" name="adj1"/>
              <a:gd fmla="val 50000" name="adj2"/>
              <a:gd fmla="val 2500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5"/>
          <p:cNvSpPr/>
          <p:nvPr/>
        </p:nvSpPr>
        <p:spPr>
          <a:xfrm>
            <a:off x="223875" y="3194875"/>
            <a:ext cx="4401000" cy="674100"/>
          </a:xfrm>
          <a:prstGeom prst="rightArrowCallout">
            <a:avLst>
              <a:gd fmla="val 25188" name="adj1"/>
              <a:gd fmla="val 25000" name="adj2"/>
              <a:gd fmla="val 15547" name="adj3"/>
              <a:gd fmla="val 91816" name="adj4"/>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Array name numbers now contains memory address on heap where array starts at index 0. The heap is not on the stack</a:t>
            </a:r>
            <a:endParaRPr b="0" i="0" sz="1200" u="none" cap="none" strike="noStrike">
              <a:solidFill>
                <a:srgbClr val="000000"/>
              </a:solidFill>
              <a:latin typeface="Arial"/>
              <a:ea typeface="Arial"/>
              <a:cs typeface="Arial"/>
              <a:sym typeface="Arial"/>
            </a:endParaRPr>
          </a:p>
        </p:txBody>
      </p:sp>
      <p:sp>
        <p:nvSpPr>
          <p:cNvPr id="274" name="Google Shape;274;p25"/>
          <p:cNvSpPr/>
          <p:nvPr/>
        </p:nvSpPr>
        <p:spPr>
          <a:xfrm>
            <a:off x="7130700" y="3740125"/>
            <a:ext cx="345600" cy="386700"/>
          </a:xfrm>
          <a:prstGeom prst="curvedLeftArrow">
            <a:avLst>
              <a:gd fmla="val 25000" name="adj1"/>
              <a:gd fmla="val 50000" name="adj2"/>
              <a:gd fmla="val 2500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5"/>
          <p:cNvSpPr/>
          <p:nvPr/>
        </p:nvSpPr>
        <p:spPr>
          <a:xfrm>
            <a:off x="7130700" y="4209925"/>
            <a:ext cx="345600" cy="386700"/>
          </a:xfrm>
          <a:prstGeom prst="curvedLeftArrow">
            <a:avLst>
              <a:gd fmla="val 25000" name="adj1"/>
              <a:gd fmla="val 50000" name="adj2"/>
              <a:gd fmla="val 2500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5"/>
          <p:cNvSpPr/>
          <p:nvPr/>
        </p:nvSpPr>
        <p:spPr>
          <a:xfrm>
            <a:off x="7130700" y="4679725"/>
            <a:ext cx="345600" cy="386700"/>
          </a:xfrm>
          <a:prstGeom prst="curvedLeftArrow">
            <a:avLst>
              <a:gd fmla="val 25000" name="adj1"/>
              <a:gd fmla="val 50000" name="adj2"/>
              <a:gd fmla="val 2500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7" name="Google Shape;277;p25"/>
          <p:cNvPicPr preferRelativeResize="0"/>
          <p:nvPr/>
        </p:nvPicPr>
        <p:blipFill rotWithShape="1">
          <a:blip r:embed="rId5">
            <a:alphaModFix/>
          </a:blip>
          <a:srcRect b="0" l="0" r="84939" t="0"/>
          <a:stretch/>
        </p:blipFill>
        <p:spPr>
          <a:xfrm rot="5400000">
            <a:off x="6909139" y="976367"/>
            <a:ext cx="674000" cy="1746575"/>
          </a:xfrm>
          <a:prstGeom prst="rect">
            <a:avLst/>
          </a:prstGeom>
          <a:noFill/>
          <a:ln>
            <a:noFill/>
          </a:ln>
        </p:spPr>
      </p:pic>
      <p:sp>
        <p:nvSpPr>
          <p:cNvPr id="278" name="Google Shape;278;p25"/>
          <p:cNvSpPr txBox="1"/>
          <p:nvPr/>
        </p:nvSpPr>
        <p:spPr>
          <a:xfrm>
            <a:off x="6772326" y="1703405"/>
            <a:ext cx="1278900" cy="2925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50"/>
              <a:buFont typeface="Arial"/>
              <a:buNone/>
            </a:pPr>
            <a:r>
              <a:rPr b="0" i="0" lang="en" sz="1150" u="none" cap="none" strike="noStrike">
                <a:solidFill>
                  <a:srgbClr val="FFFFFF"/>
                </a:solidFill>
                <a:highlight>
                  <a:srgbClr val="000000"/>
                </a:highlight>
                <a:latin typeface="Verdana"/>
                <a:ea typeface="Verdana"/>
                <a:cs typeface="Verdana"/>
                <a:sym typeface="Verdana"/>
              </a:rPr>
              <a:t>009AFD30</a:t>
            </a:r>
            <a:endParaRPr b="0" i="0" sz="1150" u="none" cap="none" strike="noStrike">
              <a:solidFill>
                <a:srgbClr val="FFFFFF"/>
              </a:solidFill>
              <a:highlight>
                <a:srgbClr val="000000"/>
              </a:highlight>
              <a:latin typeface="Verdana"/>
              <a:ea typeface="Verdana"/>
              <a:cs typeface="Verdana"/>
              <a:sym typeface="Verdana"/>
            </a:endParaRPr>
          </a:p>
        </p:txBody>
      </p:sp>
      <p:sp>
        <p:nvSpPr>
          <p:cNvPr id="279" name="Google Shape;279;p25"/>
          <p:cNvSpPr txBox="1"/>
          <p:nvPr/>
        </p:nvSpPr>
        <p:spPr>
          <a:xfrm>
            <a:off x="8119427" y="1637555"/>
            <a:ext cx="621000" cy="424200"/>
          </a:xfrm>
          <a:prstGeom prst="rect">
            <a:avLst/>
          </a:prstGeom>
          <a:solidFill>
            <a:srgbClr val="D9EAD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400" u="none" cap="none" strike="noStrike">
                <a:solidFill>
                  <a:srgbClr val="000000"/>
                </a:solidFill>
                <a:latin typeface="Verdana"/>
                <a:ea typeface="Verdana"/>
                <a:cs typeface="Verdana"/>
                <a:sym typeface="Verdana"/>
              </a:rPr>
              <a:t>null</a:t>
            </a:r>
            <a:endParaRPr b="0" i="0" sz="1400" u="none" cap="none" strike="noStrike">
              <a:solidFill>
                <a:srgbClr val="000000"/>
              </a:solidFill>
              <a:latin typeface="Verdana"/>
              <a:ea typeface="Verdana"/>
              <a:cs typeface="Verdana"/>
              <a:sym typeface="Verdana"/>
            </a:endParaRPr>
          </a:p>
        </p:txBody>
      </p:sp>
      <p:sp>
        <p:nvSpPr>
          <p:cNvPr id="280" name="Google Shape;280;p25"/>
          <p:cNvSpPr txBox="1"/>
          <p:nvPr/>
        </p:nvSpPr>
        <p:spPr>
          <a:xfrm>
            <a:off x="5575752" y="1650155"/>
            <a:ext cx="914400" cy="4002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numbers</a:t>
            </a:r>
            <a:endParaRPr b="0" i="0" sz="1400" u="none" cap="none" strike="noStrike">
              <a:solidFill>
                <a:srgbClr val="000000"/>
              </a:solidFill>
              <a:latin typeface="Arial"/>
              <a:ea typeface="Arial"/>
              <a:cs typeface="Arial"/>
              <a:sym typeface="Arial"/>
            </a:endParaRPr>
          </a:p>
        </p:txBody>
      </p:sp>
      <p:sp>
        <p:nvSpPr>
          <p:cNvPr id="281" name="Google Shape;281;p25"/>
          <p:cNvSpPr/>
          <p:nvPr/>
        </p:nvSpPr>
        <p:spPr>
          <a:xfrm>
            <a:off x="5895500" y="699825"/>
            <a:ext cx="3248400" cy="818400"/>
          </a:xfrm>
          <a:prstGeom prst="downArrowCallout">
            <a:avLst>
              <a:gd fmla="val 25000" name="adj1"/>
              <a:gd fmla="val 25000" name="adj2"/>
              <a:gd fmla="val 16092" name="adj3"/>
              <a:gd fmla="val 73100"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Ident</a:t>
            </a:r>
            <a:r>
              <a:rPr lang="en" sz="1200"/>
              <a:t>i</a:t>
            </a:r>
            <a:r>
              <a:rPr b="0" i="0" lang="en" sz="1200" u="none" cap="none" strike="noStrike">
                <a:solidFill>
                  <a:srgbClr val="000000"/>
                </a:solidFill>
                <a:latin typeface="Arial"/>
                <a:ea typeface="Arial"/>
                <a:cs typeface="Arial"/>
                <a:sym typeface="Arial"/>
              </a:rPr>
              <a:t>fier numbers had a memory location holds null until new array created with a size</a:t>
            </a:r>
            <a:endParaRPr b="0" i="0" sz="1200" u="none" cap="none" strike="noStrike">
              <a:solidFill>
                <a:srgbClr val="000000"/>
              </a:solidFill>
              <a:latin typeface="Arial"/>
              <a:ea typeface="Arial"/>
              <a:cs typeface="Arial"/>
              <a:sym typeface="Arial"/>
            </a:endParaRPr>
          </a:p>
        </p:txBody>
      </p:sp>
      <p:sp>
        <p:nvSpPr>
          <p:cNvPr id="282" name="Google Shape;282;p25"/>
          <p:cNvSpPr/>
          <p:nvPr/>
        </p:nvSpPr>
        <p:spPr>
          <a:xfrm>
            <a:off x="7591375" y="3575125"/>
            <a:ext cx="1455600" cy="1021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Memory for each integer is stored consecutively in heap memory</a:t>
            </a:r>
            <a:endParaRPr b="0" i="0" sz="1300" u="none" cap="none" strike="noStrike">
              <a:solidFill>
                <a:srgbClr val="000000"/>
              </a:solidFill>
              <a:latin typeface="Arial"/>
              <a:ea typeface="Arial"/>
              <a:cs typeface="Arial"/>
              <a:sym typeface="Arial"/>
            </a:endParaRPr>
          </a:p>
        </p:txBody>
      </p:sp>
      <p:pic>
        <p:nvPicPr>
          <p:cNvPr id="283" name="Google Shape;283;p25"/>
          <p:cNvPicPr preferRelativeResize="0"/>
          <p:nvPr/>
        </p:nvPicPr>
        <p:blipFill rotWithShape="1">
          <a:blip r:embed="rId5">
            <a:alphaModFix/>
          </a:blip>
          <a:srcRect b="0" l="0" r="84939" t="0"/>
          <a:stretch/>
        </p:blipFill>
        <p:spPr>
          <a:xfrm rot="5400000">
            <a:off x="1967312" y="3386337"/>
            <a:ext cx="674000" cy="1746575"/>
          </a:xfrm>
          <a:prstGeom prst="rect">
            <a:avLst/>
          </a:prstGeom>
          <a:noFill/>
          <a:ln>
            <a:noFill/>
          </a:ln>
        </p:spPr>
      </p:pic>
      <p:sp>
        <p:nvSpPr>
          <p:cNvPr id="284" name="Google Shape;284;p25"/>
          <p:cNvSpPr txBox="1"/>
          <p:nvPr/>
        </p:nvSpPr>
        <p:spPr>
          <a:xfrm>
            <a:off x="1830499" y="4113375"/>
            <a:ext cx="1278900" cy="2925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50"/>
              <a:buFont typeface="Arial"/>
              <a:buNone/>
            </a:pPr>
            <a:r>
              <a:rPr b="0" i="0" lang="en" sz="1150" u="none" cap="none" strike="noStrike">
                <a:solidFill>
                  <a:srgbClr val="FFFFFF"/>
                </a:solidFill>
                <a:highlight>
                  <a:srgbClr val="000000"/>
                </a:highlight>
                <a:latin typeface="Verdana"/>
                <a:ea typeface="Verdana"/>
                <a:cs typeface="Verdana"/>
                <a:sym typeface="Verdana"/>
              </a:rPr>
              <a:t>009AFD30</a:t>
            </a:r>
            <a:endParaRPr b="0" i="0" sz="1150" u="none" cap="none" strike="noStrike">
              <a:solidFill>
                <a:srgbClr val="FFFFFF"/>
              </a:solidFill>
              <a:highlight>
                <a:srgbClr val="000000"/>
              </a:highlight>
              <a:latin typeface="Verdana"/>
              <a:ea typeface="Verdana"/>
              <a:cs typeface="Verdana"/>
              <a:sym typeface="Verdana"/>
            </a:endParaRPr>
          </a:p>
        </p:txBody>
      </p:sp>
      <p:sp>
        <p:nvSpPr>
          <p:cNvPr id="285" name="Google Shape;285;p25"/>
          <p:cNvSpPr txBox="1"/>
          <p:nvPr/>
        </p:nvSpPr>
        <p:spPr>
          <a:xfrm>
            <a:off x="3177600" y="4047525"/>
            <a:ext cx="1278900" cy="400200"/>
          </a:xfrm>
          <a:prstGeom prst="rect">
            <a:avLst/>
          </a:prstGeom>
          <a:solidFill>
            <a:srgbClr val="D9EAD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700"/>
              <a:buFont typeface="Arial"/>
              <a:buNone/>
            </a:pPr>
            <a:r>
              <a:rPr b="0" i="0" lang="en" sz="900" u="none" cap="none" strike="noStrike">
                <a:solidFill>
                  <a:schemeClr val="lt1"/>
                </a:solidFill>
                <a:highlight>
                  <a:schemeClr val="dk1"/>
                </a:highlight>
                <a:latin typeface="Verdana"/>
                <a:ea typeface="Verdana"/>
                <a:cs typeface="Verdana"/>
                <a:sym typeface="Verdana"/>
              </a:rPr>
              <a:t>0x7fff6771c324</a:t>
            </a:r>
            <a:endParaRPr b="0" i="0" sz="1400" u="none" cap="none" strike="noStrike">
              <a:solidFill>
                <a:srgbClr val="000000"/>
              </a:solidFill>
              <a:latin typeface="Verdana"/>
              <a:ea typeface="Verdana"/>
              <a:cs typeface="Verdana"/>
              <a:sym typeface="Verdana"/>
            </a:endParaRPr>
          </a:p>
        </p:txBody>
      </p:sp>
      <p:sp>
        <p:nvSpPr>
          <p:cNvPr id="286" name="Google Shape;286;p25"/>
          <p:cNvSpPr txBox="1"/>
          <p:nvPr/>
        </p:nvSpPr>
        <p:spPr>
          <a:xfrm>
            <a:off x="633925" y="4060125"/>
            <a:ext cx="914400" cy="4002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numbers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311700" y="2549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Array Defaults</a:t>
            </a:r>
            <a:endParaRPr/>
          </a:p>
        </p:txBody>
      </p:sp>
      <p:sp>
        <p:nvSpPr>
          <p:cNvPr id="292" name="Google Shape;292;p26"/>
          <p:cNvSpPr txBox="1"/>
          <p:nvPr>
            <p:ph idx="1" type="body"/>
          </p:nvPr>
        </p:nvSpPr>
        <p:spPr>
          <a:xfrm>
            <a:off x="267450" y="741875"/>
            <a:ext cx="8926800" cy="1505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sz="1500"/>
              <a:t>Unlike other types, when an array of primitives is created, it is filled with default values</a:t>
            </a:r>
            <a:endParaRPr sz="1500"/>
          </a:p>
          <a:p>
            <a:pPr indent="-323850" lvl="0" marL="457200" rtl="0" algn="l">
              <a:lnSpc>
                <a:spcPct val="115000"/>
              </a:lnSpc>
              <a:spcBef>
                <a:spcPts val="1200"/>
              </a:spcBef>
              <a:spcAft>
                <a:spcPts val="0"/>
              </a:spcAft>
              <a:buSzPts val="1500"/>
              <a:buChar char="●"/>
            </a:pPr>
            <a:r>
              <a:rPr lang="en" sz="1500"/>
              <a:t>The default value is based on the element type the array will store</a:t>
            </a:r>
            <a:endParaRPr sz="1500"/>
          </a:p>
          <a:p>
            <a:pPr indent="-323850" lvl="1" marL="914400" rtl="0" algn="l">
              <a:lnSpc>
                <a:spcPct val="115000"/>
              </a:lnSpc>
              <a:spcBef>
                <a:spcPts val="0"/>
              </a:spcBef>
              <a:spcAft>
                <a:spcPts val="0"/>
              </a:spcAft>
              <a:buSzPts val="1500"/>
              <a:buChar char="o"/>
            </a:pPr>
            <a:r>
              <a:rPr lang="en" sz="1500"/>
              <a:t>zero for numeric</a:t>
            </a:r>
            <a:endParaRPr sz="1500"/>
          </a:p>
          <a:p>
            <a:pPr indent="-323850" lvl="1" marL="914400" rtl="0" algn="l">
              <a:lnSpc>
                <a:spcPct val="115000"/>
              </a:lnSpc>
              <a:spcBef>
                <a:spcPts val="0"/>
              </a:spcBef>
              <a:spcAft>
                <a:spcPts val="0"/>
              </a:spcAft>
              <a:buSzPts val="1500"/>
              <a:buChar char="o"/>
            </a:pPr>
            <a:r>
              <a:rPr lang="en" sz="1500"/>
              <a:t>\u0000 - for char type - this is Unicode for "null"</a:t>
            </a:r>
            <a:endParaRPr sz="1500"/>
          </a:p>
          <a:p>
            <a:pPr indent="-323850" lvl="1" marL="914400" rtl="0" algn="l">
              <a:lnSpc>
                <a:spcPct val="115000"/>
              </a:lnSpc>
              <a:spcBef>
                <a:spcPts val="0"/>
              </a:spcBef>
              <a:spcAft>
                <a:spcPts val="0"/>
              </a:spcAft>
              <a:buSzPts val="1500"/>
              <a:buChar char="o"/>
            </a:pPr>
            <a:r>
              <a:rPr lang="en" sz="1500"/>
              <a:t>false for Boolean type</a:t>
            </a:r>
            <a:endParaRPr sz="1500"/>
          </a:p>
        </p:txBody>
      </p:sp>
      <p:pic>
        <p:nvPicPr>
          <p:cNvPr id="293" name="Google Shape;293;p26"/>
          <p:cNvPicPr preferRelativeResize="0"/>
          <p:nvPr/>
        </p:nvPicPr>
        <p:blipFill rotWithShape="1">
          <a:blip r:embed="rId3">
            <a:alphaModFix/>
          </a:blip>
          <a:srcRect b="0" l="0" r="0" t="0"/>
          <a:stretch/>
        </p:blipFill>
        <p:spPr>
          <a:xfrm>
            <a:off x="90475" y="2246966"/>
            <a:ext cx="3342750" cy="2739308"/>
          </a:xfrm>
          <a:prstGeom prst="rect">
            <a:avLst/>
          </a:prstGeom>
          <a:noFill/>
          <a:ln>
            <a:noFill/>
          </a:ln>
        </p:spPr>
      </p:pic>
      <p:pic>
        <p:nvPicPr>
          <p:cNvPr id="294" name="Google Shape;294;p26"/>
          <p:cNvPicPr preferRelativeResize="0"/>
          <p:nvPr/>
        </p:nvPicPr>
        <p:blipFill rotWithShape="1">
          <a:blip r:embed="rId4">
            <a:alphaModFix/>
          </a:blip>
          <a:srcRect b="0" l="0" r="14784" t="0"/>
          <a:stretch/>
        </p:blipFill>
        <p:spPr>
          <a:xfrm>
            <a:off x="3385925" y="2408075"/>
            <a:ext cx="2933200" cy="2656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7"/>
          <p:cNvSpPr txBox="1"/>
          <p:nvPr>
            <p:ph type="title"/>
          </p:nvPr>
        </p:nvSpPr>
        <p:spPr>
          <a:xfrm>
            <a:off x="311700" y="2549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Initializing an Array </a:t>
            </a:r>
            <a:endParaRPr/>
          </a:p>
        </p:txBody>
      </p:sp>
      <p:sp>
        <p:nvSpPr>
          <p:cNvPr id="300" name="Google Shape;300;p27"/>
          <p:cNvSpPr txBox="1"/>
          <p:nvPr>
            <p:ph idx="1" type="body"/>
          </p:nvPr>
        </p:nvSpPr>
        <p:spPr>
          <a:xfrm>
            <a:off x="311700" y="863550"/>
            <a:ext cx="8520600" cy="384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lang="en" sz="1400"/>
              <a:t>Initialize with a for loop</a:t>
            </a:r>
            <a:endParaRPr sz="1400"/>
          </a:p>
        </p:txBody>
      </p:sp>
      <p:sp>
        <p:nvSpPr>
          <p:cNvPr id="301" name="Google Shape;301;p27"/>
          <p:cNvSpPr txBox="1"/>
          <p:nvPr/>
        </p:nvSpPr>
        <p:spPr>
          <a:xfrm>
            <a:off x="311700" y="2728375"/>
            <a:ext cx="8586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With arrays, we can write a statements where the array is declared, created, and initialized an array in one statement with a list of numbers. In this case, the new statement is not used with this approach.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This creates enough memory to store 5 integers.</a:t>
            </a:r>
            <a:endParaRPr b="0" i="0" sz="1400" u="none" cap="none" strike="noStrike">
              <a:solidFill>
                <a:schemeClr val="dk1"/>
              </a:solidFill>
              <a:latin typeface="Arial"/>
              <a:ea typeface="Arial"/>
              <a:cs typeface="Arial"/>
              <a:sym typeface="Arial"/>
            </a:endParaRPr>
          </a:p>
        </p:txBody>
      </p:sp>
      <p:pic>
        <p:nvPicPr>
          <p:cNvPr id="302" name="Google Shape;302;p27"/>
          <p:cNvPicPr preferRelativeResize="0"/>
          <p:nvPr/>
        </p:nvPicPr>
        <p:blipFill rotWithShape="1">
          <a:blip r:embed="rId3">
            <a:alphaModFix/>
          </a:blip>
          <a:srcRect b="0" l="0" r="0" t="0"/>
          <a:stretch/>
        </p:blipFill>
        <p:spPr>
          <a:xfrm>
            <a:off x="311700" y="3749250"/>
            <a:ext cx="6753225" cy="819150"/>
          </a:xfrm>
          <a:prstGeom prst="rect">
            <a:avLst/>
          </a:prstGeom>
          <a:noFill/>
          <a:ln>
            <a:noFill/>
          </a:ln>
        </p:spPr>
      </p:pic>
      <p:sp>
        <p:nvSpPr>
          <p:cNvPr id="303" name="Google Shape;303;p27"/>
          <p:cNvSpPr/>
          <p:nvPr/>
        </p:nvSpPr>
        <p:spPr>
          <a:xfrm>
            <a:off x="4303950" y="4083750"/>
            <a:ext cx="3958500" cy="622500"/>
          </a:xfrm>
          <a:prstGeom prst="leftArrowCallout">
            <a:avLst>
              <a:gd fmla="val 25000" name="adj1"/>
              <a:gd fmla="val 25000" name="adj2"/>
              <a:gd fmla="val 25000" name="adj3"/>
              <a:gd fmla="val 81564" name="adj4"/>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exend"/>
                <a:ea typeface="Lexend"/>
                <a:cs typeface="Lexend"/>
                <a:sym typeface="Lexend"/>
              </a:rPr>
              <a:t>I use this to test methods instead of entering values.</a:t>
            </a:r>
            <a:endParaRPr>
              <a:latin typeface="Lexend"/>
              <a:ea typeface="Lexend"/>
              <a:cs typeface="Lexend"/>
              <a:sym typeface="Lexend"/>
            </a:endParaRPr>
          </a:p>
        </p:txBody>
      </p:sp>
      <p:pic>
        <p:nvPicPr>
          <p:cNvPr id="304" name="Google Shape;304;p27"/>
          <p:cNvPicPr preferRelativeResize="0"/>
          <p:nvPr/>
        </p:nvPicPr>
        <p:blipFill rotWithShape="1">
          <a:blip r:embed="rId4">
            <a:alphaModFix/>
          </a:blip>
          <a:srcRect b="0" l="0" r="0" t="0"/>
          <a:stretch/>
        </p:blipFill>
        <p:spPr>
          <a:xfrm>
            <a:off x="391800" y="1378375"/>
            <a:ext cx="5095650" cy="988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0"/>
          <p:cNvSpPr txBox="1"/>
          <p:nvPr>
            <p:ph type="title"/>
          </p:nvPr>
        </p:nvSpPr>
        <p:spPr>
          <a:xfrm>
            <a:off x="203675" y="124225"/>
            <a:ext cx="26115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300"/>
              <a:buNone/>
            </a:pPr>
            <a:r>
              <a:rPr lang="en"/>
              <a:t>Today</a:t>
            </a:r>
            <a:endParaRPr/>
          </a:p>
        </p:txBody>
      </p:sp>
      <p:sp>
        <p:nvSpPr>
          <p:cNvPr id="63" name="Google Shape;63;p10"/>
          <p:cNvSpPr txBox="1"/>
          <p:nvPr>
            <p:ph idx="1" type="body"/>
          </p:nvPr>
        </p:nvSpPr>
        <p:spPr>
          <a:xfrm>
            <a:off x="203675" y="696925"/>
            <a:ext cx="8116500" cy="3558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600"/>
              <a:buNone/>
            </a:pPr>
            <a:r>
              <a:rPr lang="en" sz="1400"/>
              <a:t>Check in:</a:t>
            </a:r>
            <a:endParaRPr sz="1400"/>
          </a:p>
          <a:p>
            <a:pPr indent="-317500" lvl="0" marL="457200" rtl="0" algn="l">
              <a:lnSpc>
                <a:spcPct val="95000"/>
              </a:lnSpc>
              <a:spcBef>
                <a:spcPts val="0"/>
              </a:spcBef>
              <a:spcAft>
                <a:spcPts val="0"/>
              </a:spcAft>
              <a:buSzPts val="1400"/>
              <a:buChar char="●"/>
            </a:pPr>
            <a:r>
              <a:rPr lang="en" sz="1400"/>
              <a:t>Git/GitHub and Eclipse - </a:t>
            </a:r>
            <a:endParaRPr sz="1400"/>
          </a:p>
          <a:p>
            <a:pPr indent="-196850" lvl="1" marL="742950" rtl="0" algn="l">
              <a:lnSpc>
                <a:spcPct val="95000"/>
              </a:lnSpc>
              <a:spcBef>
                <a:spcPts val="0"/>
              </a:spcBef>
              <a:spcAft>
                <a:spcPts val="0"/>
              </a:spcAft>
              <a:buSzPts val="1400"/>
              <a:buChar char="–"/>
            </a:pPr>
            <a:r>
              <a:rPr lang="en" sz="1400"/>
              <a:t>Were you able to set up? </a:t>
            </a:r>
            <a:endParaRPr sz="1400"/>
          </a:p>
          <a:p>
            <a:pPr indent="-196850" lvl="1" marL="742950" rtl="0" algn="l">
              <a:lnSpc>
                <a:spcPct val="95000"/>
              </a:lnSpc>
              <a:spcBef>
                <a:spcPts val="0"/>
              </a:spcBef>
              <a:spcAft>
                <a:spcPts val="0"/>
              </a:spcAft>
              <a:buSzPts val="1400"/>
              <a:buChar char="–"/>
            </a:pPr>
            <a:r>
              <a:rPr lang="en" sz="1400"/>
              <a:t>Do you need help?</a:t>
            </a:r>
            <a:endParaRPr sz="1400"/>
          </a:p>
          <a:p>
            <a:pPr indent="-317500" lvl="0" marL="457200" rtl="0" algn="l">
              <a:lnSpc>
                <a:spcPct val="95000"/>
              </a:lnSpc>
              <a:spcBef>
                <a:spcPts val="0"/>
              </a:spcBef>
              <a:spcAft>
                <a:spcPts val="0"/>
              </a:spcAft>
              <a:buSzPts val="1400"/>
              <a:buChar char="●"/>
            </a:pPr>
            <a:r>
              <a:rPr lang="en" sz="1400"/>
              <a:t>GE M01 Part 1 Questions?</a:t>
            </a:r>
            <a:endParaRPr sz="1400"/>
          </a:p>
          <a:p>
            <a:pPr indent="-317500" lvl="0" marL="457200" rtl="0" algn="l">
              <a:lnSpc>
                <a:spcPct val="95000"/>
              </a:lnSpc>
              <a:spcBef>
                <a:spcPts val="0"/>
              </a:spcBef>
              <a:spcAft>
                <a:spcPts val="0"/>
              </a:spcAft>
              <a:buSzPts val="1400"/>
              <a:buChar char="●"/>
            </a:pPr>
            <a:r>
              <a:rPr lang="en" sz="1400" u="sng">
                <a:solidFill>
                  <a:schemeClr val="hlink"/>
                </a:solidFill>
                <a:hlinkClick r:id="rId3"/>
              </a:rPr>
              <a:t>F25_CS2050_Tentative_Schedule.xlsx</a:t>
            </a:r>
            <a:r>
              <a:rPr lang="en" sz="1400"/>
              <a:t> </a:t>
            </a:r>
            <a:endParaRPr sz="1400"/>
          </a:p>
          <a:p>
            <a:pPr indent="0" lvl="0" marL="0" rtl="0" algn="l">
              <a:lnSpc>
                <a:spcPct val="95000"/>
              </a:lnSpc>
              <a:spcBef>
                <a:spcPts val="0"/>
              </a:spcBef>
              <a:spcAft>
                <a:spcPts val="0"/>
              </a:spcAft>
              <a:buNone/>
            </a:pPr>
            <a:r>
              <a:t/>
            </a:r>
            <a:endParaRPr sz="1400"/>
          </a:p>
          <a:p>
            <a:pPr indent="0" lvl="0" marL="0" rtl="0" algn="l">
              <a:lnSpc>
                <a:spcPct val="95000"/>
              </a:lnSpc>
              <a:spcBef>
                <a:spcPts val="0"/>
              </a:spcBef>
              <a:spcAft>
                <a:spcPts val="0"/>
              </a:spcAft>
              <a:buNone/>
            </a:pPr>
            <a:r>
              <a:rPr lang="en" sz="1400"/>
              <a:t>Get Set Up</a:t>
            </a:r>
            <a:endParaRPr sz="1400"/>
          </a:p>
          <a:p>
            <a:pPr indent="-317500" lvl="0" marL="457200" rtl="0" algn="l">
              <a:lnSpc>
                <a:spcPct val="95000"/>
              </a:lnSpc>
              <a:spcBef>
                <a:spcPts val="0"/>
              </a:spcBef>
              <a:spcAft>
                <a:spcPts val="0"/>
              </a:spcAft>
              <a:buSzPts val="1400"/>
              <a:buChar char="•"/>
            </a:pPr>
            <a:r>
              <a:rPr lang="en" sz="1400">
                <a:highlight>
                  <a:srgbClr val="D9D2E9"/>
                </a:highlight>
              </a:rPr>
              <a:t>Go today’s lecture and open slides as google slides or powerpoint - you will need to copy and paste code from slide</a:t>
            </a:r>
            <a:endParaRPr sz="1400">
              <a:highlight>
                <a:srgbClr val="D9D2E9"/>
              </a:highlight>
            </a:endParaRPr>
          </a:p>
          <a:p>
            <a:pPr indent="0" lvl="0" marL="457200" rtl="0" algn="l">
              <a:lnSpc>
                <a:spcPct val="95000"/>
              </a:lnSpc>
              <a:spcBef>
                <a:spcPts val="0"/>
              </a:spcBef>
              <a:spcAft>
                <a:spcPts val="0"/>
              </a:spcAft>
              <a:buNone/>
            </a:pPr>
            <a:r>
              <a:t/>
            </a:r>
            <a:endParaRPr sz="1400">
              <a:highlight>
                <a:srgbClr val="D9D2E9"/>
              </a:highlight>
            </a:endParaRPr>
          </a:p>
          <a:p>
            <a:pPr indent="0" lvl="0" marL="0" rtl="0" algn="l">
              <a:lnSpc>
                <a:spcPct val="95000"/>
              </a:lnSpc>
              <a:spcBef>
                <a:spcPts val="1200"/>
              </a:spcBef>
              <a:spcAft>
                <a:spcPts val="0"/>
              </a:spcAft>
              <a:buSzPts val="1600"/>
              <a:buNone/>
            </a:pPr>
            <a:r>
              <a:t/>
            </a:r>
            <a:endParaRPr sz="1400"/>
          </a:p>
          <a:p>
            <a:pPr indent="0" lvl="0" marL="0" rtl="0" algn="l">
              <a:lnSpc>
                <a:spcPct val="95000"/>
              </a:lnSpc>
              <a:spcBef>
                <a:spcPts val="1200"/>
              </a:spcBef>
              <a:spcAft>
                <a:spcPts val="1200"/>
              </a:spcAft>
              <a:buSzPts val="1600"/>
              <a:buNone/>
            </a:pPr>
            <a:r>
              <a:t/>
            </a:r>
            <a:endParaRPr sz="1400"/>
          </a:p>
        </p:txBody>
      </p:sp>
      <p:sp>
        <p:nvSpPr>
          <p:cNvPr id="64" name="Google Shape;64;p10"/>
          <p:cNvSpPr/>
          <p:nvPr/>
        </p:nvSpPr>
        <p:spPr>
          <a:xfrm>
            <a:off x="4722725" y="556300"/>
            <a:ext cx="4165500" cy="14049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Lexend"/>
                <a:ea typeface="Lexend"/>
                <a:cs typeface="Lexend"/>
                <a:sym typeface="Lexend"/>
              </a:rPr>
              <a:t>Pick 2 </a:t>
            </a:r>
            <a:r>
              <a:rPr lang="en" u="sng">
                <a:solidFill>
                  <a:schemeClr val="hlink"/>
                </a:solidFill>
                <a:latin typeface="Lexend"/>
                <a:ea typeface="Lexend"/>
                <a:cs typeface="Lexend"/>
                <a:sym typeface="Lexend"/>
                <a:hlinkClick r:id="rId4"/>
              </a:rPr>
              <a:t>Emojis</a:t>
            </a:r>
            <a:r>
              <a:rPr lang="en">
                <a:solidFill>
                  <a:schemeClr val="dk1"/>
                </a:solidFill>
                <a:latin typeface="Lexend"/>
                <a:ea typeface="Lexend"/>
                <a:cs typeface="Lexend"/>
                <a:sym typeface="Lexend"/>
              </a:rPr>
              <a:t>  that represent:</a:t>
            </a:r>
            <a:br>
              <a:rPr lang="en">
                <a:solidFill>
                  <a:schemeClr val="dk1"/>
                </a:solidFill>
                <a:latin typeface="Lexend"/>
                <a:ea typeface="Lexend"/>
                <a:cs typeface="Lexend"/>
                <a:sym typeface="Lexend"/>
              </a:rPr>
            </a:br>
            <a:endParaRPr>
              <a:solidFill>
                <a:schemeClr val="dk1"/>
              </a:solidFill>
              <a:latin typeface="Lexend"/>
              <a:ea typeface="Lexend"/>
              <a:cs typeface="Lexend"/>
              <a:sym typeface="Lexend"/>
            </a:endParaRPr>
          </a:p>
          <a:p>
            <a:pPr indent="-317500" lvl="0" marL="457200" rtl="0" algn="l">
              <a:lnSpc>
                <a:spcPct val="115000"/>
              </a:lnSpc>
              <a:spcBef>
                <a:spcPts val="0"/>
              </a:spcBef>
              <a:spcAft>
                <a:spcPts val="0"/>
              </a:spcAft>
              <a:buClr>
                <a:schemeClr val="dk1"/>
              </a:buClr>
              <a:buSzPts val="1400"/>
              <a:buFont typeface="Lexend"/>
              <a:buAutoNum type="arabicPeriod"/>
            </a:pPr>
            <a:r>
              <a:rPr lang="en">
                <a:solidFill>
                  <a:schemeClr val="dk1"/>
                </a:solidFill>
                <a:latin typeface="Lexend"/>
                <a:ea typeface="Lexend"/>
                <a:cs typeface="Lexend"/>
                <a:sym typeface="Lexend"/>
              </a:rPr>
              <a:t>How you feel about starting school</a:t>
            </a:r>
            <a:endParaRPr>
              <a:solidFill>
                <a:schemeClr val="dk1"/>
              </a:solidFill>
              <a:latin typeface="Lexend"/>
              <a:ea typeface="Lexend"/>
              <a:cs typeface="Lexend"/>
              <a:sym typeface="Lexend"/>
            </a:endParaRPr>
          </a:p>
          <a:p>
            <a:pPr indent="-317500" lvl="0" marL="457200" rtl="0" algn="l">
              <a:lnSpc>
                <a:spcPct val="115000"/>
              </a:lnSpc>
              <a:spcBef>
                <a:spcPts val="0"/>
              </a:spcBef>
              <a:spcAft>
                <a:spcPts val="0"/>
              </a:spcAft>
              <a:buClr>
                <a:schemeClr val="dk1"/>
              </a:buClr>
              <a:buSzPts val="1400"/>
              <a:buFont typeface="Lexend"/>
              <a:buAutoNum type="arabicPeriod"/>
            </a:pPr>
            <a:r>
              <a:rPr lang="en">
                <a:solidFill>
                  <a:schemeClr val="dk1"/>
                </a:solidFill>
                <a:latin typeface="Lexend"/>
                <a:ea typeface="Lexend"/>
                <a:cs typeface="Lexend"/>
                <a:sym typeface="Lexend"/>
              </a:rPr>
              <a:t>What your excited or nervous about</a:t>
            </a:r>
            <a:endParaRPr>
              <a:solidFill>
                <a:schemeClr val="dk1"/>
              </a:solidFill>
              <a:latin typeface="Lexend"/>
              <a:ea typeface="Lexend"/>
              <a:cs typeface="Lexend"/>
              <a:sym typeface="Lexend"/>
            </a:endParaRPr>
          </a:p>
        </p:txBody>
      </p:sp>
      <p:sp>
        <p:nvSpPr>
          <p:cNvPr id="65" name="Google Shape;65;p10"/>
          <p:cNvSpPr txBox="1"/>
          <p:nvPr/>
        </p:nvSpPr>
        <p:spPr>
          <a:xfrm>
            <a:off x="4333400" y="2916025"/>
            <a:ext cx="4627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Deb </a:t>
            </a:r>
            <a:endParaRPr sz="2400"/>
          </a:p>
          <a:p>
            <a:pPr indent="-381000" lvl="0" marL="457200" rtl="0" algn="l">
              <a:spcBef>
                <a:spcPts val="0"/>
              </a:spcBef>
              <a:spcAft>
                <a:spcPts val="0"/>
              </a:spcAft>
              <a:buSzPts val="2400"/>
              <a:buAutoNum type="arabicPeriod"/>
            </a:pPr>
            <a:r>
              <a:rPr lang="en" sz="2400">
                <a:solidFill>
                  <a:schemeClr val="dk1"/>
                </a:solidFill>
              </a:rPr>
              <a:t>🤩 </a:t>
            </a:r>
            <a:r>
              <a:rPr lang="en" sz="2400"/>
              <a:t>Ready to work with you</a:t>
            </a:r>
            <a:endParaRPr sz="2400"/>
          </a:p>
          <a:p>
            <a:pPr indent="-381000" lvl="0" marL="457200" rtl="0" algn="l">
              <a:spcBef>
                <a:spcPts val="0"/>
              </a:spcBef>
              <a:spcAft>
                <a:spcPts val="0"/>
              </a:spcAft>
              <a:buSzPts val="2400"/>
              <a:buAutoNum type="arabicPeriod"/>
            </a:pPr>
            <a:r>
              <a:rPr lang="en" sz="2400">
                <a:solidFill>
                  <a:srgbClr val="F3F4F6"/>
                </a:solidFill>
                <a:highlight>
                  <a:srgbClr val="464D56"/>
                </a:highlight>
              </a:rPr>
              <a:t>Excite to learn</a:t>
            </a:r>
            <a:r>
              <a:rPr lang="en" sz="2400">
                <a:solidFill>
                  <a:srgbClr val="F3F4F6"/>
                </a:solidFill>
                <a:highlight>
                  <a:srgbClr val="464D56"/>
                </a:highlight>
              </a:rPr>
              <a:t>💡but worried about 🔥 burnout   </a:t>
            </a:r>
            <a:endParaRPr sz="2400"/>
          </a:p>
        </p:txBody>
      </p:sp>
      <p:sp>
        <p:nvSpPr>
          <p:cNvPr id="66" name="Google Shape;66;p10"/>
          <p:cNvSpPr txBox="1"/>
          <p:nvPr/>
        </p:nvSpPr>
        <p:spPr>
          <a:xfrm>
            <a:off x="203675" y="3007700"/>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u="sng">
                <a:solidFill>
                  <a:srgbClr val="99C8FF"/>
                </a:solidFill>
                <a:highlight>
                  <a:srgbClr val="7A92B1"/>
                </a:highlight>
                <a:hlinkClick r:id="rId5">
                  <a:extLst>
                    <a:ext uri="{A12FA001-AC4F-418D-AE19-62706E023703}">
                      <ahyp:hlinkClr val="tx"/>
                    </a:ext>
                  </a:extLst>
                </a:hlinkClick>
              </a:rPr>
              <a:t>L</a:t>
            </a:r>
            <a:r>
              <a:rPr lang="en" sz="2400" u="sng">
                <a:solidFill>
                  <a:srgbClr val="99C8FF"/>
                </a:solidFill>
                <a:highlight>
                  <a:srgbClr val="7A92B1"/>
                </a:highlight>
                <a:hlinkClick r:id="rId6">
                  <a:extLst>
                    <a:ext uri="{A12FA001-AC4F-418D-AE19-62706E023703}">
                      <ahyp:hlinkClr val="tx"/>
                    </a:ext>
                  </a:extLst>
                </a:hlinkClick>
              </a:rPr>
              <a:t>🌻</a:t>
            </a:r>
            <a:r>
              <a:rPr lang="en" sz="2400" u="sng">
                <a:solidFill>
                  <a:srgbClr val="99C8FF"/>
                </a:solidFill>
                <a:highlight>
                  <a:srgbClr val="7A92B1"/>
                </a:highlight>
                <a:hlinkClick r:id="rId7">
                  <a:extLst>
                    <a:ext uri="{A12FA001-AC4F-418D-AE19-62706E023703}">
                      <ahyp:hlinkClr val="tx"/>
                    </a:ext>
                  </a:extLst>
                </a:hlinkClick>
              </a:rPr>
              <a:t>ve</a:t>
            </a:r>
            <a:endParaRPr sz="2400"/>
          </a:p>
          <a:p>
            <a:pPr indent="0" lvl="0" marL="0" rtl="0" algn="l">
              <a:spcBef>
                <a:spcPts val="0"/>
              </a:spcBef>
              <a:spcAft>
                <a:spcPts val="0"/>
              </a:spcAft>
              <a:buNone/>
            </a:pPr>
            <a:r>
              <a:rPr lang="en" sz="2400">
                <a:solidFill>
                  <a:srgbClr val="F3F4F6"/>
                </a:solidFill>
                <a:highlight>
                  <a:srgbClr val="464D56"/>
                </a:highlight>
              </a:rPr>
              <a:t>L💗ve</a:t>
            </a:r>
            <a:endParaRPr sz="2400" u="sng">
              <a:solidFill>
                <a:srgbClr val="99C8FF"/>
              </a:solidFill>
              <a:highlight>
                <a:srgbClr val="7A92B1"/>
              </a:highlight>
              <a:hlinkClick r:id="rId8">
                <a:extLst>
                  <a:ext uri="{A12FA001-AC4F-418D-AE19-62706E023703}">
                    <ahyp:hlinkClr val="tx"/>
                  </a:ext>
                </a:extLst>
              </a:hlinkClick>
            </a:endParaRPr>
          </a:p>
          <a:p>
            <a:pPr indent="0" lvl="0" marL="0" rtl="0" algn="l">
              <a:spcBef>
                <a:spcPts val="0"/>
              </a:spcBef>
              <a:spcAft>
                <a:spcPts val="0"/>
              </a:spcAft>
              <a:buNone/>
            </a:pPr>
            <a:r>
              <a:rPr lang="en" sz="2400" u="sng">
                <a:solidFill>
                  <a:srgbClr val="99C8FF"/>
                </a:solidFill>
                <a:highlight>
                  <a:srgbClr val="7A92B1"/>
                </a:highlight>
                <a:hlinkClick r:id="rId9">
                  <a:extLst>
                    <a:ext uri="{A12FA001-AC4F-418D-AE19-62706E023703}">
                      <ahyp:hlinkClr val="tx"/>
                    </a:ext>
                  </a:extLst>
                </a:hlinkClick>
              </a:rPr>
              <a:t>La</a:t>
            </a:r>
            <a:r>
              <a:rPr lang="en" sz="2400">
                <a:solidFill>
                  <a:srgbClr val="F3F4F6"/>
                </a:solidFill>
                <a:highlight>
                  <a:srgbClr val="464D56"/>
                </a:highlight>
                <a:uFill>
                  <a:noFill/>
                </a:uFill>
                <a:hlinkClick r:id="rId10">
                  <a:extLst>
                    <a:ext uri="{A12FA001-AC4F-418D-AE19-62706E023703}">
                      <ahyp:hlinkClr val="tx"/>
                    </a:ext>
                  </a:extLst>
                </a:hlinkClick>
              </a:rPr>
              <a:t>🤣gh</a:t>
            </a:r>
            <a:endParaRPr sz="2400"/>
          </a:p>
          <a:p>
            <a:pPr indent="0" lvl="0" marL="0" rtl="0" algn="l">
              <a:spcBef>
                <a:spcPts val="0"/>
              </a:spcBef>
              <a:spcAft>
                <a:spcPts val="0"/>
              </a:spcAft>
              <a:buNone/>
            </a:pPr>
            <a:r>
              <a:rPr lang="en" sz="2400">
                <a:solidFill>
                  <a:srgbClr val="F3F4F6"/>
                </a:solidFill>
                <a:highlight>
                  <a:srgbClr val="464D56"/>
                </a:highlight>
              </a:rPr>
              <a:t>Le💡rn</a:t>
            </a:r>
            <a:endParaRPr sz="2400">
              <a:solidFill>
                <a:srgbClr val="F3F4F6"/>
              </a:solidFill>
              <a:highlight>
                <a:srgbClr val="464D56"/>
              </a:highlight>
              <a:uFill>
                <a:noFill/>
              </a:uFill>
              <a:hlinkClick r:id="rId11">
                <a:extLst>
                  <a:ext uri="{A12FA001-AC4F-418D-AE19-62706E023703}">
                    <ahyp:hlinkClr val="tx"/>
                  </a:ext>
                </a:extLst>
              </a:hlinkCli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type="title"/>
          </p:nvPr>
        </p:nvSpPr>
        <p:spPr>
          <a:xfrm>
            <a:off x="311700" y="2549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Accessing Array Elements</a:t>
            </a:r>
            <a:endParaRPr/>
          </a:p>
        </p:txBody>
      </p:sp>
      <p:pic>
        <p:nvPicPr>
          <p:cNvPr id="310" name="Google Shape;310;p28"/>
          <p:cNvPicPr preferRelativeResize="0"/>
          <p:nvPr/>
        </p:nvPicPr>
        <p:blipFill rotWithShape="1">
          <a:blip r:embed="rId3">
            <a:alphaModFix/>
          </a:blip>
          <a:srcRect b="0" l="0" r="0" t="0"/>
          <a:stretch/>
        </p:blipFill>
        <p:spPr>
          <a:xfrm>
            <a:off x="195800" y="2071806"/>
            <a:ext cx="7030052" cy="2650000"/>
          </a:xfrm>
          <a:prstGeom prst="rect">
            <a:avLst/>
          </a:prstGeom>
          <a:noFill/>
          <a:ln>
            <a:noFill/>
          </a:ln>
        </p:spPr>
      </p:pic>
      <p:sp>
        <p:nvSpPr>
          <p:cNvPr id="311" name="Google Shape;311;p28"/>
          <p:cNvSpPr/>
          <p:nvPr/>
        </p:nvSpPr>
        <p:spPr>
          <a:xfrm>
            <a:off x="6802175" y="3320625"/>
            <a:ext cx="2288700" cy="528300"/>
          </a:xfrm>
          <a:prstGeom prst="leftArrowCallout">
            <a:avLst>
              <a:gd fmla="val 25000" name="adj1"/>
              <a:gd fmla="val 25000" name="adj2"/>
              <a:gd fmla="val 25000" name="adj3"/>
              <a:gd fmla="val 83331"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0" lang="en" sz="1300" u="none" cap="none" strike="noStrike">
                <a:solidFill>
                  <a:srgbClr val="000000"/>
                </a:solidFill>
                <a:latin typeface="Lexend"/>
                <a:ea typeface="Lexend"/>
                <a:cs typeface="Lexend"/>
                <a:sym typeface="Lexend"/>
              </a:rPr>
              <a:t>Variable index in for loop  increments</a:t>
            </a:r>
            <a:endParaRPr i="0" sz="1300" u="none" cap="none" strike="noStrike">
              <a:solidFill>
                <a:srgbClr val="000000"/>
              </a:solidFill>
              <a:latin typeface="Lexend"/>
              <a:ea typeface="Lexend"/>
              <a:cs typeface="Lexend"/>
              <a:sym typeface="Lexend"/>
            </a:endParaRPr>
          </a:p>
        </p:txBody>
      </p:sp>
      <p:sp>
        <p:nvSpPr>
          <p:cNvPr id="312" name="Google Shape;312;p28"/>
          <p:cNvSpPr/>
          <p:nvPr/>
        </p:nvSpPr>
        <p:spPr>
          <a:xfrm>
            <a:off x="6802175" y="1883900"/>
            <a:ext cx="1012500" cy="1072800"/>
          </a:xfrm>
          <a:prstGeom prst="curvedLeftArrow">
            <a:avLst>
              <a:gd fmla="val 7115" name="adj1"/>
              <a:gd fmla="val 50000" name="adj2"/>
              <a:gd fmla="val 24416" name="adj3"/>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8"/>
          <p:cNvSpPr txBox="1"/>
          <p:nvPr/>
        </p:nvSpPr>
        <p:spPr>
          <a:xfrm>
            <a:off x="400250" y="896900"/>
            <a:ext cx="8640600" cy="987000"/>
          </a:xfrm>
          <a:prstGeom prst="rect">
            <a:avLst/>
          </a:prstGeom>
          <a:solidFill>
            <a:srgbClr val="CFE2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1300">
                <a:solidFill>
                  <a:schemeClr val="dk1"/>
                </a:solidFill>
              </a:rPr>
              <a:t>When you are in Eclipse you will n</a:t>
            </a:r>
            <a:r>
              <a:rPr b="0" i="0" lang="en" sz="1300" u="none" cap="none" strike="noStrike">
                <a:solidFill>
                  <a:schemeClr val="dk1"/>
                </a:solidFill>
                <a:latin typeface="Arial"/>
                <a:ea typeface="Arial"/>
                <a:cs typeface="Arial"/>
                <a:sym typeface="Arial"/>
              </a:rPr>
              <a:t>otice array name numbers value is id=21.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3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chemeClr val="dk1"/>
                </a:solidFill>
                <a:latin typeface="Arial"/>
                <a:ea typeface="Arial"/>
                <a:cs typeface="Arial"/>
                <a:sym typeface="Arial"/>
              </a:rPr>
              <a:t>That is because numbers is a reference variable holding where in memory to go on the heap where array starts</a:t>
            </a:r>
            <a:endParaRPr b="0" i="0" sz="1300" u="none" cap="none" strike="noStrike">
              <a:solidFill>
                <a:schemeClr val="dk2"/>
              </a:solidFill>
              <a:latin typeface="Arial"/>
              <a:ea typeface="Arial"/>
              <a:cs typeface="Arial"/>
              <a:sym typeface="Arial"/>
            </a:endParaRPr>
          </a:p>
        </p:txBody>
      </p:sp>
      <p:sp>
        <p:nvSpPr>
          <p:cNvPr id="314" name="Google Shape;314;p28"/>
          <p:cNvSpPr/>
          <p:nvPr/>
        </p:nvSpPr>
        <p:spPr>
          <a:xfrm>
            <a:off x="3654300" y="2737600"/>
            <a:ext cx="1835400" cy="285300"/>
          </a:xfrm>
          <a:prstGeom prst="rightArrowCallout">
            <a:avLst>
              <a:gd fmla="val 25000" name="adj1"/>
              <a:gd fmla="val 25000" name="adj2"/>
              <a:gd fmla="val 25000" name="adj3"/>
              <a:gd fmla="val 81948"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First index is 0</a:t>
            </a:r>
            <a:endParaRPr>
              <a:latin typeface="Lexend"/>
              <a:ea typeface="Lexend"/>
              <a:cs typeface="Lexend"/>
              <a:sym typeface="Lexe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9"/>
          <p:cNvSpPr txBox="1"/>
          <p:nvPr>
            <p:ph type="title"/>
          </p:nvPr>
        </p:nvSpPr>
        <p:spPr>
          <a:xfrm>
            <a:off x="311700" y="2549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Examples of Processing 1D Arrays </a:t>
            </a:r>
            <a:endParaRPr/>
          </a:p>
        </p:txBody>
      </p:sp>
      <p:pic>
        <p:nvPicPr>
          <p:cNvPr id="320" name="Google Shape;320;p29"/>
          <p:cNvPicPr preferRelativeResize="0"/>
          <p:nvPr/>
        </p:nvPicPr>
        <p:blipFill rotWithShape="1">
          <a:blip r:embed="rId3">
            <a:alphaModFix/>
          </a:blip>
          <a:srcRect b="0" l="0" r="0" t="0"/>
          <a:stretch/>
        </p:blipFill>
        <p:spPr>
          <a:xfrm>
            <a:off x="229625" y="770451"/>
            <a:ext cx="2546106" cy="572700"/>
          </a:xfrm>
          <a:prstGeom prst="rect">
            <a:avLst/>
          </a:prstGeom>
          <a:noFill/>
          <a:ln>
            <a:noFill/>
          </a:ln>
        </p:spPr>
      </p:pic>
      <p:pic>
        <p:nvPicPr>
          <p:cNvPr id="321" name="Google Shape;321;p29"/>
          <p:cNvPicPr preferRelativeResize="0"/>
          <p:nvPr/>
        </p:nvPicPr>
        <p:blipFill rotWithShape="1">
          <a:blip r:embed="rId4">
            <a:alphaModFix/>
          </a:blip>
          <a:srcRect b="0" l="7243" r="0" t="21715"/>
          <a:stretch/>
        </p:blipFill>
        <p:spPr>
          <a:xfrm>
            <a:off x="229625" y="1811400"/>
            <a:ext cx="3817675" cy="866925"/>
          </a:xfrm>
          <a:prstGeom prst="rect">
            <a:avLst/>
          </a:prstGeom>
          <a:noFill/>
          <a:ln>
            <a:noFill/>
          </a:ln>
        </p:spPr>
      </p:pic>
      <p:pic>
        <p:nvPicPr>
          <p:cNvPr id="322" name="Google Shape;322;p29"/>
          <p:cNvPicPr preferRelativeResize="0"/>
          <p:nvPr/>
        </p:nvPicPr>
        <p:blipFill rotWithShape="1">
          <a:blip r:embed="rId5">
            <a:alphaModFix/>
          </a:blip>
          <a:srcRect b="0" l="11566" r="0" t="32119"/>
          <a:stretch/>
        </p:blipFill>
        <p:spPr>
          <a:xfrm>
            <a:off x="229625" y="3111125"/>
            <a:ext cx="3428838" cy="648925"/>
          </a:xfrm>
          <a:prstGeom prst="rect">
            <a:avLst/>
          </a:prstGeom>
          <a:noFill/>
          <a:ln>
            <a:noFill/>
          </a:ln>
        </p:spPr>
      </p:pic>
      <p:sp>
        <p:nvSpPr>
          <p:cNvPr id="323" name="Google Shape;323;p29"/>
          <p:cNvSpPr txBox="1"/>
          <p:nvPr/>
        </p:nvSpPr>
        <p:spPr>
          <a:xfrm>
            <a:off x="229625" y="137717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dk1"/>
                </a:solidFill>
                <a:latin typeface="Arial"/>
                <a:ea typeface="Arial"/>
                <a:cs typeface="Arial"/>
                <a:sym typeface="Arial"/>
              </a:rPr>
              <a:t>Initialize with input values</a:t>
            </a:r>
            <a:endParaRPr b="0" i="0" sz="1400" u="none" cap="none" strike="noStrike">
              <a:solidFill>
                <a:schemeClr val="dk1"/>
              </a:solidFill>
              <a:latin typeface="Arial"/>
              <a:ea typeface="Arial"/>
              <a:cs typeface="Arial"/>
              <a:sym typeface="Arial"/>
            </a:endParaRPr>
          </a:p>
        </p:txBody>
      </p:sp>
      <p:sp>
        <p:nvSpPr>
          <p:cNvPr id="324" name="Google Shape;324;p29"/>
          <p:cNvSpPr txBox="1"/>
          <p:nvPr/>
        </p:nvSpPr>
        <p:spPr>
          <a:xfrm>
            <a:off x="229625" y="276862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dk1"/>
                </a:solidFill>
                <a:latin typeface="Arial"/>
                <a:ea typeface="Arial"/>
                <a:cs typeface="Arial"/>
                <a:sym typeface="Arial"/>
              </a:rPr>
              <a:t>Initialize with random values</a:t>
            </a:r>
            <a:endParaRPr b="0" i="0" sz="1400" u="none" cap="none" strike="noStrike">
              <a:solidFill>
                <a:schemeClr val="dk1"/>
              </a:solidFill>
              <a:latin typeface="Arial"/>
              <a:ea typeface="Arial"/>
              <a:cs typeface="Arial"/>
              <a:sym typeface="Arial"/>
            </a:endParaRPr>
          </a:p>
        </p:txBody>
      </p:sp>
      <p:sp>
        <p:nvSpPr>
          <p:cNvPr id="325" name="Google Shape;325;p29"/>
          <p:cNvSpPr txBox="1"/>
          <p:nvPr/>
        </p:nvSpPr>
        <p:spPr>
          <a:xfrm>
            <a:off x="271850" y="38211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dk1"/>
                </a:solidFill>
                <a:latin typeface="Arial"/>
                <a:ea typeface="Arial"/>
                <a:cs typeface="Arial"/>
                <a:sym typeface="Arial"/>
              </a:rPr>
              <a:t>Display Array</a:t>
            </a:r>
            <a:endParaRPr b="0" i="0" sz="1400" u="none" cap="none" strike="noStrike">
              <a:solidFill>
                <a:schemeClr val="dk1"/>
              </a:solidFill>
              <a:latin typeface="Arial"/>
              <a:ea typeface="Arial"/>
              <a:cs typeface="Arial"/>
              <a:sym typeface="Arial"/>
            </a:endParaRPr>
          </a:p>
        </p:txBody>
      </p:sp>
      <p:sp>
        <p:nvSpPr>
          <p:cNvPr id="326" name="Google Shape;326;p29"/>
          <p:cNvSpPr txBox="1"/>
          <p:nvPr/>
        </p:nvSpPr>
        <p:spPr>
          <a:xfrm>
            <a:off x="5101125" y="18372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dk1"/>
                </a:solidFill>
                <a:latin typeface="Arial"/>
                <a:ea typeface="Arial"/>
                <a:cs typeface="Arial"/>
                <a:sym typeface="Arial"/>
              </a:rPr>
              <a:t>Sum Elements</a:t>
            </a:r>
            <a:endParaRPr b="0" i="0" sz="1400" u="none" cap="none" strike="noStrike">
              <a:solidFill>
                <a:schemeClr val="dk1"/>
              </a:solidFill>
              <a:latin typeface="Arial"/>
              <a:ea typeface="Arial"/>
              <a:cs typeface="Arial"/>
              <a:sym typeface="Arial"/>
            </a:endParaRPr>
          </a:p>
        </p:txBody>
      </p:sp>
      <p:pic>
        <p:nvPicPr>
          <p:cNvPr id="327" name="Google Shape;327;p29"/>
          <p:cNvPicPr preferRelativeResize="0"/>
          <p:nvPr/>
        </p:nvPicPr>
        <p:blipFill rotWithShape="1">
          <a:blip r:embed="rId6">
            <a:alphaModFix/>
          </a:blip>
          <a:srcRect b="0" l="0" r="0" t="0"/>
          <a:stretch/>
        </p:blipFill>
        <p:spPr>
          <a:xfrm>
            <a:off x="229627" y="4282350"/>
            <a:ext cx="4312848" cy="730075"/>
          </a:xfrm>
          <a:prstGeom prst="rect">
            <a:avLst/>
          </a:prstGeom>
          <a:noFill/>
          <a:ln>
            <a:noFill/>
          </a:ln>
        </p:spPr>
      </p:pic>
      <p:pic>
        <p:nvPicPr>
          <p:cNvPr id="328" name="Google Shape;328;p29"/>
          <p:cNvPicPr preferRelativeResize="0"/>
          <p:nvPr/>
        </p:nvPicPr>
        <p:blipFill rotWithShape="1">
          <a:blip r:embed="rId7">
            <a:alphaModFix/>
          </a:blip>
          <a:srcRect b="0" l="0" r="0" t="0"/>
          <a:stretch/>
        </p:blipFill>
        <p:spPr>
          <a:xfrm>
            <a:off x="5028226" y="2237450"/>
            <a:ext cx="3610300" cy="995350"/>
          </a:xfrm>
          <a:prstGeom prst="rect">
            <a:avLst/>
          </a:prstGeom>
          <a:noFill/>
          <a:ln>
            <a:noFill/>
          </a:ln>
        </p:spPr>
      </p:pic>
      <p:sp>
        <p:nvSpPr>
          <p:cNvPr id="329" name="Google Shape;329;p29"/>
          <p:cNvSpPr txBox="1"/>
          <p:nvPr/>
        </p:nvSpPr>
        <p:spPr>
          <a:xfrm>
            <a:off x="5101125" y="334492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dk1"/>
                </a:solidFill>
                <a:latin typeface="Arial"/>
                <a:ea typeface="Arial"/>
                <a:cs typeface="Arial"/>
                <a:sym typeface="Arial"/>
              </a:rPr>
              <a:t>Find largest element</a:t>
            </a:r>
            <a:endParaRPr b="0" i="0" sz="1400" u="none" cap="none" strike="noStrike">
              <a:solidFill>
                <a:schemeClr val="dk1"/>
              </a:solidFill>
              <a:latin typeface="Arial"/>
              <a:ea typeface="Arial"/>
              <a:cs typeface="Arial"/>
              <a:sym typeface="Arial"/>
            </a:endParaRPr>
          </a:p>
        </p:txBody>
      </p:sp>
      <p:pic>
        <p:nvPicPr>
          <p:cNvPr id="330" name="Google Shape;330;p29"/>
          <p:cNvPicPr preferRelativeResize="0"/>
          <p:nvPr/>
        </p:nvPicPr>
        <p:blipFill rotWithShape="1">
          <a:blip r:embed="rId8">
            <a:alphaModFix/>
          </a:blip>
          <a:srcRect b="0" l="0" r="0" t="0"/>
          <a:stretch/>
        </p:blipFill>
        <p:spPr>
          <a:xfrm>
            <a:off x="5028220" y="3745120"/>
            <a:ext cx="3000000" cy="114653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0"/>
          <p:cNvSpPr txBox="1"/>
          <p:nvPr>
            <p:ph type="title"/>
          </p:nvPr>
        </p:nvSpPr>
        <p:spPr>
          <a:xfrm>
            <a:off x="5797475" y="46750"/>
            <a:ext cx="3206400" cy="572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
              <a:t>Explore &amp; Discuss</a:t>
            </a:r>
            <a:endParaRPr/>
          </a:p>
        </p:txBody>
      </p:sp>
      <p:sp>
        <p:nvSpPr>
          <p:cNvPr id="336" name="Google Shape;336;p30"/>
          <p:cNvSpPr txBox="1"/>
          <p:nvPr/>
        </p:nvSpPr>
        <p:spPr>
          <a:xfrm>
            <a:off x="0" y="0"/>
            <a:ext cx="5732100" cy="5194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000FD6"/>
                </a:solidFill>
                <a:latin typeface="Lexend"/>
                <a:ea typeface="Lexend"/>
                <a:cs typeface="Lexend"/>
                <a:sym typeface="Lexend"/>
              </a:rPr>
              <a:t>public</a:t>
            </a:r>
            <a:r>
              <a:rPr lang="en" sz="1050">
                <a:solidFill>
                  <a:schemeClr val="dk1"/>
                </a:solidFill>
                <a:latin typeface="Lexend"/>
                <a:ea typeface="Lexend"/>
                <a:cs typeface="Lexend"/>
                <a:sym typeface="Lexend"/>
              </a:rPr>
              <a:t> </a:t>
            </a:r>
            <a:r>
              <a:rPr b="1" lang="en" sz="1050">
                <a:solidFill>
                  <a:srgbClr val="000FD6"/>
                </a:solidFill>
                <a:latin typeface="Lexend"/>
                <a:ea typeface="Lexend"/>
                <a:cs typeface="Lexend"/>
                <a:sym typeface="Lexend"/>
              </a:rPr>
              <a:t>class</a:t>
            </a:r>
            <a:r>
              <a:rPr lang="en" sz="1050">
                <a:solidFill>
                  <a:schemeClr val="dk1"/>
                </a:solidFill>
                <a:latin typeface="Lexend"/>
                <a:ea typeface="Lexend"/>
                <a:cs typeface="Lexend"/>
                <a:sym typeface="Lexend"/>
              </a:rPr>
              <a:t> AnalyzeGrades </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a:t>
            </a:r>
            <a:r>
              <a:rPr b="1" lang="en" sz="1050">
                <a:solidFill>
                  <a:srgbClr val="000FD6"/>
                </a:solidFill>
                <a:latin typeface="Lexend"/>
                <a:ea typeface="Lexend"/>
                <a:cs typeface="Lexend"/>
                <a:sym typeface="Lexend"/>
              </a:rPr>
              <a:t>public</a:t>
            </a:r>
            <a:r>
              <a:rPr lang="en" sz="1050">
                <a:solidFill>
                  <a:schemeClr val="dk1"/>
                </a:solidFill>
                <a:latin typeface="Lexend"/>
                <a:ea typeface="Lexend"/>
                <a:cs typeface="Lexend"/>
                <a:sym typeface="Lexend"/>
              </a:rPr>
              <a:t> </a:t>
            </a:r>
            <a:r>
              <a:rPr b="1" lang="en" sz="1050">
                <a:solidFill>
                  <a:srgbClr val="000FD6"/>
                </a:solidFill>
                <a:latin typeface="Lexend"/>
                <a:ea typeface="Lexend"/>
                <a:cs typeface="Lexend"/>
                <a:sym typeface="Lexend"/>
              </a:rPr>
              <a:t>static</a:t>
            </a:r>
            <a:r>
              <a:rPr lang="en" sz="1050">
                <a:solidFill>
                  <a:schemeClr val="dk1"/>
                </a:solidFill>
                <a:latin typeface="Lexend"/>
                <a:ea typeface="Lexend"/>
                <a:cs typeface="Lexend"/>
                <a:sym typeface="Lexend"/>
              </a:rPr>
              <a:t> </a:t>
            </a:r>
            <a:r>
              <a:rPr b="1" lang="en" sz="1050">
                <a:solidFill>
                  <a:srgbClr val="000FD6"/>
                </a:solidFill>
                <a:latin typeface="Lexend"/>
                <a:ea typeface="Lexend"/>
                <a:cs typeface="Lexend"/>
                <a:sym typeface="Lexend"/>
              </a:rPr>
              <a:t>void</a:t>
            </a:r>
            <a:r>
              <a:rPr lang="en" sz="1050">
                <a:solidFill>
                  <a:schemeClr val="dk1"/>
                </a:solidFill>
                <a:latin typeface="Lexend"/>
                <a:ea typeface="Lexend"/>
                <a:cs typeface="Lexend"/>
                <a:sym typeface="Lexend"/>
              </a:rPr>
              <a:t> main(String[] args) </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java.util.Scanner input = </a:t>
            </a:r>
            <a:r>
              <a:rPr b="1" lang="en" sz="1050">
                <a:solidFill>
                  <a:srgbClr val="000FD6"/>
                </a:solidFill>
                <a:latin typeface="Lexend"/>
                <a:ea typeface="Lexend"/>
                <a:cs typeface="Lexend"/>
                <a:sym typeface="Lexend"/>
              </a:rPr>
              <a:t>new</a:t>
            </a:r>
            <a:r>
              <a:rPr lang="en" sz="1050">
                <a:solidFill>
                  <a:schemeClr val="dk1"/>
                </a:solidFill>
                <a:latin typeface="Lexend"/>
                <a:ea typeface="Lexend"/>
                <a:cs typeface="Lexend"/>
                <a:sym typeface="Lexend"/>
              </a:rPr>
              <a:t> java.util.Scanner(System.in);</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System.out.print(</a:t>
            </a:r>
            <a:r>
              <a:rPr lang="en" sz="1050">
                <a:solidFill>
                  <a:srgbClr val="007D9F"/>
                </a:solidFill>
                <a:latin typeface="Lexend"/>
                <a:ea typeface="Lexend"/>
                <a:cs typeface="Lexend"/>
                <a:sym typeface="Lexend"/>
              </a:rPr>
              <a:t>"Enter the number of items: "</a:t>
            </a:r>
            <a:r>
              <a:rPr lang="en" sz="1050">
                <a:solidFill>
                  <a:schemeClr val="dk1"/>
                </a:solidFill>
                <a:latin typeface="Lexend"/>
                <a:ea typeface="Lexend"/>
                <a:cs typeface="Lexend"/>
                <a:sym typeface="Lexend"/>
              </a:rPr>
              <a:t>);</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a:t>
            </a:r>
            <a:r>
              <a:rPr b="1" lang="en" sz="1050">
                <a:solidFill>
                  <a:srgbClr val="000FD6"/>
                </a:solidFill>
                <a:latin typeface="Lexend"/>
                <a:ea typeface="Lexend"/>
                <a:cs typeface="Lexend"/>
                <a:sym typeface="Lexend"/>
              </a:rPr>
              <a:t>int</a:t>
            </a:r>
            <a:r>
              <a:rPr lang="en" sz="1050">
                <a:solidFill>
                  <a:schemeClr val="dk1"/>
                </a:solidFill>
                <a:latin typeface="Lexend"/>
                <a:ea typeface="Lexend"/>
                <a:cs typeface="Lexend"/>
                <a:sym typeface="Lexend"/>
              </a:rPr>
              <a:t> totalGrades = input.nextInt(); </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a:t>
            </a:r>
            <a:r>
              <a:rPr b="1" lang="en" sz="1050">
                <a:solidFill>
                  <a:srgbClr val="000FD6"/>
                </a:solidFill>
                <a:latin typeface="Lexend"/>
                <a:ea typeface="Lexend"/>
                <a:cs typeface="Lexend"/>
                <a:sym typeface="Lexend"/>
              </a:rPr>
              <a:t>double</a:t>
            </a:r>
            <a:r>
              <a:rPr lang="en" sz="1050">
                <a:solidFill>
                  <a:schemeClr val="dk1"/>
                </a:solidFill>
                <a:latin typeface="Lexend"/>
                <a:ea typeface="Lexend"/>
                <a:cs typeface="Lexend"/>
                <a:sym typeface="Lexend"/>
              </a:rPr>
              <a:t>[] grades = </a:t>
            </a:r>
            <a:r>
              <a:rPr b="1" lang="en" sz="1050">
                <a:solidFill>
                  <a:srgbClr val="000FD6"/>
                </a:solidFill>
                <a:latin typeface="Lexend"/>
                <a:ea typeface="Lexend"/>
                <a:cs typeface="Lexend"/>
                <a:sym typeface="Lexend"/>
              </a:rPr>
              <a:t>new</a:t>
            </a:r>
            <a:r>
              <a:rPr lang="en" sz="1050">
                <a:solidFill>
                  <a:schemeClr val="dk1"/>
                </a:solidFill>
                <a:latin typeface="Lexend"/>
                <a:ea typeface="Lexend"/>
                <a:cs typeface="Lexend"/>
                <a:sym typeface="Lexend"/>
              </a:rPr>
              <a:t> </a:t>
            </a:r>
            <a:r>
              <a:rPr b="1" lang="en" sz="1050">
                <a:solidFill>
                  <a:srgbClr val="000FD6"/>
                </a:solidFill>
                <a:latin typeface="Lexend"/>
                <a:ea typeface="Lexend"/>
                <a:cs typeface="Lexend"/>
                <a:sym typeface="Lexend"/>
              </a:rPr>
              <a:t>double</a:t>
            </a:r>
            <a:r>
              <a:rPr lang="en" sz="1050">
                <a:solidFill>
                  <a:schemeClr val="dk1"/>
                </a:solidFill>
                <a:latin typeface="Lexend"/>
                <a:ea typeface="Lexend"/>
                <a:cs typeface="Lexend"/>
                <a:sym typeface="Lexend"/>
              </a:rPr>
              <a:t>[</a:t>
            </a:r>
            <a:r>
              <a:rPr lang="en" sz="1050">
                <a:solidFill>
                  <a:schemeClr val="dk1"/>
                </a:solidFill>
                <a:latin typeface="Lexend"/>
                <a:ea typeface="Lexend"/>
                <a:cs typeface="Lexend"/>
                <a:sym typeface="Lexend"/>
              </a:rPr>
              <a:t>totalGrades</a:t>
            </a:r>
            <a:r>
              <a:rPr lang="en" sz="1050">
                <a:solidFill>
                  <a:schemeClr val="dk1"/>
                </a:solidFill>
                <a:latin typeface="Lexend"/>
                <a:ea typeface="Lexend"/>
                <a:cs typeface="Lexend"/>
                <a:sym typeface="Lexend"/>
              </a:rPr>
              <a:t>]; </a:t>
            </a:r>
            <a:r>
              <a:rPr lang="en" sz="1050">
                <a:solidFill>
                  <a:srgbClr val="005500"/>
                </a:solidFill>
                <a:latin typeface="Lexend"/>
                <a:ea typeface="Lexend"/>
                <a:cs typeface="Lexend"/>
                <a:sym typeface="Lexend"/>
              </a:rPr>
              <a:t>// array of  grades</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a:t>
            </a:r>
            <a:r>
              <a:rPr b="1" lang="en" sz="1050">
                <a:solidFill>
                  <a:srgbClr val="000FD6"/>
                </a:solidFill>
                <a:latin typeface="Lexend"/>
                <a:ea typeface="Lexend"/>
                <a:cs typeface="Lexend"/>
                <a:sym typeface="Lexend"/>
              </a:rPr>
              <a:t>double</a:t>
            </a:r>
            <a:r>
              <a:rPr lang="en" sz="1050">
                <a:solidFill>
                  <a:schemeClr val="dk1"/>
                </a:solidFill>
                <a:latin typeface="Lexend"/>
                <a:ea typeface="Lexend"/>
                <a:cs typeface="Lexend"/>
                <a:sym typeface="Lexend"/>
              </a:rPr>
              <a:t> sumGrades = </a:t>
            </a:r>
            <a:r>
              <a:rPr lang="en" sz="1050">
                <a:solidFill>
                  <a:srgbClr val="007D9F"/>
                </a:solidFill>
                <a:latin typeface="Lexend"/>
                <a:ea typeface="Lexend"/>
                <a:cs typeface="Lexend"/>
                <a:sym typeface="Lexend"/>
              </a:rPr>
              <a:t>0</a:t>
            </a:r>
            <a:r>
              <a:rPr lang="en" sz="1050">
                <a:solidFill>
                  <a:schemeClr val="dk1"/>
                </a:solidFill>
                <a:latin typeface="Lexend"/>
                <a:ea typeface="Lexend"/>
                <a:cs typeface="Lexend"/>
                <a:sym typeface="Lexend"/>
              </a:rPr>
              <a:t>; </a:t>
            </a:r>
            <a:endParaRPr sz="1050">
              <a:solidFill>
                <a:schemeClr val="dk1"/>
              </a:solidFill>
              <a:latin typeface="Lexend"/>
              <a:ea typeface="Lexend"/>
              <a:cs typeface="Lexend"/>
              <a:sym typeface="Lexend"/>
            </a:endParaRPr>
          </a:p>
          <a:p>
            <a:pPr indent="0" lvl="0" marL="0" rtl="0" algn="l">
              <a:spcBef>
                <a:spcPts val="0"/>
              </a:spcBef>
              <a:spcAft>
                <a:spcPts val="0"/>
              </a:spcAft>
              <a:buNone/>
            </a:pPr>
            <a:r>
              <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System.out.print(</a:t>
            </a:r>
            <a:r>
              <a:rPr lang="en" sz="1050">
                <a:solidFill>
                  <a:srgbClr val="007D9F"/>
                </a:solidFill>
                <a:latin typeface="Lexend"/>
                <a:ea typeface="Lexend"/>
                <a:cs typeface="Lexend"/>
                <a:sym typeface="Lexend"/>
              </a:rPr>
              <a:t>"Enter the numbers: "</a:t>
            </a:r>
            <a:r>
              <a:rPr lang="en" sz="1050">
                <a:solidFill>
                  <a:schemeClr val="dk1"/>
                </a:solidFill>
                <a:latin typeface="Lexend"/>
                <a:ea typeface="Lexend"/>
                <a:cs typeface="Lexend"/>
                <a:sym typeface="Lexend"/>
              </a:rPr>
              <a:t>);</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a:t>
            </a:r>
            <a:r>
              <a:rPr b="1" lang="en" sz="1050">
                <a:solidFill>
                  <a:srgbClr val="000FD6"/>
                </a:solidFill>
                <a:latin typeface="Lexend"/>
                <a:ea typeface="Lexend"/>
                <a:cs typeface="Lexend"/>
                <a:sym typeface="Lexend"/>
              </a:rPr>
              <a:t>for</a:t>
            </a:r>
            <a:r>
              <a:rPr lang="en" sz="1050">
                <a:solidFill>
                  <a:schemeClr val="dk1"/>
                </a:solidFill>
                <a:latin typeface="Lexend"/>
                <a:ea typeface="Lexend"/>
                <a:cs typeface="Lexend"/>
                <a:sym typeface="Lexend"/>
              </a:rPr>
              <a:t> (</a:t>
            </a:r>
            <a:r>
              <a:rPr b="1" lang="en" sz="1050">
                <a:solidFill>
                  <a:srgbClr val="000FD6"/>
                </a:solidFill>
                <a:latin typeface="Lexend"/>
                <a:ea typeface="Lexend"/>
                <a:cs typeface="Lexend"/>
                <a:sym typeface="Lexend"/>
              </a:rPr>
              <a:t>int</a:t>
            </a:r>
            <a:r>
              <a:rPr lang="en" sz="1050">
                <a:solidFill>
                  <a:schemeClr val="dk1"/>
                </a:solidFill>
                <a:latin typeface="Lexend"/>
                <a:ea typeface="Lexend"/>
                <a:cs typeface="Lexend"/>
                <a:sym typeface="Lexend"/>
              </a:rPr>
              <a:t> i = </a:t>
            </a:r>
            <a:r>
              <a:rPr lang="en" sz="1050">
                <a:solidFill>
                  <a:srgbClr val="007D9F"/>
                </a:solidFill>
                <a:latin typeface="Lexend"/>
                <a:ea typeface="Lexend"/>
                <a:cs typeface="Lexend"/>
                <a:sym typeface="Lexend"/>
              </a:rPr>
              <a:t>0</a:t>
            </a:r>
            <a:r>
              <a:rPr lang="en" sz="1050">
                <a:solidFill>
                  <a:schemeClr val="dk1"/>
                </a:solidFill>
                <a:latin typeface="Lexend"/>
                <a:ea typeface="Lexend"/>
                <a:cs typeface="Lexend"/>
                <a:sym typeface="Lexend"/>
              </a:rPr>
              <a:t>; i&lt; </a:t>
            </a:r>
            <a:r>
              <a:rPr lang="en" sz="1050">
                <a:solidFill>
                  <a:schemeClr val="dk1"/>
                </a:solidFill>
                <a:latin typeface="Lexend"/>
                <a:ea typeface="Lexend"/>
                <a:cs typeface="Lexend"/>
                <a:sym typeface="Lexend"/>
              </a:rPr>
              <a:t>grades.length</a:t>
            </a:r>
            <a:r>
              <a:rPr lang="en" sz="1050">
                <a:solidFill>
                  <a:schemeClr val="dk1"/>
                </a:solidFill>
                <a:latin typeface="Lexend"/>
                <a:ea typeface="Lexend"/>
                <a:cs typeface="Lexend"/>
                <a:sym typeface="Lexend"/>
              </a:rPr>
              <a:t>; i++) </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grades[i] = input.nextDouble();</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sumGrades += grades[i];</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a:t>
            </a:r>
            <a:r>
              <a:rPr b="1" lang="en" sz="1050">
                <a:solidFill>
                  <a:srgbClr val="000FD6"/>
                </a:solidFill>
                <a:latin typeface="Lexend"/>
                <a:ea typeface="Lexend"/>
                <a:cs typeface="Lexend"/>
                <a:sym typeface="Lexend"/>
              </a:rPr>
              <a:t>double</a:t>
            </a:r>
            <a:r>
              <a:rPr lang="en" sz="1050">
                <a:solidFill>
                  <a:schemeClr val="dk1"/>
                </a:solidFill>
                <a:latin typeface="Lexend"/>
                <a:ea typeface="Lexend"/>
                <a:cs typeface="Lexend"/>
                <a:sym typeface="Lexend"/>
              </a:rPr>
              <a:t> average = </a:t>
            </a:r>
            <a:r>
              <a:rPr lang="en" sz="1050">
                <a:solidFill>
                  <a:schemeClr val="dk1"/>
                </a:solidFill>
                <a:latin typeface="Lexend"/>
                <a:ea typeface="Lexend"/>
                <a:cs typeface="Lexend"/>
                <a:sym typeface="Lexend"/>
              </a:rPr>
              <a:t>sumGrades</a:t>
            </a:r>
            <a:r>
              <a:rPr lang="en" sz="1050">
                <a:solidFill>
                  <a:schemeClr val="dk1"/>
                </a:solidFill>
                <a:latin typeface="Lexend"/>
                <a:ea typeface="Lexend"/>
                <a:cs typeface="Lexend"/>
                <a:sym typeface="Lexend"/>
              </a:rPr>
              <a:t> / </a:t>
            </a:r>
            <a:r>
              <a:rPr lang="en" sz="1050">
                <a:solidFill>
                  <a:schemeClr val="dk1"/>
                </a:solidFill>
                <a:latin typeface="Lexend"/>
                <a:ea typeface="Lexend"/>
                <a:cs typeface="Lexend"/>
                <a:sym typeface="Lexend"/>
              </a:rPr>
              <a:t>grades.length</a:t>
            </a:r>
            <a:r>
              <a:rPr lang="en" sz="1050">
                <a:solidFill>
                  <a:schemeClr val="dk1"/>
                </a:solidFill>
                <a:latin typeface="Lexend"/>
                <a:ea typeface="Lexend"/>
                <a:cs typeface="Lexend"/>
                <a:sym typeface="Lexend"/>
              </a:rPr>
              <a:t>;</a:t>
            </a:r>
            <a:endParaRPr sz="1050">
              <a:solidFill>
                <a:schemeClr val="dk1"/>
              </a:solidFill>
              <a:latin typeface="Lexend"/>
              <a:ea typeface="Lexend"/>
              <a:cs typeface="Lexend"/>
              <a:sym typeface="Lexend"/>
            </a:endParaRPr>
          </a:p>
          <a:p>
            <a:pPr indent="0" lvl="0" marL="0" rtl="0" algn="l">
              <a:spcBef>
                <a:spcPts val="0"/>
              </a:spcBef>
              <a:spcAft>
                <a:spcPts val="0"/>
              </a:spcAft>
              <a:buNone/>
            </a:pPr>
            <a:r>
              <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a:t>
            </a:r>
            <a:r>
              <a:rPr b="1" lang="en" sz="1050">
                <a:solidFill>
                  <a:srgbClr val="000FD6"/>
                </a:solidFill>
                <a:latin typeface="Lexend"/>
                <a:ea typeface="Lexend"/>
                <a:cs typeface="Lexend"/>
                <a:sym typeface="Lexend"/>
              </a:rPr>
              <a:t>int</a:t>
            </a:r>
            <a:r>
              <a:rPr lang="en" sz="1050">
                <a:solidFill>
                  <a:schemeClr val="dk1"/>
                </a:solidFill>
                <a:latin typeface="Lexend"/>
                <a:ea typeface="Lexend"/>
                <a:cs typeface="Lexend"/>
                <a:sym typeface="Lexend"/>
              </a:rPr>
              <a:t> countAboveAverage = </a:t>
            </a:r>
            <a:r>
              <a:rPr lang="en" sz="1050">
                <a:solidFill>
                  <a:srgbClr val="007D9F"/>
                </a:solidFill>
                <a:latin typeface="Lexend"/>
                <a:ea typeface="Lexend"/>
                <a:cs typeface="Lexend"/>
                <a:sym typeface="Lexend"/>
              </a:rPr>
              <a:t>0</a:t>
            </a:r>
            <a:r>
              <a:rPr lang="en" sz="1050">
                <a:solidFill>
                  <a:schemeClr val="dk1"/>
                </a:solidFill>
                <a:latin typeface="Lexend"/>
                <a:ea typeface="Lexend"/>
                <a:cs typeface="Lexend"/>
                <a:sym typeface="Lexend"/>
              </a:rPr>
              <a:t>; </a:t>
            </a:r>
            <a:r>
              <a:rPr lang="en" sz="1050">
                <a:solidFill>
                  <a:srgbClr val="005500"/>
                </a:solidFill>
                <a:latin typeface="Lexend"/>
                <a:ea typeface="Lexend"/>
                <a:cs typeface="Lexend"/>
                <a:sym typeface="Lexend"/>
              </a:rPr>
              <a:t>// The numbers of elements above average</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a:t>
            </a:r>
            <a:r>
              <a:rPr b="1" lang="en" sz="1050">
                <a:solidFill>
                  <a:srgbClr val="000FD6"/>
                </a:solidFill>
                <a:latin typeface="Lexend"/>
                <a:ea typeface="Lexend"/>
                <a:cs typeface="Lexend"/>
                <a:sym typeface="Lexend"/>
              </a:rPr>
              <a:t>for</a:t>
            </a:r>
            <a:r>
              <a:rPr lang="en" sz="1050">
                <a:solidFill>
                  <a:schemeClr val="dk1"/>
                </a:solidFill>
                <a:latin typeface="Lexend"/>
                <a:ea typeface="Lexend"/>
                <a:cs typeface="Lexend"/>
                <a:sym typeface="Lexend"/>
              </a:rPr>
              <a:t> (</a:t>
            </a:r>
            <a:r>
              <a:rPr b="1" lang="en" sz="1050">
                <a:solidFill>
                  <a:srgbClr val="000FD6"/>
                </a:solidFill>
                <a:latin typeface="Lexend"/>
                <a:ea typeface="Lexend"/>
                <a:cs typeface="Lexend"/>
                <a:sym typeface="Lexend"/>
              </a:rPr>
              <a:t>int</a:t>
            </a:r>
            <a:r>
              <a:rPr lang="en" sz="1050">
                <a:solidFill>
                  <a:schemeClr val="dk1"/>
                </a:solidFill>
                <a:latin typeface="Lexend"/>
                <a:ea typeface="Lexend"/>
                <a:cs typeface="Lexend"/>
                <a:sym typeface="Lexend"/>
              </a:rPr>
              <a:t> i = </a:t>
            </a:r>
            <a:r>
              <a:rPr lang="en" sz="1050">
                <a:solidFill>
                  <a:srgbClr val="007D9F"/>
                </a:solidFill>
                <a:latin typeface="Lexend"/>
                <a:ea typeface="Lexend"/>
                <a:cs typeface="Lexend"/>
                <a:sym typeface="Lexend"/>
              </a:rPr>
              <a:t>0</a:t>
            </a:r>
            <a:r>
              <a:rPr lang="en" sz="1050">
                <a:solidFill>
                  <a:schemeClr val="dk1"/>
                </a:solidFill>
                <a:latin typeface="Lexend"/>
                <a:ea typeface="Lexend"/>
                <a:cs typeface="Lexend"/>
                <a:sym typeface="Lexend"/>
              </a:rPr>
              <a:t>; i &lt; </a:t>
            </a:r>
            <a:r>
              <a:rPr lang="en" sz="1050">
                <a:solidFill>
                  <a:schemeClr val="dk1"/>
                </a:solidFill>
                <a:latin typeface="Lexend"/>
                <a:ea typeface="Lexend"/>
                <a:cs typeface="Lexend"/>
                <a:sym typeface="Lexend"/>
              </a:rPr>
              <a:t>grades.length</a:t>
            </a:r>
            <a:r>
              <a:rPr lang="en" sz="1050">
                <a:solidFill>
                  <a:schemeClr val="dk1"/>
                </a:solidFill>
                <a:latin typeface="Lexend"/>
                <a:ea typeface="Lexend"/>
                <a:cs typeface="Lexend"/>
                <a:sym typeface="Lexend"/>
              </a:rPr>
              <a:t>; i++)</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a:t>
            </a:r>
            <a:r>
              <a:rPr b="1" lang="en" sz="1050">
                <a:solidFill>
                  <a:srgbClr val="000FD6"/>
                </a:solidFill>
                <a:latin typeface="Lexend"/>
                <a:ea typeface="Lexend"/>
                <a:cs typeface="Lexend"/>
                <a:sym typeface="Lexend"/>
              </a:rPr>
              <a:t>if</a:t>
            </a:r>
            <a:r>
              <a:rPr lang="en" sz="1050">
                <a:solidFill>
                  <a:schemeClr val="dk1"/>
                </a:solidFill>
                <a:latin typeface="Lexend"/>
                <a:ea typeface="Lexend"/>
                <a:cs typeface="Lexend"/>
                <a:sym typeface="Lexend"/>
              </a:rPr>
              <a:t> (grades[i] &gt; average) </a:t>
            </a:r>
            <a:r>
              <a:rPr lang="en" sz="1050">
                <a:solidFill>
                  <a:srgbClr val="005500"/>
                </a:solidFill>
                <a:latin typeface="Lexend"/>
                <a:ea typeface="Lexend"/>
                <a:cs typeface="Lexend"/>
                <a:sym typeface="Lexend"/>
              </a:rPr>
              <a:t>// Count if number[i] &gt; average</a:t>
            </a:r>
            <a:endParaRPr sz="1050">
              <a:solidFill>
                <a:srgbClr val="005500"/>
              </a:solidFill>
              <a:latin typeface="Lexend"/>
              <a:ea typeface="Lexend"/>
              <a:cs typeface="Lexend"/>
              <a:sym typeface="Lexend"/>
            </a:endParaRPr>
          </a:p>
          <a:p>
            <a:pPr indent="0" lvl="0" marL="0" rtl="0" algn="l">
              <a:spcBef>
                <a:spcPts val="0"/>
              </a:spcBef>
              <a:spcAft>
                <a:spcPts val="0"/>
              </a:spcAft>
              <a:buNone/>
            </a:pPr>
            <a:r>
              <a:rPr lang="en" sz="1050">
                <a:solidFill>
                  <a:srgbClr val="005500"/>
                </a:solidFill>
                <a:latin typeface="Lexend"/>
                <a:ea typeface="Lexend"/>
                <a:cs typeface="Lexend"/>
                <a:sym typeface="Lexend"/>
              </a:rPr>
              <a:t>               </a:t>
            </a:r>
            <a:r>
              <a:rPr lang="en" sz="1050">
                <a:solidFill>
                  <a:schemeClr val="dk1"/>
                </a:solidFill>
                <a:latin typeface="Lexend"/>
                <a:ea typeface="Lexend"/>
                <a:cs typeface="Lexend"/>
                <a:sym typeface="Lexend"/>
              </a:rPr>
              <a:t>{</a:t>
            </a:r>
            <a:endParaRPr sz="1050">
              <a:solidFill>
                <a:srgbClr val="005500"/>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a:t>
            </a:r>
            <a:r>
              <a:rPr lang="en" sz="1050">
                <a:solidFill>
                  <a:schemeClr val="dk1"/>
                </a:solidFill>
                <a:latin typeface="Lexend"/>
                <a:ea typeface="Lexend"/>
                <a:cs typeface="Lexend"/>
                <a:sym typeface="Lexend"/>
              </a:rPr>
              <a:t>countAboveAverage</a:t>
            </a:r>
            <a:r>
              <a:rPr lang="en" sz="1050">
                <a:solidFill>
                  <a:schemeClr val="dk1"/>
                </a:solidFill>
                <a:latin typeface="Lexend"/>
                <a:ea typeface="Lexend"/>
                <a:cs typeface="Lexend"/>
                <a:sym typeface="Lexend"/>
              </a:rPr>
              <a:t>++;</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a:t>
            </a:r>
            <a:endParaRPr sz="1050">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 sz="1050">
                <a:solidFill>
                  <a:schemeClr val="dk1"/>
                </a:solidFill>
                <a:latin typeface="Lexend"/>
                <a:ea typeface="Lexend"/>
                <a:cs typeface="Lexend"/>
                <a:sym typeface="Lexend"/>
              </a:rPr>
              <a:t>   </a:t>
            </a:r>
            <a:r>
              <a:rPr lang="en" sz="1050">
                <a:solidFill>
                  <a:schemeClr val="dk1"/>
                </a:solidFill>
                <a:latin typeface="Lexend"/>
                <a:ea typeface="Lexend"/>
                <a:cs typeface="Lexend"/>
                <a:sym typeface="Lexend"/>
              </a:rPr>
              <a:t>       }</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System.out.println(</a:t>
            </a:r>
            <a:r>
              <a:rPr lang="en" sz="1050">
                <a:solidFill>
                  <a:srgbClr val="007D9F"/>
                </a:solidFill>
                <a:latin typeface="Lexend"/>
                <a:ea typeface="Lexend"/>
                <a:cs typeface="Lexend"/>
                <a:sym typeface="Lexend"/>
              </a:rPr>
              <a:t>"Average is "</a:t>
            </a:r>
            <a:r>
              <a:rPr lang="en" sz="1050">
                <a:solidFill>
                  <a:schemeClr val="dk1"/>
                </a:solidFill>
                <a:latin typeface="Lexend"/>
                <a:ea typeface="Lexend"/>
                <a:cs typeface="Lexend"/>
                <a:sym typeface="Lexend"/>
              </a:rPr>
              <a:t> + average);</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System.out.println(</a:t>
            </a:r>
            <a:r>
              <a:rPr lang="en" sz="1050">
                <a:solidFill>
                  <a:srgbClr val="007D9F"/>
                </a:solidFill>
                <a:latin typeface="Lexend"/>
                <a:ea typeface="Lexend"/>
                <a:cs typeface="Lexend"/>
                <a:sym typeface="Lexend"/>
              </a:rPr>
              <a:t>"Number of elements above the average is "</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 </a:t>
            </a:r>
            <a:r>
              <a:rPr lang="en" sz="1050">
                <a:solidFill>
                  <a:schemeClr val="dk1"/>
                </a:solidFill>
                <a:latin typeface="Lexend"/>
                <a:ea typeface="Lexend"/>
                <a:cs typeface="Lexend"/>
                <a:sym typeface="Lexend"/>
              </a:rPr>
              <a:t>countAboveAverage</a:t>
            </a:r>
            <a:r>
              <a:rPr lang="en" sz="1050">
                <a:solidFill>
                  <a:schemeClr val="dk1"/>
                </a:solidFill>
                <a:latin typeface="Lexend"/>
                <a:ea typeface="Lexend"/>
                <a:cs typeface="Lexend"/>
                <a:sym typeface="Lexend"/>
              </a:rPr>
              <a:t>);</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    }</a:t>
            </a:r>
            <a:r>
              <a:rPr lang="en" sz="1050">
                <a:solidFill>
                  <a:srgbClr val="005500"/>
                </a:solidFill>
                <a:latin typeface="Lexend"/>
                <a:ea typeface="Lexend"/>
                <a:cs typeface="Lexend"/>
                <a:sym typeface="Lexend"/>
              </a:rPr>
              <a:t>// end of main method</a:t>
            </a:r>
            <a:endParaRPr sz="1050">
              <a:solidFill>
                <a:schemeClr val="dk1"/>
              </a:solidFill>
              <a:latin typeface="Lexend"/>
              <a:ea typeface="Lexend"/>
              <a:cs typeface="Lexend"/>
              <a:sym typeface="Lexend"/>
            </a:endParaRPr>
          </a:p>
          <a:p>
            <a:pPr indent="0" lvl="0" marL="0" rtl="0" algn="l">
              <a:spcBef>
                <a:spcPts val="0"/>
              </a:spcBef>
              <a:spcAft>
                <a:spcPts val="0"/>
              </a:spcAft>
              <a:buNone/>
            </a:pPr>
            <a:r>
              <a:rPr lang="en" sz="1050">
                <a:solidFill>
                  <a:schemeClr val="dk1"/>
                </a:solidFill>
                <a:latin typeface="Lexend"/>
                <a:ea typeface="Lexend"/>
                <a:cs typeface="Lexend"/>
                <a:sym typeface="Lexend"/>
              </a:rPr>
              <a:t>}</a:t>
            </a:r>
            <a:r>
              <a:rPr lang="en" sz="1050">
                <a:solidFill>
                  <a:srgbClr val="005500"/>
                </a:solidFill>
                <a:latin typeface="Lexend"/>
                <a:ea typeface="Lexend"/>
                <a:cs typeface="Lexend"/>
                <a:sym typeface="Lexend"/>
              </a:rPr>
              <a:t>// end of driver class</a:t>
            </a:r>
            <a:endParaRPr sz="1050">
              <a:solidFill>
                <a:schemeClr val="dk1"/>
              </a:solidFill>
              <a:latin typeface="Lexend"/>
              <a:ea typeface="Lexend"/>
              <a:cs typeface="Lexend"/>
              <a:sym typeface="Lexend"/>
            </a:endParaRPr>
          </a:p>
        </p:txBody>
      </p:sp>
      <p:sp>
        <p:nvSpPr>
          <p:cNvPr id="337" name="Google Shape;337;p30"/>
          <p:cNvSpPr txBox="1"/>
          <p:nvPr/>
        </p:nvSpPr>
        <p:spPr>
          <a:xfrm>
            <a:off x="5202225" y="669775"/>
            <a:ext cx="3848100" cy="3586500"/>
          </a:xfrm>
          <a:prstGeom prst="rect">
            <a:avLst/>
          </a:prstGeom>
          <a:solidFill>
            <a:srgbClr val="D9D2E9"/>
          </a:solid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AutoNum type="arabicPeriod"/>
            </a:pPr>
            <a:r>
              <a:rPr lang="en" sz="1300">
                <a:solidFill>
                  <a:schemeClr val="dk1"/>
                </a:solidFill>
              </a:rPr>
              <a:t>Run Animation </a:t>
            </a:r>
            <a:r>
              <a:rPr lang="en" sz="1300" u="sng">
                <a:solidFill>
                  <a:schemeClr val="hlink"/>
                </a:solidFill>
                <a:hlinkClick r:id="rId3"/>
              </a:rPr>
              <a:t>AnalyzeNumbers.</a:t>
            </a:r>
            <a:r>
              <a:rPr lang="en" sz="1300">
                <a:solidFill>
                  <a:schemeClr val="hlink"/>
                </a:solidFill>
              </a:rPr>
              <a:t> </a:t>
            </a:r>
            <a:endParaRPr sz="1300">
              <a:solidFill>
                <a:schemeClr val="hlink"/>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Create 3 items in the array</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Discuss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Declaring array and how stored in memory (stack and heap)</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Algorithm to iterate through an array</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Why for loops?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What would happen if sum and n were integers when finding the average?</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Algorithm to find  </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Sum</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above average</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How could this be implemented better to make it easier to maintain and test?</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None/>
            </a:pPr>
            <a:r>
              <a:t/>
            </a:r>
            <a:endParaRPr sz="1300"/>
          </a:p>
        </p:txBody>
      </p:sp>
      <p:pic>
        <p:nvPicPr>
          <p:cNvPr id="338" name="Google Shape;338;p30"/>
          <p:cNvPicPr preferRelativeResize="0"/>
          <p:nvPr/>
        </p:nvPicPr>
        <p:blipFill rotWithShape="1">
          <a:blip r:embed="rId4">
            <a:alphaModFix/>
          </a:blip>
          <a:srcRect b="0" l="0" r="0" t="0"/>
          <a:stretch/>
        </p:blipFill>
        <p:spPr>
          <a:xfrm>
            <a:off x="4649625" y="3990000"/>
            <a:ext cx="607125" cy="996699"/>
          </a:xfrm>
          <a:prstGeom prst="rect">
            <a:avLst/>
          </a:prstGeom>
          <a:noFill/>
          <a:ln>
            <a:noFill/>
          </a:ln>
        </p:spPr>
      </p:pic>
      <p:pic>
        <p:nvPicPr>
          <p:cNvPr id="339" name="Google Shape;339;p30"/>
          <p:cNvPicPr preferRelativeResize="0"/>
          <p:nvPr/>
        </p:nvPicPr>
        <p:blipFill rotWithShape="1">
          <a:blip r:embed="rId5">
            <a:alphaModFix/>
          </a:blip>
          <a:srcRect b="29223" l="0" r="0" t="0"/>
          <a:stretch/>
        </p:blipFill>
        <p:spPr>
          <a:xfrm>
            <a:off x="4744500" y="77351"/>
            <a:ext cx="987600" cy="572701"/>
          </a:xfrm>
          <a:prstGeom prst="rect">
            <a:avLst/>
          </a:prstGeom>
          <a:noFill/>
          <a:ln>
            <a:noFill/>
          </a:ln>
        </p:spPr>
      </p:pic>
      <p:sp>
        <p:nvSpPr>
          <p:cNvPr id="340" name="Google Shape;340;p30"/>
          <p:cNvSpPr/>
          <p:nvPr/>
        </p:nvSpPr>
        <p:spPr>
          <a:xfrm>
            <a:off x="5732100" y="3962150"/>
            <a:ext cx="3271800" cy="1052400"/>
          </a:xfrm>
          <a:prstGeom prst="cloudCallout">
            <a:avLst>
              <a:gd fmla="val -69416" name="adj1"/>
              <a:gd fmla="val -17519"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Lexend"/>
                <a:ea typeface="Lexend"/>
                <a:cs typeface="Lexend"/>
                <a:sym typeface="Lexend"/>
              </a:rPr>
              <a:t>Why does Deb’s code look </a:t>
            </a:r>
            <a:r>
              <a:rPr lang="en" sz="1300">
                <a:latin typeface="Lexend"/>
                <a:ea typeface="Lexend"/>
                <a:cs typeface="Lexend"/>
                <a:sym typeface="Lexend"/>
              </a:rPr>
              <a:t>different</a:t>
            </a:r>
            <a:r>
              <a:rPr lang="en" sz="1300">
                <a:latin typeface="Lexend"/>
                <a:ea typeface="Lexend"/>
                <a:cs typeface="Lexend"/>
                <a:sym typeface="Lexend"/>
              </a:rPr>
              <a:t> compared to animation</a:t>
            </a:r>
            <a:endParaRPr sz="1300">
              <a:latin typeface="Lexend"/>
              <a:ea typeface="Lexend"/>
              <a:cs typeface="Lexend"/>
              <a:sym typeface="Lexe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1"/>
          <p:cNvSpPr txBox="1"/>
          <p:nvPr>
            <p:ph type="title"/>
          </p:nvPr>
        </p:nvSpPr>
        <p:spPr>
          <a:xfrm>
            <a:off x="311700" y="254900"/>
            <a:ext cx="8520600" cy="572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
              <a:t>Some of Deb’s Style Guide for this Class</a:t>
            </a:r>
            <a:endParaRPr/>
          </a:p>
        </p:txBody>
      </p:sp>
      <p:sp>
        <p:nvSpPr>
          <p:cNvPr id="346" name="Google Shape;346;p31"/>
          <p:cNvSpPr txBox="1"/>
          <p:nvPr>
            <p:ph idx="1" type="body"/>
          </p:nvPr>
        </p:nvSpPr>
        <p:spPr>
          <a:xfrm>
            <a:off x="311700" y="863550"/>
            <a:ext cx="8520600" cy="3842700"/>
          </a:xfrm>
          <a:prstGeom prst="rect">
            <a:avLst/>
          </a:prstGeom>
        </p:spPr>
        <p:txBody>
          <a:bodyPr anchorCtr="0" anchor="t" bIns="45700" lIns="91425" spcFirstLastPara="1" rIns="91425" wrap="square" tIns="45700">
            <a:normAutofit/>
          </a:bodyPr>
          <a:lstStyle/>
          <a:p>
            <a:pPr indent="-317500" lvl="0" marL="457200" rtl="0" algn="l">
              <a:spcBef>
                <a:spcPts val="640"/>
              </a:spcBef>
              <a:spcAft>
                <a:spcPts val="0"/>
              </a:spcAft>
              <a:buSzPts val="1400"/>
              <a:buChar char="•"/>
            </a:pPr>
            <a:r>
              <a:rPr lang="en" sz="1400" u="sng">
                <a:solidFill>
                  <a:schemeClr val="hlink"/>
                </a:solidFill>
                <a:hlinkClick r:id="rId3"/>
              </a:rPr>
              <a:t>Naming Conventions - Java</a:t>
            </a:r>
            <a:endParaRPr sz="1400"/>
          </a:p>
          <a:p>
            <a:pPr indent="-317500" lvl="0" marL="457200" rtl="0" algn="l">
              <a:spcBef>
                <a:spcPts val="0"/>
              </a:spcBef>
              <a:spcAft>
                <a:spcPts val="0"/>
              </a:spcAft>
              <a:buSzPts val="1400"/>
              <a:buChar char="•"/>
            </a:pPr>
            <a:r>
              <a:rPr lang="en" sz="1400" u="sng">
                <a:solidFill>
                  <a:schemeClr val="hlink"/>
                </a:solidFill>
                <a:hlinkClick r:id="rId4"/>
              </a:rPr>
              <a:t>Braces are used with if, else, for, do and while statements, even when the body is empty or contains only a single statement.</a:t>
            </a:r>
            <a:endParaRPr sz="1400"/>
          </a:p>
          <a:p>
            <a:pPr indent="-317500" lvl="0" marL="457200" rtl="0" algn="l">
              <a:spcBef>
                <a:spcPts val="0"/>
              </a:spcBef>
              <a:spcAft>
                <a:spcPts val="0"/>
              </a:spcAft>
              <a:buSzPts val="1400"/>
              <a:buChar char="•"/>
            </a:pPr>
            <a:r>
              <a:rPr lang="en" sz="1400" u="sng">
                <a:solidFill>
                  <a:schemeClr val="hlink"/>
                </a:solidFill>
                <a:hlinkClick r:id="rId5"/>
              </a:rPr>
              <a:t>One declaration per line since it encourages commenting</a:t>
            </a:r>
            <a:endParaRPr sz="1400"/>
          </a:p>
          <a:p>
            <a:pPr indent="-317500" lvl="0" marL="457200" rtl="0" algn="l">
              <a:spcBef>
                <a:spcPts val="0"/>
              </a:spcBef>
              <a:spcAft>
                <a:spcPts val="0"/>
              </a:spcAft>
              <a:buSzPts val="1400"/>
              <a:buChar char="•"/>
            </a:pPr>
            <a:r>
              <a:rPr lang="en" sz="1400" u="sng">
                <a:solidFill>
                  <a:schemeClr val="hlink"/>
                </a:solidFill>
                <a:hlinkClick r:id="rId6"/>
              </a:rPr>
              <a:t>Put declarations only at the beginning of blocks.</a:t>
            </a:r>
            <a:endParaRPr sz="1400"/>
          </a:p>
          <a:p>
            <a:pPr indent="-317500" lvl="0" marL="457200" rtl="0" algn="l">
              <a:spcBef>
                <a:spcPts val="0"/>
              </a:spcBef>
              <a:spcAft>
                <a:spcPts val="0"/>
              </a:spcAft>
              <a:buSzPts val="1400"/>
              <a:buChar char="•"/>
            </a:pPr>
            <a:r>
              <a:rPr lang="en" sz="1400"/>
              <a:t>Do not use ternary operator for this class. While the ternary operator is useful for simple conditions, it can make code harder to read if overused or used with complex logic. In such cases, traditional if-else statements may be clearer.</a:t>
            </a:r>
            <a:endParaRPr sz="1400"/>
          </a:p>
          <a:p>
            <a:pPr indent="0" lvl="0" marL="0" rtl="0" algn="l">
              <a:spcBef>
                <a:spcPts val="640"/>
              </a:spcBef>
              <a:spcAft>
                <a:spcPts val="0"/>
              </a:spcAft>
              <a:buNone/>
            </a:pPr>
            <a:r>
              <a:t/>
            </a:r>
            <a:endParaRPr sz="1400">
              <a:solidFill>
                <a:srgbClr val="161513"/>
              </a:solidFill>
            </a:endParaRPr>
          </a:p>
          <a:p>
            <a:pPr indent="0" lvl="0" marL="0" rtl="0" algn="l">
              <a:spcBef>
                <a:spcPts val="640"/>
              </a:spcBef>
              <a:spcAft>
                <a:spcPts val="0"/>
              </a:spcAft>
              <a:buNone/>
            </a:pPr>
            <a:r>
              <a:rPr lang="en" sz="1400"/>
              <a:t>  </a:t>
            </a:r>
            <a:endParaRPr sz="1400"/>
          </a:p>
          <a:p>
            <a:pPr indent="0" lvl="0" marL="0" rtl="0" algn="l">
              <a:spcBef>
                <a:spcPts val="640"/>
              </a:spcBef>
              <a:spcAft>
                <a:spcPts val="0"/>
              </a:spcAft>
              <a:buNone/>
            </a:pPr>
            <a:r>
              <a:t/>
            </a:r>
            <a:endParaRPr sz="1400"/>
          </a:p>
          <a:p>
            <a:pPr indent="0" lvl="0" marL="0" rtl="0" algn="l">
              <a:spcBef>
                <a:spcPts val="640"/>
              </a:spcBef>
              <a:spcAft>
                <a:spcPts val="0"/>
              </a:spcAft>
              <a:buNone/>
            </a:pPr>
            <a:r>
              <a:rPr lang="en" sz="1400"/>
              <a:t> </a:t>
            </a:r>
            <a:endParaRPr sz="1400"/>
          </a:p>
        </p:txBody>
      </p:sp>
      <p:sp>
        <p:nvSpPr>
          <p:cNvPr id="347" name="Google Shape;347;p31"/>
          <p:cNvSpPr/>
          <p:nvPr/>
        </p:nvSpPr>
        <p:spPr>
          <a:xfrm>
            <a:off x="1204875" y="3053900"/>
            <a:ext cx="4319400" cy="1259700"/>
          </a:xfrm>
          <a:prstGeom prst="horizontalScroll">
            <a:avLst>
              <a:gd fmla="val 12500"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exend"/>
                <a:ea typeface="Lexend"/>
                <a:cs typeface="Lexend"/>
                <a:sym typeface="Lexend"/>
              </a:rPr>
              <a:t>You will receive a full style guide for your project iterations in the next module.</a:t>
            </a:r>
            <a:endParaRPr>
              <a:latin typeface="Lexend"/>
              <a:ea typeface="Lexend"/>
              <a:cs typeface="Lexend"/>
              <a:sym typeface="Lexe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32"/>
          <p:cNvPicPr preferRelativeResize="0"/>
          <p:nvPr/>
        </p:nvPicPr>
        <p:blipFill rotWithShape="1">
          <a:blip r:embed="rId3">
            <a:alphaModFix/>
          </a:blip>
          <a:srcRect b="33337" l="15479" r="16237" t="36402"/>
          <a:stretch/>
        </p:blipFill>
        <p:spPr>
          <a:xfrm>
            <a:off x="5546861" y="2748683"/>
            <a:ext cx="3597264" cy="1691801"/>
          </a:xfrm>
          <a:prstGeom prst="rect">
            <a:avLst/>
          </a:prstGeom>
          <a:solidFill>
            <a:srgbClr val="D9EAD3"/>
          </a:solidFill>
          <a:ln cap="flat" cmpd="sng" w="9525">
            <a:solidFill>
              <a:schemeClr val="dk2"/>
            </a:solidFill>
            <a:prstDash val="solid"/>
            <a:round/>
            <a:headEnd len="sm" w="sm" type="none"/>
            <a:tailEnd len="sm" w="sm" type="none"/>
          </a:ln>
        </p:spPr>
      </p:pic>
      <p:pic>
        <p:nvPicPr>
          <p:cNvPr id="353" name="Google Shape;353;p32"/>
          <p:cNvPicPr preferRelativeResize="0"/>
          <p:nvPr/>
        </p:nvPicPr>
        <p:blipFill rotWithShape="1">
          <a:blip r:embed="rId3">
            <a:alphaModFix/>
          </a:blip>
          <a:srcRect b="33337" l="15479" r="16237" t="36402"/>
          <a:stretch/>
        </p:blipFill>
        <p:spPr>
          <a:xfrm>
            <a:off x="6383225" y="960425"/>
            <a:ext cx="2760900" cy="1298450"/>
          </a:xfrm>
          <a:prstGeom prst="rect">
            <a:avLst/>
          </a:prstGeom>
          <a:solidFill>
            <a:srgbClr val="D9EAD3"/>
          </a:solidFill>
          <a:ln cap="flat" cmpd="sng" w="9525">
            <a:solidFill>
              <a:schemeClr val="dk2"/>
            </a:solidFill>
            <a:prstDash val="solid"/>
            <a:round/>
            <a:headEnd len="sm" w="sm" type="none"/>
            <a:tailEnd len="sm" w="sm" type="none"/>
          </a:ln>
        </p:spPr>
      </p:pic>
      <p:pic>
        <p:nvPicPr>
          <p:cNvPr id="354" name="Google Shape;354;p32"/>
          <p:cNvPicPr preferRelativeResize="0"/>
          <p:nvPr/>
        </p:nvPicPr>
        <p:blipFill rotWithShape="1">
          <a:blip r:embed="rId4">
            <a:alphaModFix/>
          </a:blip>
          <a:srcRect b="0" l="0" r="83011" t="0"/>
          <a:stretch/>
        </p:blipFill>
        <p:spPr>
          <a:xfrm rot="5400000">
            <a:off x="3781488" y="2824083"/>
            <a:ext cx="635674" cy="1709650"/>
          </a:xfrm>
          <a:prstGeom prst="rect">
            <a:avLst/>
          </a:prstGeom>
          <a:noFill/>
          <a:ln>
            <a:noFill/>
          </a:ln>
        </p:spPr>
      </p:pic>
      <p:sp>
        <p:nvSpPr>
          <p:cNvPr id="355" name="Google Shape;355;p32"/>
          <p:cNvSpPr txBox="1"/>
          <p:nvPr>
            <p:ph type="title"/>
          </p:nvPr>
        </p:nvSpPr>
        <p:spPr>
          <a:xfrm>
            <a:off x="193500" y="128125"/>
            <a:ext cx="5244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29625"/>
              <a:buNone/>
            </a:pPr>
            <a:r>
              <a:rPr lang="en"/>
              <a:t>Passing by Reference and by Value</a:t>
            </a:r>
            <a:endParaRPr/>
          </a:p>
        </p:txBody>
      </p:sp>
      <p:sp>
        <p:nvSpPr>
          <p:cNvPr id="356" name="Google Shape;356;p32"/>
          <p:cNvSpPr txBox="1"/>
          <p:nvPr>
            <p:ph idx="1" type="body"/>
          </p:nvPr>
        </p:nvSpPr>
        <p:spPr>
          <a:xfrm>
            <a:off x="5989150" y="379450"/>
            <a:ext cx="3155100" cy="635700"/>
          </a:xfrm>
          <a:prstGeom prst="rect">
            <a:avLst/>
          </a:prstGeom>
          <a:solidFill>
            <a:srgbClr val="D9EAD3"/>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t>Pass by value means a copy of value on method stack (main) is passed.</a:t>
            </a:r>
            <a:endParaRPr sz="1300"/>
          </a:p>
        </p:txBody>
      </p:sp>
      <p:pic>
        <p:nvPicPr>
          <p:cNvPr id="357" name="Google Shape;357;p32"/>
          <p:cNvPicPr preferRelativeResize="0"/>
          <p:nvPr/>
        </p:nvPicPr>
        <p:blipFill rotWithShape="1">
          <a:blip r:embed="rId5">
            <a:alphaModFix/>
          </a:blip>
          <a:srcRect b="0" l="0" r="0" t="0"/>
          <a:stretch/>
        </p:blipFill>
        <p:spPr>
          <a:xfrm>
            <a:off x="3432100" y="869525"/>
            <a:ext cx="2473298" cy="1335600"/>
          </a:xfrm>
          <a:prstGeom prst="rect">
            <a:avLst/>
          </a:prstGeom>
          <a:noFill/>
          <a:ln>
            <a:noFill/>
          </a:ln>
        </p:spPr>
      </p:pic>
      <p:pic>
        <p:nvPicPr>
          <p:cNvPr id="358" name="Google Shape;358;p32"/>
          <p:cNvPicPr preferRelativeResize="0"/>
          <p:nvPr/>
        </p:nvPicPr>
        <p:blipFill rotWithShape="1">
          <a:blip r:embed="rId6">
            <a:alphaModFix/>
          </a:blip>
          <a:srcRect b="0" l="0" r="0" t="0"/>
          <a:stretch/>
        </p:blipFill>
        <p:spPr>
          <a:xfrm>
            <a:off x="5989151" y="1169647"/>
            <a:ext cx="1890446" cy="505675"/>
          </a:xfrm>
          <a:prstGeom prst="rect">
            <a:avLst/>
          </a:prstGeom>
          <a:noFill/>
          <a:ln>
            <a:noFill/>
          </a:ln>
        </p:spPr>
      </p:pic>
      <p:pic>
        <p:nvPicPr>
          <p:cNvPr id="359" name="Google Shape;359;p32"/>
          <p:cNvPicPr preferRelativeResize="0"/>
          <p:nvPr/>
        </p:nvPicPr>
        <p:blipFill rotWithShape="1">
          <a:blip r:embed="rId7">
            <a:alphaModFix/>
          </a:blip>
          <a:srcRect b="0" l="0" r="0" t="0"/>
          <a:stretch/>
        </p:blipFill>
        <p:spPr>
          <a:xfrm>
            <a:off x="6657147" y="1880988"/>
            <a:ext cx="2374330" cy="340225"/>
          </a:xfrm>
          <a:prstGeom prst="rect">
            <a:avLst/>
          </a:prstGeom>
          <a:noFill/>
          <a:ln>
            <a:noFill/>
          </a:ln>
        </p:spPr>
      </p:pic>
      <p:pic>
        <p:nvPicPr>
          <p:cNvPr id="360" name="Google Shape;360;p32"/>
          <p:cNvPicPr preferRelativeResize="0"/>
          <p:nvPr/>
        </p:nvPicPr>
        <p:blipFill rotWithShape="1">
          <a:blip r:embed="rId8">
            <a:alphaModFix/>
          </a:blip>
          <a:srcRect b="0" l="0" r="0" t="0"/>
          <a:stretch/>
        </p:blipFill>
        <p:spPr>
          <a:xfrm>
            <a:off x="5703673" y="2965730"/>
            <a:ext cx="3327802" cy="266700"/>
          </a:xfrm>
          <a:prstGeom prst="rect">
            <a:avLst/>
          </a:prstGeom>
          <a:noFill/>
          <a:ln>
            <a:noFill/>
          </a:ln>
        </p:spPr>
      </p:pic>
      <p:pic>
        <p:nvPicPr>
          <p:cNvPr id="361" name="Google Shape;361;p32"/>
          <p:cNvPicPr preferRelativeResize="0"/>
          <p:nvPr/>
        </p:nvPicPr>
        <p:blipFill rotWithShape="1">
          <a:blip r:embed="rId9">
            <a:alphaModFix/>
          </a:blip>
          <a:srcRect b="0" l="0" r="0" t="0"/>
          <a:stretch/>
        </p:blipFill>
        <p:spPr>
          <a:xfrm>
            <a:off x="6246313" y="3288583"/>
            <a:ext cx="838200" cy="266700"/>
          </a:xfrm>
          <a:prstGeom prst="rect">
            <a:avLst/>
          </a:prstGeom>
          <a:noFill/>
          <a:ln>
            <a:noFill/>
          </a:ln>
        </p:spPr>
      </p:pic>
      <p:pic>
        <p:nvPicPr>
          <p:cNvPr id="362" name="Google Shape;362;p32"/>
          <p:cNvPicPr preferRelativeResize="0"/>
          <p:nvPr/>
        </p:nvPicPr>
        <p:blipFill rotWithShape="1">
          <a:blip r:embed="rId10">
            <a:alphaModFix/>
          </a:blip>
          <a:srcRect b="0" l="0" r="0" t="0"/>
          <a:stretch/>
        </p:blipFill>
        <p:spPr>
          <a:xfrm>
            <a:off x="6222488" y="3611433"/>
            <a:ext cx="885825" cy="266700"/>
          </a:xfrm>
          <a:prstGeom prst="rect">
            <a:avLst/>
          </a:prstGeom>
          <a:noFill/>
          <a:ln>
            <a:noFill/>
          </a:ln>
        </p:spPr>
      </p:pic>
      <p:pic>
        <p:nvPicPr>
          <p:cNvPr id="363" name="Google Shape;363;p32"/>
          <p:cNvPicPr preferRelativeResize="0"/>
          <p:nvPr/>
        </p:nvPicPr>
        <p:blipFill rotWithShape="1">
          <a:blip r:embed="rId11">
            <a:alphaModFix/>
          </a:blip>
          <a:srcRect b="0" l="0" r="0" t="0"/>
          <a:stretch/>
        </p:blipFill>
        <p:spPr>
          <a:xfrm>
            <a:off x="7706188" y="2606415"/>
            <a:ext cx="276225" cy="314325"/>
          </a:xfrm>
          <a:prstGeom prst="rect">
            <a:avLst/>
          </a:prstGeom>
          <a:noFill/>
          <a:ln>
            <a:noFill/>
          </a:ln>
        </p:spPr>
      </p:pic>
      <p:sp>
        <p:nvSpPr>
          <p:cNvPr id="364" name="Google Shape;364;p32"/>
          <p:cNvSpPr/>
          <p:nvPr/>
        </p:nvSpPr>
        <p:spPr>
          <a:xfrm>
            <a:off x="6886263" y="2221225"/>
            <a:ext cx="1232400" cy="340200"/>
          </a:xfrm>
          <a:prstGeom prst="downArrow">
            <a:avLst>
              <a:gd fmla="val 50000" name="adj1"/>
              <a:gd fmla="val 52124"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copy</a:t>
            </a:r>
            <a:endParaRPr b="0" i="0" sz="1400" u="none" cap="none" strike="noStrike">
              <a:solidFill>
                <a:srgbClr val="000000"/>
              </a:solidFill>
              <a:latin typeface="Arial"/>
              <a:ea typeface="Arial"/>
              <a:cs typeface="Arial"/>
              <a:sym typeface="Arial"/>
            </a:endParaRPr>
          </a:p>
        </p:txBody>
      </p:sp>
      <p:sp>
        <p:nvSpPr>
          <p:cNvPr id="365" name="Google Shape;365;p32"/>
          <p:cNvSpPr/>
          <p:nvPr/>
        </p:nvSpPr>
        <p:spPr>
          <a:xfrm>
            <a:off x="7869263" y="2205125"/>
            <a:ext cx="1232400" cy="340200"/>
          </a:xfrm>
          <a:prstGeom prst="downArrow">
            <a:avLst>
              <a:gd fmla="val 50000" name="adj1"/>
              <a:gd fmla="val 52124"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copy</a:t>
            </a:r>
            <a:endParaRPr b="0" i="0" sz="1400" u="none" cap="none" strike="noStrike">
              <a:solidFill>
                <a:srgbClr val="000000"/>
              </a:solidFill>
              <a:latin typeface="Arial"/>
              <a:ea typeface="Arial"/>
              <a:cs typeface="Arial"/>
              <a:sym typeface="Arial"/>
            </a:endParaRPr>
          </a:p>
        </p:txBody>
      </p:sp>
      <p:sp>
        <p:nvSpPr>
          <p:cNvPr id="366" name="Google Shape;366;p32"/>
          <p:cNvSpPr txBox="1"/>
          <p:nvPr/>
        </p:nvSpPr>
        <p:spPr>
          <a:xfrm>
            <a:off x="136300" y="700825"/>
            <a:ext cx="3266700" cy="785100"/>
          </a:xfrm>
          <a:prstGeom prst="rect">
            <a:avLst/>
          </a:prstGeom>
          <a:solidFill>
            <a:srgbClr val="CFE2F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i="0" lang="en" sz="1300" u="none" cap="none" strike="noStrike">
                <a:solidFill>
                  <a:schemeClr val="dk1"/>
                </a:solidFill>
                <a:latin typeface="Lexend"/>
                <a:ea typeface="Lexend"/>
                <a:cs typeface="Lexend"/>
                <a:sym typeface="Lexend"/>
              </a:rPr>
              <a:t>Pass by reference means a memory address is passed which defines where </a:t>
            </a:r>
            <a:r>
              <a:rPr lang="en" sz="1300">
                <a:solidFill>
                  <a:schemeClr val="dk1"/>
                </a:solidFill>
                <a:latin typeface="Lexend"/>
                <a:ea typeface="Lexend"/>
                <a:cs typeface="Lexend"/>
                <a:sym typeface="Lexend"/>
              </a:rPr>
              <a:t>to find information on heap.</a:t>
            </a:r>
            <a:endParaRPr i="0" sz="1300" u="none" cap="none" strike="noStrike">
              <a:solidFill>
                <a:schemeClr val="dk1"/>
              </a:solidFill>
              <a:latin typeface="Lexend"/>
              <a:ea typeface="Lexend"/>
              <a:cs typeface="Lexend"/>
              <a:sym typeface="Lexend"/>
            </a:endParaRPr>
          </a:p>
        </p:txBody>
      </p:sp>
      <p:pic>
        <p:nvPicPr>
          <p:cNvPr id="367" name="Google Shape;367;p32"/>
          <p:cNvPicPr preferRelativeResize="0"/>
          <p:nvPr/>
        </p:nvPicPr>
        <p:blipFill rotWithShape="1">
          <a:blip r:embed="rId11">
            <a:alphaModFix/>
          </a:blip>
          <a:srcRect b="0" l="0" r="0" t="0"/>
          <a:stretch/>
        </p:blipFill>
        <p:spPr>
          <a:xfrm>
            <a:off x="7285801" y="3264761"/>
            <a:ext cx="276225" cy="314325"/>
          </a:xfrm>
          <a:prstGeom prst="rect">
            <a:avLst/>
          </a:prstGeom>
          <a:noFill/>
          <a:ln>
            <a:noFill/>
          </a:ln>
        </p:spPr>
      </p:pic>
      <p:pic>
        <p:nvPicPr>
          <p:cNvPr id="368" name="Google Shape;368;p32"/>
          <p:cNvPicPr preferRelativeResize="0"/>
          <p:nvPr/>
        </p:nvPicPr>
        <p:blipFill rotWithShape="1">
          <a:blip r:embed="rId12">
            <a:alphaModFix/>
          </a:blip>
          <a:srcRect b="0" l="0" r="0" t="0"/>
          <a:stretch/>
        </p:blipFill>
        <p:spPr>
          <a:xfrm>
            <a:off x="8347363" y="2668325"/>
            <a:ext cx="276225" cy="285750"/>
          </a:xfrm>
          <a:prstGeom prst="rect">
            <a:avLst/>
          </a:prstGeom>
          <a:noFill/>
          <a:ln>
            <a:noFill/>
          </a:ln>
        </p:spPr>
      </p:pic>
      <p:pic>
        <p:nvPicPr>
          <p:cNvPr id="369" name="Google Shape;369;p32"/>
          <p:cNvPicPr preferRelativeResize="0"/>
          <p:nvPr/>
        </p:nvPicPr>
        <p:blipFill rotWithShape="1">
          <a:blip r:embed="rId12">
            <a:alphaModFix/>
          </a:blip>
          <a:srcRect b="0" l="0" r="0" t="0"/>
          <a:stretch/>
        </p:blipFill>
        <p:spPr>
          <a:xfrm>
            <a:off x="7285800" y="3708533"/>
            <a:ext cx="276225" cy="285750"/>
          </a:xfrm>
          <a:prstGeom prst="rect">
            <a:avLst/>
          </a:prstGeom>
          <a:noFill/>
          <a:ln>
            <a:noFill/>
          </a:ln>
        </p:spPr>
      </p:pic>
      <p:sp>
        <p:nvSpPr>
          <p:cNvPr id="370" name="Google Shape;370;p32"/>
          <p:cNvSpPr txBox="1"/>
          <p:nvPr/>
        </p:nvSpPr>
        <p:spPr>
          <a:xfrm>
            <a:off x="3680213" y="3521700"/>
            <a:ext cx="838200" cy="3144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900" u="none" cap="none" strike="noStrike">
                <a:solidFill>
                  <a:srgbClr val="FFFFFF"/>
                </a:solidFill>
                <a:highlight>
                  <a:srgbClr val="000000"/>
                </a:highlight>
                <a:latin typeface="Verdana"/>
                <a:ea typeface="Verdana"/>
                <a:cs typeface="Verdana"/>
                <a:sym typeface="Verdana"/>
              </a:rPr>
              <a:t>Heap id24</a:t>
            </a:r>
            <a:r>
              <a:rPr b="0" i="0" lang="en" sz="1200" u="none" cap="none" strike="noStrike">
                <a:solidFill>
                  <a:srgbClr val="FFFFFF"/>
                </a:solidFill>
                <a:highlight>
                  <a:srgbClr val="000000"/>
                </a:highlight>
                <a:latin typeface="Verdana"/>
                <a:ea typeface="Verdana"/>
                <a:cs typeface="Verdana"/>
                <a:sym typeface="Verdana"/>
              </a:rPr>
              <a:t> </a:t>
            </a:r>
            <a:endParaRPr b="0" i="0" sz="1600" u="none" cap="none" strike="noStrike">
              <a:solidFill>
                <a:srgbClr val="FFFFFF"/>
              </a:solidFill>
              <a:latin typeface="Verdana"/>
              <a:ea typeface="Verdana"/>
              <a:cs typeface="Verdana"/>
              <a:sym typeface="Verdana"/>
            </a:endParaRPr>
          </a:p>
        </p:txBody>
      </p:sp>
      <p:pic>
        <p:nvPicPr>
          <p:cNvPr id="371" name="Google Shape;371;p32"/>
          <p:cNvPicPr preferRelativeResize="0"/>
          <p:nvPr/>
        </p:nvPicPr>
        <p:blipFill rotWithShape="1">
          <a:blip r:embed="rId13">
            <a:alphaModFix/>
          </a:blip>
          <a:srcRect b="73700" l="0" r="0" t="0"/>
          <a:stretch/>
        </p:blipFill>
        <p:spPr>
          <a:xfrm>
            <a:off x="193500" y="3007454"/>
            <a:ext cx="5478116" cy="314325"/>
          </a:xfrm>
          <a:prstGeom prst="rect">
            <a:avLst/>
          </a:prstGeom>
          <a:noFill/>
          <a:ln>
            <a:noFill/>
          </a:ln>
        </p:spPr>
      </p:pic>
      <p:pic>
        <p:nvPicPr>
          <p:cNvPr id="372" name="Google Shape;372;p32"/>
          <p:cNvPicPr preferRelativeResize="0"/>
          <p:nvPr/>
        </p:nvPicPr>
        <p:blipFill rotWithShape="1">
          <a:blip r:embed="rId14">
            <a:alphaModFix/>
          </a:blip>
          <a:srcRect b="0" l="0" r="0" t="0"/>
          <a:stretch/>
        </p:blipFill>
        <p:spPr>
          <a:xfrm>
            <a:off x="282624" y="1817499"/>
            <a:ext cx="2760775" cy="268725"/>
          </a:xfrm>
          <a:prstGeom prst="rect">
            <a:avLst/>
          </a:prstGeom>
          <a:noFill/>
          <a:ln>
            <a:noFill/>
          </a:ln>
        </p:spPr>
      </p:pic>
      <p:pic>
        <p:nvPicPr>
          <p:cNvPr id="373" name="Google Shape;373;p32"/>
          <p:cNvPicPr preferRelativeResize="0"/>
          <p:nvPr/>
        </p:nvPicPr>
        <p:blipFill rotWithShape="1">
          <a:blip r:embed="rId15">
            <a:alphaModFix/>
          </a:blip>
          <a:srcRect b="77849" l="0" r="4888" t="0"/>
          <a:stretch/>
        </p:blipFill>
        <p:spPr>
          <a:xfrm>
            <a:off x="249075" y="1550800"/>
            <a:ext cx="3099275" cy="266700"/>
          </a:xfrm>
          <a:prstGeom prst="rect">
            <a:avLst/>
          </a:prstGeom>
          <a:noFill/>
          <a:ln>
            <a:noFill/>
          </a:ln>
        </p:spPr>
      </p:pic>
      <p:sp>
        <p:nvSpPr>
          <p:cNvPr id="374" name="Google Shape;374;p32"/>
          <p:cNvSpPr/>
          <p:nvPr/>
        </p:nvSpPr>
        <p:spPr>
          <a:xfrm>
            <a:off x="136300" y="2306300"/>
            <a:ext cx="5051400" cy="684300"/>
          </a:xfrm>
          <a:prstGeom prst="downArrow">
            <a:avLst>
              <a:gd fmla="val 80021" name="adj1"/>
              <a:gd fmla="val 50406"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Pass copy of address from method stack (main) that  reference memory on the heap</a:t>
            </a:r>
            <a:endParaRPr b="0" i="0" sz="1400" u="none" cap="none" strike="noStrike">
              <a:solidFill>
                <a:srgbClr val="000000"/>
              </a:solidFill>
              <a:latin typeface="Arial"/>
              <a:ea typeface="Arial"/>
              <a:cs typeface="Arial"/>
              <a:sym typeface="Arial"/>
            </a:endParaRPr>
          </a:p>
        </p:txBody>
      </p:sp>
      <p:pic>
        <p:nvPicPr>
          <p:cNvPr id="375" name="Google Shape;375;p32"/>
          <p:cNvPicPr preferRelativeResize="0"/>
          <p:nvPr/>
        </p:nvPicPr>
        <p:blipFill rotWithShape="1">
          <a:blip r:embed="rId16">
            <a:alphaModFix/>
          </a:blip>
          <a:srcRect b="0" l="0" r="0" t="19858"/>
          <a:stretch/>
        </p:blipFill>
        <p:spPr>
          <a:xfrm>
            <a:off x="2950975" y="4036050"/>
            <a:ext cx="2469900" cy="790200"/>
          </a:xfrm>
          <a:prstGeom prst="rect">
            <a:avLst/>
          </a:prstGeom>
          <a:noFill/>
          <a:ln>
            <a:noFill/>
          </a:ln>
        </p:spPr>
      </p:pic>
      <p:sp>
        <p:nvSpPr>
          <p:cNvPr id="376" name="Google Shape;376;p32"/>
          <p:cNvSpPr/>
          <p:nvPr/>
        </p:nvSpPr>
        <p:spPr>
          <a:xfrm>
            <a:off x="2954275" y="3301124"/>
            <a:ext cx="2463300" cy="1771500"/>
          </a:xfrm>
          <a:prstGeom prst="teardrop">
            <a:avLst>
              <a:gd fmla="val 100091"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7" name="Google Shape;377;p32"/>
          <p:cNvPicPr preferRelativeResize="0"/>
          <p:nvPr/>
        </p:nvPicPr>
        <p:blipFill rotWithShape="1">
          <a:blip r:embed="rId17">
            <a:alphaModFix/>
          </a:blip>
          <a:srcRect b="19868" l="16757" r="20621" t="11619"/>
          <a:stretch/>
        </p:blipFill>
        <p:spPr>
          <a:xfrm>
            <a:off x="3743013" y="4367075"/>
            <a:ext cx="885825" cy="600407"/>
          </a:xfrm>
          <a:prstGeom prst="rect">
            <a:avLst/>
          </a:prstGeom>
          <a:noFill/>
          <a:ln>
            <a:noFill/>
          </a:ln>
        </p:spPr>
      </p:pic>
      <p:grpSp>
        <p:nvGrpSpPr>
          <p:cNvPr id="378" name="Google Shape;378;p32"/>
          <p:cNvGrpSpPr/>
          <p:nvPr/>
        </p:nvGrpSpPr>
        <p:grpSpPr>
          <a:xfrm>
            <a:off x="7963354" y="1087450"/>
            <a:ext cx="994200" cy="684450"/>
            <a:chOff x="5945804" y="3326288"/>
            <a:chExt cx="994200" cy="684450"/>
          </a:xfrm>
        </p:grpSpPr>
        <p:pic>
          <p:nvPicPr>
            <p:cNvPr id="379" name="Google Shape;379;p32"/>
            <p:cNvPicPr preferRelativeResize="0"/>
            <p:nvPr/>
          </p:nvPicPr>
          <p:blipFill rotWithShape="1">
            <a:blip r:embed="rId4">
              <a:alphaModFix/>
            </a:blip>
            <a:srcRect b="0" l="0" r="78227" t="0"/>
            <a:stretch/>
          </p:blipFill>
          <p:spPr>
            <a:xfrm rot="5400000">
              <a:off x="6100679" y="3171413"/>
              <a:ext cx="684450" cy="994200"/>
            </a:xfrm>
            <a:prstGeom prst="rect">
              <a:avLst/>
            </a:prstGeom>
            <a:noFill/>
            <a:ln>
              <a:noFill/>
            </a:ln>
          </p:spPr>
        </p:pic>
        <p:sp>
          <p:nvSpPr>
            <p:cNvPr id="380" name="Google Shape;380;p32"/>
            <p:cNvSpPr txBox="1"/>
            <p:nvPr/>
          </p:nvSpPr>
          <p:spPr>
            <a:xfrm>
              <a:off x="6060025" y="3326288"/>
              <a:ext cx="838200" cy="3402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i="0" lang="en" sz="1000" u="none" cap="none" strike="noStrike">
                  <a:solidFill>
                    <a:srgbClr val="FFFFFF"/>
                  </a:solidFill>
                  <a:highlight>
                    <a:srgbClr val="000000"/>
                  </a:highlight>
                  <a:latin typeface="Lexend"/>
                  <a:ea typeface="Lexend"/>
                  <a:cs typeface="Lexend"/>
                  <a:sym typeface="Lexend"/>
                </a:rPr>
                <a:t>1c324 </a:t>
              </a:r>
              <a:endParaRPr i="0" sz="1000" u="none" cap="none" strike="noStrike">
                <a:solidFill>
                  <a:srgbClr val="FFFFFF"/>
                </a:solidFill>
                <a:latin typeface="Lexend"/>
                <a:ea typeface="Lexend"/>
                <a:cs typeface="Lexend"/>
                <a:sym typeface="Lexend"/>
              </a:endParaRPr>
            </a:p>
          </p:txBody>
        </p:sp>
        <p:sp>
          <p:nvSpPr>
            <p:cNvPr id="381" name="Google Shape;381;p32"/>
            <p:cNvSpPr txBox="1"/>
            <p:nvPr/>
          </p:nvSpPr>
          <p:spPr>
            <a:xfrm>
              <a:off x="6060025" y="3716862"/>
              <a:ext cx="838200" cy="2859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lang="en" sz="1000">
                  <a:solidFill>
                    <a:schemeClr val="lt1"/>
                  </a:solidFill>
                  <a:highlight>
                    <a:schemeClr val="dk1"/>
                  </a:highlight>
                  <a:latin typeface="Lexend"/>
                  <a:ea typeface="Lexend"/>
                  <a:cs typeface="Lexend"/>
                  <a:sym typeface="Lexend"/>
                </a:rPr>
                <a:t>1c388 </a:t>
              </a:r>
              <a:endParaRPr i="0" sz="1000" u="none" cap="none" strike="noStrike">
                <a:solidFill>
                  <a:srgbClr val="FFFFFF"/>
                </a:solidFill>
                <a:latin typeface="Lexend"/>
                <a:ea typeface="Lexend"/>
                <a:cs typeface="Lexend"/>
                <a:sym typeface="Lexend"/>
              </a:endParaRPr>
            </a:p>
          </p:txBody>
        </p:sp>
      </p:grpSp>
      <p:grpSp>
        <p:nvGrpSpPr>
          <p:cNvPr id="382" name="Google Shape;382;p32"/>
          <p:cNvGrpSpPr/>
          <p:nvPr/>
        </p:nvGrpSpPr>
        <p:grpSpPr>
          <a:xfrm>
            <a:off x="7896597" y="3363533"/>
            <a:ext cx="1144450" cy="679600"/>
            <a:chOff x="5386897" y="3949250"/>
            <a:chExt cx="1144450" cy="679600"/>
          </a:xfrm>
        </p:grpSpPr>
        <p:pic>
          <p:nvPicPr>
            <p:cNvPr id="383" name="Google Shape;383;p32"/>
            <p:cNvPicPr preferRelativeResize="0"/>
            <p:nvPr/>
          </p:nvPicPr>
          <p:blipFill rotWithShape="1">
            <a:blip r:embed="rId4">
              <a:alphaModFix/>
            </a:blip>
            <a:srcRect b="0" l="0" r="75660" t="0"/>
            <a:stretch/>
          </p:blipFill>
          <p:spPr>
            <a:xfrm rot="5400000">
              <a:off x="5619322" y="3716825"/>
              <a:ext cx="679600" cy="1144450"/>
            </a:xfrm>
            <a:prstGeom prst="rect">
              <a:avLst/>
            </a:prstGeom>
            <a:noFill/>
            <a:ln>
              <a:noFill/>
            </a:ln>
          </p:spPr>
        </p:pic>
        <p:sp>
          <p:nvSpPr>
            <p:cNvPr id="384" name="Google Shape;384;p32"/>
            <p:cNvSpPr txBox="1"/>
            <p:nvPr/>
          </p:nvSpPr>
          <p:spPr>
            <a:xfrm>
              <a:off x="5706969" y="4014863"/>
              <a:ext cx="684900" cy="285600"/>
            </a:xfrm>
            <a:prstGeom prst="rect">
              <a:avLst/>
            </a:prstGeom>
            <a:solidFill>
              <a:srgbClr val="000000"/>
            </a:solidFill>
            <a:ln>
              <a:noFill/>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500"/>
                <a:buFont typeface="Arial"/>
                <a:buNone/>
              </a:pPr>
              <a:r>
                <a:rPr lang="en" sz="1000">
                  <a:solidFill>
                    <a:schemeClr val="lt1"/>
                  </a:solidFill>
                  <a:highlight>
                    <a:schemeClr val="dk1"/>
                  </a:highlight>
                  <a:latin typeface="Lexend"/>
                  <a:ea typeface="Lexend"/>
                  <a:cs typeface="Lexend"/>
                  <a:sym typeface="Lexend"/>
                </a:rPr>
                <a:t>1c456 </a:t>
              </a:r>
              <a:endParaRPr i="0" sz="1000" u="none" cap="none" strike="noStrike">
                <a:solidFill>
                  <a:srgbClr val="FFFFFF"/>
                </a:solidFill>
                <a:latin typeface="Lexend"/>
                <a:ea typeface="Lexend"/>
                <a:cs typeface="Lexend"/>
                <a:sym typeface="Lexend"/>
              </a:endParaRPr>
            </a:p>
          </p:txBody>
        </p:sp>
        <p:sp>
          <p:nvSpPr>
            <p:cNvPr id="385" name="Google Shape;385;p32"/>
            <p:cNvSpPr txBox="1"/>
            <p:nvPr/>
          </p:nvSpPr>
          <p:spPr>
            <a:xfrm>
              <a:off x="5706975" y="4300475"/>
              <a:ext cx="684900" cy="3144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i="0" lang="en" sz="1000" u="none" cap="none" strike="noStrike">
                  <a:solidFill>
                    <a:srgbClr val="FFFFFF"/>
                  </a:solidFill>
                  <a:highlight>
                    <a:srgbClr val="000000"/>
                  </a:highlight>
                  <a:latin typeface="Lexend"/>
                  <a:ea typeface="Lexend"/>
                  <a:cs typeface="Lexend"/>
                  <a:sym typeface="Lexend"/>
                </a:rPr>
                <a:t>1c</a:t>
              </a:r>
              <a:r>
                <a:rPr lang="en" sz="1000">
                  <a:solidFill>
                    <a:srgbClr val="FFFFFF"/>
                  </a:solidFill>
                  <a:highlight>
                    <a:srgbClr val="000000"/>
                  </a:highlight>
                  <a:latin typeface="Lexend"/>
                  <a:ea typeface="Lexend"/>
                  <a:cs typeface="Lexend"/>
                  <a:sym typeface="Lexend"/>
                </a:rPr>
                <a:t>589</a:t>
              </a:r>
              <a:r>
                <a:rPr i="0" lang="en" sz="1000" u="none" cap="none" strike="noStrike">
                  <a:solidFill>
                    <a:srgbClr val="FFFFFF"/>
                  </a:solidFill>
                  <a:highlight>
                    <a:srgbClr val="000000"/>
                  </a:highlight>
                  <a:latin typeface="Lexend"/>
                  <a:ea typeface="Lexend"/>
                  <a:cs typeface="Lexend"/>
                  <a:sym typeface="Lexend"/>
                </a:rPr>
                <a:t> </a:t>
              </a:r>
              <a:endParaRPr i="0" sz="1000" u="none" cap="none" strike="noStrike">
                <a:solidFill>
                  <a:srgbClr val="FFFFFF"/>
                </a:solidFill>
                <a:latin typeface="Lexend"/>
                <a:ea typeface="Lexend"/>
                <a:cs typeface="Lexend"/>
                <a:sym typeface="Lexend"/>
              </a:endParaRPr>
            </a:p>
          </p:txBody>
        </p:sp>
      </p:grpSp>
      <p:sp>
        <p:nvSpPr>
          <p:cNvPr id="386" name="Google Shape;386;p32"/>
          <p:cNvSpPr/>
          <p:nvPr/>
        </p:nvSpPr>
        <p:spPr>
          <a:xfrm>
            <a:off x="5600150" y="3993025"/>
            <a:ext cx="3431400" cy="10797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exend"/>
                <a:ea typeface="Lexend"/>
                <a:cs typeface="Lexend"/>
                <a:sym typeface="Lexend"/>
              </a:rPr>
              <a:t>Copy is put in new memory location on swap method stack. </a:t>
            </a:r>
            <a:endParaRPr sz="1300">
              <a:latin typeface="Lexend"/>
              <a:ea typeface="Lexend"/>
              <a:cs typeface="Lexend"/>
              <a:sym typeface="Lexend"/>
            </a:endParaRPr>
          </a:p>
          <a:p>
            <a:pPr indent="0" lvl="0" marL="0" rtl="0" algn="l">
              <a:spcBef>
                <a:spcPts val="0"/>
              </a:spcBef>
              <a:spcAft>
                <a:spcPts val="0"/>
              </a:spcAft>
              <a:buNone/>
            </a:pPr>
            <a:r>
              <a:t/>
            </a:r>
            <a:endParaRPr sz="1300">
              <a:latin typeface="Lexend"/>
              <a:ea typeface="Lexend"/>
              <a:cs typeface="Lexend"/>
              <a:sym typeface="Lexend"/>
            </a:endParaRPr>
          </a:p>
        </p:txBody>
      </p:sp>
      <p:sp>
        <p:nvSpPr>
          <p:cNvPr id="387" name="Google Shape;387;p32"/>
          <p:cNvSpPr/>
          <p:nvPr/>
        </p:nvSpPr>
        <p:spPr>
          <a:xfrm>
            <a:off x="136300" y="3353550"/>
            <a:ext cx="3053400" cy="995700"/>
          </a:xfrm>
          <a:prstGeom prst="rightArrowCallout">
            <a:avLst>
              <a:gd fmla="val 25000" name="adj1"/>
              <a:gd fmla="val 25000" name="adj2"/>
              <a:gd fmla="val 25000" name="adj3"/>
              <a:gd fmla="val 86853" name="adj4"/>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0" lang="en" sz="1200" u="none" cap="none" strike="noStrike">
                <a:solidFill>
                  <a:srgbClr val="000000"/>
                </a:solidFill>
                <a:latin typeface="Lexend"/>
                <a:ea typeface="Lexend"/>
                <a:cs typeface="Lexend"/>
                <a:sym typeface="Lexend"/>
              </a:rPr>
              <a:t>Both array3 and passedArray </a:t>
            </a:r>
            <a:r>
              <a:rPr b="1" i="0" lang="en" sz="1200" u="none" cap="none" strike="noStrike">
                <a:solidFill>
                  <a:srgbClr val="000000"/>
                </a:solidFill>
                <a:latin typeface="Lexend"/>
                <a:ea typeface="Lexend"/>
                <a:cs typeface="Lexend"/>
                <a:sym typeface="Lexend"/>
              </a:rPr>
              <a:t>reference </a:t>
            </a:r>
            <a:r>
              <a:rPr i="0" lang="en" sz="1200" u="none" cap="none" strike="noStrike">
                <a:solidFill>
                  <a:srgbClr val="000000"/>
                </a:solidFill>
                <a:latin typeface="Lexend"/>
                <a:ea typeface="Lexend"/>
                <a:cs typeface="Lexend"/>
                <a:sym typeface="Lexend"/>
              </a:rPr>
              <a:t>same memory location on the heap so any updates to array are to same array. </a:t>
            </a:r>
            <a:endParaRPr sz="1200">
              <a:latin typeface="Lexend"/>
              <a:ea typeface="Lexend"/>
              <a:cs typeface="Lexend"/>
              <a:sym typeface="Lexend"/>
            </a:endParaRPr>
          </a:p>
        </p:txBody>
      </p:sp>
      <p:sp>
        <p:nvSpPr>
          <p:cNvPr id="388" name="Google Shape;388;p32"/>
          <p:cNvSpPr/>
          <p:nvPr/>
        </p:nvSpPr>
        <p:spPr>
          <a:xfrm>
            <a:off x="136300" y="4440475"/>
            <a:ext cx="3053400" cy="635700"/>
          </a:xfrm>
          <a:prstGeom prst="rightArrowCallout">
            <a:avLst>
              <a:gd fmla="val 25000" name="adj1"/>
              <a:gd fmla="val 25000" name="adj2"/>
              <a:gd fmla="val 25000" name="adj3"/>
              <a:gd fmla="val 86853" name="adj4"/>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200">
                <a:latin typeface="Lexend"/>
                <a:ea typeface="Lexend"/>
                <a:cs typeface="Lexend"/>
                <a:sym typeface="Lexend"/>
              </a:rPr>
              <a:t>When updatePassedArray method stack memory is deleted the heap memory is not.</a:t>
            </a:r>
            <a:endParaRPr sz="1200">
              <a:latin typeface="Lexend"/>
              <a:ea typeface="Lexend"/>
              <a:cs typeface="Lexend"/>
              <a:sym typeface="Lexe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33"/>
          <p:cNvPicPr preferRelativeResize="0"/>
          <p:nvPr/>
        </p:nvPicPr>
        <p:blipFill rotWithShape="1">
          <a:blip r:embed="rId3">
            <a:alphaModFix/>
          </a:blip>
          <a:srcRect b="48440" l="0" r="76534" t="0"/>
          <a:stretch/>
        </p:blipFill>
        <p:spPr>
          <a:xfrm>
            <a:off x="488600" y="1235250"/>
            <a:ext cx="1304300" cy="361350"/>
          </a:xfrm>
          <a:prstGeom prst="rect">
            <a:avLst/>
          </a:prstGeom>
          <a:noFill/>
          <a:ln>
            <a:noFill/>
          </a:ln>
        </p:spPr>
      </p:pic>
      <p:sp>
        <p:nvSpPr>
          <p:cNvPr id="394" name="Google Shape;394;p33"/>
          <p:cNvSpPr txBox="1"/>
          <p:nvPr>
            <p:ph idx="1" type="body"/>
          </p:nvPr>
        </p:nvSpPr>
        <p:spPr>
          <a:xfrm>
            <a:off x="251075" y="563100"/>
            <a:ext cx="8765700" cy="4173300"/>
          </a:xfrm>
          <a:prstGeom prst="rect">
            <a:avLst/>
          </a:prstGeom>
          <a:noFill/>
          <a:ln>
            <a:noFill/>
          </a:ln>
        </p:spPr>
        <p:txBody>
          <a:bodyPr anchorCtr="0" anchor="t" bIns="91425" lIns="91425" spcFirstLastPara="1" rIns="91425" wrap="square" tIns="91425">
            <a:noAutofit/>
          </a:bodyPr>
          <a:lstStyle/>
          <a:p>
            <a:pPr indent="-317500" lvl="0" marL="457200" rtl="0" algn="l">
              <a:lnSpc>
                <a:spcPct val="85000"/>
              </a:lnSpc>
              <a:spcBef>
                <a:spcPts val="0"/>
              </a:spcBef>
              <a:spcAft>
                <a:spcPts val="0"/>
              </a:spcAft>
              <a:buSzPts val="1400"/>
              <a:buChar char="●"/>
            </a:pPr>
            <a:r>
              <a:rPr lang="en" sz="1400"/>
              <a:t>Once created, an array's size is fixed</a:t>
            </a:r>
            <a:endParaRPr sz="1400"/>
          </a:p>
          <a:p>
            <a:pPr indent="-317500" lvl="0" marL="457200" rtl="0" algn="l">
              <a:lnSpc>
                <a:spcPct val="85000"/>
              </a:lnSpc>
              <a:spcBef>
                <a:spcPts val="0"/>
              </a:spcBef>
              <a:spcAft>
                <a:spcPts val="0"/>
              </a:spcAft>
              <a:buSzPts val="1400"/>
              <a:buChar char="●"/>
            </a:pPr>
            <a:r>
              <a:rPr lang="en" sz="1400"/>
              <a:t>All elements in an array will be the same type</a:t>
            </a:r>
            <a:endParaRPr sz="1400"/>
          </a:p>
          <a:p>
            <a:pPr indent="-317500" lvl="0" marL="457200" rtl="0" algn="l">
              <a:lnSpc>
                <a:spcPct val="85000"/>
              </a:lnSpc>
              <a:spcBef>
                <a:spcPts val="0"/>
              </a:spcBef>
              <a:spcAft>
                <a:spcPts val="0"/>
              </a:spcAft>
              <a:buSzPts val="1400"/>
              <a:buChar char="●"/>
            </a:pPr>
            <a:r>
              <a:rPr lang="en" sz="1400"/>
              <a:t>The array declaration does not allocate memory for the array </a:t>
            </a:r>
            <a:endParaRPr sz="1400"/>
          </a:p>
          <a:p>
            <a:pPr indent="0" lvl="0" marL="0" rtl="0" algn="l">
              <a:lnSpc>
                <a:spcPct val="85000"/>
              </a:lnSpc>
              <a:spcBef>
                <a:spcPts val="1200"/>
              </a:spcBef>
              <a:spcAft>
                <a:spcPts val="0"/>
              </a:spcAft>
              <a:buSzPts val="724"/>
              <a:buNone/>
            </a:pPr>
            <a:r>
              <a:t/>
            </a:r>
            <a:endParaRPr sz="1400"/>
          </a:p>
          <a:p>
            <a:pPr indent="0" lvl="0" marL="0" rtl="0" algn="l">
              <a:lnSpc>
                <a:spcPct val="85000"/>
              </a:lnSpc>
              <a:spcBef>
                <a:spcPts val="1200"/>
              </a:spcBef>
              <a:spcAft>
                <a:spcPts val="0"/>
              </a:spcAft>
              <a:buSzPts val="724"/>
              <a:buNone/>
            </a:pPr>
            <a:r>
              <a:t/>
            </a:r>
            <a:endParaRPr sz="1400"/>
          </a:p>
          <a:p>
            <a:pPr indent="-317500" lvl="0" marL="457200" rtl="0" algn="l">
              <a:lnSpc>
                <a:spcPct val="85000"/>
              </a:lnSpc>
              <a:spcBef>
                <a:spcPts val="1200"/>
              </a:spcBef>
              <a:spcAft>
                <a:spcPts val="0"/>
              </a:spcAft>
              <a:buSzPts val="1400"/>
              <a:buChar char="●"/>
            </a:pPr>
            <a:r>
              <a:rPr lang="en" sz="1400"/>
              <a:t>You cannot do anything with array variable numbers until array is constructed with the new operator </a:t>
            </a:r>
            <a:endParaRPr sz="1400"/>
          </a:p>
          <a:p>
            <a:pPr indent="-317500" lvl="0" marL="457200" rtl="0" algn="l">
              <a:lnSpc>
                <a:spcPct val="85000"/>
              </a:lnSpc>
              <a:spcBef>
                <a:spcPts val="0"/>
              </a:spcBef>
              <a:spcAft>
                <a:spcPts val="0"/>
              </a:spcAft>
              <a:buSzPts val="1400"/>
              <a:buChar char="●"/>
            </a:pPr>
            <a:r>
              <a:rPr lang="en" sz="1400"/>
              <a:t>After array is created (allocated memory): The value stored in array variable  is now the address of the array. A reference variable is used to access the items in an array</a:t>
            </a:r>
            <a:endParaRPr sz="1400"/>
          </a:p>
          <a:p>
            <a:pPr indent="-317500" lvl="0" marL="457200" rtl="0" algn="l">
              <a:lnSpc>
                <a:spcPct val="85000"/>
              </a:lnSpc>
              <a:spcBef>
                <a:spcPts val="0"/>
              </a:spcBef>
              <a:spcAft>
                <a:spcPts val="0"/>
              </a:spcAft>
              <a:buSzPts val="1400"/>
              <a:buChar char="●"/>
            </a:pPr>
            <a:r>
              <a:t/>
            </a:r>
            <a:endParaRPr sz="1400"/>
          </a:p>
          <a:p>
            <a:pPr indent="0" lvl="0" marL="457200" rtl="0" algn="l">
              <a:lnSpc>
                <a:spcPct val="85000"/>
              </a:lnSpc>
              <a:spcBef>
                <a:spcPts val="1200"/>
              </a:spcBef>
              <a:spcAft>
                <a:spcPts val="0"/>
              </a:spcAft>
              <a:buSzPts val="1530"/>
              <a:buNone/>
            </a:pPr>
            <a:r>
              <a:t/>
            </a:r>
            <a:endParaRPr sz="1400"/>
          </a:p>
          <a:p>
            <a:pPr indent="0" lvl="0" marL="0" rtl="0" algn="l">
              <a:lnSpc>
                <a:spcPct val="85000"/>
              </a:lnSpc>
              <a:spcBef>
                <a:spcPts val="1200"/>
              </a:spcBef>
              <a:spcAft>
                <a:spcPts val="0"/>
              </a:spcAft>
              <a:buSzPts val="1530"/>
              <a:buNone/>
            </a:pPr>
            <a:r>
              <a:t/>
            </a:r>
            <a:endParaRPr sz="1400"/>
          </a:p>
          <a:p>
            <a:pPr indent="-317500" lvl="0" marL="457200" rtl="0" algn="l">
              <a:lnSpc>
                <a:spcPct val="85000"/>
              </a:lnSpc>
              <a:spcBef>
                <a:spcPts val="1200"/>
              </a:spcBef>
              <a:spcAft>
                <a:spcPts val="0"/>
              </a:spcAft>
              <a:buSzPts val="1400"/>
              <a:buChar char="●"/>
            </a:pPr>
            <a:r>
              <a:rPr lang="en" sz="1400"/>
              <a:t>To reference an item in an array on the heap use "bracket" notation</a:t>
            </a:r>
            <a:endParaRPr sz="1400"/>
          </a:p>
          <a:p>
            <a:pPr indent="-317500" lvl="0" marL="457200" rtl="0" algn="l">
              <a:lnSpc>
                <a:spcPct val="85000"/>
              </a:lnSpc>
              <a:spcBef>
                <a:spcPts val="0"/>
              </a:spcBef>
              <a:spcAft>
                <a:spcPts val="0"/>
              </a:spcAft>
              <a:buSzPts val="1400"/>
              <a:buChar char="●"/>
            </a:pPr>
            <a:r>
              <a:rPr lang="en" sz="1400"/>
              <a:t>Once an array is created it  has an associated length variable</a:t>
            </a:r>
            <a:endParaRPr sz="1400"/>
          </a:p>
          <a:p>
            <a:pPr indent="-317500" lvl="0" marL="457200" rtl="0" algn="l">
              <a:lnSpc>
                <a:spcPct val="85000"/>
              </a:lnSpc>
              <a:spcBef>
                <a:spcPts val="0"/>
              </a:spcBef>
              <a:spcAft>
                <a:spcPts val="0"/>
              </a:spcAft>
              <a:buSzPts val="1400"/>
              <a:buChar char="●"/>
            </a:pPr>
            <a:r>
              <a:rPr lang="en" sz="1400"/>
              <a:t>Attempting to access an element with an index outside the range of the array is a  out of bounds runtime error</a:t>
            </a:r>
            <a:endParaRPr sz="1400"/>
          </a:p>
          <a:p>
            <a:pPr indent="0" lvl="0" marL="0" rtl="0" algn="l">
              <a:lnSpc>
                <a:spcPct val="85000"/>
              </a:lnSpc>
              <a:spcBef>
                <a:spcPts val="1200"/>
              </a:spcBef>
              <a:spcAft>
                <a:spcPts val="1200"/>
              </a:spcAft>
              <a:buSzPts val="1530"/>
              <a:buNone/>
            </a:pPr>
            <a:r>
              <a:t/>
            </a:r>
            <a:endParaRPr sz="1400"/>
          </a:p>
        </p:txBody>
      </p:sp>
      <p:pic>
        <p:nvPicPr>
          <p:cNvPr id="395" name="Google Shape;395;p33"/>
          <p:cNvPicPr preferRelativeResize="0"/>
          <p:nvPr/>
        </p:nvPicPr>
        <p:blipFill rotWithShape="1">
          <a:blip r:embed="rId4">
            <a:alphaModFix/>
          </a:blip>
          <a:srcRect b="33336" l="15479" r="16237" t="36404"/>
          <a:stretch/>
        </p:blipFill>
        <p:spPr>
          <a:xfrm>
            <a:off x="561675" y="2800475"/>
            <a:ext cx="2985350" cy="770250"/>
          </a:xfrm>
          <a:prstGeom prst="rect">
            <a:avLst/>
          </a:prstGeom>
          <a:solidFill>
            <a:srgbClr val="D9EAD3"/>
          </a:solidFill>
          <a:ln cap="flat" cmpd="sng" w="9525">
            <a:solidFill>
              <a:schemeClr val="dk2"/>
            </a:solidFill>
            <a:prstDash val="solid"/>
            <a:round/>
            <a:headEnd len="sm" w="sm" type="none"/>
            <a:tailEnd len="sm" w="sm" type="none"/>
          </a:ln>
        </p:spPr>
      </p:pic>
      <p:sp>
        <p:nvSpPr>
          <p:cNvPr id="396" name="Google Shape;396;p33"/>
          <p:cNvSpPr txBox="1"/>
          <p:nvPr>
            <p:ph type="title"/>
          </p:nvPr>
        </p:nvSpPr>
        <p:spPr>
          <a:xfrm>
            <a:off x="311700" y="1236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Rules for Arrays</a:t>
            </a:r>
            <a:endParaRPr/>
          </a:p>
        </p:txBody>
      </p:sp>
      <p:pic>
        <p:nvPicPr>
          <p:cNvPr id="397" name="Google Shape;397;p33"/>
          <p:cNvPicPr preferRelativeResize="0"/>
          <p:nvPr/>
        </p:nvPicPr>
        <p:blipFill rotWithShape="1">
          <a:blip r:embed="rId5">
            <a:alphaModFix/>
          </a:blip>
          <a:srcRect b="0" l="0" r="0" t="0"/>
          <a:stretch/>
        </p:blipFill>
        <p:spPr>
          <a:xfrm>
            <a:off x="1020000" y="3018863"/>
            <a:ext cx="2095500" cy="295275"/>
          </a:xfrm>
          <a:prstGeom prst="rect">
            <a:avLst/>
          </a:prstGeom>
          <a:noFill/>
          <a:ln>
            <a:noFill/>
          </a:ln>
        </p:spPr>
      </p:pic>
      <p:pic>
        <p:nvPicPr>
          <p:cNvPr id="398" name="Google Shape;398;p33"/>
          <p:cNvPicPr preferRelativeResize="0"/>
          <p:nvPr/>
        </p:nvPicPr>
        <p:blipFill rotWithShape="1">
          <a:blip r:embed="rId6">
            <a:alphaModFix/>
          </a:blip>
          <a:srcRect b="16817" l="0" r="0" t="24312"/>
          <a:stretch/>
        </p:blipFill>
        <p:spPr>
          <a:xfrm>
            <a:off x="1528286" y="4574350"/>
            <a:ext cx="7316763" cy="361350"/>
          </a:xfrm>
          <a:prstGeom prst="rect">
            <a:avLst/>
          </a:prstGeom>
          <a:noFill/>
          <a:ln>
            <a:noFill/>
          </a:ln>
        </p:spPr>
      </p:pic>
      <p:pic>
        <p:nvPicPr>
          <p:cNvPr id="399" name="Google Shape;399;p33"/>
          <p:cNvPicPr preferRelativeResize="0"/>
          <p:nvPr/>
        </p:nvPicPr>
        <p:blipFill rotWithShape="1">
          <a:blip r:embed="rId7">
            <a:alphaModFix/>
          </a:blip>
          <a:srcRect b="19868" l="16757" r="20621" t="11619"/>
          <a:stretch/>
        </p:blipFill>
        <p:spPr>
          <a:xfrm>
            <a:off x="6720525" y="2494000"/>
            <a:ext cx="2296251" cy="1556375"/>
          </a:xfrm>
          <a:prstGeom prst="rect">
            <a:avLst/>
          </a:prstGeom>
          <a:noFill/>
          <a:ln>
            <a:noFill/>
          </a:ln>
        </p:spPr>
      </p:pic>
      <p:pic>
        <p:nvPicPr>
          <p:cNvPr id="400" name="Google Shape;400;p33"/>
          <p:cNvPicPr preferRelativeResize="0"/>
          <p:nvPr/>
        </p:nvPicPr>
        <p:blipFill rotWithShape="1">
          <a:blip r:embed="rId3">
            <a:alphaModFix/>
          </a:blip>
          <a:srcRect b="0" l="30862" r="0" t="0"/>
          <a:stretch/>
        </p:blipFill>
        <p:spPr>
          <a:xfrm>
            <a:off x="1528275" y="1204400"/>
            <a:ext cx="3478363" cy="634388"/>
          </a:xfrm>
          <a:prstGeom prst="rect">
            <a:avLst/>
          </a:prstGeom>
          <a:noFill/>
          <a:ln>
            <a:noFill/>
          </a:ln>
        </p:spPr>
      </p:pic>
      <p:pic>
        <p:nvPicPr>
          <p:cNvPr id="401" name="Google Shape;401;p33"/>
          <p:cNvPicPr preferRelativeResize="0"/>
          <p:nvPr/>
        </p:nvPicPr>
        <p:blipFill rotWithShape="1">
          <a:blip r:embed="rId8">
            <a:alphaModFix/>
          </a:blip>
          <a:srcRect b="58394" l="0" r="0" t="6447"/>
          <a:stretch/>
        </p:blipFill>
        <p:spPr>
          <a:xfrm>
            <a:off x="7295175" y="3033540"/>
            <a:ext cx="1658550" cy="505959"/>
          </a:xfrm>
          <a:prstGeom prst="rect">
            <a:avLst/>
          </a:prstGeom>
          <a:noFill/>
          <a:ln>
            <a:noFill/>
          </a:ln>
        </p:spPr>
      </p:pic>
      <p:sp>
        <p:nvSpPr>
          <p:cNvPr id="402" name="Google Shape;402;p33"/>
          <p:cNvSpPr/>
          <p:nvPr/>
        </p:nvSpPr>
        <p:spPr>
          <a:xfrm>
            <a:off x="3292725" y="2821375"/>
            <a:ext cx="4002600" cy="770400"/>
          </a:xfrm>
          <a:prstGeom prst="rightArrowCallout">
            <a:avLst>
              <a:gd fmla="val 25000" name="adj1"/>
              <a:gd fmla="val 25000" name="adj2"/>
              <a:gd fmla="val 25000" name="adj3"/>
              <a:gd fmla="val 89078" name="adj4"/>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Array reference variable numbers </a:t>
            </a:r>
            <a:r>
              <a:rPr lang="en">
                <a:solidFill>
                  <a:schemeClr val="dk1"/>
                </a:solidFill>
              </a:rPr>
              <a:t>on the stack</a:t>
            </a:r>
            <a:r>
              <a:rPr b="0" i="0" lang="en" sz="1400" u="none" cap="none" strike="noStrike">
                <a:solidFill>
                  <a:srgbClr val="000000"/>
                </a:solidFill>
                <a:latin typeface="Arial"/>
                <a:ea typeface="Arial"/>
                <a:cs typeface="Arial"/>
                <a:sym typeface="Arial"/>
              </a:rPr>
              <a:t> refers to where array is located in consecu</a:t>
            </a:r>
            <a:r>
              <a:rPr lang="en"/>
              <a:t>tive memory </a:t>
            </a:r>
            <a:r>
              <a:rPr b="0" i="0" lang="en" sz="1400" u="none" cap="none" strike="noStrike">
                <a:solidFill>
                  <a:srgbClr val="000000"/>
                </a:solidFill>
                <a:latin typeface="Arial"/>
                <a:ea typeface="Arial"/>
                <a:cs typeface="Arial"/>
                <a:sym typeface="Arial"/>
              </a:rPr>
              <a:t>on the heap</a:t>
            </a:r>
            <a:endParaRPr b="0" i="0" sz="1400" u="none" cap="none" strike="noStrike">
              <a:solidFill>
                <a:srgbClr val="000000"/>
              </a:solidFill>
              <a:latin typeface="Arial"/>
              <a:ea typeface="Arial"/>
              <a:cs typeface="Arial"/>
              <a:sym typeface="Arial"/>
            </a:endParaRPr>
          </a:p>
        </p:txBody>
      </p:sp>
      <p:sp>
        <p:nvSpPr>
          <p:cNvPr id="403" name="Google Shape;403;p33"/>
          <p:cNvSpPr/>
          <p:nvPr/>
        </p:nvSpPr>
        <p:spPr>
          <a:xfrm>
            <a:off x="5006625" y="1235250"/>
            <a:ext cx="3947100" cy="572700"/>
          </a:xfrm>
          <a:prstGeom prst="leftArrowCallout">
            <a:avLst>
              <a:gd fmla="val 25000" name="adj1"/>
              <a:gd fmla="val 25000" name="adj2"/>
              <a:gd fmla="val 16237" name="adj3"/>
              <a:gd fmla="val 90908"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numbers stack reference variable holds null since the array was not created </a:t>
            </a:r>
            <a:r>
              <a:rPr lang="en" sz="1300"/>
              <a:t>yet.</a:t>
            </a:r>
            <a:r>
              <a:rPr b="0" i="0" lang="en" sz="1300" u="none" cap="none" strike="noStrike">
                <a:solidFill>
                  <a:schemeClr val="dk1"/>
                </a:solidFill>
                <a:latin typeface="Arial"/>
                <a:ea typeface="Arial"/>
                <a:cs typeface="Arial"/>
                <a:sym typeface="Arial"/>
              </a:rPr>
              <a:t>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4"/>
          <p:cNvSpPr txBox="1"/>
          <p:nvPr>
            <p:ph type="title"/>
          </p:nvPr>
        </p:nvSpPr>
        <p:spPr>
          <a:xfrm>
            <a:off x="311700" y="2549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Create an Array in Method</a:t>
            </a:r>
            <a:endParaRPr/>
          </a:p>
        </p:txBody>
      </p:sp>
      <p:sp>
        <p:nvSpPr>
          <p:cNvPr id="409" name="Google Shape;409;p34"/>
          <p:cNvSpPr txBox="1"/>
          <p:nvPr>
            <p:ph idx="1" type="body"/>
          </p:nvPr>
        </p:nvSpPr>
        <p:spPr>
          <a:xfrm>
            <a:off x="311700" y="863550"/>
            <a:ext cx="8520600" cy="384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688"/>
              <a:buNone/>
            </a:pPr>
            <a:r>
              <a:rPr lang="en" sz="1300"/>
              <a:t>You learned how to return primitive data types from methods. You can also return reference variables hold array address on the heap from a methods.</a:t>
            </a:r>
            <a:endParaRPr sz="1300"/>
          </a:p>
          <a:p>
            <a:pPr indent="-311150" lvl="0" marL="457200" rtl="0" algn="l">
              <a:lnSpc>
                <a:spcPct val="115000"/>
              </a:lnSpc>
              <a:spcBef>
                <a:spcPts val="1200"/>
              </a:spcBef>
              <a:spcAft>
                <a:spcPts val="0"/>
              </a:spcAft>
              <a:buSzPts val="1300"/>
              <a:buChar char="●"/>
            </a:pPr>
            <a:r>
              <a:rPr lang="en" sz="1300"/>
              <a:t>The MEMORY allocation for the array is done within the method!</a:t>
            </a:r>
            <a:endParaRPr sz="1300"/>
          </a:p>
          <a:p>
            <a:pPr indent="-311150" lvl="0" marL="457200" rtl="0" algn="l">
              <a:lnSpc>
                <a:spcPct val="115000"/>
              </a:lnSpc>
              <a:spcBef>
                <a:spcPts val="0"/>
              </a:spcBef>
              <a:spcAft>
                <a:spcPts val="0"/>
              </a:spcAft>
              <a:buSzPts val="1300"/>
              <a:buChar char="●"/>
            </a:pPr>
            <a:r>
              <a:rPr lang="en" sz="1300"/>
              <a:t>When control returns to the main, numbersArray it returns the id of the memory on the heap where the array is stored </a:t>
            </a:r>
            <a:endParaRPr sz="1300"/>
          </a:p>
        </p:txBody>
      </p:sp>
      <p:pic>
        <p:nvPicPr>
          <p:cNvPr id="410" name="Google Shape;410;p34"/>
          <p:cNvPicPr preferRelativeResize="0"/>
          <p:nvPr/>
        </p:nvPicPr>
        <p:blipFill rotWithShape="1">
          <a:blip r:embed="rId3">
            <a:alphaModFix/>
          </a:blip>
          <a:srcRect b="38412" l="0" r="0" t="0"/>
          <a:stretch/>
        </p:blipFill>
        <p:spPr>
          <a:xfrm>
            <a:off x="436450" y="2313775"/>
            <a:ext cx="5779275" cy="2770825"/>
          </a:xfrm>
          <a:prstGeom prst="rect">
            <a:avLst/>
          </a:prstGeom>
          <a:noFill/>
          <a:ln>
            <a:noFill/>
          </a:ln>
        </p:spPr>
      </p:pic>
      <p:sp>
        <p:nvSpPr>
          <p:cNvPr id="411" name="Google Shape;411;p34"/>
          <p:cNvSpPr txBox="1"/>
          <p:nvPr/>
        </p:nvSpPr>
        <p:spPr>
          <a:xfrm>
            <a:off x="4145500" y="3765575"/>
            <a:ext cx="4782300" cy="4863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chemeClr val="dk2"/>
                </a:solidFill>
                <a:latin typeface="Arial"/>
                <a:ea typeface="Arial"/>
                <a:cs typeface="Arial"/>
                <a:sym typeface="Arial"/>
              </a:rPr>
              <a:t>Returns address where array is located on the heap</a:t>
            </a:r>
            <a:endParaRPr b="0" i="0" sz="1500" u="none" cap="none" strike="noStrike">
              <a:solidFill>
                <a:schemeClr val="dk2"/>
              </a:solidFill>
              <a:latin typeface="Arial"/>
              <a:ea typeface="Arial"/>
              <a:cs typeface="Arial"/>
              <a:sym typeface="Arial"/>
            </a:endParaRPr>
          </a:p>
        </p:txBody>
      </p:sp>
      <p:sp>
        <p:nvSpPr>
          <p:cNvPr id="412" name="Google Shape;412;p34"/>
          <p:cNvSpPr txBox="1"/>
          <p:nvPr/>
        </p:nvSpPr>
        <p:spPr>
          <a:xfrm>
            <a:off x="3951100" y="2120475"/>
            <a:ext cx="4976700" cy="4059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600" u="none" cap="none" strike="noStrike">
                <a:solidFill>
                  <a:schemeClr val="dk2"/>
                </a:solidFill>
                <a:latin typeface="Arial"/>
                <a:ea typeface="Arial"/>
                <a:cs typeface="Arial"/>
                <a:sym typeface="Arial"/>
              </a:rPr>
              <a:t>Assigns address where array is located on the heap.</a:t>
            </a:r>
            <a:endParaRPr b="0" i="0" sz="1600" u="none" cap="none" strike="noStrike">
              <a:solidFill>
                <a:schemeClr val="dk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5"/>
          <p:cNvSpPr txBox="1"/>
          <p:nvPr>
            <p:ph type="title"/>
          </p:nvPr>
        </p:nvSpPr>
        <p:spPr>
          <a:xfrm>
            <a:off x="311700" y="2549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Method Stack running Create Array</a:t>
            </a:r>
            <a:endParaRPr/>
          </a:p>
        </p:txBody>
      </p:sp>
      <p:sp>
        <p:nvSpPr>
          <p:cNvPr id="418" name="Google Shape;418;p35"/>
          <p:cNvSpPr txBox="1"/>
          <p:nvPr>
            <p:ph idx="1" type="body"/>
          </p:nvPr>
        </p:nvSpPr>
        <p:spPr>
          <a:xfrm>
            <a:off x="311700" y="863550"/>
            <a:ext cx="8520600" cy="38427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sz="1400"/>
              <a:t>Main calls createArray - a frame for createArray method is pushed onto stack </a:t>
            </a:r>
            <a:endParaRPr sz="1400"/>
          </a:p>
          <a:p>
            <a:pPr indent="-317500" lvl="0" marL="457200" rtl="0" algn="l">
              <a:lnSpc>
                <a:spcPct val="115000"/>
              </a:lnSpc>
              <a:spcBef>
                <a:spcPts val="0"/>
              </a:spcBef>
              <a:spcAft>
                <a:spcPts val="0"/>
              </a:spcAft>
              <a:buSzPts val="1400"/>
              <a:buChar char="●"/>
            </a:pPr>
            <a:r>
              <a:rPr lang="en" sz="1400"/>
              <a:t>Memory is allocated on the heap for newArray inside createArray method</a:t>
            </a:r>
            <a:endParaRPr sz="1400"/>
          </a:p>
          <a:p>
            <a:pPr indent="-317500" lvl="1" marL="914400" rtl="0" algn="l">
              <a:lnSpc>
                <a:spcPct val="115000"/>
              </a:lnSpc>
              <a:spcBef>
                <a:spcPts val="0"/>
              </a:spcBef>
              <a:spcAft>
                <a:spcPts val="0"/>
              </a:spcAft>
              <a:buSzPts val="1400"/>
              <a:buChar char="o"/>
            </a:pPr>
            <a:r>
              <a:rPr lang="en"/>
              <a:t>newArray is a reference to that memory</a:t>
            </a:r>
            <a:endParaRPr/>
          </a:p>
          <a:p>
            <a:pPr indent="-317500" lvl="1" marL="914400" rtl="0" algn="l">
              <a:lnSpc>
                <a:spcPct val="115000"/>
              </a:lnSpc>
              <a:spcBef>
                <a:spcPts val="0"/>
              </a:spcBef>
              <a:spcAft>
                <a:spcPts val="0"/>
              </a:spcAft>
              <a:buSzPts val="1400"/>
              <a:buChar char="o"/>
            </a:pPr>
            <a:r>
              <a:rPr lang="en"/>
              <a:t>newArray reference is returned from the method, that is, an address to array is returned</a:t>
            </a:r>
            <a:endParaRPr/>
          </a:p>
        </p:txBody>
      </p:sp>
      <p:pic>
        <p:nvPicPr>
          <p:cNvPr id="419" name="Google Shape;419;p35"/>
          <p:cNvPicPr preferRelativeResize="0"/>
          <p:nvPr/>
        </p:nvPicPr>
        <p:blipFill rotWithShape="1">
          <a:blip r:embed="rId3">
            <a:alphaModFix/>
          </a:blip>
          <a:srcRect b="0" l="0" r="0" t="0"/>
          <a:stretch/>
        </p:blipFill>
        <p:spPr>
          <a:xfrm>
            <a:off x="509813" y="2251188"/>
            <a:ext cx="3971925" cy="1971675"/>
          </a:xfrm>
          <a:prstGeom prst="rect">
            <a:avLst/>
          </a:prstGeom>
          <a:noFill/>
          <a:ln>
            <a:noFill/>
          </a:ln>
        </p:spPr>
      </p:pic>
      <p:pic>
        <p:nvPicPr>
          <p:cNvPr id="420" name="Google Shape;420;p35"/>
          <p:cNvPicPr preferRelativeResize="0"/>
          <p:nvPr/>
        </p:nvPicPr>
        <p:blipFill rotWithShape="1">
          <a:blip r:embed="rId4">
            <a:alphaModFix/>
          </a:blip>
          <a:srcRect b="38412" l="0" r="37865" t="0"/>
          <a:stretch/>
        </p:blipFill>
        <p:spPr>
          <a:xfrm>
            <a:off x="5173200" y="2130750"/>
            <a:ext cx="3591051" cy="2770825"/>
          </a:xfrm>
          <a:prstGeom prst="rect">
            <a:avLst/>
          </a:prstGeom>
          <a:noFill/>
          <a:ln>
            <a:noFill/>
          </a:ln>
        </p:spPr>
      </p:pic>
      <p:sp>
        <p:nvSpPr>
          <p:cNvPr id="421" name="Google Shape;421;p35"/>
          <p:cNvSpPr/>
          <p:nvPr/>
        </p:nvSpPr>
        <p:spPr>
          <a:xfrm>
            <a:off x="2421500" y="3257125"/>
            <a:ext cx="1158000" cy="688500"/>
          </a:xfrm>
          <a:prstGeom prst="leftUpArrow">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5"/>
          <p:cNvSpPr/>
          <p:nvPr/>
        </p:nvSpPr>
        <p:spPr>
          <a:xfrm rot="-5400000">
            <a:off x="3715350" y="3169001"/>
            <a:ext cx="2107500" cy="572700"/>
          </a:xfrm>
          <a:prstGeom prst="curvedDownArrow">
            <a:avLst>
              <a:gd fmla="val 25000" name="adj1"/>
              <a:gd fmla="val 50000" name="adj2"/>
              <a:gd fmla="val 25000" name="adj3"/>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6"/>
          <p:cNvSpPr txBox="1"/>
          <p:nvPr>
            <p:ph type="title"/>
          </p:nvPr>
        </p:nvSpPr>
        <p:spPr>
          <a:xfrm>
            <a:off x="311700" y="2549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Popped off the stack and back in main</a:t>
            </a:r>
            <a:endParaRPr/>
          </a:p>
        </p:txBody>
      </p:sp>
      <p:sp>
        <p:nvSpPr>
          <p:cNvPr id="428" name="Google Shape;428;p36"/>
          <p:cNvSpPr txBox="1"/>
          <p:nvPr>
            <p:ph idx="1" type="body"/>
          </p:nvPr>
        </p:nvSpPr>
        <p:spPr>
          <a:xfrm>
            <a:off x="311700" y="863550"/>
            <a:ext cx="8520600" cy="384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Stack frame for createArray is popped off the stack</a:t>
            </a:r>
            <a:endParaRPr/>
          </a:p>
          <a:p>
            <a:pPr indent="-342900" lvl="0" marL="457200" rtl="0" algn="l">
              <a:lnSpc>
                <a:spcPct val="115000"/>
              </a:lnSpc>
              <a:spcBef>
                <a:spcPts val="0"/>
              </a:spcBef>
              <a:spcAft>
                <a:spcPts val="0"/>
              </a:spcAft>
              <a:buSzPts val="1800"/>
              <a:buChar char="●"/>
            </a:pPr>
            <a:r>
              <a:rPr lang="en"/>
              <a:t>newArray variable holding address no longer exists on the createArray stack</a:t>
            </a:r>
            <a:endParaRPr/>
          </a:p>
          <a:p>
            <a:pPr indent="-342900" lvl="0" marL="457200" rtl="0" algn="l">
              <a:lnSpc>
                <a:spcPct val="115000"/>
              </a:lnSpc>
              <a:spcBef>
                <a:spcPts val="0"/>
              </a:spcBef>
              <a:spcAft>
                <a:spcPts val="0"/>
              </a:spcAft>
              <a:buSzPts val="1800"/>
              <a:buChar char="●"/>
            </a:pPr>
            <a:r>
              <a:rPr lang="en"/>
              <a:t>But the memory on the heap it was pointing to is now pointed to by numbersArray </a:t>
            </a:r>
            <a:endParaRPr/>
          </a:p>
        </p:txBody>
      </p:sp>
      <p:pic>
        <p:nvPicPr>
          <p:cNvPr id="429" name="Google Shape;429;p36"/>
          <p:cNvPicPr preferRelativeResize="0"/>
          <p:nvPr/>
        </p:nvPicPr>
        <p:blipFill rotWithShape="1">
          <a:blip r:embed="rId3">
            <a:alphaModFix/>
          </a:blip>
          <a:srcRect b="0" l="0" r="0" t="0"/>
          <a:stretch/>
        </p:blipFill>
        <p:spPr>
          <a:xfrm>
            <a:off x="441050" y="2571750"/>
            <a:ext cx="4465600" cy="1198600"/>
          </a:xfrm>
          <a:prstGeom prst="rect">
            <a:avLst/>
          </a:prstGeom>
          <a:noFill/>
          <a:ln>
            <a:noFill/>
          </a:ln>
        </p:spPr>
      </p:pic>
      <p:pic>
        <p:nvPicPr>
          <p:cNvPr id="430" name="Google Shape;430;p36"/>
          <p:cNvPicPr preferRelativeResize="0"/>
          <p:nvPr/>
        </p:nvPicPr>
        <p:blipFill rotWithShape="1">
          <a:blip r:embed="rId4">
            <a:alphaModFix/>
          </a:blip>
          <a:srcRect b="38412" l="0" r="37865" t="0"/>
          <a:stretch/>
        </p:blipFill>
        <p:spPr>
          <a:xfrm>
            <a:off x="5398800" y="2096925"/>
            <a:ext cx="3591051" cy="2770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7"/>
          <p:cNvSpPr txBox="1"/>
          <p:nvPr>
            <p:ph type="title"/>
          </p:nvPr>
        </p:nvSpPr>
        <p:spPr>
          <a:xfrm>
            <a:off x="195000" y="31200"/>
            <a:ext cx="2880900" cy="572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
              <a:t>Pair Program</a:t>
            </a:r>
            <a:endParaRPr/>
          </a:p>
        </p:txBody>
      </p:sp>
      <p:sp>
        <p:nvSpPr>
          <p:cNvPr id="436" name="Google Shape;436;p37"/>
          <p:cNvSpPr txBox="1"/>
          <p:nvPr/>
        </p:nvSpPr>
        <p:spPr>
          <a:xfrm>
            <a:off x="3429725" y="109050"/>
            <a:ext cx="5639100" cy="4925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exend"/>
                <a:ea typeface="Lexend"/>
                <a:cs typeface="Lexend"/>
                <a:sym typeface="Lexend"/>
              </a:rPr>
              <a:t>public class AnalyzeGrades {</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public static void main(String[] args) {</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java.util.Scanner input = new java.util.Scanner(System.in);</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System.out.print("Enter the number of items: ");</a:t>
            </a:r>
            <a:endParaRPr sz="1100">
              <a:latin typeface="Lexend"/>
              <a:ea typeface="Lexend"/>
              <a:cs typeface="Lexend"/>
              <a:sym typeface="Lexend"/>
            </a:endParaRPr>
          </a:p>
          <a:p>
            <a:pPr indent="0" lvl="0" marL="0" rtl="0" algn="l">
              <a:spcBef>
                <a:spcPts val="0"/>
              </a:spcBef>
              <a:spcAft>
                <a:spcPts val="0"/>
              </a:spcAft>
              <a:buNone/>
            </a:pPr>
            <a:r>
              <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double[] grades = {10, 7, 8}; // array of  grades</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double sumGrades = 0; </a:t>
            </a:r>
            <a:endParaRPr sz="1100">
              <a:latin typeface="Lexend"/>
              <a:ea typeface="Lexend"/>
              <a:cs typeface="Lexend"/>
              <a:sym typeface="Lexend"/>
            </a:endParaRPr>
          </a:p>
          <a:p>
            <a:pPr indent="0" lvl="0" marL="0" rtl="0" algn="l">
              <a:spcBef>
                <a:spcPts val="0"/>
              </a:spcBef>
              <a:spcAft>
                <a:spcPts val="0"/>
              </a:spcAft>
              <a:buNone/>
            </a:pPr>
            <a:r>
              <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System.out.print("Enter the numbers: ");</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for (int i = 0; i&lt; grades.length; i++) </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sumGrades += grades[i];</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double average = sumGrades / grades.length;</a:t>
            </a:r>
            <a:endParaRPr sz="1100">
              <a:latin typeface="Lexend"/>
              <a:ea typeface="Lexend"/>
              <a:cs typeface="Lexend"/>
              <a:sym typeface="Lexend"/>
            </a:endParaRPr>
          </a:p>
          <a:p>
            <a:pPr indent="0" lvl="0" marL="0" rtl="0" algn="l">
              <a:spcBef>
                <a:spcPts val="0"/>
              </a:spcBef>
              <a:spcAft>
                <a:spcPts val="0"/>
              </a:spcAft>
              <a:buNone/>
            </a:pPr>
            <a:r>
              <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int countAboveAverage = 0; // The numbers of elements above average</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for (int i = 0; i &lt; grades.length; i++)</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if (grades[i] &gt; average) // Count if number[i] &gt; average</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countAboveAverage++;</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System.out.println("Average is " + average);</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System.out.println("Number of elements above the average is "</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 countAboveAverage);</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 end of main method</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 end of driver class</a:t>
            </a:r>
            <a:endParaRPr sz="1100">
              <a:latin typeface="Lexend"/>
              <a:ea typeface="Lexend"/>
              <a:cs typeface="Lexend"/>
              <a:sym typeface="Lexend"/>
            </a:endParaRPr>
          </a:p>
        </p:txBody>
      </p:sp>
      <p:sp>
        <p:nvSpPr>
          <p:cNvPr id="437" name="Google Shape;437;p37"/>
          <p:cNvSpPr txBox="1"/>
          <p:nvPr/>
        </p:nvSpPr>
        <p:spPr>
          <a:xfrm>
            <a:off x="57525" y="504450"/>
            <a:ext cx="3372000" cy="42051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exend"/>
                <a:ea typeface="Lexend"/>
                <a:cs typeface="Lexend"/>
                <a:sym typeface="Lexend"/>
              </a:rPr>
              <a:t>Copy code from the left text box into </a:t>
            </a:r>
            <a:r>
              <a:rPr lang="en" sz="1200" u="sng">
                <a:solidFill>
                  <a:schemeClr val="hlink"/>
                </a:solidFill>
                <a:latin typeface="Lexend"/>
                <a:ea typeface="Lexend"/>
                <a:cs typeface="Lexend"/>
                <a:sym typeface="Lexend"/>
                <a:hlinkClick r:id="rId3"/>
              </a:rPr>
              <a:t>Visualize Code</a:t>
            </a:r>
            <a:r>
              <a:rPr lang="en" sz="1200">
                <a:solidFill>
                  <a:schemeClr val="dk1"/>
                </a:solidFill>
                <a:latin typeface="Lexend"/>
                <a:ea typeface="Lexend"/>
                <a:cs typeface="Lexend"/>
                <a:sym typeface="Lexend"/>
              </a:rPr>
              <a:t> </a:t>
            </a:r>
            <a:r>
              <a:rPr lang="en" sz="1200">
                <a:latin typeface="Lexend"/>
                <a:ea typeface="Lexend"/>
                <a:cs typeface="Lexend"/>
                <a:sym typeface="Lexend"/>
              </a:rPr>
              <a:t> </a:t>
            </a:r>
            <a:endParaRPr sz="1200">
              <a:latin typeface="Lexend"/>
              <a:ea typeface="Lexend"/>
              <a:cs typeface="Lexend"/>
              <a:sym typeface="Lexend"/>
            </a:endParaRPr>
          </a:p>
          <a:p>
            <a:pPr indent="0" lvl="0" marL="0" rtl="0" algn="l">
              <a:lnSpc>
                <a:spcPct val="115000"/>
              </a:lnSpc>
              <a:spcBef>
                <a:spcPts val="1200"/>
              </a:spcBef>
              <a:spcAft>
                <a:spcPts val="0"/>
              </a:spcAft>
              <a:buNone/>
            </a:pPr>
            <a:r>
              <a:rPr lang="en" sz="1200">
                <a:solidFill>
                  <a:schemeClr val="dk1"/>
                </a:solidFill>
                <a:latin typeface="Lexend"/>
                <a:ea typeface="Lexend"/>
                <a:cs typeface="Lexend"/>
                <a:sym typeface="Lexend"/>
              </a:rPr>
              <a:t>S</a:t>
            </a:r>
            <a:r>
              <a:rPr lang="en" sz="1200">
                <a:solidFill>
                  <a:schemeClr val="dk1"/>
                </a:solidFill>
                <a:latin typeface="Lexend"/>
                <a:ea typeface="Lexend"/>
                <a:cs typeface="Lexend"/>
                <a:sym typeface="Lexend"/>
              </a:rPr>
              <a:t>tep through visualizer and discuss what is on stack and heap</a:t>
            </a:r>
            <a:endParaRPr sz="1200">
              <a:solidFill>
                <a:schemeClr val="dk1"/>
              </a:solidFill>
              <a:latin typeface="Lexend"/>
              <a:ea typeface="Lexend"/>
              <a:cs typeface="Lexend"/>
              <a:sym typeface="Lexend"/>
            </a:endParaRPr>
          </a:p>
          <a:p>
            <a:pPr indent="0" lvl="0" marL="0" rtl="0" algn="l">
              <a:lnSpc>
                <a:spcPct val="115000"/>
              </a:lnSpc>
              <a:spcBef>
                <a:spcPts val="1200"/>
              </a:spcBef>
              <a:spcAft>
                <a:spcPts val="0"/>
              </a:spcAft>
              <a:buNone/>
            </a:pPr>
            <a:r>
              <a:t/>
            </a:r>
            <a:endParaRPr sz="1200">
              <a:solidFill>
                <a:schemeClr val="dk1"/>
              </a:solidFill>
              <a:latin typeface="Lexend"/>
              <a:ea typeface="Lexend"/>
              <a:cs typeface="Lexend"/>
              <a:sym typeface="Lexend"/>
            </a:endParaRPr>
          </a:p>
          <a:p>
            <a:pPr indent="0" lvl="0" marL="0" rtl="0" algn="l">
              <a:lnSpc>
                <a:spcPct val="115000"/>
              </a:lnSpc>
              <a:spcBef>
                <a:spcPts val="0"/>
              </a:spcBef>
              <a:spcAft>
                <a:spcPts val="0"/>
              </a:spcAft>
              <a:buNone/>
            </a:pPr>
            <a:r>
              <a:rPr lang="en" sz="1200">
                <a:solidFill>
                  <a:schemeClr val="dk1"/>
                </a:solidFill>
                <a:latin typeface="Lexend"/>
                <a:ea typeface="Lexend"/>
                <a:cs typeface="Lexend"/>
                <a:sym typeface="Lexend"/>
              </a:rPr>
              <a:t>Take Turns Editing Code.</a:t>
            </a:r>
            <a:endParaRPr sz="1200">
              <a:solidFill>
                <a:schemeClr val="dk1"/>
              </a:solidFill>
              <a:latin typeface="Lexend"/>
              <a:ea typeface="Lexend"/>
              <a:cs typeface="Lexend"/>
              <a:sym typeface="Lexend"/>
            </a:endParaRPr>
          </a:p>
          <a:p>
            <a:pPr indent="0" lvl="0" marL="0" rtl="0" algn="l">
              <a:lnSpc>
                <a:spcPct val="115000"/>
              </a:lnSpc>
              <a:spcBef>
                <a:spcPts val="0"/>
              </a:spcBef>
              <a:spcAft>
                <a:spcPts val="0"/>
              </a:spcAft>
              <a:buNone/>
            </a:pPr>
            <a:r>
              <a:rPr b="1" lang="en" sz="1200">
                <a:solidFill>
                  <a:schemeClr val="dk1"/>
                </a:solidFill>
                <a:latin typeface="Lexend"/>
                <a:ea typeface="Lexend"/>
                <a:cs typeface="Lexend"/>
                <a:sym typeface="Lexend"/>
              </a:rPr>
              <a:t>P1 </a:t>
            </a:r>
            <a:r>
              <a:rPr lang="en" sz="1200">
                <a:solidFill>
                  <a:schemeClr val="dk1"/>
                </a:solidFill>
                <a:latin typeface="Lexend"/>
                <a:ea typeface="Lexend"/>
                <a:cs typeface="Lexend"/>
                <a:sym typeface="Lexend"/>
              </a:rPr>
              <a:t>Create a method that will return the sum of the grades in the array that is passed from main. </a:t>
            </a:r>
            <a:endParaRPr sz="1200">
              <a:solidFill>
                <a:schemeClr val="dk1"/>
              </a:solidFill>
              <a:latin typeface="Lexend"/>
              <a:ea typeface="Lexend"/>
              <a:cs typeface="Lexend"/>
              <a:sym typeface="Lexend"/>
            </a:endParaRPr>
          </a:p>
          <a:p>
            <a:pPr indent="0" lvl="0" marL="0" rtl="0" algn="l">
              <a:lnSpc>
                <a:spcPct val="115000"/>
              </a:lnSpc>
              <a:spcBef>
                <a:spcPts val="0"/>
              </a:spcBef>
              <a:spcAft>
                <a:spcPts val="0"/>
              </a:spcAft>
              <a:buNone/>
            </a:pPr>
            <a:r>
              <a:rPr b="1" lang="en" sz="1200">
                <a:solidFill>
                  <a:schemeClr val="dk1"/>
                </a:solidFill>
                <a:latin typeface="Lexend"/>
                <a:ea typeface="Lexend"/>
                <a:cs typeface="Lexend"/>
                <a:sym typeface="Lexend"/>
              </a:rPr>
              <a:t>P1</a:t>
            </a:r>
            <a:r>
              <a:rPr lang="en" sz="1200">
                <a:solidFill>
                  <a:schemeClr val="dk1"/>
                </a:solidFill>
                <a:latin typeface="Lexend"/>
                <a:ea typeface="Lexend"/>
                <a:cs typeface="Lexend"/>
                <a:sym typeface="Lexend"/>
              </a:rPr>
              <a:t> After running update the grades array to {7, 8, 0, 0} and test</a:t>
            </a:r>
            <a:endParaRPr sz="1200">
              <a:solidFill>
                <a:schemeClr val="dk1"/>
              </a:solidFill>
              <a:latin typeface="Lexend"/>
              <a:ea typeface="Lexend"/>
              <a:cs typeface="Lexend"/>
              <a:sym typeface="Lexend"/>
            </a:endParaRPr>
          </a:p>
          <a:p>
            <a:pPr indent="0" lvl="0" marL="0" rtl="0" algn="l">
              <a:lnSpc>
                <a:spcPct val="115000"/>
              </a:lnSpc>
              <a:spcBef>
                <a:spcPts val="0"/>
              </a:spcBef>
              <a:spcAft>
                <a:spcPts val="0"/>
              </a:spcAft>
              <a:buNone/>
            </a:pPr>
            <a:r>
              <a:t/>
            </a:r>
            <a:endParaRPr sz="1200">
              <a:solidFill>
                <a:schemeClr val="dk1"/>
              </a:solidFill>
              <a:latin typeface="Lexend"/>
              <a:ea typeface="Lexend"/>
              <a:cs typeface="Lexend"/>
              <a:sym typeface="Lexend"/>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Lexend"/>
                <a:ea typeface="Lexend"/>
                <a:cs typeface="Lexend"/>
                <a:sym typeface="Lexend"/>
              </a:rPr>
              <a:t>P2</a:t>
            </a:r>
            <a:r>
              <a:rPr lang="en" sz="1200">
                <a:solidFill>
                  <a:schemeClr val="dk1"/>
                </a:solidFill>
                <a:latin typeface="Lexend"/>
                <a:ea typeface="Lexend"/>
                <a:cs typeface="Lexend"/>
                <a:sym typeface="Lexend"/>
              </a:rPr>
              <a:t> Create a method that will return how many grades above average after passing the array and average to the method</a:t>
            </a:r>
            <a:endParaRPr sz="1200">
              <a:solidFill>
                <a:schemeClr val="dk1"/>
              </a:solidFill>
              <a:latin typeface="Lexend"/>
              <a:ea typeface="Lexend"/>
              <a:cs typeface="Lexend"/>
              <a:sym typeface="Lexend"/>
            </a:endParaRPr>
          </a:p>
          <a:p>
            <a:pPr indent="0" lvl="0" marL="0" rtl="0" algn="l">
              <a:spcBef>
                <a:spcPts val="0"/>
              </a:spcBef>
              <a:spcAft>
                <a:spcPts val="0"/>
              </a:spcAft>
              <a:buNone/>
            </a:pPr>
            <a:r>
              <a:t/>
            </a:r>
            <a:endParaRPr sz="1200">
              <a:solidFill>
                <a:schemeClr val="dk1"/>
              </a:solidFill>
              <a:latin typeface="Lexend"/>
              <a:ea typeface="Lexend"/>
              <a:cs typeface="Lexend"/>
              <a:sym typeface="Lexend"/>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Lexend"/>
                <a:ea typeface="Lexend"/>
                <a:cs typeface="Lexend"/>
                <a:sym typeface="Lexend"/>
              </a:rPr>
              <a:t>P1</a:t>
            </a:r>
            <a:r>
              <a:rPr lang="en" sz="1200">
                <a:solidFill>
                  <a:schemeClr val="dk1"/>
                </a:solidFill>
                <a:latin typeface="Lexend"/>
                <a:ea typeface="Lexend"/>
                <a:cs typeface="Lexend"/>
                <a:sym typeface="Lexend"/>
              </a:rPr>
              <a:t> After running update the grades array to  test different scenarios</a:t>
            </a:r>
            <a:endParaRPr sz="1200">
              <a:solidFill>
                <a:schemeClr val="dk1"/>
              </a:solidFill>
              <a:latin typeface="Lexend"/>
              <a:ea typeface="Lexend"/>
              <a:cs typeface="Lexend"/>
              <a:sym typeface="Lexend"/>
            </a:endParaRPr>
          </a:p>
        </p:txBody>
      </p:sp>
      <p:pic>
        <p:nvPicPr>
          <p:cNvPr id="438" name="Google Shape;438;p37"/>
          <p:cNvPicPr preferRelativeResize="0"/>
          <p:nvPr/>
        </p:nvPicPr>
        <p:blipFill rotWithShape="1">
          <a:blip r:embed="rId4">
            <a:alphaModFix/>
          </a:blip>
          <a:srcRect b="0" l="0" r="0" t="0"/>
          <a:stretch/>
        </p:blipFill>
        <p:spPr>
          <a:xfrm>
            <a:off x="8333050" y="295525"/>
            <a:ext cx="607125" cy="996699"/>
          </a:xfrm>
          <a:prstGeom prst="rect">
            <a:avLst/>
          </a:prstGeom>
          <a:noFill/>
          <a:ln>
            <a:noFill/>
          </a:ln>
        </p:spPr>
      </p:pic>
      <p:sp>
        <p:nvSpPr>
          <p:cNvPr id="439" name="Google Shape;439;p37"/>
          <p:cNvSpPr/>
          <p:nvPr/>
        </p:nvSpPr>
        <p:spPr>
          <a:xfrm>
            <a:off x="6672175" y="1407000"/>
            <a:ext cx="2471700" cy="1075200"/>
          </a:xfrm>
          <a:prstGeom prst="cloudCallout">
            <a:avLst>
              <a:gd fmla="val 4665" name="adj1"/>
              <a:gd fmla="val -119159"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Lexend"/>
                <a:ea typeface="Lexend"/>
                <a:cs typeface="Lexend"/>
                <a:sym typeface="Lexend"/>
              </a:rPr>
              <a:t>Methods, arrays, pass by value, pass by reference</a:t>
            </a:r>
            <a:endParaRPr sz="1300">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1"/>
          <p:cNvSpPr txBox="1"/>
          <p:nvPr>
            <p:ph type="title"/>
          </p:nvPr>
        </p:nvSpPr>
        <p:spPr>
          <a:xfrm>
            <a:off x="311700" y="254900"/>
            <a:ext cx="8520600" cy="572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
              <a:t>chars, Strings, 1D arrays</a:t>
            </a:r>
            <a:endParaRPr/>
          </a:p>
        </p:txBody>
      </p:sp>
      <p:sp>
        <p:nvSpPr>
          <p:cNvPr id="72" name="Google Shape;72;p11"/>
          <p:cNvSpPr txBox="1"/>
          <p:nvPr>
            <p:ph idx="1" type="body"/>
          </p:nvPr>
        </p:nvSpPr>
        <p:spPr>
          <a:xfrm>
            <a:off x="142650" y="736350"/>
            <a:ext cx="8858700" cy="3670800"/>
          </a:xfrm>
          <a:prstGeom prst="rect">
            <a:avLst/>
          </a:prstGeom>
          <a:solidFill>
            <a:srgbClr val="D9D2E9"/>
          </a:solidFill>
        </p:spPr>
        <p:txBody>
          <a:bodyPr anchorCtr="0" anchor="t" bIns="45700" lIns="91425" spcFirstLastPara="1" rIns="91425" wrap="square" tIns="45700">
            <a:normAutofit/>
          </a:bodyPr>
          <a:lstStyle/>
          <a:p>
            <a:pPr indent="-317500" lvl="0" marL="457200" rtl="0" algn="l">
              <a:spcBef>
                <a:spcPts val="640"/>
              </a:spcBef>
              <a:spcAft>
                <a:spcPts val="0"/>
              </a:spcAft>
              <a:buSzPts val="1400"/>
              <a:buAutoNum type="arabicPeriod"/>
            </a:pPr>
            <a:r>
              <a:rPr lang="en" sz="1400"/>
              <a:t>Put your name on paper </a:t>
            </a:r>
            <a:endParaRPr sz="1400"/>
          </a:p>
          <a:p>
            <a:pPr indent="-317500" lvl="0" marL="457200" rtl="0" algn="l">
              <a:spcBef>
                <a:spcPts val="0"/>
              </a:spcBef>
              <a:spcAft>
                <a:spcPts val="0"/>
              </a:spcAft>
              <a:buSzPts val="1400"/>
              <a:buChar char="•"/>
            </a:pPr>
            <a:r>
              <a:rPr lang="en" sz="1400"/>
              <a:t>One person will do chars and Strings</a:t>
            </a:r>
            <a:endParaRPr sz="1400"/>
          </a:p>
          <a:p>
            <a:pPr indent="-317500" lvl="0" marL="457200" rtl="0" algn="l">
              <a:spcBef>
                <a:spcPts val="0"/>
              </a:spcBef>
              <a:spcAft>
                <a:spcPts val="0"/>
              </a:spcAft>
              <a:buSzPts val="1400"/>
              <a:buChar char="•"/>
            </a:pPr>
            <a:r>
              <a:rPr lang="en" sz="1400"/>
              <a:t>Another person will do 1D arrays</a:t>
            </a:r>
            <a:endParaRPr sz="1400"/>
          </a:p>
          <a:p>
            <a:pPr indent="0" lvl="0" marL="0" rtl="0" algn="l">
              <a:spcBef>
                <a:spcPts val="640"/>
              </a:spcBef>
              <a:spcAft>
                <a:spcPts val="0"/>
              </a:spcAft>
              <a:buNone/>
            </a:pPr>
            <a:r>
              <a:rPr lang="en" sz="1400"/>
              <a:t>2</a:t>
            </a:r>
            <a:r>
              <a:rPr lang="en" sz="1400"/>
              <a:t>. </a:t>
            </a:r>
            <a:r>
              <a:rPr lang="en" sz="1400"/>
              <a:t>Individually write down  </a:t>
            </a:r>
            <a:endParaRPr sz="1400"/>
          </a:p>
          <a:p>
            <a:pPr indent="-317500" lvl="1" marL="914400" rtl="0" algn="l">
              <a:spcBef>
                <a:spcPts val="560"/>
              </a:spcBef>
              <a:spcAft>
                <a:spcPts val="0"/>
              </a:spcAft>
              <a:buSzPts val="1400"/>
              <a:buAutoNum type="alphaLcPeriod"/>
            </a:pPr>
            <a:r>
              <a:rPr lang="en" sz="1400"/>
              <a:t>words to describe and code samples </a:t>
            </a:r>
            <a:endParaRPr sz="1400"/>
          </a:p>
          <a:p>
            <a:pPr indent="-317500" lvl="1" marL="914400" rtl="0" algn="l">
              <a:spcBef>
                <a:spcPts val="0"/>
              </a:spcBef>
              <a:spcAft>
                <a:spcPts val="0"/>
              </a:spcAft>
              <a:buSzPts val="1400"/>
              <a:buAutoNum type="alphaLcPeriod"/>
            </a:pPr>
            <a:r>
              <a:rPr lang="en" sz="1400"/>
              <a:t>Visuals to represent and how stored in memory</a:t>
            </a:r>
            <a:endParaRPr sz="1400"/>
          </a:p>
          <a:p>
            <a:pPr indent="0" lvl="0" marL="0" rtl="0" algn="l">
              <a:spcBef>
                <a:spcPts val="640"/>
              </a:spcBef>
              <a:spcAft>
                <a:spcPts val="0"/>
              </a:spcAft>
              <a:buNone/>
            </a:pPr>
            <a:r>
              <a:rPr lang="en" sz="1400"/>
              <a:t>3</a:t>
            </a:r>
            <a:r>
              <a:rPr lang="en" sz="1400"/>
              <a:t>. </a:t>
            </a:r>
            <a:r>
              <a:rPr lang="en" sz="1400"/>
              <a:t>Individually write the output for the nested for loop code</a:t>
            </a:r>
            <a:endParaRPr sz="1400"/>
          </a:p>
          <a:p>
            <a:pPr indent="0" lvl="0" marL="0" rtl="0" algn="l">
              <a:spcBef>
                <a:spcPts val="640"/>
              </a:spcBef>
              <a:spcAft>
                <a:spcPts val="0"/>
              </a:spcAft>
              <a:buNone/>
            </a:pPr>
            <a:r>
              <a:t/>
            </a:r>
            <a:endParaRPr sz="1400"/>
          </a:p>
          <a:p>
            <a:pPr indent="0" lvl="0" marL="0" rtl="0" algn="l">
              <a:spcBef>
                <a:spcPts val="640"/>
              </a:spcBef>
              <a:spcAft>
                <a:spcPts val="0"/>
              </a:spcAft>
              <a:buNone/>
            </a:pPr>
            <a:r>
              <a:rPr lang="en" sz="1400"/>
              <a:t>Discuss </a:t>
            </a:r>
            <a:endParaRPr sz="1400"/>
          </a:p>
          <a:p>
            <a:pPr indent="-317500" lvl="0" marL="457200" rtl="0" algn="l">
              <a:spcBef>
                <a:spcPts val="640"/>
              </a:spcBef>
              <a:spcAft>
                <a:spcPts val="0"/>
              </a:spcAft>
              <a:buSzPts val="1400"/>
              <a:buChar char="•"/>
            </a:pPr>
            <a:r>
              <a:rPr lang="en" sz="1400"/>
              <a:t>chars, Strings and 1D arrays</a:t>
            </a:r>
            <a:endParaRPr sz="1400"/>
          </a:p>
          <a:p>
            <a:pPr indent="-317500" lvl="0" marL="457200" rtl="0" algn="l">
              <a:spcBef>
                <a:spcPts val="0"/>
              </a:spcBef>
              <a:spcAft>
                <a:spcPts val="0"/>
              </a:spcAft>
              <a:buSzPts val="1400"/>
              <a:buChar char="•"/>
            </a:pPr>
            <a:r>
              <a:rPr lang="en" sz="1400"/>
              <a:t>Compare output and describe what was created in the nested for loop</a:t>
            </a:r>
            <a:endParaRPr sz="1400"/>
          </a:p>
          <a:p>
            <a:pPr indent="0" lvl="0" marL="0" rtl="0" algn="l">
              <a:spcBef>
                <a:spcPts val="640"/>
              </a:spcBef>
              <a:spcAft>
                <a:spcPts val="0"/>
              </a:spcAft>
              <a:buNone/>
            </a:pPr>
            <a:r>
              <a:t/>
            </a:r>
            <a:endParaRPr sz="1400"/>
          </a:p>
        </p:txBody>
      </p:sp>
      <p:pic>
        <p:nvPicPr>
          <p:cNvPr id="73" name="Google Shape;73;p11"/>
          <p:cNvPicPr preferRelativeResize="0"/>
          <p:nvPr/>
        </p:nvPicPr>
        <p:blipFill rotWithShape="1">
          <a:blip r:embed="rId3">
            <a:alphaModFix/>
          </a:blip>
          <a:srcRect b="0" l="0" r="4397" t="47676"/>
          <a:stretch/>
        </p:blipFill>
        <p:spPr>
          <a:xfrm>
            <a:off x="5452100" y="736350"/>
            <a:ext cx="3615600" cy="17944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8"/>
          <p:cNvSpPr txBox="1"/>
          <p:nvPr>
            <p:ph type="title"/>
          </p:nvPr>
        </p:nvSpPr>
        <p:spPr>
          <a:xfrm>
            <a:off x="311700" y="2549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300"/>
              <a:buNone/>
            </a:pPr>
            <a:r>
              <a:rPr lang="en"/>
              <a:t>Next</a:t>
            </a:r>
            <a:endParaRPr/>
          </a:p>
        </p:txBody>
      </p:sp>
      <p:sp>
        <p:nvSpPr>
          <p:cNvPr id="445" name="Google Shape;445;p38"/>
          <p:cNvSpPr txBox="1"/>
          <p:nvPr>
            <p:ph idx="1" type="body"/>
          </p:nvPr>
        </p:nvSpPr>
        <p:spPr>
          <a:xfrm>
            <a:off x="311700" y="863550"/>
            <a:ext cx="8520600" cy="38427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Char char="•"/>
            </a:pPr>
            <a:r>
              <a:rPr lang="en"/>
              <a:t>Participation - hand in your paper with first and last name</a:t>
            </a:r>
            <a:endParaRPr/>
          </a:p>
          <a:p>
            <a:pPr indent="-336550" lvl="0" marL="457200" rtl="0" algn="l">
              <a:lnSpc>
                <a:spcPct val="115000"/>
              </a:lnSpc>
              <a:spcBef>
                <a:spcPts val="0"/>
              </a:spcBef>
              <a:spcAft>
                <a:spcPts val="0"/>
              </a:spcAft>
              <a:buSzPts val="1700"/>
              <a:buChar char="•"/>
            </a:pPr>
            <a:r>
              <a:rPr lang="en"/>
              <a:t>Go to canvas for today’s lecture to see what you should work on.</a:t>
            </a:r>
            <a:endParaRPr/>
          </a:p>
          <a:p>
            <a:pPr indent="-336550" lvl="0" marL="457200" rtl="0" algn="l">
              <a:lnSpc>
                <a:spcPct val="115000"/>
              </a:lnSpc>
              <a:spcBef>
                <a:spcPts val="0"/>
              </a:spcBef>
              <a:spcAft>
                <a:spcPts val="0"/>
              </a:spcAft>
              <a:buSzPts val="1700"/>
              <a:buChar char="•"/>
            </a:pPr>
            <a:r>
              <a:rPr lang="en"/>
              <a:t>You should get Eclipse and Git/Github set up by Thursday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txBox="1"/>
          <p:nvPr>
            <p:ph type="title"/>
          </p:nvPr>
        </p:nvSpPr>
        <p:spPr>
          <a:xfrm>
            <a:off x="311700" y="1222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String and char</a:t>
            </a:r>
            <a:endParaRPr/>
          </a:p>
        </p:txBody>
      </p:sp>
      <p:sp>
        <p:nvSpPr>
          <p:cNvPr id="79" name="Google Shape;79;p12"/>
          <p:cNvSpPr txBox="1"/>
          <p:nvPr>
            <p:ph idx="1" type="body"/>
          </p:nvPr>
        </p:nvSpPr>
        <p:spPr>
          <a:xfrm>
            <a:off x="311700" y="631350"/>
            <a:ext cx="8520600" cy="108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t>Remember a char is in single quotes and a String is in double quotes</a:t>
            </a:r>
            <a:endParaRPr sz="1500"/>
          </a:p>
          <a:p>
            <a:pPr indent="-323850" lvl="0" marL="457200" rtl="0" algn="l">
              <a:lnSpc>
                <a:spcPct val="115000"/>
              </a:lnSpc>
              <a:spcBef>
                <a:spcPts val="0"/>
              </a:spcBef>
              <a:spcAft>
                <a:spcPts val="0"/>
              </a:spcAft>
              <a:buSzPts val="1500"/>
              <a:buChar char="•"/>
            </a:pPr>
            <a:r>
              <a:rPr lang="en" sz="1500"/>
              <a:t>c</a:t>
            </a:r>
            <a:r>
              <a:rPr lang="en" sz="1500"/>
              <a:t>har is a </a:t>
            </a:r>
            <a:r>
              <a:rPr lang="en" sz="1500"/>
              <a:t>primitive</a:t>
            </a:r>
            <a:r>
              <a:rPr lang="en" sz="1500"/>
              <a:t> data type</a:t>
            </a:r>
            <a:endParaRPr sz="1500"/>
          </a:p>
          <a:p>
            <a:pPr indent="-323850" lvl="0" marL="457200" rtl="0" algn="l">
              <a:lnSpc>
                <a:spcPct val="115000"/>
              </a:lnSpc>
              <a:spcBef>
                <a:spcPts val="0"/>
              </a:spcBef>
              <a:spcAft>
                <a:spcPts val="0"/>
              </a:spcAft>
              <a:buSzPts val="1500"/>
              <a:buChar char="•"/>
            </a:pPr>
            <a:r>
              <a:rPr lang="en" sz="1500"/>
              <a:t>String is a non-</a:t>
            </a:r>
            <a:r>
              <a:rPr lang="en" sz="1500"/>
              <a:t>primitive data type</a:t>
            </a:r>
            <a:r>
              <a:rPr lang="en" sz="1500"/>
              <a:t> (String is a class)</a:t>
            </a:r>
            <a:endParaRPr sz="1500"/>
          </a:p>
        </p:txBody>
      </p:sp>
      <p:pic>
        <p:nvPicPr>
          <p:cNvPr id="80" name="Google Shape;80;p12"/>
          <p:cNvPicPr preferRelativeResize="0"/>
          <p:nvPr/>
        </p:nvPicPr>
        <p:blipFill rotWithShape="1">
          <a:blip r:embed="rId3">
            <a:alphaModFix/>
          </a:blip>
          <a:srcRect b="0" l="0" r="0" t="0"/>
          <a:stretch/>
        </p:blipFill>
        <p:spPr>
          <a:xfrm>
            <a:off x="311700" y="1535550"/>
            <a:ext cx="6556800" cy="1508550"/>
          </a:xfrm>
          <a:prstGeom prst="rect">
            <a:avLst/>
          </a:prstGeom>
          <a:noFill/>
          <a:ln>
            <a:noFill/>
          </a:ln>
        </p:spPr>
      </p:pic>
      <p:pic>
        <p:nvPicPr>
          <p:cNvPr id="81" name="Google Shape;81;p12"/>
          <p:cNvPicPr preferRelativeResize="0"/>
          <p:nvPr/>
        </p:nvPicPr>
        <p:blipFill rotWithShape="1">
          <a:blip r:embed="rId4">
            <a:alphaModFix/>
          </a:blip>
          <a:srcRect b="0" l="0" r="0" t="17314"/>
          <a:stretch/>
        </p:blipFill>
        <p:spPr>
          <a:xfrm>
            <a:off x="4192725" y="2814100"/>
            <a:ext cx="4884901" cy="2329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311700" y="975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String Methods</a:t>
            </a:r>
            <a:endParaRPr/>
          </a:p>
        </p:txBody>
      </p:sp>
      <p:sp>
        <p:nvSpPr>
          <p:cNvPr id="87" name="Google Shape;87;p13"/>
          <p:cNvSpPr txBox="1"/>
          <p:nvPr>
            <p:ph idx="1" type="body"/>
          </p:nvPr>
        </p:nvSpPr>
        <p:spPr>
          <a:xfrm>
            <a:off x="392100" y="571000"/>
            <a:ext cx="8520600" cy="772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300"/>
              <a:t>length()    Returns the number of characters in a string – for above string this is 11</a:t>
            </a:r>
            <a:endParaRPr sz="1300"/>
          </a:p>
          <a:p>
            <a:pPr indent="0" lvl="0" marL="0" rtl="0" algn="l">
              <a:lnSpc>
                <a:spcPct val="115000"/>
              </a:lnSpc>
              <a:spcBef>
                <a:spcPts val="1200"/>
              </a:spcBef>
              <a:spcAft>
                <a:spcPts val="0"/>
              </a:spcAft>
              <a:buClr>
                <a:schemeClr val="dk1"/>
              </a:buClr>
              <a:buSzPts val="1800"/>
              <a:buFont typeface="Arial"/>
              <a:buNone/>
            </a:pPr>
            <a:r>
              <a:rPr lang="en" sz="1300"/>
              <a:t>charAt(index) Returns the character at the specified index within a string </a:t>
            </a:r>
            <a:endParaRPr sz="1300"/>
          </a:p>
        </p:txBody>
      </p:sp>
      <p:graphicFrame>
        <p:nvGraphicFramePr>
          <p:cNvPr id="88" name="Google Shape;88;p13"/>
          <p:cNvGraphicFramePr/>
          <p:nvPr/>
        </p:nvGraphicFramePr>
        <p:xfrm>
          <a:off x="1671675" y="1492600"/>
          <a:ext cx="3000000" cy="3000000"/>
        </p:xfrm>
        <a:graphic>
          <a:graphicData uri="http://schemas.openxmlformats.org/drawingml/2006/table">
            <a:tbl>
              <a:tblPr bandRow="1">
                <a:noFill/>
                <a:tableStyleId>{57EA14E9-6396-46B9-9052-98E22CE59666}</a:tableStyleId>
              </a:tblPr>
              <a:tblGrid>
                <a:gridCol w="544250"/>
                <a:gridCol w="543625"/>
                <a:gridCol w="543625"/>
                <a:gridCol w="543625"/>
                <a:gridCol w="544250"/>
              </a:tblGrid>
              <a:tr h="286350">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W</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i</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l</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l</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y</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6350">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0</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1</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2</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3</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4</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89" name="Google Shape;89;p13"/>
          <p:cNvSpPr/>
          <p:nvPr/>
        </p:nvSpPr>
        <p:spPr>
          <a:xfrm>
            <a:off x="392100" y="1492600"/>
            <a:ext cx="1076100" cy="3312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char</a:t>
            </a:r>
            <a:endParaRPr b="0" i="0" sz="1400" u="none" cap="none" strike="noStrike">
              <a:solidFill>
                <a:srgbClr val="000000"/>
              </a:solidFill>
              <a:latin typeface="Arial"/>
              <a:ea typeface="Arial"/>
              <a:cs typeface="Arial"/>
              <a:sym typeface="Arial"/>
            </a:endParaRPr>
          </a:p>
        </p:txBody>
      </p:sp>
      <p:sp>
        <p:nvSpPr>
          <p:cNvPr id="90" name="Google Shape;90;p13"/>
          <p:cNvSpPr/>
          <p:nvPr/>
        </p:nvSpPr>
        <p:spPr>
          <a:xfrm>
            <a:off x="91500" y="1817500"/>
            <a:ext cx="1514100" cy="3603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Index in string</a:t>
            </a:r>
            <a:endParaRPr b="0" i="0" sz="1400" u="none" cap="none" strike="noStrike">
              <a:solidFill>
                <a:srgbClr val="000000"/>
              </a:solidFill>
              <a:latin typeface="Arial"/>
              <a:ea typeface="Arial"/>
              <a:cs typeface="Arial"/>
              <a:sym typeface="Arial"/>
            </a:endParaRPr>
          </a:p>
        </p:txBody>
      </p:sp>
      <p:pic>
        <p:nvPicPr>
          <p:cNvPr id="91" name="Google Shape;91;p13"/>
          <p:cNvPicPr preferRelativeResize="0"/>
          <p:nvPr/>
        </p:nvPicPr>
        <p:blipFill rotWithShape="1">
          <a:blip r:embed="rId3">
            <a:alphaModFix/>
          </a:blip>
          <a:srcRect b="0" l="0" r="0" t="0"/>
          <a:stretch/>
        </p:blipFill>
        <p:spPr>
          <a:xfrm>
            <a:off x="311700" y="3223625"/>
            <a:ext cx="6404400" cy="462975"/>
          </a:xfrm>
          <a:prstGeom prst="rect">
            <a:avLst/>
          </a:prstGeom>
          <a:noFill/>
          <a:ln>
            <a:noFill/>
          </a:ln>
        </p:spPr>
      </p:pic>
      <p:pic>
        <p:nvPicPr>
          <p:cNvPr id="92" name="Google Shape;92;p13"/>
          <p:cNvPicPr preferRelativeResize="0"/>
          <p:nvPr/>
        </p:nvPicPr>
        <p:blipFill rotWithShape="1">
          <a:blip r:embed="rId4">
            <a:alphaModFix/>
          </a:blip>
          <a:srcRect b="0" l="0" r="0" t="0"/>
          <a:stretch/>
        </p:blipFill>
        <p:spPr>
          <a:xfrm>
            <a:off x="311700" y="3768525"/>
            <a:ext cx="5580524" cy="1333258"/>
          </a:xfrm>
          <a:prstGeom prst="rect">
            <a:avLst/>
          </a:prstGeom>
          <a:noFill/>
          <a:ln>
            <a:noFill/>
          </a:ln>
        </p:spPr>
      </p:pic>
      <p:sp>
        <p:nvSpPr>
          <p:cNvPr id="93" name="Google Shape;93;p13"/>
          <p:cNvSpPr/>
          <p:nvPr/>
        </p:nvSpPr>
        <p:spPr>
          <a:xfrm>
            <a:off x="4164125" y="3768525"/>
            <a:ext cx="1657800" cy="236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3"/>
          <p:cNvSpPr/>
          <p:nvPr/>
        </p:nvSpPr>
        <p:spPr>
          <a:xfrm>
            <a:off x="311700" y="4124000"/>
            <a:ext cx="4091100" cy="236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5" name="Google Shape;95;p13"/>
          <p:cNvPicPr preferRelativeResize="0"/>
          <p:nvPr/>
        </p:nvPicPr>
        <p:blipFill rotWithShape="1">
          <a:blip r:embed="rId5">
            <a:alphaModFix/>
          </a:blip>
          <a:srcRect b="0" l="0" r="0" t="0"/>
          <a:stretch/>
        </p:blipFill>
        <p:spPr>
          <a:xfrm>
            <a:off x="392088" y="2651488"/>
            <a:ext cx="5419725" cy="457200"/>
          </a:xfrm>
          <a:prstGeom prst="rect">
            <a:avLst/>
          </a:prstGeom>
          <a:noFill/>
          <a:ln>
            <a:noFill/>
          </a:ln>
        </p:spPr>
      </p:pic>
      <p:sp>
        <p:nvSpPr>
          <p:cNvPr id="96" name="Google Shape;96;p13"/>
          <p:cNvSpPr/>
          <p:nvPr/>
        </p:nvSpPr>
        <p:spPr>
          <a:xfrm>
            <a:off x="1299375" y="2110751"/>
            <a:ext cx="1210800" cy="5727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Starts at position 0</a:t>
            </a:r>
            <a:endParaRPr b="0" i="0" sz="1200" u="none" cap="none" strike="noStrike">
              <a:solidFill>
                <a:srgbClr val="000000"/>
              </a:solidFill>
              <a:latin typeface="Arial"/>
              <a:ea typeface="Arial"/>
              <a:cs typeface="Arial"/>
              <a:sym typeface="Arial"/>
            </a:endParaRPr>
          </a:p>
        </p:txBody>
      </p:sp>
      <p:sp>
        <p:nvSpPr>
          <p:cNvPr id="97" name="Google Shape;97;p13"/>
          <p:cNvSpPr/>
          <p:nvPr/>
        </p:nvSpPr>
        <p:spPr>
          <a:xfrm>
            <a:off x="4708075" y="1343788"/>
            <a:ext cx="3059100" cy="933300"/>
          </a:xfrm>
          <a:prstGeom prst="upArrowCallout">
            <a:avLst>
              <a:gd fmla="val 20762" name="adj1"/>
              <a:gd fmla="val 26800" name="adj2"/>
              <a:gd fmla="val 22232" name="adj3"/>
              <a:gd fmla="val 50201"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Ends at length of string -1 since starts at position 0 the last index is 4 = 5-1</a:t>
            </a:r>
            <a:endParaRPr b="0" i="0" sz="1200" u="none" cap="none" strike="noStrike">
              <a:solidFill>
                <a:srgbClr val="000000"/>
              </a:solidFill>
              <a:latin typeface="Arial"/>
              <a:ea typeface="Arial"/>
              <a:cs typeface="Arial"/>
              <a:sym typeface="Arial"/>
            </a:endParaRPr>
          </a:p>
        </p:txBody>
      </p:sp>
      <p:sp>
        <p:nvSpPr>
          <p:cNvPr id="98" name="Google Shape;98;p13"/>
          <p:cNvSpPr/>
          <p:nvPr/>
        </p:nvSpPr>
        <p:spPr>
          <a:xfrm>
            <a:off x="5974375" y="2515975"/>
            <a:ext cx="1792800" cy="626100"/>
          </a:xfrm>
          <a:prstGeom prst="lef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Put in your code</a:t>
            </a:r>
            <a:endParaRPr b="0" i="0" sz="1400" u="none" cap="none" strike="noStrike">
              <a:solidFill>
                <a:srgbClr val="000000"/>
              </a:solidFill>
              <a:latin typeface="Arial"/>
              <a:ea typeface="Arial"/>
              <a:cs typeface="Arial"/>
              <a:sym typeface="Arial"/>
            </a:endParaRPr>
          </a:p>
        </p:txBody>
      </p:sp>
      <p:sp>
        <p:nvSpPr>
          <p:cNvPr id="99" name="Google Shape;99;p13"/>
          <p:cNvSpPr/>
          <p:nvPr/>
        </p:nvSpPr>
        <p:spPr>
          <a:xfrm>
            <a:off x="6859000" y="3142063"/>
            <a:ext cx="1792800" cy="626100"/>
          </a:xfrm>
          <a:prstGeom prst="lef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Put in your code</a:t>
            </a:r>
            <a:endParaRPr b="0" i="0" sz="1400" u="none" cap="none" strike="noStrike">
              <a:solidFill>
                <a:srgbClr val="000000"/>
              </a:solidFill>
              <a:latin typeface="Arial"/>
              <a:ea typeface="Arial"/>
              <a:cs typeface="Arial"/>
              <a:sym typeface="Arial"/>
            </a:endParaRPr>
          </a:p>
        </p:txBody>
      </p:sp>
      <p:sp>
        <p:nvSpPr>
          <p:cNvPr id="100" name="Google Shape;100;p13"/>
          <p:cNvSpPr/>
          <p:nvPr/>
        </p:nvSpPr>
        <p:spPr>
          <a:xfrm>
            <a:off x="6014175" y="3899025"/>
            <a:ext cx="2637600" cy="1118700"/>
          </a:xfrm>
          <a:prstGeom prst="leftArrowCallout">
            <a:avLst>
              <a:gd fmla="val 25000" name="adj1"/>
              <a:gd fmla="val 25000" name="adj2"/>
              <a:gd fmla="val 25000" name="adj3"/>
              <a:gd fmla="val 82332" name="adj4"/>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Notice what happens if you try to access an index that doesn’t exist. For example there is nothing at index 6</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251075" y="127300"/>
            <a:ext cx="24213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String Review</a:t>
            </a:r>
            <a:endParaRPr/>
          </a:p>
        </p:txBody>
      </p:sp>
      <p:graphicFrame>
        <p:nvGraphicFramePr>
          <p:cNvPr id="106" name="Google Shape;106;p14"/>
          <p:cNvGraphicFramePr/>
          <p:nvPr/>
        </p:nvGraphicFramePr>
        <p:xfrm>
          <a:off x="4933450" y="498025"/>
          <a:ext cx="3000000" cy="3000000"/>
        </p:xfrm>
        <a:graphic>
          <a:graphicData uri="http://schemas.openxmlformats.org/drawingml/2006/table">
            <a:tbl>
              <a:tblPr bandRow="1">
                <a:noFill/>
                <a:tableStyleId>{57EA14E9-6396-46B9-9052-98E22CE59666}</a:tableStyleId>
              </a:tblPr>
              <a:tblGrid>
                <a:gridCol w="544250"/>
                <a:gridCol w="543625"/>
                <a:gridCol w="543625"/>
                <a:gridCol w="543625"/>
                <a:gridCol w="544250"/>
              </a:tblGrid>
              <a:tr h="286350">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W</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i</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l</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l</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y</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6350">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0</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1</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2</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3</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4</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07" name="Google Shape;107;p14"/>
          <p:cNvSpPr/>
          <p:nvPr/>
        </p:nvSpPr>
        <p:spPr>
          <a:xfrm>
            <a:off x="3565850" y="368825"/>
            <a:ext cx="1076100" cy="3312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char</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a:off x="2590825" y="784375"/>
            <a:ext cx="2051100" cy="3603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Index position string</a:t>
            </a:r>
            <a:endParaRPr b="0" i="0" sz="1400" u="none" cap="none" strike="noStrike">
              <a:solidFill>
                <a:srgbClr val="000000"/>
              </a:solidFill>
              <a:latin typeface="Arial"/>
              <a:ea typeface="Arial"/>
              <a:cs typeface="Arial"/>
              <a:sym typeface="Arial"/>
            </a:endParaRPr>
          </a:p>
        </p:txBody>
      </p:sp>
      <p:pic>
        <p:nvPicPr>
          <p:cNvPr id="109" name="Google Shape;109;p14"/>
          <p:cNvPicPr preferRelativeResize="0"/>
          <p:nvPr/>
        </p:nvPicPr>
        <p:blipFill rotWithShape="1">
          <a:blip r:embed="rId3">
            <a:alphaModFix/>
          </a:blip>
          <a:srcRect b="0" l="0" r="0" t="0"/>
          <a:stretch/>
        </p:blipFill>
        <p:spPr>
          <a:xfrm>
            <a:off x="251075" y="2625838"/>
            <a:ext cx="6404400" cy="462975"/>
          </a:xfrm>
          <a:prstGeom prst="rect">
            <a:avLst/>
          </a:prstGeom>
          <a:noFill/>
          <a:ln>
            <a:noFill/>
          </a:ln>
        </p:spPr>
      </p:pic>
      <p:pic>
        <p:nvPicPr>
          <p:cNvPr id="110" name="Google Shape;110;p14"/>
          <p:cNvPicPr preferRelativeResize="0"/>
          <p:nvPr/>
        </p:nvPicPr>
        <p:blipFill rotWithShape="1">
          <a:blip r:embed="rId4">
            <a:alphaModFix/>
          </a:blip>
          <a:srcRect b="0" l="0" r="0" t="0"/>
          <a:stretch/>
        </p:blipFill>
        <p:spPr>
          <a:xfrm>
            <a:off x="251075" y="3297125"/>
            <a:ext cx="5580524" cy="1333258"/>
          </a:xfrm>
          <a:prstGeom prst="rect">
            <a:avLst/>
          </a:prstGeom>
          <a:noFill/>
          <a:ln>
            <a:noFill/>
          </a:ln>
        </p:spPr>
      </p:pic>
      <p:sp>
        <p:nvSpPr>
          <p:cNvPr id="111" name="Google Shape;111;p14"/>
          <p:cNvSpPr/>
          <p:nvPr/>
        </p:nvSpPr>
        <p:spPr>
          <a:xfrm>
            <a:off x="3743100" y="3339825"/>
            <a:ext cx="1927800" cy="236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322175" y="3845550"/>
            <a:ext cx="5580600" cy="284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3" name="Google Shape;113;p14"/>
          <p:cNvPicPr preferRelativeResize="0"/>
          <p:nvPr/>
        </p:nvPicPr>
        <p:blipFill rotWithShape="1">
          <a:blip r:embed="rId5">
            <a:alphaModFix/>
          </a:blip>
          <a:srcRect b="0" l="0" r="0" t="0"/>
          <a:stretch/>
        </p:blipFill>
        <p:spPr>
          <a:xfrm>
            <a:off x="251063" y="1791313"/>
            <a:ext cx="5419725" cy="457200"/>
          </a:xfrm>
          <a:prstGeom prst="rect">
            <a:avLst/>
          </a:prstGeom>
          <a:noFill/>
          <a:ln>
            <a:noFill/>
          </a:ln>
        </p:spPr>
      </p:pic>
      <p:sp>
        <p:nvSpPr>
          <p:cNvPr id="114" name="Google Shape;114;p14"/>
          <p:cNvSpPr/>
          <p:nvPr/>
        </p:nvSpPr>
        <p:spPr>
          <a:xfrm>
            <a:off x="4472725" y="1144663"/>
            <a:ext cx="1210800" cy="5727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Index starts at position 0</a:t>
            </a:r>
            <a:endParaRPr b="0" i="0" sz="1200" u="none" cap="none" strike="noStrike">
              <a:solidFill>
                <a:srgbClr val="000000"/>
              </a:solidFill>
              <a:latin typeface="Arial"/>
              <a:ea typeface="Arial"/>
              <a:cs typeface="Arial"/>
              <a:sym typeface="Arial"/>
            </a:endParaRPr>
          </a:p>
        </p:txBody>
      </p:sp>
      <p:sp>
        <p:nvSpPr>
          <p:cNvPr id="115" name="Google Shape;115;p14"/>
          <p:cNvSpPr/>
          <p:nvPr/>
        </p:nvSpPr>
        <p:spPr>
          <a:xfrm>
            <a:off x="6234675" y="1070726"/>
            <a:ext cx="2196600" cy="8754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Ends at length of string -1 since starts at position 0 the last index is 4 = 5-1</a:t>
            </a:r>
            <a:endParaRPr b="0" i="0" sz="1200" u="none" cap="none" strike="noStrike">
              <a:solidFill>
                <a:srgbClr val="000000"/>
              </a:solidFill>
              <a:latin typeface="Arial"/>
              <a:ea typeface="Arial"/>
              <a:cs typeface="Arial"/>
              <a:sym typeface="Arial"/>
            </a:endParaRPr>
          </a:p>
        </p:txBody>
      </p:sp>
      <p:sp>
        <p:nvSpPr>
          <p:cNvPr id="116" name="Google Shape;116;p14"/>
          <p:cNvSpPr/>
          <p:nvPr/>
        </p:nvSpPr>
        <p:spPr>
          <a:xfrm>
            <a:off x="6014175" y="3768550"/>
            <a:ext cx="2637600" cy="1118700"/>
          </a:xfrm>
          <a:prstGeom prst="leftArrowCallout">
            <a:avLst>
              <a:gd fmla="val 25000" name="adj1"/>
              <a:gd fmla="val 25000" name="adj2"/>
              <a:gd fmla="val 25000" name="adj3"/>
              <a:gd fmla="val 82332" name="adj4"/>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Notice what happens if you try to access an index that doesn’t exist. For example there is nothing at index 6</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216888" y="43025"/>
            <a:ext cx="7886700" cy="668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500"/>
              <a:buFont typeface="Open Sans"/>
              <a:buNone/>
            </a:pPr>
            <a:r>
              <a:rPr lang="en" sz="2200"/>
              <a:t>Call and Stack Frame  </a:t>
            </a:r>
            <a:endParaRPr sz="2200"/>
          </a:p>
        </p:txBody>
      </p:sp>
      <p:sp>
        <p:nvSpPr>
          <p:cNvPr id="122" name="Google Shape;122;p15"/>
          <p:cNvSpPr txBox="1"/>
          <p:nvPr>
            <p:ph idx="1" type="body"/>
          </p:nvPr>
        </p:nvSpPr>
        <p:spPr>
          <a:xfrm>
            <a:off x="141213" y="654125"/>
            <a:ext cx="8482200" cy="4134600"/>
          </a:xfrm>
          <a:prstGeom prst="rect">
            <a:avLst/>
          </a:prstGeom>
          <a:noFill/>
          <a:ln>
            <a:noFill/>
          </a:ln>
        </p:spPr>
        <p:txBody>
          <a:bodyPr anchorCtr="0" anchor="t" bIns="34275" lIns="68575" spcFirstLastPara="1" rIns="68575" wrap="square" tIns="34275">
            <a:normAutofit/>
          </a:bodyPr>
          <a:lstStyle/>
          <a:p>
            <a:pPr indent="-120650" lvl="0" marL="127000" rtl="0" algn="l">
              <a:lnSpc>
                <a:spcPct val="90000"/>
              </a:lnSpc>
              <a:spcBef>
                <a:spcPts val="600"/>
              </a:spcBef>
              <a:spcAft>
                <a:spcPts val="0"/>
              </a:spcAft>
              <a:buSzPts val="1300"/>
              <a:buFont typeface="Lato"/>
              <a:buChar char="●"/>
            </a:pPr>
            <a:r>
              <a:rPr lang="en" sz="1300"/>
              <a:t>The call stack is used to keep track of active methods. Stacks are last in, first out (LIFO)  last item pushed onto stack is 1st item popped off</a:t>
            </a:r>
            <a:endParaRPr sz="1400"/>
          </a:p>
          <a:p>
            <a:pPr indent="-120650" lvl="0" marL="127000" rtl="0" algn="l">
              <a:lnSpc>
                <a:spcPct val="90000"/>
              </a:lnSpc>
              <a:spcBef>
                <a:spcPts val="1200"/>
              </a:spcBef>
              <a:spcAft>
                <a:spcPts val="0"/>
              </a:spcAft>
              <a:buSzPts val="1300"/>
              <a:buFont typeface="Lato"/>
              <a:buChar char="●"/>
            </a:pPr>
            <a:r>
              <a:rPr lang="en" sz="1300"/>
              <a:t>The call stack is used to keep track of active methods. When method is called (invoked) information for that method called a stack frame is pushed onto the stack -  (add) a plate onto the stack</a:t>
            </a:r>
            <a:endParaRPr sz="1300"/>
          </a:p>
          <a:p>
            <a:pPr indent="-133350" lvl="2" marL="647700" rtl="0" algn="l">
              <a:lnSpc>
                <a:spcPct val="90000"/>
              </a:lnSpc>
              <a:spcBef>
                <a:spcPts val="1200"/>
              </a:spcBef>
              <a:spcAft>
                <a:spcPts val="0"/>
              </a:spcAft>
              <a:buSzPts val="1300"/>
              <a:buChar char="■"/>
            </a:pPr>
            <a:r>
              <a:rPr lang="en" sz="1300"/>
              <a:t>Values of parameters and local variables (automatic storage duration)</a:t>
            </a:r>
            <a:endParaRPr sz="1300"/>
          </a:p>
          <a:p>
            <a:pPr indent="-133350" lvl="2" marL="647700" rtl="0" algn="l">
              <a:lnSpc>
                <a:spcPct val="90000"/>
              </a:lnSpc>
              <a:spcBef>
                <a:spcPts val="1200"/>
              </a:spcBef>
              <a:spcAft>
                <a:spcPts val="0"/>
              </a:spcAft>
              <a:buSzPts val="1300"/>
              <a:buChar char="■"/>
            </a:pPr>
            <a:r>
              <a:rPr lang="en" sz="1300"/>
              <a:t>Current line of code executing</a:t>
            </a:r>
            <a:endParaRPr sz="1300"/>
          </a:p>
          <a:p>
            <a:pPr indent="-133350" lvl="2" marL="647700" rtl="0" algn="l">
              <a:lnSpc>
                <a:spcPct val="90000"/>
              </a:lnSpc>
              <a:spcBef>
                <a:spcPts val="1200"/>
              </a:spcBef>
              <a:spcAft>
                <a:spcPts val="0"/>
              </a:spcAft>
              <a:buSzPts val="1300"/>
              <a:buChar char="■"/>
            </a:pPr>
            <a:r>
              <a:rPr lang="en" sz="1300"/>
              <a:t>Return address to return to calling function</a:t>
            </a:r>
            <a:endParaRPr sz="1300"/>
          </a:p>
          <a:p>
            <a:pPr indent="-120650" lvl="0" marL="127000" rtl="0" algn="l">
              <a:lnSpc>
                <a:spcPct val="90000"/>
              </a:lnSpc>
              <a:spcBef>
                <a:spcPts val="1200"/>
              </a:spcBef>
              <a:spcAft>
                <a:spcPts val="0"/>
              </a:spcAft>
              <a:buSzPts val="1300"/>
              <a:buChar char="●"/>
            </a:pPr>
            <a:r>
              <a:rPr lang="en" sz="1300"/>
              <a:t>Method on the top of stack is the current executing method.</a:t>
            </a:r>
            <a:endParaRPr sz="1300"/>
          </a:p>
          <a:p>
            <a:pPr indent="-120650" lvl="0" marL="127000" rtl="0" algn="l">
              <a:lnSpc>
                <a:spcPct val="90000"/>
              </a:lnSpc>
              <a:spcBef>
                <a:spcPts val="1200"/>
              </a:spcBef>
              <a:spcAft>
                <a:spcPts val="0"/>
              </a:spcAft>
              <a:buSzPts val="1300"/>
              <a:buChar char="●"/>
            </a:pPr>
            <a:r>
              <a:rPr lang="en" sz="1300"/>
              <a:t>Method stays on top until the ending curly brace is reached</a:t>
            </a:r>
            <a:endParaRPr sz="1300"/>
          </a:p>
          <a:p>
            <a:pPr indent="-120650" lvl="0" marL="127000" rtl="0" algn="l">
              <a:lnSpc>
                <a:spcPct val="90000"/>
              </a:lnSpc>
              <a:spcBef>
                <a:spcPts val="1200"/>
              </a:spcBef>
              <a:spcAft>
                <a:spcPts val="0"/>
              </a:spcAft>
              <a:buSzPts val="1300"/>
              <a:buChar char="●"/>
            </a:pPr>
            <a:r>
              <a:rPr lang="en" sz="1300"/>
              <a:t>When the Method returns (completes)</a:t>
            </a:r>
            <a:endParaRPr sz="1300"/>
          </a:p>
          <a:p>
            <a:pPr indent="-120650" lvl="1" marL="381000" rtl="0" algn="l">
              <a:lnSpc>
                <a:spcPct val="90000"/>
              </a:lnSpc>
              <a:spcBef>
                <a:spcPts val="1200"/>
              </a:spcBef>
              <a:spcAft>
                <a:spcPts val="0"/>
              </a:spcAft>
              <a:buSzPts val="1300"/>
              <a:buChar char="○"/>
            </a:pPr>
            <a:r>
              <a:rPr lang="en" sz="1300"/>
              <a:t>Information for that method is popped off the stack (frame is removed) </a:t>
            </a:r>
            <a:endParaRPr sz="1300"/>
          </a:p>
          <a:p>
            <a:pPr indent="-120650" lvl="1" marL="381000" rtl="0" algn="l">
              <a:lnSpc>
                <a:spcPct val="90000"/>
              </a:lnSpc>
              <a:spcBef>
                <a:spcPts val="1200"/>
              </a:spcBef>
              <a:spcAft>
                <a:spcPts val="1200"/>
              </a:spcAft>
              <a:buSzPts val="1300"/>
              <a:buChar char="○"/>
            </a:pPr>
            <a:r>
              <a:rPr lang="en" sz="1300"/>
              <a:t>Memory local to that stack is deallocated</a:t>
            </a:r>
            <a:endParaRPr sz="1300"/>
          </a:p>
        </p:txBody>
      </p:sp>
      <p:pic>
        <p:nvPicPr>
          <p:cNvPr id="123" name="Google Shape;123;p15"/>
          <p:cNvPicPr preferRelativeResize="0"/>
          <p:nvPr/>
        </p:nvPicPr>
        <p:blipFill rotWithShape="1">
          <a:blip r:embed="rId3">
            <a:alphaModFix/>
          </a:blip>
          <a:srcRect b="5624" l="0" r="0" t="0"/>
          <a:stretch/>
        </p:blipFill>
        <p:spPr>
          <a:xfrm>
            <a:off x="6088325" y="2651660"/>
            <a:ext cx="3019300" cy="2137066"/>
          </a:xfrm>
          <a:prstGeom prst="rect">
            <a:avLst/>
          </a:prstGeom>
          <a:noFill/>
          <a:ln>
            <a:noFill/>
          </a:ln>
        </p:spPr>
      </p:pic>
      <p:sp>
        <p:nvSpPr>
          <p:cNvPr id="124" name="Google Shape;124;p15"/>
          <p:cNvSpPr/>
          <p:nvPr/>
        </p:nvSpPr>
        <p:spPr>
          <a:xfrm>
            <a:off x="6531425" y="1333525"/>
            <a:ext cx="2612574" cy="1238220"/>
          </a:xfrm>
          <a:prstGeom prst="irregularSeal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Think of stack of plates at buffet line</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311700" y="1893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300"/>
              <a:buNone/>
            </a:pPr>
            <a:r>
              <a:rPr lang="en"/>
              <a:t>Scope</a:t>
            </a:r>
            <a:endParaRPr/>
          </a:p>
        </p:txBody>
      </p:sp>
      <p:sp>
        <p:nvSpPr>
          <p:cNvPr id="130" name="Google Shape;130;p16"/>
          <p:cNvSpPr txBox="1"/>
          <p:nvPr>
            <p:ph idx="1" type="body"/>
          </p:nvPr>
        </p:nvSpPr>
        <p:spPr>
          <a:xfrm>
            <a:off x="198900" y="803125"/>
            <a:ext cx="8520600" cy="40809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600"/>
              <a:buNone/>
            </a:pPr>
            <a:r>
              <a:rPr lang="en" sz="1700"/>
              <a:t>The different types of variables in a Java program are:</a:t>
            </a:r>
            <a:endParaRPr sz="1700"/>
          </a:p>
          <a:p>
            <a:pPr indent="-336550" lvl="0" marL="457200" rtl="0" algn="l">
              <a:lnSpc>
                <a:spcPct val="105000"/>
              </a:lnSpc>
              <a:spcBef>
                <a:spcPts val="1200"/>
              </a:spcBef>
              <a:spcAft>
                <a:spcPts val="0"/>
              </a:spcAft>
              <a:buSzPts val="1700"/>
              <a:buChar char="●"/>
            </a:pPr>
            <a:r>
              <a:rPr lang="en" sz="1700"/>
              <a:t>Local variables - declared in a method</a:t>
            </a:r>
            <a:endParaRPr sz="1700"/>
          </a:p>
          <a:p>
            <a:pPr indent="-336550" lvl="0" marL="457200" rtl="0" algn="l">
              <a:lnSpc>
                <a:spcPct val="105000"/>
              </a:lnSpc>
              <a:spcBef>
                <a:spcPts val="0"/>
              </a:spcBef>
              <a:spcAft>
                <a:spcPts val="0"/>
              </a:spcAft>
              <a:buSzPts val="1700"/>
              <a:buChar char="●"/>
            </a:pPr>
            <a:r>
              <a:rPr lang="en" sz="1700"/>
              <a:t>Instance variables - declared within a class</a:t>
            </a:r>
            <a:endParaRPr sz="1700"/>
          </a:p>
          <a:p>
            <a:pPr indent="-336550" lvl="0" marL="457200" rtl="0" algn="l">
              <a:lnSpc>
                <a:spcPct val="105000"/>
              </a:lnSpc>
              <a:spcBef>
                <a:spcPts val="0"/>
              </a:spcBef>
              <a:spcAft>
                <a:spcPts val="0"/>
              </a:spcAft>
              <a:buSzPts val="1700"/>
              <a:buChar char="●"/>
            </a:pPr>
            <a:r>
              <a:rPr lang="en" sz="1700"/>
              <a:t>Static variables - declared within a class</a:t>
            </a:r>
            <a:endParaRPr sz="1700"/>
          </a:p>
          <a:p>
            <a:pPr indent="0" lvl="0" marL="0" rtl="0" algn="l">
              <a:lnSpc>
                <a:spcPct val="105000"/>
              </a:lnSpc>
              <a:spcBef>
                <a:spcPts val="1200"/>
              </a:spcBef>
              <a:spcAft>
                <a:spcPts val="0"/>
              </a:spcAft>
              <a:buSzPts val="1600"/>
              <a:buNone/>
            </a:pPr>
            <a:r>
              <a:rPr lang="en" sz="1700"/>
              <a:t>Scope in Context of a Class</a:t>
            </a:r>
            <a:endParaRPr sz="1700"/>
          </a:p>
          <a:p>
            <a:pPr indent="-336550" lvl="0" marL="457200" rtl="0" algn="l">
              <a:lnSpc>
                <a:spcPct val="105000"/>
              </a:lnSpc>
              <a:spcBef>
                <a:spcPts val="1200"/>
              </a:spcBef>
              <a:spcAft>
                <a:spcPts val="0"/>
              </a:spcAft>
              <a:buSzPts val="1700"/>
              <a:buChar char="●"/>
            </a:pPr>
            <a:r>
              <a:rPr lang="en" sz="1700"/>
              <a:t>Local variable - starts from its declaration and continues to the end of the block that contains the variable, such as </a:t>
            </a:r>
            <a:endParaRPr sz="1700"/>
          </a:p>
          <a:p>
            <a:pPr indent="-336550" lvl="1" marL="914400" rtl="0" algn="l">
              <a:lnSpc>
                <a:spcPct val="105000"/>
              </a:lnSpc>
              <a:spcBef>
                <a:spcPts val="0"/>
              </a:spcBef>
              <a:spcAft>
                <a:spcPts val="0"/>
              </a:spcAft>
              <a:buSzPts val="1700"/>
              <a:buChar char="o"/>
            </a:pPr>
            <a:r>
              <a:rPr lang="en" sz="1700"/>
              <a:t>declared in for loop {block of code}</a:t>
            </a:r>
            <a:endParaRPr sz="1700"/>
          </a:p>
          <a:p>
            <a:pPr indent="-336550" lvl="1" marL="914400" rtl="0" algn="l">
              <a:lnSpc>
                <a:spcPct val="105000"/>
              </a:lnSpc>
              <a:spcBef>
                <a:spcPts val="0"/>
              </a:spcBef>
              <a:spcAft>
                <a:spcPts val="0"/>
              </a:spcAft>
              <a:buSzPts val="1700"/>
              <a:buChar char="o"/>
            </a:pPr>
            <a:r>
              <a:rPr lang="en" sz="1700"/>
              <a:t>declared in method {block of code} </a:t>
            </a:r>
            <a:endParaRPr sz="1700"/>
          </a:p>
          <a:p>
            <a:pPr indent="-336550" lvl="0" marL="457200" rtl="0" algn="l">
              <a:lnSpc>
                <a:spcPct val="105000"/>
              </a:lnSpc>
              <a:spcBef>
                <a:spcPts val="0"/>
              </a:spcBef>
              <a:spcAft>
                <a:spcPts val="0"/>
              </a:spcAft>
              <a:buSzPts val="1700"/>
              <a:buChar char="●"/>
            </a:pPr>
            <a:r>
              <a:rPr lang="en" sz="1700">
                <a:highlight>
                  <a:srgbClr val="CFE2F3"/>
                </a:highlight>
              </a:rPr>
              <a:t>Instance variables and static variables scope is the entire class. </a:t>
            </a:r>
            <a:endParaRPr sz="1700">
              <a:highlight>
                <a:srgbClr val="CFE2F3"/>
              </a:highlight>
            </a:endParaRPr>
          </a:p>
          <a:p>
            <a:pPr indent="0" lvl="0" marL="0" rtl="0" algn="l">
              <a:lnSpc>
                <a:spcPct val="105000"/>
              </a:lnSpc>
              <a:spcBef>
                <a:spcPts val="1200"/>
              </a:spcBef>
              <a:spcAft>
                <a:spcPts val="1200"/>
              </a:spcAft>
              <a:buSzPts val="1600"/>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idx="1" type="body"/>
          </p:nvPr>
        </p:nvSpPr>
        <p:spPr>
          <a:xfrm>
            <a:off x="93625" y="961300"/>
            <a:ext cx="8520600" cy="3818700"/>
          </a:xfrm>
          <a:prstGeom prst="rect">
            <a:avLst/>
          </a:prstGeom>
          <a:noFill/>
          <a:ln>
            <a:noFill/>
          </a:ln>
        </p:spPr>
        <p:txBody>
          <a:bodyPr anchorCtr="0" anchor="t" bIns="91425" lIns="91425" spcFirstLastPara="1" rIns="91425" wrap="square" tIns="91425">
            <a:normAutofit/>
          </a:bodyPr>
          <a:lstStyle/>
          <a:p>
            <a:pPr indent="-336550" lvl="0" marL="457200" rtl="0" algn="l">
              <a:lnSpc>
                <a:spcPct val="95000"/>
              </a:lnSpc>
              <a:spcBef>
                <a:spcPts val="0"/>
              </a:spcBef>
              <a:spcAft>
                <a:spcPts val="0"/>
              </a:spcAft>
              <a:buSzPts val="1700"/>
              <a:buChar char="●"/>
            </a:pPr>
            <a:r>
              <a:rPr lang="en" sz="1700"/>
              <a:t>Section of a program that a variable is visible in</a:t>
            </a:r>
            <a:endParaRPr sz="1700"/>
          </a:p>
          <a:p>
            <a:pPr indent="0" lvl="0" marL="0" rtl="0" algn="l">
              <a:lnSpc>
                <a:spcPct val="95000"/>
              </a:lnSpc>
              <a:spcBef>
                <a:spcPts val="1200"/>
              </a:spcBef>
              <a:spcAft>
                <a:spcPts val="0"/>
              </a:spcAft>
              <a:buSzPts val="1600"/>
              <a:buNone/>
            </a:pPr>
            <a:r>
              <a:rPr lang="en" sz="1700"/>
              <a:t>Local Variable</a:t>
            </a:r>
            <a:endParaRPr sz="1700"/>
          </a:p>
          <a:p>
            <a:pPr indent="-336550" lvl="0" marL="457200" rtl="0" algn="l">
              <a:lnSpc>
                <a:spcPct val="95000"/>
              </a:lnSpc>
              <a:spcBef>
                <a:spcPts val="1200"/>
              </a:spcBef>
              <a:spcAft>
                <a:spcPts val="0"/>
              </a:spcAft>
              <a:buSzPts val="1700"/>
              <a:buChar char="●"/>
            </a:pPr>
            <a:r>
              <a:rPr lang="en" sz="1700"/>
              <a:t>Variable that is defined inside a method</a:t>
            </a:r>
            <a:endParaRPr sz="1700"/>
          </a:p>
          <a:p>
            <a:pPr indent="-336550" lvl="0" marL="457200" rtl="0" algn="l">
              <a:lnSpc>
                <a:spcPct val="95000"/>
              </a:lnSpc>
              <a:spcBef>
                <a:spcPts val="0"/>
              </a:spcBef>
              <a:spcAft>
                <a:spcPts val="0"/>
              </a:spcAft>
              <a:buSzPts val="1700"/>
              <a:buChar char="●"/>
            </a:pPr>
            <a:r>
              <a:rPr lang="en" sz="1700"/>
              <a:t>Scope is from point of declaration to end of block containing the variable</a:t>
            </a:r>
            <a:endParaRPr sz="1700"/>
          </a:p>
          <a:p>
            <a:pPr indent="-336550" lvl="0" marL="457200" rtl="0" algn="l">
              <a:lnSpc>
                <a:spcPct val="95000"/>
              </a:lnSpc>
              <a:spcBef>
                <a:spcPts val="0"/>
              </a:spcBef>
              <a:spcAft>
                <a:spcPts val="0"/>
              </a:spcAft>
              <a:buSzPts val="1700"/>
              <a:buChar char="●"/>
            </a:pPr>
            <a:r>
              <a:rPr lang="en" sz="1700"/>
              <a:t>Must be initialized before you can use it</a:t>
            </a:r>
            <a:endParaRPr sz="1700"/>
          </a:p>
          <a:p>
            <a:pPr indent="0" lvl="0" marL="0" rtl="0" algn="l">
              <a:lnSpc>
                <a:spcPct val="95000"/>
              </a:lnSpc>
              <a:spcBef>
                <a:spcPts val="1200"/>
              </a:spcBef>
              <a:spcAft>
                <a:spcPts val="0"/>
              </a:spcAft>
              <a:buSzPts val="1600"/>
              <a:buNone/>
            </a:pPr>
            <a:r>
              <a:rPr lang="en" sz="1700"/>
              <a:t>Notes</a:t>
            </a:r>
            <a:endParaRPr sz="1700"/>
          </a:p>
          <a:p>
            <a:pPr indent="-336550" lvl="0" marL="457200" rtl="0" algn="l">
              <a:lnSpc>
                <a:spcPct val="95000"/>
              </a:lnSpc>
              <a:spcBef>
                <a:spcPts val="1200"/>
              </a:spcBef>
              <a:spcAft>
                <a:spcPts val="0"/>
              </a:spcAft>
              <a:buSzPts val="1700"/>
              <a:buChar char="o"/>
            </a:pPr>
            <a:r>
              <a:rPr lang="en" sz="1700"/>
              <a:t>Formal parameters are considered local variables</a:t>
            </a:r>
            <a:endParaRPr sz="1700"/>
          </a:p>
          <a:p>
            <a:pPr indent="-336550" lvl="0" marL="457200" rtl="0" algn="l">
              <a:lnSpc>
                <a:spcPct val="95000"/>
              </a:lnSpc>
              <a:spcBef>
                <a:spcPts val="0"/>
              </a:spcBef>
              <a:spcAft>
                <a:spcPts val="0"/>
              </a:spcAft>
              <a:buSzPts val="1700"/>
              <a:buChar char="o"/>
            </a:pPr>
            <a:r>
              <a:rPr lang="en" sz="1700"/>
              <a:t>General rule - the scope of a variable declared in a block is limited to that block</a:t>
            </a:r>
            <a:endParaRPr sz="1700"/>
          </a:p>
          <a:p>
            <a:pPr indent="-324879" lvl="1" marL="914400" rtl="0" algn="l">
              <a:lnSpc>
                <a:spcPct val="95000"/>
              </a:lnSpc>
              <a:spcBef>
                <a:spcPts val="0"/>
              </a:spcBef>
              <a:spcAft>
                <a:spcPts val="0"/>
              </a:spcAft>
              <a:buSzPts val="1516"/>
              <a:buChar char="o"/>
            </a:pPr>
            <a:r>
              <a:rPr lang="en" sz="1516"/>
              <a:t>If you try to use a variable outside the block it is declared, you will get a compiler error</a:t>
            </a:r>
            <a:endParaRPr sz="1516"/>
          </a:p>
        </p:txBody>
      </p:sp>
      <p:pic>
        <p:nvPicPr>
          <p:cNvPr id="136" name="Google Shape;136;p17"/>
          <p:cNvPicPr preferRelativeResize="0"/>
          <p:nvPr/>
        </p:nvPicPr>
        <p:blipFill rotWithShape="1">
          <a:blip r:embed="rId3">
            <a:alphaModFix/>
          </a:blip>
          <a:srcRect b="0" l="0" r="0" t="0"/>
          <a:stretch/>
        </p:blipFill>
        <p:spPr>
          <a:xfrm>
            <a:off x="6681650" y="196700"/>
            <a:ext cx="2293525" cy="1561800"/>
          </a:xfrm>
          <a:prstGeom prst="rect">
            <a:avLst/>
          </a:prstGeom>
          <a:noFill/>
          <a:ln>
            <a:noFill/>
          </a:ln>
        </p:spPr>
      </p:pic>
      <p:sp>
        <p:nvSpPr>
          <p:cNvPr id="137" name="Google Shape;137;p17"/>
          <p:cNvSpPr txBox="1"/>
          <p:nvPr>
            <p:ph type="title"/>
          </p:nvPr>
        </p:nvSpPr>
        <p:spPr>
          <a:xfrm>
            <a:off x="252600" y="1967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300"/>
              <a:buNone/>
            </a:pPr>
            <a:r>
              <a:rPr lang="en"/>
              <a:t>Review Scope</a:t>
            </a:r>
            <a:endParaRPr/>
          </a:p>
        </p:txBody>
      </p:sp>
      <p:pic>
        <p:nvPicPr>
          <p:cNvPr id="138" name="Google Shape;138;p17"/>
          <p:cNvPicPr preferRelativeResize="0"/>
          <p:nvPr/>
        </p:nvPicPr>
        <p:blipFill rotWithShape="1">
          <a:blip r:embed="rId4">
            <a:alphaModFix/>
          </a:blip>
          <a:srcRect b="0" l="0" r="0" t="0"/>
          <a:stretch/>
        </p:blipFill>
        <p:spPr>
          <a:xfrm>
            <a:off x="6604175" y="64000"/>
            <a:ext cx="2421375" cy="1759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b Final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