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10C9B9-632F-4B1F-99D9-A1621C049AF4}">
  <a:tblStyle styleId="{2D10C9B9-632F-4B1F-99D9-A1621C049AF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C15A46B-A461-418F-9A96-2ED75C50AAA9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regular.fntdata"/><Relationship Id="rId25" Type="http://schemas.openxmlformats.org/officeDocument/2006/relationships/slide" Target="slides/slide19.xml"/><Relationship Id="rId27" Type="http://schemas.openxmlformats.org/officeDocument/2006/relationships/font" Target="fonts/Lexe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a0bc70b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7a0bc70b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a0bc70b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7a0bc70b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a0bc70bb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7a0bc70bb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a0bc70bb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7a0bc70bb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a0bc70bb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7a0bc70bb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a0bc70bb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7a0bc70bb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a0bc70bb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7a0bc70bb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a0bc70bb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7a0bc70bb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a0bc70bb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a0bc70bb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a0bc70bb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a0bc70bb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90aedb5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790aedb5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7942b938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77942b938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7942b938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77942b938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7942b938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377942b9387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7942b938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77942b938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7942b938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77942b938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7942b938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77942b938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7942b938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77942b938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294750" y="689275"/>
            <a:ext cx="85545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•"/>
              <a:defRPr sz="1700">
                <a:latin typeface="Lexend"/>
                <a:ea typeface="Lexend"/>
                <a:cs typeface="Lexend"/>
                <a:sym typeface="Lexend"/>
              </a:defRPr>
            </a:lvl1pPr>
            <a:lvl2pPr indent="-3048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–"/>
              <a:defRPr sz="1500"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–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»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31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>
                <a:solidFill>
                  <a:srgbClr val="43434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b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05976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6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863550"/>
            <a:ext cx="8520600" cy="38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>
              <a:spcBef>
                <a:spcPts val="640"/>
              </a:spcBef>
              <a:spcAft>
                <a:spcPts val="0"/>
              </a:spcAft>
              <a:buSzPts val="1700"/>
              <a:buChar char="•"/>
              <a:defRPr sz="1700"/>
            </a:lvl1pPr>
            <a:lvl2pPr indent="-323850" lvl="1" marL="91440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17500" lvl="2" marL="137160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6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exend"/>
              <a:buNone/>
              <a:defRPr i="0" sz="240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710664"/>
            <a:ext cx="82296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exend"/>
              <a:buChar char="•"/>
              <a:defRPr i="0" sz="170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 marR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exend"/>
              <a:buChar char="–"/>
              <a:defRPr i="0" sz="150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–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»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VMOxR0gDHp73ferBr_9a5OeSOq5U41dy/view?usp=drive_link" TargetMode="External"/><Relationship Id="rId4" Type="http://schemas.openxmlformats.org/officeDocument/2006/relationships/hyperlink" Target="https://pythontutor.com/render.html#mode=edit" TargetMode="External"/><Relationship Id="rId5" Type="http://schemas.openxmlformats.org/officeDocument/2006/relationships/hyperlink" Target="https://drive.google.com/file/d/19Ad80gA6z1OdQbtXMMUP5iNsZXZb9uVC/view?usp=drive_link" TargetMode="External"/><Relationship Id="rId6" Type="http://schemas.openxmlformats.org/officeDocument/2006/relationships/hyperlink" Target="https://pythontutor.com/render.html#mode=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hyperlink" Target="https://learningmole.com/homework-study-buddies-group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kMp_CBHwsq-KRRrjkmjck3worto_x-2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zThdJgHhHigJLcXV7oPv8bV1DV83P1DlFVNB3g2aWyA/edit?gid=0#gid=0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zN6ux8dob_w-8bft0ey3BpuAKhaK4x8QmyowwRUbl0A/edit?slide=id.p1#slide=id.p1" TargetMode="External"/><Relationship Id="rId4" Type="http://schemas.openxmlformats.org/officeDocument/2006/relationships/hyperlink" Target="https://drive.google.com/file/d/1KFWXSIkM-3iNccSKJtmJlupERE41zoMN/view?usp=drive_link" TargetMode="External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39000" y="106800"/>
            <a:ext cx="84660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EB Garamond"/>
              <a:buNone/>
            </a:pPr>
            <a:r>
              <a:t/>
            </a:r>
            <a:endParaRPr sz="3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EB Garamond"/>
              <a:buNone/>
            </a:pPr>
            <a:r>
              <a:rPr lang="en" sz="3340"/>
              <a:t>L04 Static Variables and 2D Arrays </a:t>
            </a:r>
            <a:endParaRPr sz="3340"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b="0" l="27683" r="6514" t="16922"/>
          <a:stretch/>
        </p:blipFill>
        <p:spPr>
          <a:xfrm>
            <a:off x="202675" y="1511513"/>
            <a:ext cx="4263725" cy="3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 rotWithShape="1">
          <a:blip r:embed="rId4">
            <a:alphaModFix/>
          </a:blip>
          <a:srcRect b="19868" l="16757" r="20621" t="11619"/>
          <a:stretch/>
        </p:blipFill>
        <p:spPr>
          <a:xfrm>
            <a:off x="3191250" y="2064673"/>
            <a:ext cx="841649" cy="7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4">
            <a:alphaModFix/>
          </a:blip>
          <a:srcRect b="19868" l="16757" r="20621" t="11619"/>
          <a:stretch/>
        </p:blipFill>
        <p:spPr>
          <a:xfrm>
            <a:off x="1281175" y="4124573"/>
            <a:ext cx="841649" cy="7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 rotWithShape="1">
          <a:blip r:embed="rId4">
            <a:alphaModFix/>
          </a:blip>
          <a:srcRect b="19868" l="16757" r="20621" t="11619"/>
          <a:stretch/>
        </p:blipFill>
        <p:spPr>
          <a:xfrm>
            <a:off x="2473350" y="4124573"/>
            <a:ext cx="841649" cy="7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 rotWithShape="1">
          <a:blip r:embed="rId4">
            <a:alphaModFix/>
          </a:blip>
          <a:srcRect b="19868" l="16757" r="20621" t="11619"/>
          <a:stretch/>
        </p:blipFill>
        <p:spPr>
          <a:xfrm>
            <a:off x="3424525" y="4074273"/>
            <a:ext cx="841649" cy="7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5">
            <a:alphaModFix/>
          </a:blip>
          <a:srcRect b="0" l="0" r="25595" t="0"/>
          <a:stretch/>
        </p:blipFill>
        <p:spPr>
          <a:xfrm>
            <a:off x="4670525" y="1799029"/>
            <a:ext cx="4263725" cy="245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32175" y="82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Explore Instance and Static 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32175" y="654725"/>
            <a:ext cx="4439700" cy="3372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One person copy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TestBankClassVariables.java</a:t>
            </a:r>
            <a:r>
              <a:rPr lang="en" sz="1400"/>
              <a:t>  and paste into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visualizer 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1. Which values are different for each account?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2. What value is shared across all accounts?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3. When you change the interestRate, what happens to the balance calculations for all existing accounts?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4. Why do we make interestRate static? Would it make sense for each account to have its own interest rate?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5. Should interestRate always be fixed, or should it sometimes be allowed to change? How could we control that?</a:t>
            </a:r>
            <a:endParaRPr sz="14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716075" y="654725"/>
            <a:ext cx="4297500" cy="3372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Other person copy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TestStaticVariables.java</a:t>
            </a:r>
            <a:r>
              <a:rPr lang="en" sz="1400"/>
              <a:t> and paste into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 java visualizer 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1. What variables are unique to each Student object?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2. How does the totalStudents counter behave as new students are created?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3. Is totalStudents stored once per object or once per class? How do you know?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4. What happens if you try to call getTotalStudents() on the class vs. on an instance? Which way is clearer?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5. Why might it be a good design choice to make totalStudents private + use a getter?</a:t>
            </a:r>
            <a:endParaRPr sz="1400"/>
          </a:p>
        </p:txBody>
      </p:sp>
      <p:sp>
        <p:nvSpPr>
          <p:cNvPr id="130" name="Google Shape;130;p18"/>
          <p:cNvSpPr txBox="1"/>
          <p:nvPr/>
        </p:nvSpPr>
        <p:spPr>
          <a:xfrm>
            <a:off x="132175" y="4139700"/>
            <a:ext cx="8881500" cy="648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Compare your findings: What’s the difference between the variables in the two classes?</a:t>
            </a:r>
            <a:b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(Class) Variables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863550"/>
            <a:ext cx="85206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variable that IS SHARED by all objects of a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Fields of a class for which one, and only one, copy exists, regardless of the number of instances of the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 Variable also called Class Variable</a:t>
            </a:r>
            <a:endParaRPr sz="1600"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00" y="2266025"/>
            <a:ext cx="5484800" cy="267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9"/>
          <p:cNvGrpSpPr/>
          <p:nvPr/>
        </p:nvGrpSpPr>
        <p:grpSpPr>
          <a:xfrm>
            <a:off x="7016225" y="4308984"/>
            <a:ext cx="1709650" cy="635674"/>
            <a:chOff x="2349050" y="4126059"/>
            <a:chExt cx="1709650" cy="635674"/>
          </a:xfrm>
        </p:grpSpPr>
        <p:pic>
          <p:nvPicPr>
            <p:cNvPr id="139" name="Google Shape;139;p19"/>
            <p:cNvPicPr preferRelativeResize="0"/>
            <p:nvPr/>
          </p:nvPicPr>
          <p:blipFill rotWithShape="1">
            <a:blip r:embed="rId4">
              <a:alphaModFix/>
            </a:blip>
            <a:srcRect b="0" l="0" r="83011" t="0"/>
            <a:stretch/>
          </p:blipFill>
          <p:spPr>
            <a:xfrm rot="5400000">
              <a:off x="2886038" y="3589071"/>
              <a:ext cx="635674" cy="17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9"/>
            <p:cNvSpPr txBox="1"/>
            <p:nvPr/>
          </p:nvSpPr>
          <p:spPr>
            <a:xfrm>
              <a:off x="2868088" y="4286675"/>
              <a:ext cx="838200" cy="31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0x7fff554566</a:t>
              </a:r>
              <a:r>
                <a:rPr b="0" i="0" lang="en" sz="80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b="0" i="0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1" name="Google Shape;141;p19"/>
          <p:cNvSpPr txBox="1"/>
          <p:nvPr/>
        </p:nvSpPr>
        <p:spPr>
          <a:xfrm>
            <a:off x="6950775" y="3595125"/>
            <a:ext cx="170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myDog2.name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7093575" y="3942363"/>
            <a:ext cx="1124400" cy="36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“Beagle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6885675" y="2887959"/>
            <a:ext cx="1709650" cy="635674"/>
            <a:chOff x="2349050" y="4126059"/>
            <a:chExt cx="1709650" cy="635674"/>
          </a:xfrm>
        </p:grpSpPr>
        <p:pic>
          <p:nvPicPr>
            <p:cNvPr id="144" name="Google Shape;144;p19"/>
            <p:cNvPicPr preferRelativeResize="0"/>
            <p:nvPr/>
          </p:nvPicPr>
          <p:blipFill rotWithShape="1">
            <a:blip r:embed="rId4">
              <a:alphaModFix/>
            </a:blip>
            <a:srcRect b="0" l="0" r="83011" t="0"/>
            <a:stretch/>
          </p:blipFill>
          <p:spPr>
            <a:xfrm rot="5400000">
              <a:off x="2886038" y="3589071"/>
              <a:ext cx="635674" cy="17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9"/>
            <p:cNvSpPr txBox="1"/>
            <p:nvPr/>
          </p:nvSpPr>
          <p:spPr>
            <a:xfrm>
              <a:off x="2868088" y="4286675"/>
              <a:ext cx="838200" cy="31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0x7fff6771c324</a:t>
              </a:r>
              <a:r>
                <a:rPr b="0" i="0" lang="en" sz="80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b="0" i="0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6" name="Google Shape;146;p19"/>
          <p:cNvSpPr txBox="1"/>
          <p:nvPr/>
        </p:nvSpPr>
        <p:spPr>
          <a:xfrm>
            <a:off x="7015875" y="2105850"/>
            <a:ext cx="170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myDog1.breed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7015900" y="2521338"/>
            <a:ext cx="1124400" cy="36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“Bulldog”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154350" y="2315650"/>
            <a:ext cx="2409600" cy="691800"/>
          </a:xfrm>
          <a:prstGeom prst="leftArrowCallout">
            <a:avLst>
              <a:gd fmla="val 25000" name="adj1"/>
              <a:gd fmla="val 25000" name="adj2"/>
              <a:gd fmla="val 25000" name="adj3"/>
              <a:gd fmla="val 83436" name="adj4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not stored on the heap with the instance variable or on th</a:t>
            </a:r>
            <a:r>
              <a:rPr lang="en" sz="1200"/>
              <a:t>e stack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(Class) Methods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96275" y="684300"/>
            <a:ext cx="86937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method that is shared by ALL objects of a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static (or class) method because it is declared with the static keyword!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executed without the need to reference a particular instant of the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what is going on in the Math class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Example: Math.sqrt()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necessary to have an instance of the class to access this method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D9EAD3"/>
                </a:highlight>
              </a:rPr>
              <a:t>Use class name because it makes it clear that the method is static!</a:t>
            </a:r>
            <a:endParaRPr sz="1600">
              <a:highlight>
                <a:srgbClr val="D9EAD3"/>
              </a:highlight>
            </a:endParaRPr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Student.getTotalStudents()</a:t>
            </a:r>
            <a:endParaRPr sz="1600"/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BankAccount.setInterestRate(0.07);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Do not call static methods using object reference variable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CE5C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descr="green check mar"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900" y="2442225"/>
            <a:ext cx="879206" cy="78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s down"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213" y="3347576"/>
            <a:ext cx="651926" cy="6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Constants of a Class 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863550"/>
            <a:ext cx="85206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Constants of a class are shared by ALL objects of a class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Constants by default use static keyword!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For example the following can be accessed without create an object.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Math.PI is a final static variable in the Math class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Math.pow(base, power);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675" y="1654525"/>
            <a:ext cx="5251570" cy="9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(Class) Variables and Methods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863550"/>
            <a:ext cx="85206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(Class) Variable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A variable that is attached to a class rather than to an instance of the class.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 Fields of a class for which one, and only one, copy exists, regardless of the number of instances of the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(Class) Method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A method that is attached to a class rather than to an instance of the class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Methods declared as static are class methods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Methods of a class that can be executed without the need to reference a particular instance of the class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Example: The Math class methods are all static! Math.sqrt(), Math.sin(), Math.pow(), etc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Instance vs Static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241875" y="2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{0C15A46B-A461-418F-9A96-2ED75C50AAA9}</a:tableStyleId>
              </a:tblPr>
              <a:tblGrid>
                <a:gridCol w="1401400"/>
                <a:gridCol w="3293225"/>
                <a:gridCol w="38259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Instance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Static Method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Belongs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object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Call with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reference (student1.getName())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name (Student.getTotalStudents())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Instance + static variables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static variables directly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Typical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Behavior tied to object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Utility/helper functions, shared operations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3"/>
          <p:cNvSpPr txBox="1"/>
          <p:nvPr/>
        </p:nvSpPr>
        <p:spPr>
          <a:xfrm>
            <a:off x="311701" y="827600"/>
            <a:ext cx="85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Instance method: I need an object’s data to do my work.</a:t>
            </a:r>
            <a:br>
              <a:rPr lang="en" sz="1700">
                <a:latin typeface="Lexend"/>
                <a:ea typeface="Lexend"/>
                <a:cs typeface="Lexend"/>
                <a:sym typeface="Lexend"/>
              </a:rPr>
            </a:b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Static method: I don’t care about any one object, I just use class-level info or parameters.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Visibility Modifiers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863550"/>
            <a:ext cx="85206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Indicates that the class, method or variable can be accessed from ANY other classes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apply to class or members of a class (variables/methods)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	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Indicates the method or variable can be accessed ONLY from within its own class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apply only to members of a class (variables/methods)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Tied to packages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(Package-Private)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Tied to packages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no modified is specified, default is the visibility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Indicates the class, method, or variable can be accessed by any class within the same package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(Class) Variables and Methods Access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96275" y="684300"/>
            <a:ext cx="86937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instance method 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access instance variables and static variables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call instance methods and static methods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static method 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access static variables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access static methods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Cannot access instance variables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Cannot access instance methods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instance variables and instance methods when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each object of the class needs an independent copy of the variable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instance variables are accessed in methods the method must be an instance method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static variables and static methods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only one copy of the variable is needed and used by all objects 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all objects need to share a variable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a method is not dependent on a specific instance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07350" y="827600"/>
            <a:ext cx="8520600" cy="38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Stack (method calls / local variables)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Stores local variables inside methods.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Exists only while the method is running.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temporary, per-method call.</a:t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Heap (objects &amp; instance variables)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Stores objects created with new.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per-object, instance-specific.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Each object gets its own copy of instance variables.</a:t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Class Shared Area (Static)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copy of static variables and methods for the entire class.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Shared across all objects of that class.</a:t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Code Visualizer showing static, stack and heap memory&#10;" id="195" name="Google Shape;195;p26" title="Screenshot 2025-08-31 at 2.26.46 PM.png"/>
          <p:cNvPicPr preferRelativeResize="0"/>
          <p:nvPr/>
        </p:nvPicPr>
        <p:blipFill rotWithShape="1">
          <a:blip r:embed="rId3">
            <a:alphaModFix/>
          </a:blip>
          <a:srcRect b="0" l="0" r="7252" t="0"/>
          <a:stretch/>
        </p:blipFill>
        <p:spPr>
          <a:xfrm>
            <a:off x="4676350" y="254900"/>
            <a:ext cx="4384125" cy="23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Prepare?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294750" y="689275"/>
            <a:ext cx="8554500" cy="41676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Practice by reviewing examples from lectures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Run in visualizer or in Eclipse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Edit 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Comment 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Tech Doc - Summarize concepts and include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Snippets of code with comments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Drawing or screenshots (Visualizer or Eclipse IDE) to explain parts of memory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Create your own class and try to do something similar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2" name="Google Shape;202;p27"/>
          <p:cNvSpPr/>
          <p:nvPr/>
        </p:nvSpPr>
        <p:spPr>
          <a:xfrm>
            <a:off x="4286700" y="4367075"/>
            <a:ext cx="4336800" cy="623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9033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today’s lecture in canvas: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 and Preparation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591" y="66175"/>
            <a:ext cx="2449234" cy="16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6603600" y="1741975"/>
            <a:ext cx="188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study-buddies</a:t>
            </a:r>
            <a:endParaRPr sz="1100"/>
          </a:p>
        </p:txBody>
      </p:sp>
      <p:sp>
        <p:nvSpPr>
          <p:cNvPr id="205" name="Google Shape;205;p27"/>
          <p:cNvSpPr/>
          <p:nvPr/>
        </p:nvSpPr>
        <p:spPr>
          <a:xfrm>
            <a:off x="4551100" y="66175"/>
            <a:ext cx="1967400" cy="623100"/>
          </a:xfrm>
          <a:prstGeom prst="wedgeEllipseCallout">
            <a:avLst>
              <a:gd fmla="val 69207" name="adj1"/>
              <a:gd fmla="val -3354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Create study groups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03675" y="124225"/>
            <a:ext cx="26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03675" y="696925"/>
            <a:ext cx="8751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Check in: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Git/GitHub and Eclipse - </a:t>
            </a:r>
            <a:endParaRPr sz="1400"/>
          </a:p>
          <a:p>
            <a:pPr indent="-196850" lvl="1" marL="742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Were you able to set up? </a:t>
            </a:r>
            <a:endParaRPr sz="1400"/>
          </a:p>
          <a:p>
            <a:pPr indent="-196850" lvl="1" marL="742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Do you need help?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 M01 Part 1 - Any Questions?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 M01 Part 2 will be posted before next Tuesday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S25_ CS1050 Resources_Spring_2025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 Set Up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If you don’t have Eclipse working or it is installed on </a:t>
            </a:r>
            <a:r>
              <a:rPr lang="en" sz="1400">
                <a:highlight>
                  <a:srgbClr val="D9D2E9"/>
                </a:highlight>
              </a:rPr>
              <a:t>your computer at home, sit with someone that has it working to work in class</a:t>
            </a:r>
            <a:endParaRPr sz="1400">
              <a:highlight>
                <a:srgbClr val="D9D2E9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Go today’s lecture and open these slides as google slides or powerpoint</a:t>
            </a:r>
            <a:endParaRPr sz="1400">
              <a:highlight>
                <a:srgbClr val="D9D2E9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Open up your technical document</a:t>
            </a:r>
            <a:r>
              <a:rPr lang="en" sz="1400">
                <a:highlight>
                  <a:srgbClr val="D9D2E9"/>
                </a:highlight>
              </a:rPr>
              <a:t> </a:t>
            </a:r>
            <a:endParaRPr sz="1400">
              <a:highlight>
                <a:srgbClr val="D9D2E9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Open up Eclipse if you are able to or you can use the  </a:t>
            </a:r>
            <a:endParaRPr sz="1400">
              <a:highlight>
                <a:srgbClr val="D9D2E9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Open up github desktop</a:t>
            </a:r>
            <a:endParaRPr sz="1400">
              <a:highlight>
                <a:srgbClr val="D9D2E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D9D2E9"/>
                </a:highlight>
              </a:rPr>
              <a:t> </a:t>
            </a:r>
            <a:endParaRPr sz="1400"/>
          </a:p>
        </p:txBody>
      </p:sp>
      <p:sp>
        <p:nvSpPr>
          <p:cNvPr id="65" name="Google Shape;65;p10"/>
          <p:cNvSpPr/>
          <p:nvPr/>
        </p:nvSpPr>
        <p:spPr>
          <a:xfrm>
            <a:off x="3682750" y="3745725"/>
            <a:ext cx="5034000" cy="1256100"/>
          </a:xfrm>
          <a:prstGeom prst="wedgeRoundRectCallout">
            <a:avLst>
              <a:gd fmla="val -60629" name="adj1"/>
              <a:gd fmla="val -51252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It is ok if you do not have a computer to bring to class with Eclipse but you should have a computer outside of class you can use that you can install  environment tools. Please meet with me if you have questions or need help accessing a computer from home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2D Array (Pre-test Discussion) 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322375" y="843100"/>
            <a:ext cx="6067500" cy="31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final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TABLE_ROW_SIZE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= 5;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rgbClr val="7F0055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final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>
                <a:solidFill>
                  <a:srgbClr val="7F0055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rgbClr val="6A3E3E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TABLE_COL_SIZE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= 6;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[][]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new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[</a:t>
            </a:r>
            <a:r>
              <a:rPr lang="en">
                <a:solidFill>
                  <a:srgbClr val="6A3E3E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TABLE_ROW_SIZE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][</a:t>
            </a:r>
            <a:r>
              <a:rPr lang="en">
                <a:solidFill>
                  <a:srgbClr val="6A3E3E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TABLE_COL_SIZE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];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3F7F5F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for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= 0;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&lt;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TABLE_ROW_SIZE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++) 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{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   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for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= 0;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&lt;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TABLE_COL_SIZE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++) 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   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{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        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[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][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] = (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+ 1) * (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+ 1);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    }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}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6026600" y="916875"/>
            <a:ext cx="3007200" cy="1245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801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this code doing?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happening in memory (stack and heap)? What is stored?</a:t>
            </a:r>
            <a:endParaRPr sz="1500"/>
          </a:p>
        </p:txBody>
      </p:sp>
      <p:sp>
        <p:nvSpPr>
          <p:cNvPr id="73" name="Google Shape;73;p11"/>
          <p:cNvSpPr/>
          <p:nvPr/>
        </p:nvSpPr>
        <p:spPr>
          <a:xfrm>
            <a:off x="3361725" y="838548"/>
            <a:ext cx="2255700" cy="4506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801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Why constants?</a:t>
            </a:r>
            <a:endParaRPr sz="1500"/>
          </a:p>
        </p:txBody>
      </p:sp>
      <p:sp>
        <p:nvSpPr>
          <p:cNvPr id="74" name="Google Shape;74;p11"/>
          <p:cNvSpPr/>
          <p:nvPr/>
        </p:nvSpPr>
        <p:spPr>
          <a:xfrm>
            <a:off x="5839075" y="2389775"/>
            <a:ext cx="2932800" cy="483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801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this code doing?</a:t>
            </a:r>
            <a:endParaRPr sz="1500"/>
          </a:p>
        </p:txBody>
      </p:sp>
      <p:sp>
        <p:nvSpPr>
          <p:cNvPr id="75" name="Google Shape;75;p11"/>
          <p:cNvSpPr/>
          <p:nvPr/>
        </p:nvSpPr>
        <p:spPr>
          <a:xfrm>
            <a:off x="4997575" y="3210625"/>
            <a:ext cx="3894600" cy="1652400"/>
          </a:xfrm>
          <a:prstGeom prst="wedgeEllipseCallout">
            <a:avLst>
              <a:gd fmla="val -54762" name="adj1"/>
              <a:gd fmla="val -42207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have you been doing practicing understanding and creating code for Arrays, Strings, methods and creating your own classes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en"/>
              <a:t>Tables of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2"/>
          <p:cNvGraphicFramePr/>
          <p:nvPr/>
        </p:nvGraphicFramePr>
        <p:xfrm>
          <a:off x="263925" y="100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{2D10C9B9-632F-4B1F-99D9-A1621C049AF4}</a:tableStyleId>
              </a:tblPr>
              <a:tblGrid>
                <a:gridCol w="669950"/>
                <a:gridCol w="1049975"/>
                <a:gridCol w="911650"/>
                <a:gridCol w="813675"/>
                <a:gridCol w="862825"/>
                <a:gridCol w="1115575"/>
              </a:tblGrid>
              <a:tr h="42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col[0]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col[1]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col[2]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col[3]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col[3]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row[0]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row[1]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row[2]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row[3]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3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row[3]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2"/>
          <p:cNvSpPr txBox="1"/>
          <p:nvPr/>
        </p:nvSpPr>
        <p:spPr>
          <a:xfrm>
            <a:off x="147050" y="3689450"/>
            <a:ext cx="8847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table[0][0]  = 1  	table[0][1]  = 2  	table[0][2]  = 3  	table[0][3]  = 4  	table[0][4]  = 5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table[1][0]  = 2  	table[1][1]  = 4  	table[1][2]  = 6  	table[1][3]  = 8  	table[1][4]  = 10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table[2][0]  = 3  	table[2][1]  = 6  	table[2][2]  = 9  	table[2][3]  = 12  	table[2][4]  = 15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table[3][0]  = 4  	table[3][1]  = 8  	table[3][2]  = 12  	table[3][3]  = 16  	table[3][4]  = 20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table[4][0]  = 5  	table[4][1]  = 10  	table[4][2]  = 15  	table[4][3]  = 20  	table[4][4]  = 25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</a:pPr>
            <a:r>
              <a:rPr lang="en"/>
              <a:t>2 Dimensional Arrays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294750" y="689275"/>
            <a:ext cx="88494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We’ve seen that an array is a container that provides a way to store more than one value</a:t>
            </a:r>
            <a:endParaRPr sz="1500"/>
          </a:p>
          <a:p>
            <a:pPr indent="-12065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Arrays can have more than one dimension!</a:t>
            </a:r>
            <a:endParaRPr sz="1500"/>
          </a:p>
          <a:p>
            <a:pPr indent="-12065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One-dimensional arrays – model linear collections of elements</a:t>
            </a:r>
            <a:endParaRPr sz="1500"/>
          </a:p>
          <a:p>
            <a:pPr indent="-12065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Two-dimensional arrays – model a matrix or a table like a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spreadsheet</a:t>
            </a:r>
            <a:r>
              <a:rPr lang="en" sz="1500"/>
              <a:t> </a:t>
            </a:r>
            <a:endParaRPr sz="1500"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75" y="2300799"/>
            <a:ext cx="7044649" cy="22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6928550" y="2119925"/>
            <a:ext cx="2074800" cy="1210200"/>
          </a:xfrm>
          <a:prstGeom prst="wedgeRectCallout">
            <a:avLst>
              <a:gd fmla="val -69277" name="adj1"/>
              <a:gd fmla="val -7757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different ways you could initialize a 1 dimensional array?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Initialize an Array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94750" y="689275"/>
            <a:ext cx="85545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Initialize with nested for loop</a:t>
            </a:r>
            <a:endParaRPr/>
          </a:p>
          <a:p>
            <a:pPr indent="0" lvl="0" marL="25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final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 = 5;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[][]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</a:t>
            </a:r>
            <a:r>
              <a:rPr lang="en" sz="1400">
                <a:highlight>
                  <a:schemeClr val="lt1"/>
                </a:highlight>
              </a:rPr>
              <a:t> =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new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[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][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];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</a:t>
            </a:r>
            <a:r>
              <a:rPr lang="en" sz="1400">
                <a:solidFill>
                  <a:srgbClr val="3F7F5F"/>
                </a:solidFill>
                <a:highlight>
                  <a:schemeClr val="lt1"/>
                </a:highlight>
              </a:rPr>
              <a:t>// Fill the table with the multiplication values</a:t>
            </a:r>
            <a:endParaRPr sz="1400">
              <a:solidFill>
                <a:srgbClr val="3F7F5F"/>
              </a:solidFill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for</a:t>
            </a:r>
            <a:r>
              <a:rPr lang="en" sz="1400">
                <a:highlight>
                  <a:schemeClr val="lt1"/>
                </a:highlight>
              </a:rPr>
              <a:t> (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 = 0;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 &lt;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++) {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   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for</a:t>
            </a:r>
            <a:r>
              <a:rPr lang="en" sz="1400">
                <a:highlight>
                  <a:schemeClr val="lt1"/>
                </a:highlight>
              </a:rPr>
              <a:t> (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 = 0;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 &lt;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++) {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    	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       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</a:t>
            </a:r>
            <a:r>
              <a:rPr lang="en" sz="1400">
                <a:highlight>
                  <a:schemeClr val="lt1"/>
                </a:highlight>
              </a:rPr>
              <a:t>[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][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] = (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 + 1) * (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 + 1);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    }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highlight>
                  <a:schemeClr val="lt1"/>
                </a:highlight>
              </a:rPr>
              <a:t>       }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highlight>
                  <a:schemeClr val="lt1"/>
                </a:highlight>
              </a:rPr>
              <a:t>Initialize with a list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F0055"/>
                </a:solidFill>
                <a:highlight>
                  <a:srgbClr val="FFFFFF"/>
                </a:highlight>
              </a:rPr>
              <a:t>double</a:t>
            </a:r>
            <a:r>
              <a:rPr lang="en">
                <a:highlight>
                  <a:srgbClr val="FFFFFF"/>
                </a:highlight>
              </a:rPr>
              <a:t>[][] </a:t>
            </a:r>
            <a:r>
              <a:rPr lang="en">
                <a:solidFill>
                  <a:srgbClr val="6A3E3E"/>
                </a:solidFill>
                <a:highlight>
                  <a:srgbClr val="FFFFFF"/>
                </a:highlight>
              </a:rPr>
              <a:t>numbers</a:t>
            </a:r>
            <a:r>
              <a:rPr lang="en">
                <a:highlight>
                  <a:srgbClr val="FFFFFF"/>
                </a:highlight>
              </a:rPr>
              <a:t> = {{100,200,300},{305,456,478},{888,700,567},{432,345,222}};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768900" y="2777200"/>
            <a:ext cx="2754300" cy="8241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size of the array?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Rows?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80500" y="180998"/>
            <a:ext cx="78867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Iterating 2D Array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71825" y="711100"/>
            <a:ext cx="7886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[][] </a:t>
            </a:r>
            <a:r>
              <a:rPr b="0" i="0" lang="en" sz="13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numbers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{{100,200,300},{305,456,478},{888,700,567},{432,345,222}};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" sz="13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3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"The number of rows in sales array is 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" sz="13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3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" sz="13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3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"The number of columns is 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" sz="13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[row].</a:t>
            </a:r>
            <a:r>
              <a:rPr b="0" i="0" lang="en" sz="13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71825" y="1618800"/>
            <a:ext cx="6950400" cy="23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display2DArray(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0D8A8"/>
                </a:highlight>
                <a:latin typeface="Arial"/>
                <a:ea typeface="Arial"/>
                <a:cs typeface="Arial"/>
                <a:sym typeface="Arial"/>
              </a:rPr>
              <a:t>current2DArray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[][])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current2DArray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++)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{</a:t>
            </a:r>
            <a:endParaRPr b="0" i="0" sz="11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current2DArray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[row].</a:t>
            </a:r>
            <a:r>
              <a:rPr b="0" i="0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++)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{</a:t>
            </a:r>
            <a:endParaRPr b="0" i="0" sz="11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System.</a:t>
            </a:r>
            <a:r>
              <a:rPr b="1" i="1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.printf(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"[%d][%d]: %.2f   "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current2DArray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b="1" i="1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235700" y="3544950"/>
            <a:ext cx="3806400" cy="153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rows is 4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columns is 3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[0][0]: 100.00   [0][1]: 200.00   [0][2]: 300.00  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[1][0]: 305.00   [1][1]: 456.00   [1][2]: 478.00  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[2][0]: 888.00   [2][1]: 700.00   [2][2]: 567.00  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[3][0]: 432.00   [3][1]: 345.00   [3][2]: 222.00 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025900" y="767750"/>
            <a:ext cx="3016200" cy="9897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12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Discuss what you think numbers.length is doing compared to numbers[row]. length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2D Array is Array of Arrays 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294750" y="689275"/>
            <a:ext cx="8619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A 2D array is an array of arrays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get the  number of rows in array is use numbers.length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get the number of columns use numbers[0].length where 0 can be any row</a:t>
            </a:r>
            <a:endParaRPr sz="1400"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75" y="1954725"/>
            <a:ext cx="74485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5711650" y="260950"/>
            <a:ext cx="2810100" cy="836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do you think 2D Arrays are stored in memory?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are they passed?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00125" y="87098"/>
            <a:ext cx="78867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91475" y="617200"/>
            <a:ext cx="6498900" cy="3738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If you have Eclipse installed see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Eclipse Cheat Sheet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</a:t>
            </a:r>
            <a:r>
              <a:rPr lang="en" sz="1600"/>
              <a:t>project for mod01 if you do not have one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Find information on how to add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CorpSales.java</a:t>
            </a:r>
            <a:r>
              <a:rPr lang="en" sz="1600"/>
              <a:t> to your eclipse project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Run debugger to see how 2 Dimensional arrays are stored and how you iterate through 2D array with nested for loop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comments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method to display contents of sales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comments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Version and back up using github desktop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method to calculate and return the array sum of all sales values so you can display sum in main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comments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Version and back up.</a:t>
            </a:r>
            <a:endParaRPr sz="1600"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9475" y="469408"/>
            <a:ext cx="2264525" cy="321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630575" y="3994300"/>
            <a:ext cx="4437300" cy="10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3; </a:t>
            </a:r>
            <a:r>
              <a:rPr b="0" i="0" lang="en" sz="1200" u="none" cap="none" strike="noStrike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Three divisions in the company</a:t>
            </a:r>
            <a:endParaRPr b="0" i="0" sz="12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QTRS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4; </a:t>
            </a:r>
            <a:r>
              <a:rPr b="0" i="0" lang="en" sz="1200" u="none" cap="none" strike="noStrike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Four quarters</a:t>
            </a:r>
            <a:endParaRPr b="0" i="0" sz="12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Array to hold the sales for each division, for each quarter.</a:t>
            </a:r>
            <a:endParaRPr b="0" i="0" sz="12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[][] 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QTRS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b Final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