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Lexen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exend-bold.fntdata"/><Relationship Id="rId6" Type="http://schemas.openxmlformats.org/officeDocument/2006/relationships/slide" Target="slides/slide1.xml"/><Relationship Id="rId18" Type="http://schemas.openxmlformats.org/officeDocument/2006/relationships/font" Target="fonts/Lexe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8a07cc215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48a07cc215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8a07cc21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348a07cc215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8a07cc21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8a07cc21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8a07cc21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8a07cc21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790ce0a897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3790ce0a897_1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90ce0a897_1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3790ce0a897_1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790ce0a897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3790ce0a897_1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790ce0a897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3790ce0a897_1_1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790ce0a897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790ce0a897_1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90ce0a897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790ce0a897_1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790ce0a897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3790ce0a897_1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322375" y="205987"/>
            <a:ext cx="8229600" cy="483300"/>
          </a:xfrm>
          <a:prstGeom prst="rect">
            <a:avLst/>
          </a:prstGeom>
          <a:noFill/>
          <a:ln>
            <a:noFill/>
          </a:ln>
        </p:spPr>
        <p:txBody>
          <a:bodyPr anchorCtr="0" anchor="t" bIns="45700" lIns="91425" spcFirstLastPara="1" rIns="91425" wrap="square" tIns="45700">
            <a:normAutofit/>
          </a:bodyPr>
          <a:lstStyle>
            <a:lvl1pPr lvl="0">
              <a:spcBef>
                <a:spcPts val="0"/>
              </a:spcBef>
              <a:spcAft>
                <a:spcPts val="0"/>
              </a:spcAft>
              <a:buClr>
                <a:schemeClr val="dk1"/>
              </a:buClr>
              <a:buSzPts val="2400"/>
              <a:buNone/>
              <a:defRPr sz="2400"/>
            </a:lvl1pPr>
            <a:lvl2pPr lvl="1">
              <a:spcBef>
                <a:spcPts val="0"/>
              </a:spcBef>
              <a:spcAft>
                <a:spcPts val="0"/>
              </a:spcAft>
              <a:buSzPts val="2400"/>
              <a:buFont typeface="Lexend"/>
              <a:buNone/>
              <a:defRPr sz="2400">
                <a:latin typeface="Lexend"/>
                <a:ea typeface="Lexend"/>
                <a:cs typeface="Lexend"/>
                <a:sym typeface="Lexend"/>
              </a:defRPr>
            </a:lvl2pPr>
            <a:lvl3pPr lvl="2">
              <a:spcBef>
                <a:spcPts val="0"/>
              </a:spcBef>
              <a:spcAft>
                <a:spcPts val="0"/>
              </a:spcAft>
              <a:buSzPts val="2400"/>
              <a:buFont typeface="Lexend"/>
              <a:buNone/>
              <a:defRPr sz="2400">
                <a:latin typeface="Lexend"/>
                <a:ea typeface="Lexend"/>
                <a:cs typeface="Lexend"/>
                <a:sym typeface="Lexend"/>
              </a:defRPr>
            </a:lvl3pPr>
            <a:lvl4pPr lvl="3">
              <a:spcBef>
                <a:spcPts val="0"/>
              </a:spcBef>
              <a:spcAft>
                <a:spcPts val="0"/>
              </a:spcAft>
              <a:buSzPts val="2400"/>
              <a:buFont typeface="Lexend"/>
              <a:buNone/>
              <a:defRPr sz="2400">
                <a:latin typeface="Lexend"/>
                <a:ea typeface="Lexend"/>
                <a:cs typeface="Lexend"/>
                <a:sym typeface="Lexend"/>
              </a:defRPr>
            </a:lvl4pPr>
            <a:lvl5pPr lvl="4">
              <a:spcBef>
                <a:spcPts val="0"/>
              </a:spcBef>
              <a:spcAft>
                <a:spcPts val="0"/>
              </a:spcAft>
              <a:buSzPts val="2400"/>
              <a:buFont typeface="Lexend"/>
              <a:buNone/>
              <a:defRPr sz="2400">
                <a:latin typeface="Lexend"/>
                <a:ea typeface="Lexend"/>
                <a:cs typeface="Lexend"/>
                <a:sym typeface="Lexend"/>
              </a:defRPr>
            </a:lvl5pPr>
            <a:lvl6pPr lvl="5">
              <a:spcBef>
                <a:spcPts val="0"/>
              </a:spcBef>
              <a:spcAft>
                <a:spcPts val="0"/>
              </a:spcAft>
              <a:buSzPts val="2400"/>
              <a:buFont typeface="Lexend"/>
              <a:buNone/>
              <a:defRPr sz="2400">
                <a:latin typeface="Lexend"/>
                <a:ea typeface="Lexend"/>
                <a:cs typeface="Lexend"/>
                <a:sym typeface="Lexend"/>
              </a:defRPr>
            </a:lvl6pPr>
            <a:lvl7pPr lvl="6">
              <a:spcBef>
                <a:spcPts val="0"/>
              </a:spcBef>
              <a:spcAft>
                <a:spcPts val="0"/>
              </a:spcAft>
              <a:buSzPts val="2400"/>
              <a:buFont typeface="Lexend"/>
              <a:buNone/>
              <a:defRPr sz="2400">
                <a:latin typeface="Lexend"/>
                <a:ea typeface="Lexend"/>
                <a:cs typeface="Lexend"/>
                <a:sym typeface="Lexend"/>
              </a:defRPr>
            </a:lvl7pPr>
            <a:lvl8pPr lvl="7">
              <a:spcBef>
                <a:spcPts val="0"/>
              </a:spcBef>
              <a:spcAft>
                <a:spcPts val="0"/>
              </a:spcAft>
              <a:buSzPts val="2400"/>
              <a:buFont typeface="Lexend"/>
              <a:buNone/>
              <a:defRPr sz="2400">
                <a:latin typeface="Lexend"/>
                <a:ea typeface="Lexend"/>
                <a:cs typeface="Lexend"/>
                <a:sym typeface="Lexend"/>
              </a:defRPr>
            </a:lvl8pPr>
            <a:lvl9pPr lvl="8">
              <a:spcBef>
                <a:spcPts val="0"/>
              </a:spcBef>
              <a:spcAft>
                <a:spcPts val="0"/>
              </a:spcAft>
              <a:buSzPts val="2400"/>
              <a:buFont typeface="Lexend"/>
              <a:buNone/>
              <a:defRPr sz="2400">
                <a:latin typeface="Lexend"/>
                <a:ea typeface="Lexend"/>
                <a:cs typeface="Lexend"/>
                <a:sym typeface="Lexend"/>
              </a:defRPr>
            </a:lvl9pPr>
          </a:lstStyle>
          <a:p/>
        </p:txBody>
      </p:sp>
      <p:sp>
        <p:nvSpPr>
          <p:cNvPr id="13" name="Google Shape;13;p2"/>
          <p:cNvSpPr txBox="1"/>
          <p:nvPr>
            <p:ph idx="1" type="body"/>
          </p:nvPr>
        </p:nvSpPr>
        <p:spPr>
          <a:xfrm>
            <a:off x="294750" y="587100"/>
            <a:ext cx="8554500" cy="3877800"/>
          </a:xfrm>
          <a:prstGeom prst="rect">
            <a:avLst/>
          </a:prstGeom>
          <a:noFill/>
          <a:ln>
            <a:noFill/>
          </a:ln>
        </p:spPr>
        <p:txBody>
          <a:bodyPr anchorCtr="0" anchor="t" bIns="45700" lIns="91425" spcFirstLastPara="1" rIns="91425" wrap="square" tIns="45700">
            <a:normAutofit/>
          </a:bodyPr>
          <a:lstStyle>
            <a:lvl1pPr indent="-285750" lvl="0" marL="457200" algn="l">
              <a:spcBef>
                <a:spcPts val="360"/>
              </a:spcBef>
              <a:spcAft>
                <a:spcPts val="0"/>
              </a:spcAft>
              <a:buClr>
                <a:schemeClr val="dk1"/>
              </a:buClr>
              <a:buSzPts val="900"/>
              <a:buFont typeface="Lexend"/>
              <a:buChar char="•"/>
              <a:defRPr sz="1700">
                <a:latin typeface="Lexend"/>
                <a:ea typeface="Lexend"/>
                <a:cs typeface="Lexend"/>
                <a:sym typeface="Lexend"/>
              </a:defRPr>
            </a:lvl1pPr>
            <a:lvl2pPr indent="-304800" lvl="1" marL="914400" algn="l">
              <a:spcBef>
                <a:spcPts val="360"/>
              </a:spcBef>
              <a:spcAft>
                <a:spcPts val="0"/>
              </a:spcAft>
              <a:buClr>
                <a:schemeClr val="dk1"/>
              </a:buClr>
              <a:buSzPts val="1200"/>
              <a:buFont typeface="Lexend"/>
              <a:buChar char="–"/>
              <a:defRPr sz="1500">
                <a:latin typeface="Lexend"/>
                <a:ea typeface="Lexend"/>
                <a:cs typeface="Lexend"/>
                <a:sym typeface="Lexend"/>
              </a:defRPr>
            </a:lvl2pPr>
            <a:lvl3pPr indent="-317500" lvl="2" marL="1371600" algn="l">
              <a:spcBef>
                <a:spcPts val="360"/>
              </a:spcBef>
              <a:spcAft>
                <a:spcPts val="0"/>
              </a:spcAft>
              <a:buClr>
                <a:schemeClr val="dk1"/>
              </a:buClr>
              <a:buSzPts val="1400"/>
              <a:buFont typeface="Lexend"/>
              <a:buChar char="•"/>
              <a:defRPr>
                <a:latin typeface="Lexend"/>
                <a:ea typeface="Lexend"/>
                <a:cs typeface="Lexend"/>
                <a:sym typeface="Lexend"/>
              </a:defRPr>
            </a:lvl3pPr>
            <a:lvl4pPr indent="-317500" lvl="3" marL="1828800" algn="l">
              <a:spcBef>
                <a:spcPts val="360"/>
              </a:spcBef>
              <a:spcAft>
                <a:spcPts val="0"/>
              </a:spcAft>
              <a:buClr>
                <a:schemeClr val="dk1"/>
              </a:buClr>
              <a:buSzPts val="1400"/>
              <a:buFont typeface="Lexend"/>
              <a:buChar char="–"/>
              <a:defRPr>
                <a:latin typeface="Lexend"/>
                <a:ea typeface="Lexend"/>
                <a:cs typeface="Lexend"/>
                <a:sym typeface="Lexend"/>
              </a:defRPr>
            </a:lvl4pPr>
            <a:lvl5pPr indent="-317500" lvl="4" marL="2286000" algn="l">
              <a:spcBef>
                <a:spcPts val="360"/>
              </a:spcBef>
              <a:spcAft>
                <a:spcPts val="0"/>
              </a:spcAft>
              <a:buClr>
                <a:schemeClr val="dk1"/>
              </a:buClr>
              <a:buSzPts val="1400"/>
              <a:buFont typeface="Lexend"/>
              <a:buChar char="»"/>
              <a:defRPr>
                <a:latin typeface="Lexend"/>
                <a:ea typeface="Lexend"/>
                <a:cs typeface="Lexend"/>
                <a:sym typeface="Lexend"/>
              </a:defRPr>
            </a:lvl5pPr>
            <a:lvl6pPr indent="-317500" lvl="5" marL="2743200" algn="l">
              <a:spcBef>
                <a:spcPts val="360"/>
              </a:spcBef>
              <a:spcAft>
                <a:spcPts val="0"/>
              </a:spcAft>
              <a:buClr>
                <a:schemeClr val="dk1"/>
              </a:buClr>
              <a:buSzPts val="1400"/>
              <a:buFont typeface="Lexend"/>
              <a:buChar char="•"/>
              <a:defRPr>
                <a:latin typeface="Lexend"/>
                <a:ea typeface="Lexend"/>
                <a:cs typeface="Lexend"/>
                <a:sym typeface="Lexend"/>
              </a:defRPr>
            </a:lvl6pPr>
            <a:lvl7pPr indent="-317500" lvl="6" marL="3200400" algn="l">
              <a:spcBef>
                <a:spcPts val="360"/>
              </a:spcBef>
              <a:spcAft>
                <a:spcPts val="0"/>
              </a:spcAft>
              <a:buClr>
                <a:schemeClr val="dk1"/>
              </a:buClr>
              <a:buSzPts val="1400"/>
              <a:buFont typeface="Lexend"/>
              <a:buChar char="•"/>
              <a:defRPr>
                <a:latin typeface="Lexend"/>
                <a:ea typeface="Lexend"/>
                <a:cs typeface="Lexend"/>
                <a:sym typeface="Lexend"/>
              </a:defRPr>
            </a:lvl7pPr>
            <a:lvl8pPr indent="-317500" lvl="7" marL="3657600" algn="l">
              <a:spcBef>
                <a:spcPts val="360"/>
              </a:spcBef>
              <a:spcAft>
                <a:spcPts val="0"/>
              </a:spcAft>
              <a:buClr>
                <a:schemeClr val="dk1"/>
              </a:buClr>
              <a:buSzPts val="1400"/>
              <a:buFont typeface="Lexend"/>
              <a:buChar char="•"/>
              <a:defRPr>
                <a:latin typeface="Lexend"/>
                <a:ea typeface="Lexend"/>
                <a:cs typeface="Lexend"/>
                <a:sym typeface="Lexend"/>
              </a:defRPr>
            </a:lvl8pPr>
            <a:lvl9pPr indent="-317500" lvl="8" marL="4114800" algn="l">
              <a:spcBef>
                <a:spcPts val="360"/>
              </a:spcBef>
              <a:spcAft>
                <a:spcPts val="0"/>
              </a:spcAft>
              <a:buClr>
                <a:schemeClr val="dk1"/>
              </a:buClr>
              <a:buSzPts val="1400"/>
              <a:buFont typeface="Lexend"/>
              <a:buChar char="•"/>
              <a:defRPr>
                <a:latin typeface="Lexend"/>
                <a:ea typeface="Lexend"/>
                <a:cs typeface="Lexend"/>
                <a:sym typeface="Lexend"/>
              </a:defRPr>
            </a:lvl9pPr>
          </a:lstStyle>
          <a:p/>
        </p:txBody>
      </p:sp>
      <p:sp>
        <p:nvSpPr>
          <p:cNvPr id="14" name="Google Shape;14;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400"/>
              <a:buFont typeface="Lexend"/>
              <a:buNone/>
              <a:defRPr sz="3100">
                <a:latin typeface="Lexend"/>
                <a:ea typeface="Lexend"/>
                <a:cs typeface="Lexend"/>
                <a:sym typeface="Lexend"/>
              </a:defRPr>
            </a:lvl1pPr>
            <a:lvl2pPr lvl="1">
              <a:spcBef>
                <a:spcPts val="0"/>
              </a:spcBef>
              <a:spcAft>
                <a:spcPts val="0"/>
              </a:spcAft>
              <a:buSzPts val="1400"/>
              <a:buFont typeface="Lexend"/>
              <a:buNone/>
              <a:defRPr>
                <a:latin typeface="Lexend"/>
                <a:ea typeface="Lexend"/>
                <a:cs typeface="Lexend"/>
                <a:sym typeface="Lexend"/>
              </a:defRPr>
            </a:lvl2pPr>
            <a:lvl3pPr lvl="2">
              <a:spcBef>
                <a:spcPts val="0"/>
              </a:spcBef>
              <a:spcAft>
                <a:spcPts val="0"/>
              </a:spcAft>
              <a:buSzPts val="1400"/>
              <a:buFont typeface="Lexend"/>
              <a:buNone/>
              <a:defRPr>
                <a:latin typeface="Lexend"/>
                <a:ea typeface="Lexend"/>
                <a:cs typeface="Lexend"/>
                <a:sym typeface="Lexend"/>
              </a:defRPr>
            </a:lvl3pPr>
            <a:lvl4pPr lvl="3">
              <a:spcBef>
                <a:spcPts val="0"/>
              </a:spcBef>
              <a:spcAft>
                <a:spcPts val="0"/>
              </a:spcAft>
              <a:buSzPts val="1400"/>
              <a:buFont typeface="Lexend"/>
              <a:buNone/>
              <a:defRPr>
                <a:latin typeface="Lexend"/>
                <a:ea typeface="Lexend"/>
                <a:cs typeface="Lexend"/>
                <a:sym typeface="Lexend"/>
              </a:defRPr>
            </a:lvl4pPr>
            <a:lvl5pPr lvl="4">
              <a:spcBef>
                <a:spcPts val="0"/>
              </a:spcBef>
              <a:spcAft>
                <a:spcPts val="0"/>
              </a:spcAft>
              <a:buSzPts val="1400"/>
              <a:buFont typeface="Lexend"/>
              <a:buNone/>
              <a:defRPr>
                <a:latin typeface="Lexend"/>
                <a:ea typeface="Lexend"/>
                <a:cs typeface="Lexend"/>
                <a:sym typeface="Lexend"/>
              </a:defRPr>
            </a:lvl5pPr>
            <a:lvl6pPr lvl="5">
              <a:spcBef>
                <a:spcPts val="0"/>
              </a:spcBef>
              <a:spcAft>
                <a:spcPts val="0"/>
              </a:spcAft>
              <a:buSzPts val="1400"/>
              <a:buFont typeface="Lexend"/>
              <a:buNone/>
              <a:defRPr>
                <a:latin typeface="Lexend"/>
                <a:ea typeface="Lexend"/>
                <a:cs typeface="Lexend"/>
                <a:sym typeface="Lexend"/>
              </a:defRPr>
            </a:lvl6pPr>
            <a:lvl7pPr lvl="6">
              <a:spcBef>
                <a:spcPts val="0"/>
              </a:spcBef>
              <a:spcAft>
                <a:spcPts val="0"/>
              </a:spcAft>
              <a:buSzPts val="1400"/>
              <a:buFont typeface="Lexend"/>
              <a:buNone/>
              <a:defRPr>
                <a:latin typeface="Lexend"/>
                <a:ea typeface="Lexend"/>
                <a:cs typeface="Lexend"/>
                <a:sym typeface="Lexend"/>
              </a:defRPr>
            </a:lvl7pPr>
            <a:lvl8pPr lvl="7">
              <a:spcBef>
                <a:spcPts val="0"/>
              </a:spcBef>
              <a:spcAft>
                <a:spcPts val="0"/>
              </a:spcAft>
              <a:buSzPts val="1400"/>
              <a:buFont typeface="Lexend"/>
              <a:buNone/>
              <a:defRPr>
                <a:latin typeface="Lexend"/>
                <a:ea typeface="Lexend"/>
                <a:cs typeface="Lexend"/>
                <a:sym typeface="Lexend"/>
              </a:defRPr>
            </a:lvl8pPr>
            <a:lvl9pPr lvl="8">
              <a:spcBef>
                <a:spcPts val="0"/>
              </a:spcBef>
              <a:spcAft>
                <a:spcPts val="0"/>
              </a:spcAft>
              <a:buSzPts val="1400"/>
              <a:buFont typeface="Lexend"/>
              <a:buNone/>
              <a:defRPr>
                <a:latin typeface="Lexend"/>
                <a:ea typeface="Lexend"/>
                <a:cs typeface="Lexend"/>
                <a:sym typeface="Lexend"/>
              </a:defRPr>
            </a:lvl9pPr>
          </a:lstStyle>
          <a:p/>
        </p:txBody>
      </p:sp>
      <p:sp>
        <p:nvSpPr>
          <p:cNvPr id="19" name="Google Shape;19;p3"/>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434343"/>
              </a:buClr>
              <a:buSzPts val="3200"/>
              <a:buNone/>
              <a:defRPr>
                <a:solidFill>
                  <a:srgbClr val="434343"/>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b"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457200" y="205976"/>
            <a:ext cx="8229600" cy="4539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336550" lvl="0" marL="457200" algn="l">
              <a:spcBef>
                <a:spcPts val="560"/>
              </a:spcBef>
              <a:spcAft>
                <a:spcPts val="0"/>
              </a:spcAft>
              <a:buClr>
                <a:schemeClr val="dk1"/>
              </a:buClr>
              <a:buSzPts val="1700"/>
              <a:buChar char="•"/>
              <a:defRPr/>
            </a:lvl1pPr>
            <a:lvl2pPr indent="-323850" lvl="1" marL="914400" algn="l">
              <a:spcBef>
                <a:spcPts val="480"/>
              </a:spcBef>
              <a:spcAft>
                <a:spcPts val="0"/>
              </a:spcAft>
              <a:buClr>
                <a:schemeClr val="dk1"/>
              </a:buClr>
              <a:buSzPts val="1500"/>
              <a:buChar char="–"/>
              <a:defRPr/>
            </a:lvl2pPr>
            <a:lvl3pPr indent="-317500" lvl="2" marL="1371600" algn="l">
              <a:spcBef>
                <a:spcPts val="400"/>
              </a:spcBef>
              <a:spcAft>
                <a:spcPts val="0"/>
              </a:spcAft>
              <a:buClr>
                <a:schemeClr val="dk1"/>
              </a:buClr>
              <a:buSzPts val="1400"/>
              <a:buChar char="•"/>
              <a:defRPr/>
            </a:lvl3pPr>
            <a:lvl4pPr indent="-317500" lvl="3" marL="1828800" algn="l">
              <a:spcBef>
                <a:spcPts val="360"/>
              </a:spcBef>
              <a:spcAft>
                <a:spcPts val="0"/>
              </a:spcAft>
              <a:buClr>
                <a:schemeClr val="dk1"/>
              </a:buClr>
              <a:buSzPts val="1400"/>
              <a:buChar char="–"/>
              <a:defRPr/>
            </a:lvl4pPr>
            <a:lvl5pPr indent="-317500" lvl="4" marL="2286000" algn="l">
              <a:spcBef>
                <a:spcPts val="360"/>
              </a:spcBef>
              <a:spcAft>
                <a:spcPts val="0"/>
              </a:spcAft>
              <a:buClr>
                <a:schemeClr val="dk1"/>
              </a:buClr>
              <a:buSzPts val="1400"/>
              <a:buChar char="»"/>
              <a:defRPr/>
            </a:lvl5pPr>
            <a:lvl6pPr indent="-317500" lvl="5" marL="2743200" algn="l">
              <a:spcBef>
                <a:spcPts val="360"/>
              </a:spcBef>
              <a:spcAft>
                <a:spcPts val="0"/>
              </a:spcAft>
              <a:buClr>
                <a:schemeClr val="dk1"/>
              </a:buClr>
              <a:buSzPts val="1400"/>
              <a:buChar char="•"/>
              <a:defRPr/>
            </a:lvl6pPr>
            <a:lvl7pPr indent="-317500" lvl="6" marL="3200400" algn="l">
              <a:spcBef>
                <a:spcPts val="360"/>
              </a:spcBef>
              <a:spcAft>
                <a:spcPts val="0"/>
              </a:spcAft>
              <a:buClr>
                <a:schemeClr val="dk1"/>
              </a:buClr>
              <a:buSzPts val="1400"/>
              <a:buChar char="•"/>
              <a:defRPr/>
            </a:lvl7pPr>
            <a:lvl8pPr indent="-317500" lvl="7" marL="3657600" algn="l">
              <a:spcBef>
                <a:spcPts val="360"/>
              </a:spcBef>
              <a:spcAft>
                <a:spcPts val="0"/>
              </a:spcAft>
              <a:buClr>
                <a:schemeClr val="dk1"/>
              </a:buClr>
              <a:buSzPts val="1400"/>
              <a:buChar char="•"/>
              <a:defRPr/>
            </a:lvl8pPr>
            <a:lvl9pPr indent="-317500" lvl="8" marL="4114800" algn="l">
              <a:spcBef>
                <a:spcPts val="360"/>
              </a:spcBef>
              <a:spcAft>
                <a:spcPts val="0"/>
              </a:spcAft>
              <a:buClr>
                <a:schemeClr val="dk1"/>
              </a:buClr>
              <a:buSzPts val="1400"/>
              <a:buChar char="•"/>
              <a:defRPr/>
            </a:lvl9pPr>
          </a:lstStyle>
          <a:p/>
        </p:txBody>
      </p:sp>
      <p:sp>
        <p:nvSpPr>
          <p:cNvPr id="26" name="Google Shape;26;p4"/>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336550" lvl="0" marL="457200" algn="l">
              <a:spcBef>
                <a:spcPts val="560"/>
              </a:spcBef>
              <a:spcAft>
                <a:spcPts val="0"/>
              </a:spcAft>
              <a:buClr>
                <a:schemeClr val="dk1"/>
              </a:buClr>
              <a:buSzPts val="1700"/>
              <a:buChar char="•"/>
              <a:defRPr/>
            </a:lvl1pPr>
            <a:lvl2pPr indent="-323850" lvl="1" marL="914400" algn="l">
              <a:spcBef>
                <a:spcPts val="480"/>
              </a:spcBef>
              <a:spcAft>
                <a:spcPts val="0"/>
              </a:spcAft>
              <a:buClr>
                <a:schemeClr val="dk1"/>
              </a:buClr>
              <a:buSzPts val="1500"/>
              <a:buChar char="–"/>
              <a:defRPr/>
            </a:lvl2pPr>
            <a:lvl3pPr indent="-317500" lvl="2" marL="1371600" algn="l">
              <a:spcBef>
                <a:spcPts val="400"/>
              </a:spcBef>
              <a:spcAft>
                <a:spcPts val="0"/>
              </a:spcAft>
              <a:buClr>
                <a:schemeClr val="dk1"/>
              </a:buClr>
              <a:buSzPts val="1400"/>
              <a:buChar char="•"/>
              <a:defRPr/>
            </a:lvl3pPr>
            <a:lvl4pPr indent="-317500" lvl="3" marL="1828800" algn="l">
              <a:spcBef>
                <a:spcPts val="360"/>
              </a:spcBef>
              <a:spcAft>
                <a:spcPts val="0"/>
              </a:spcAft>
              <a:buClr>
                <a:schemeClr val="dk1"/>
              </a:buClr>
              <a:buSzPts val="1400"/>
              <a:buChar char="–"/>
              <a:defRPr/>
            </a:lvl4pPr>
            <a:lvl5pPr indent="-317500" lvl="4" marL="2286000" algn="l">
              <a:spcBef>
                <a:spcPts val="360"/>
              </a:spcBef>
              <a:spcAft>
                <a:spcPts val="0"/>
              </a:spcAft>
              <a:buClr>
                <a:schemeClr val="dk1"/>
              </a:buClr>
              <a:buSzPts val="1400"/>
              <a:buChar char="»"/>
              <a:defRPr/>
            </a:lvl5pPr>
            <a:lvl6pPr indent="-317500" lvl="5" marL="2743200" algn="l">
              <a:spcBef>
                <a:spcPts val="360"/>
              </a:spcBef>
              <a:spcAft>
                <a:spcPts val="0"/>
              </a:spcAft>
              <a:buClr>
                <a:schemeClr val="dk1"/>
              </a:buClr>
              <a:buSzPts val="1400"/>
              <a:buChar char="•"/>
              <a:defRPr/>
            </a:lvl6pPr>
            <a:lvl7pPr indent="-317500" lvl="6" marL="3200400" algn="l">
              <a:spcBef>
                <a:spcPts val="360"/>
              </a:spcBef>
              <a:spcAft>
                <a:spcPts val="0"/>
              </a:spcAft>
              <a:buClr>
                <a:schemeClr val="dk1"/>
              </a:buClr>
              <a:buSzPts val="1400"/>
              <a:buChar char="•"/>
              <a:defRPr/>
            </a:lvl7pPr>
            <a:lvl8pPr indent="-317500" lvl="7" marL="3657600" algn="l">
              <a:spcBef>
                <a:spcPts val="360"/>
              </a:spcBef>
              <a:spcAft>
                <a:spcPts val="0"/>
              </a:spcAft>
              <a:buClr>
                <a:schemeClr val="dk1"/>
              </a:buClr>
              <a:buSzPts val="1400"/>
              <a:buChar char="•"/>
              <a:defRPr/>
            </a:lvl8pPr>
            <a:lvl9pPr indent="-317500" lvl="8" marL="4114800" algn="l">
              <a:spcBef>
                <a:spcPts val="360"/>
              </a:spcBef>
              <a:spcAft>
                <a:spcPts val="0"/>
              </a:spcAft>
              <a:buClr>
                <a:schemeClr val="dk1"/>
              </a:buClr>
              <a:buSzPts val="1400"/>
              <a:buChar char="•"/>
              <a:defRPr/>
            </a:lvl9pPr>
          </a:lstStyle>
          <a:p/>
        </p:txBody>
      </p:sp>
      <p:sp>
        <p:nvSpPr>
          <p:cNvPr id="27" name="Google Shape;27;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5"/>
          <p:cNvSpPr txBox="1"/>
          <p:nvPr>
            <p:ph type="title"/>
          </p:nvPr>
        </p:nvSpPr>
        <p:spPr>
          <a:xfrm>
            <a:off x="457200" y="205976"/>
            <a:ext cx="8229600" cy="453900"/>
          </a:xfrm>
          <a:prstGeom prst="rect">
            <a:avLst/>
          </a:prstGeom>
          <a:noFill/>
          <a:ln>
            <a:noFill/>
          </a:ln>
        </p:spPr>
        <p:txBody>
          <a:bodyPr anchorCtr="0" anchor="ctr" bIns="45700" lIns="91425" spcFirstLastPara="1" rIns="91425" wrap="square" tIns="45700">
            <a:normAutofit/>
          </a:bodyPr>
          <a:lstStyle>
            <a:lvl1pPr lvl="0">
              <a:spcBef>
                <a:spcPts val="0"/>
              </a:spcBef>
              <a:spcAft>
                <a:spcPts val="0"/>
              </a:spcAft>
              <a:buClr>
                <a:schemeClr val="dk1"/>
              </a:buClr>
              <a:buSzPts val="1300"/>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 name="Shape 39"/>
        <p:cNvGrpSpPr/>
        <p:nvPr/>
      </p:nvGrpSpPr>
      <p:grpSpPr>
        <a:xfrm>
          <a:off x="0" y="0"/>
          <a:ext cx="0" cy="0"/>
          <a:chOff x="0" y="0"/>
          <a:chExt cx="0" cy="0"/>
        </a:xfrm>
      </p:grpSpPr>
      <p:sp>
        <p:nvSpPr>
          <p:cNvPr id="40" name="Google Shape;40;p7"/>
          <p:cNvSpPr txBox="1"/>
          <p:nvPr>
            <p:ph type="title"/>
          </p:nvPr>
        </p:nvSpPr>
        <p:spPr>
          <a:xfrm>
            <a:off x="311700" y="181500"/>
            <a:ext cx="8520600" cy="479100"/>
          </a:xfrm>
          <a:prstGeom prst="rect">
            <a:avLst/>
          </a:prstGeom>
        </p:spPr>
        <p:txBody>
          <a:bodyPr anchorCtr="0" anchor="t" bIns="45700" lIns="91425" spcFirstLastPara="1" rIns="91425" wrap="square" tIns="45700">
            <a:normAutofit/>
          </a:bodyPr>
          <a:lstStyle>
            <a:lvl1pPr lvl="0">
              <a:spcBef>
                <a:spcPts val="0"/>
              </a:spcBef>
              <a:spcAft>
                <a:spcPts val="0"/>
              </a:spcAft>
              <a:buSzPts val="2400"/>
              <a:buNone/>
              <a:defRPr sz="2400"/>
            </a:lvl1pPr>
            <a:lvl2pPr lvl="1">
              <a:spcBef>
                <a:spcPts val="0"/>
              </a:spcBef>
              <a:spcAft>
                <a:spcPts val="0"/>
              </a:spcAft>
              <a:buSzPts val="2400"/>
              <a:buFont typeface="Lexend"/>
              <a:buNone/>
              <a:defRPr sz="2400">
                <a:latin typeface="Lexend"/>
                <a:ea typeface="Lexend"/>
                <a:cs typeface="Lexend"/>
                <a:sym typeface="Lexend"/>
              </a:defRPr>
            </a:lvl2pPr>
            <a:lvl3pPr lvl="2">
              <a:spcBef>
                <a:spcPts val="0"/>
              </a:spcBef>
              <a:spcAft>
                <a:spcPts val="0"/>
              </a:spcAft>
              <a:buSzPts val="2400"/>
              <a:buFont typeface="Lexend"/>
              <a:buNone/>
              <a:defRPr sz="2400">
                <a:latin typeface="Lexend"/>
                <a:ea typeface="Lexend"/>
                <a:cs typeface="Lexend"/>
                <a:sym typeface="Lexend"/>
              </a:defRPr>
            </a:lvl3pPr>
            <a:lvl4pPr lvl="3">
              <a:spcBef>
                <a:spcPts val="0"/>
              </a:spcBef>
              <a:spcAft>
                <a:spcPts val="0"/>
              </a:spcAft>
              <a:buSzPts val="2400"/>
              <a:buFont typeface="Lexend"/>
              <a:buNone/>
              <a:defRPr sz="2400">
                <a:latin typeface="Lexend"/>
                <a:ea typeface="Lexend"/>
                <a:cs typeface="Lexend"/>
                <a:sym typeface="Lexend"/>
              </a:defRPr>
            </a:lvl4pPr>
            <a:lvl5pPr lvl="4">
              <a:spcBef>
                <a:spcPts val="0"/>
              </a:spcBef>
              <a:spcAft>
                <a:spcPts val="0"/>
              </a:spcAft>
              <a:buSzPts val="2400"/>
              <a:buFont typeface="Lexend"/>
              <a:buNone/>
              <a:defRPr sz="2400">
                <a:latin typeface="Lexend"/>
                <a:ea typeface="Lexend"/>
                <a:cs typeface="Lexend"/>
                <a:sym typeface="Lexend"/>
              </a:defRPr>
            </a:lvl5pPr>
            <a:lvl6pPr lvl="5">
              <a:spcBef>
                <a:spcPts val="0"/>
              </a:spcBef>
              <a:spcAft>
                <a:spcPts val="0"/>
              </a:spcAft>
              <a:buSzPts val="2400"/>
              <a:buFont typeface="Lexend"/>
              <a:buNone/>
              <a:defRPr sz="2400">
                <a:latin typeface="Lexend"/>
                <a:ea typeface="Lexend"/>
                <a:cs typeface="Lexend"/>
                <a:sym typeface="Lexend"/>
              </a:defRPr>
            </a:lvl6pPr>
            <a:lvl7pPr lvl="6">
              <a:spcBef>
                <a:spcPts val="0"/>
              </a:spcBef>
              <a:spcAft>
                <a:spcPts val="0"/>
              </a:spcAft>
              <a:buSzPts val="2400"/>
              <a:buFont typeface="Lexend"/>
              <a:buNone/>
              <a:defRPr sz="2400">
                <a:latin typeface="Lexend"/>
                <a:ea typeface="Lexend"/>
                <a:cs typeface="Lexend"/>
                <a:sym typeface="Lexend"/>
              </a:defRPr>
            </a:lvl7pPr>
            <a:lvl8pPr lvl="7">
              <a:spcBef>
                <a:spcPts val="0"/>
              </a:spcBef>
              <a:spcAft>
                <a:spcPts val="0"/>
              </a:spcAft>
              <a:buSzPts val="2400"/>
              <a:buFont typeface="Lexend"/>
              <a:buNone/>
              <a:defRPr sz="2400">
                <a:latin typeface="Lexend"/>
                <a:ea typeface="Lexend"/>
                <a:cs typeface="Lexend"/>
                <a:sym typeface="Lexend"/>
              </a:defRPr>
            </a:lvl8pPr>
            <a:lvl9pPr lvl="8">
              <a:spcBef>
                <a:spcPts val="0"/>
              </a:spcBef>
              <a:spcAft>
                <a:spcPts val="0"/>
              </a:spcAft>
              <a:buSzPts val="2400"/>
              <a:buFont typeface="Lexend"/>
              <a:buNone/>
              <a:defRPr sz="2400">
                <a:latin typeface="Lexend"/>
                <a:ea typeface="Lexend"/>
                <a:cs typeface="Lexend"/>
                <a:sym typeface="Lexend"/>
              </a:defRPr>
            </a:lvl9pPr>
          </a:lstStyle>
          <a:p/>
        </p:txBody>
      </p:sp>
      <p:sp>
        <p:nvSpPr>
          <p:cNvPr id="41" name="Google Shape;41;p7"/>
          <p:cNvSpPr txBox="1"/>
          <p:nvPr>
            <p:ph idx="1" type="body"/>
          </p:nvPr>
        </p:nvSpPr>
        <p:spPr>
          <a:xfrm>
            <a:off x="311700" y="863550"/>
            <a:ext cx="8520600" cy="3842700"/>
          </a:xfrm>
          <a:prstGeom prst="rect">
            <a:avLst/>
          </a:prstGeom>
        </p:spPr>
        <p:txBody>
          <a:bodyPr anchorCtr="0" anchor="t" bIns="45700" lIns="91425" spcFirstLastPara="1" rIns="91425" wrap="square" tIns="45700">
            <a:normAutofit/>
          </a:bodyPr>
          <a:lstStyle>
            <a:lvl1pPr indent="-336550" lvl="0" marL="457200">
              <a:spcBef>
                <a:spcPts val="640"/>
              </a:spcBef>
              <a:spcAft>
                <a:spcPts val="0"/>
              </a:spcAft>
              <a:buSzPts val="1700"/>
              <a:buChar char="•"/>
              <a:defRPr sz="1700"/>
            </a:lvl1pPr>
            <a:lvl2pPr indent="-323850" lvl="1" marL="914400">
              <a:spcBef>
                <a:spcPts val="560"/>
              </a:spcBef>
              <a:spcAft>
                <a:spcPts val="0"/>
              </a:spcAft>
              <a:buSzPts val="1500"/>
              <a:buChar char="–"/>
              <a:defRPr sz="1500"/>
            </a:lvl2pPr>
            <a:lvl3pPr indent="-317500" lvl="2" marL="1371600">
              <a:spcBef>
                <a:spcPts val="480"/>
              </a:spcBef>
              <a:spcAft>
                <a:spcPts val="0"/>
              </a:spcAft>
              <a:buSzPts val="1400"/>
              <a:buChar char="•"/>
              <a:defRPr/>
            </a:lvl3pPr>
            <a:lvl4pPr indent="-317500" lvl="3" marL="1828800">
              <a:spcBef>
                <a:spcPts val="400"/>
              </a:spcBef>
              <a:spcAft>
                <a:spcPts val="0"/>
              </a:spcAft>
              <a:buSzPts val="1400"/>
              <a:buChar char="–"/>
              <a:defRPr/>
            </a:lvl4pPr>
            <a:lvl5pPr indent="-317500" lvl="4" marL="2286000">
              <a:spcBef>
                <a:spcPts val="400"/>
              </a:spcBef>
              <a:spcAft>
                <a:spcPts val="0"/>
              </a:spcAft>
              <a:buSzPts val="1400"/>
              <a:buChar char="»"/>
              <a:defRPr/>
            </a:lvl5pPr>
            <a:lvl6pPr indent="-317500" lvl="5" marL="2743200">
              <a:spcBef>
                <a:spcPts val="400"/>
              </a:spcBef>
              <a:spcAft>
                <a:spcPts val="0"/>
              </a:spcAft>
              <a:buSzPts val="1400"/>
              <a:buChar char="•"/>
              <a:defRPr/>
            </a:lvl6pPr>
            <a:lvl7pPr indent="-317500" lvl="6" marL="3200400">
              <a:spcBef>
                <a:spcPts val="400"/>
              </a:spcBef>
              <a:spcAft>
                <a:spcPts val="0"/>
              </a:spcAft>
              <a:buSzPts val="1400"/>
              <a:buChar char="•"/>
              <a:defRPr/>
            </a:lvl7pPr>
            <a:lvl8pPr indent="-317500" lvl="7" marL="3657600">
              <a:spcBef>
                <a:spcPts val="400"/>
              </a:spcBef>
              <a:spcAft>
                <a:spcPts val="0"/>
              </a:spcAft>
              <a:buSzPts val="1400"/>
              <a:buChar char="•"/>
              <a:defRPr/>
            </a:lvl8pPr>
            <a:lvl9pPr indent="-317500" lvl="8" marL="4114800">
              <a:spcBef>
                <a:spcPts val="400"/>
              </a:spcBef>
              <a:spcAft>
                <a:spcPts val="0"/>
              </a:spcAft>
              <a:buSzPts val="1400"/>
              <a:buChar char="•"/>
              <a:defRPr/>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45700" lIns="91425" spcFirstLastPara="1" rIns="91425"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6" name="Google Shape;46;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6"/>
            <a:ext cx="8229600" cy="453900"/>
          </a:xfrm>
          <a:prstGeom prst="rect">
            <a:avLst/>
          </a:prstGeom>
          <a:noFill/>
          <a:ln>
            <a:noFill/>
          </a:ln>
        </p:spPr>
        <p:txBody>
          <a:bodyPr anchorCtr="0" anchor="t" bIns="45700" lIns="91425" spcFirstLastPara="1" rIns="91425" wrap="square" tIns="45700">
            <a:normAutofit/>
          </a:bodyPr>
          <a:lstStyle>
            <a:lvl1pPr lvl="0" marR="0">
              <a:spcBef>
                <a:spcPts val="0"/>
              </a:spcBef>
              <a:spcAft>
                <a:spcPts val="0"/>
              </a:spcAft>
              <a:buClr>
                <a:srgbClr val="434343"/>
              </a:buClr>
              <a:buSzPts val="2500"/>
              <a:buFont typeface="Lexend"/>
              <a:buNone/>
              <a:defRPr i="0" sz="2500" u="none" cap="none" strike="noStrike">
                <a:solidFill>
                  <a:srgbClr val="434343"/>
                </a:solidFill>
                <a:latin typeface="Lexend"/>
                <a:ea typeface="Lexend"/>
                <a:cs typeface="Lexend"/>
                <a:sym typeface="Lexe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710664"/>
            <a:ext cx="8229600" cy="3788400"/>
          </a:xfrm>
          <a:prstGeom prst="rect">
            <a:avLst/>
          </a:prstGeom>
          <a:noFill/>
          <a:ln>
            <a:noFill/>
          </a:ln>
        </p:spPr>
        <p:txBody>
          <a:bodyPr anchorCtr="0" anchor="t" bIns="45700" lIns="91425" spcFirstLastPara="1" rIns="91425" wrap="square" tIns="45700">
            <a:normAutofit/>
          </a:bodyPr>
          <a:lstStyle>
            <a:lvl1pPr indent="-336550" lvl="0" marL="457200" marR="0" algn="l">
              <a:spcBef>
                <a:spcPts val="640"/>
              </a:spcBef>
              <a:spcAft>
                <a:spcPts val="0"/>
              </a:spcAft>
              <a:buClr>
                <a:srgbClr val="434343"/>
              </a:buClr>
              <a:buSzPts val="1700"/>
              <a:buFont typeface="Lexend"/>
              <a:buChar char="•"/>
              <a:defRPr i="0" sz="1700" u="none" cap="none" strike="noStrike">
                <a:solidFill>
                  <a:srgbClr val="434343"/>
                </a:solidFill>
                <a:latin typeface="Lexend"/>
                <a:ea typeface="Lexend"/>
                <a:cs typeface="Lexend"/>
                <a:sym typeface="Lexend"/>
              </a:defRPr>
            </a:lvl1pPr>
            <a:lvl2pPr indent="-323850" lvl="1" marL="914400" marR="0" algn="l">
              <a:spcBef>
                <a:spcPts val="560"/>
              </a:spcBef>
              <a:spcAft>
                <a:spcPts val="0"/>
              </a:spcAft>
              <a:buClr>
                <a:srgbClr val="434343"/>
              </a:buClr>
              <a:buSzPts val="1500"/>
              <a:buFont typeface="Lexend"/>
              <a:buChar char="–"/>
              <a:defRPr i="0" sz="1500" u="none" cap="none" strike="noStrike">
                <a:solidFill>
                  <a:srgbClr val="434343"/>
                </a:solidFill>
                <a:latin typeface="Lexend"/>
                <a:ea typeface="Lexend"/>
                <a:cs typeface="Lexend"/>
                <a:sym typeface="Lexend"/>
              </a:defRPr>
            </a:lvl2pPr>
            <a:lvl3pPr indent="-317500" lvl="2" marL="1371600" marR="0" algn="l">
              <a:spcBef>
                <a:spcPts val="48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3pPr>
            <a:lvl4pPr indent="-317500" lvl="3" marL="18288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4pPr>
            <a:lvl5pPr indent="-317500" lvl="4" marL="22860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5pPr>
            <a:lvl6pPr indent="-317500" lvl="5" marL="27432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6pPr>
            <a:lvl7pPr indent="-317500" lvl="6" marL="32004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7pPr>
            <a:lvl8pPr indent="-317500" lvl="7" marL="36576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8pPr>
            <a:lvl9pPr indent="-317500" lvl="8" marL="4114800" marR="0" algn="l">
              <a:spcBef>
                <a:spcPts val="400"/>
              </a:spcBef>
              <a:spcAft>
                <a:spcPts val="0"/>
              </a:spcAft>
              <a:buClr>
                <a:srgbClr val="434343"/>
              </a:buClr>
              <a:buSzPts val="1400"/>
              <a:buFont typeface="Lexend"/>
              <a:buChar char="•"/>
              <a:defRPr i="0" u="none" cap="none" strike="noStrike">
                <a:solidFill>
                  <a:srgbClr val="434343"/>
                </a:solidFill>
                <a:latin typeface="Lexend"/>
                <a:ea typeface="Lexend"/>
                <a:cs typeface="Lexend"/>
                <a:sym typeface="Lexend"/>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creativecommons.org/licenses/by-nc-sa/3.0/" TargetMode="External"/><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docs.google.com/presentation/d/1AiwAho2vGC3VN3p7Wid3r3i9O4JaWC9n/edit?slide=id.p1#slide=id.p1"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ocs.google.com/presentation/d/1znaVxaFFcFc4gR1Otx8BuCfGWhNlgsj601FyO9XEopg/edit?slide=id.g3790aedb50a_0_8#slide=id.g3790aedb50a_0_8" TargetMode="External"/><Relationship Id="rId4" Type="http://schemas.openxmlformats.org/officeDocument/2006/relationships/hyperlink" Target="https://docs.google.com/document/d/1IEgJAh57jqxleqPqE7cYdnlEeNNZLMUOxO4mNmhDjfM/edit?tab=t.0#heading=h.gjdgxs" TargetMode="External"/><Relationship Id="rId5" Type="http://schemas.openxmlformats.org/officeDocument/2006/relationships/hyperlink" Target="https://docs.google.com/presentation/d/1AiwAho2vGC3VN3p7Wid3r3i9O4JaWC9n/edit?slide=id.g3855f7ea376_0_430#slide=id.g3855f7ea376_0_430" TargetMode="External"/><Relationship Id="rId6" Type="http://schemas.openxmlformats.org/officeDocument/2006/relationships/hyperlink" Target="https://pythontutor.com/render.html#mode=edit" TargetMode="External"/><Relationship Id="rId7"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9"/>
          <p:cNvSpPr txBox="1"/>
          <p:nvPr>
            <p:ph type="ctrTitle"/>
          </p:nvPr>
        </p:nvSpPr>
        <p:spPr>
          <a:xfrm>
            <a:off x="135400" y="116825"/>
            <a:ext cx="8520600" cy="1326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8399"/>
              <a:buNone/>
            </a:pPr>
            <a:r>
              <a:rPr lang="en" sz="4500"/>
              <a:t>L05 Problem Solving with Classes </a:t>
            </a:r>
            <a:endParaRPr sz="4800"/>
          </a:p>
        </p:txBody>
      </p:sp>
      <p:pic>
        <p:nvPicPr>
          <p:cNvPr id="53" name="Google Shape;53;p9"/>
          <p:cNvPicPr preferRelativeResize="0"/>
          <p:nvPr/>
        </p:nvPicPr>
        <p:blipFill rotWithShape="1">
          <a:blip r:embed="rId3">
            <a:alphaModFix/>
          </a:blip>
          <a:srcRect b="0" l="0" r="0" t="0"/>
          <a:stretch/>
        </p:blipFill>
        <p:spPr>
          <a:xfrm>
            <a:off x="135400" y="4762500"/>
            <a:ext cx="765955" cy="269825"/>
          </a:xfrm>
          <a:prstGeom prst="rect">
            <a:avLst/>
          </a:prstGeom>
          <a:noFill/>
          <a:ln>
            <a:noFill/>
          </a:ln>
        </p:spPr>
      </p:pic>
      <p:sp>
        <p:nvSpPr>
          <p:cNvPr id="54" name="Google Shape;54;p9"/>
          <p:cNvSpPr txBox="1"/>
          <p:nvPr/>
        </p:nvSpPr>
        <p:spPr>
          <a:xfrm>
            <a:off x="1001700" y="4821396"/>
            <a:ext cx="8142300" cy="26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Verdana"/>
                <a:ea typeface="Verdana"/>
                <a:cs typeface="Verdana"/>
                <a:sym typeface="Verdana"/>
              </a:rPr>
              <a:t>teAch Bedeus LLC  is licensed under a</a:t>
            </a:r>
            <a:r>
              <a:rPr b="0" i="0" lang="en" sz="1000" u="sng" cap="none" strike="noStrike">
                <a:solidFill>
                  <a:srgbClr val="0000FF"/>
                </a:solidFill>
                <a:latin typeface="Verdana"/>
                <a:ea typeface="Verdana"/>
                <a:cs typeface="Verdana"/>
                <a:sym typeface="Verdana"/>
                <a:hlinkClick r:id="rId4">
                  <a:extLst>
                    <a:ext uri="{A12FA001-AC4F-418D-AE19-62706E023703}">
                      <ahyp:hlinkClr val="tx"/>
                    </a:ext>
                  </a:extLst>
                </a:hlinkClick>
              </a:rPr>
              <a:t> Creative Commons Attribution-NonCommercial-ShareAlike 3.0 Unported License</a:t>
            </a:r>
            <a:endParaRPr b="0" i="0" sz="1000" u="none" cap="none" strike="noStrike">
              <a:solidFill>
                <a:srgbClr val="000000"/>
              </a:solidFill>
              <a:latin typeface="Verdana"/>
              <a:ea typeface="Verdana"/>
              <a:cs typeface="Verdana"/>
              <a:sym typeface="Verdana"/>
            </a:endParaRPr>
          </a:p>
        </p:txBody>
      </p:sp>
      <p:pic>
        <p:nvPicPr>
          <p:cNvPr id="55" name="Google Shape;55;p9"/>
          <p:cNvPicPr preferRelativeResize="0"/>
          <p:nvPr/>
        </p:nvPicPr>
        <p:blipFill rotWithShape="1">
          <a:blip r:embed="rId5">
            <a:alphaModFix/>
          </a:blip>
          <a:srcRect b="22593" l="0" r="0" t="28774"/>
          <a:stretch/>
        </p:blipFill>
        <p:spPr>
          <a:xfrm>
            <a:off x="1830923" y="1241175"/>
            <a:ext cx="4796666" cy="29156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8"/>
          <p:cNvSpPr txBox="1"/>
          <p:nvPr>
            <p:ph type="title"/>
          </p:nvPr>
        </p:nvSpPr>
        <p:spPr>
          <a:xfrm>
            <a:off x="311700" y="181500"/>
            <a:ext cx="8520600" cy="47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9629"/>
              <a:buNone/>
            </a:pPr>
            <a:r>
              <a:rPr lang="en"/>
              <a:t>Designing with Classes</a:t>
            </a:r>
            <a:endParaRPr/>
          </a:p>
        </p:txBody>
      </p:sp>
      <p:sp>
        <p:nvSpPr>
          <p:cNvPr id="138" name="Google Shape;138;p18"/>
          <p:cNvSpPr txBox="1"/>
          <p:nvPr>
            <p:ph idx="1" type="body"/>
          </p:nvPr>
        </p:nvSpPr>
        <p:spPr>
          <a:xfrm>
            <a:off x="132125" y="6207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935"/>
              <a:buNone/>
            </a:pPr>
            <a:r>
              <a:rPr lang="en" sz="1430"/>
              <a:t>Procedural Programming: The focus is on designing methods </a:t>
            </a:r>
            <a:endParaRPr sz="1430"/>
          </a:p>
          <a:p>
            <a:pPr indent="0" lvl="0" marL="0" rtl="0" algn="l">
              <a:lnSpc>
                <a:spcPct val="95000"/>
              </a:lnSpc>
              <a:spcBef>
                <a:spcPts val="1200"/>
              </a:spcBef>
              <a:spcAft>
                <a:spcPts val="0"/>
              </a:spcAft>
              <a:buSzPts val="935"/>
              <a:buNone/>
            </a:pPr>
            <a:r>
              <a:rPr lang="en" sz="1430"/>
              <a:t>You wrote a program for computing the body mass index (BMI) earlier in the semester. The code cannot be reused in other programs, because the code is in the main method. To make it reusable, define a static method to compute body mass index as follows:</a:t>
            </a:r>
            <a:endParaRPr sz="1430"/>
          </a:p>
          <a:p>
            <a:pPr indent="0" lvl="0" marL="0" rtl="0" algn="l">
              <a:lnSpc>
                <a:spcPct val="95000"/>
              </a:lnSpc>
              <a:spcBef>
                <a:spcPts val="1200"/>
              </a:spcBef>
              <a:spcAft>
                <a:spcPts val="0"/>
              </a:spcAft>
              <a:buSzPts val="935"/>
              <a:buNone/>
            </a:pPr>
            <a:r>
              <a:t/>
            </a:r>
            <a:endParaRPr sz="1430"/>
          </a:p>
          <a:p>
            <a:pPr indent="0" lvl="0" marL="0" rtl="0" algn="l">
              <a:lnSpc>
                <a:spcPct val="95000"/>
              </a:lnSpc>
              <a:spcBef>
                <a:spcPts val="1200"/>
              </a:spcBef>
              <a:spcAft>
                <a:spcPts val="1200"/>
              </a:spcAft>
              <a:buSzPts val="935"/>
              <a:buNone/>
            </a:pPr>
            <a:r>
              <a:rPr lang="en" sz="1430"/>
              <a:t>Suppose you need to associate the weight and height with a person’s name and birth date. You could declare separate variables to store these values, but these values would not be tightly coupled. The ideal way to couple them is to create an object that contains them all.</a:t>
            </a:r>
            <a:endParaRPr sz="1430"/>
          </a:p>
        </p:txBody>
      </p:sp>
      <p:pic>
        <p:nvPicPr>
          <p:cNvPr id="139" name="Google Shape;139;p18"/>
          <p:cNvPicPr preferRelativeResize="0"/>
          <p:nvPr/>
        </p:nvPicPr>
        <p:blipFill rotWithShape="1">
          <a:blip r:embed="rId3">
            <a:alphaModFix/>
          </a:blip>
          <a:srcRect b="0" l="0" r="0" t="0"/>
          <a:stretch/>
        </p:blipFill>
        <p:spPr>
          <a:xfrm>
            <a:off x="1624114" y="1718330"/>
            <a:ext cx="5536625" cy="388775"/>
          </a:xfrm>
          <a:prstGeom prst="rect">
            <a:avLst/>
          </a:prstGeom>
          <a:noFill/>
          <a:ln>
            <a:noFill/>
          </a:ln>
        </p:spPr>
      </p:pic>
      <p:pic>
        <p:nvPicPr>
          <p:cNvPr id="140" name="Google Shape;140;p18"/>
          <p:cNvPicPr preferRelativeResize="0"/>
          <p:nvPr/>
        </p:nvPicPr>
        <p:blipFill rotWithShape="1">
          <a:blip r:embed="rId4">
            <a:alphaModFix/>
          </a:blip>
          <a:srcRect b="0" l="0" r="0" t="0"/>
          <a:stretch/>
        </p:blipFill>
        <p:spPr>
          <a:xfrm>
            <a:off x="215225" y="2862850"/>
            <a:ext cx="4430599" cy="2280650"/>
          </a:xfrm>
          <a:prstGeom prst="rect">
            <a:avLst/>
          </a:prstGeom>
          <a:noFill/>
          <a:ln>
            <a:noFill/>
          </a:ln>
        </p:spPr>
      </p:pic>
      <p:sp>
        <p:nvSpPr>
          <p:cNvPr id="141" name="Google Shape;141;p18"/>
          <p:cNvSpPr txBox="1"/>
          <p:nvPr/>
        </p:nvSpPr>
        <p:spPr>
          <a:xfrm>
            <a:off x="4815575" y="3140575"/>
            <a:ext cx="4187400" cy="129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500"/>
              <a:buFont typeface="Arial"/>
              <a:buNone/>
            </a:pPr>
            <a:r>
              <a:rPr b="0" i="0" lang="en" u="none" cap="none" strike="noStrike">
                <a:solidFill>
                  <a:schemeClr val="dk1"/>
                </a:solidFill>
                <a:latin typeface="Arial"/>
                <a:ea typeface="Arial"/>
                <a:cs typeface="Arial"/>
                <a:sym typeface="Arial"/>
              </a:rPr>
              <a:t>Object Oriented Programming: Focus is on objects and the operations that can be performed on that object</a:t>
            </a:r>
            <a:endParaRPr b="0" i="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100"/>
              <a:buFont typeface="Arial"/>
              <a:buNone/>
            </a:pPr>
            <a:r>
              <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11700" y="181500"/>
            <a:ext cx="8520600" cy="47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29629"/>
              <a:buNone/>
            </a:pPr>
            <a:r>
              <a:rPr lang="en"/>
              <a:t>Class Abstraction and Encapsulation</a:t>
            </a:r>
            <a:endParaRPr/>
          </a:p>
        </p:txBody>
      </p:sp>
      <p:sp>
        <p:nvSpPr>
          <p:cNvPr id="147" name="Google Shape;147;p19"/>
          <p:cNvSpPr txBox="1"/>
          <p:nvPr>
            <p:ph idx="1" type="body"/>
          </p:nvPr>
        </p:nvSpPr>
        <p:spPr>
          <a:xfrm>
            <a:off x="311700" y="650400"/>
            <a:ext cx="8520600" cy="384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500"/>
              <a:t>Class abstraction means to separate class implementation from the use of the class. The creator of the class provides a description of the class and let the user know how the class can be used. The user of the class does not need to know how the class is implemented. </a:t>
            </a:r>
            <a:r>
              <a:rPr lang="en" sz="1500">
                <a:solidFill>
                  <a:schemeClr val="dk1"/>
                </a:solidFill>
              </a:rPr>
              <a:t>The detail of implementation is encapsulated and hidden from the user. </a:t>
            </a:r>
            <a:endParaRPr sz="1500">
              <a:solidFill>
                <a:schemeClr val="dk1"/>
              </a:solidFill>
            </a:endParaRPr>
          </a:p>
          <a:p>
            <a:pPr indent="0" lvl="0" marL="0" rtl="0" algn="l">
              <a:lnSpc>
                <a:spcPct val="115000"/>
              </a:lnSpc>
              <a:spcBef>
                <a:spcPts val="1200"/>
              </a:spcBef>
              <a:spcAft>
                <a:spcPts val="0"/>
              </a:spcAft>
              <a:buSzPts val="1800"/>
              <a:buNone/>
            </a:pPr>
            <a:r>
              <a:rPr lang="en" sz="1500"/>
              <a:t>You've experienced this with the predefined classes you have used such as Java Scanner class </a:t>
            </a:r>
            <a:endParaRPr sz="1500"/>
          </a:p>
          <a:p>
            <a:pPr indent="0" lvl="0" marL="0" rtl="0" algn="l">
              <a:lnSpc>
                <a:spcPct val="115000"/>
              </a:lnSpc>
              <a:spcBef>
                <a:spcPts val="1200"/>
              </a:spcBef>
              <a:spcAft>
                <a:spcPts val="0"/>
              </a:spcAft>
              <a:buSzPts val="1800"/>
              <a:buNone/>
            </a:pPr>
            <a:r>
              <a:rPr lang="en" sz="1500"/>
              <a:t>You used a method on the class to perform a task such as </a:t>
            </a:r>
            <a:endParaRPr sz="1500"/>
          </a:p>
          <a:p>
            <a:pPr indent="0" lvl="0" marL="0" rtl="0" algn="l">
              <a:lnSpc>
                <a:spcPct val="115000"/>
              </a:lnSpc>
              <a:spcBef>
                <a:spcPts val="1200"/>
              </a:spcBef>
              <a:spcAft>
                <a:spcPts val="1200"/>
              </a:spcAft>
              <a:buSzPts val="1800"/>
              <a:buNone/>
            </a:pPr>
            <a:r>
              <a:rPr lang="en" sz="1500"/>
              <a:t>You had no idea or cared about how that method was implemented</a:t>
            </a:r>
            <a:endParaRPr sz="1500"/>
          </a:p>
        </p:txBody>
      </p:sp>
      <p:pic>
        <p:nvPicPr>
          <p:cNvPr id="148" name="Google Shape;148;p19"/>
          <p:cNvPicPr preferRelativeResize="0"/>
          <p:nvPr/>
        </p:nvPicPr>
        <p:blipFill rotWithShape="1">
          <a:blip r:embed="rId3">
            <a:alphaModFix/>
          </a:blip>
          <a:srcRect b="0" l="0" r="0" t="0"/>
          <a:stretch/>
        </p:blipFill>
        <p:spPr>
          <a:xfrm>
            <a:off x="5686000" y="3366750"/>
            <a:ext cx="3387425" cy="1689800"/>
          </a:xfrm>
          <a:prstGeom prst="rect">
            <a:avLst/>
          </a:prstGeom>
          <a:noFill/>
          <a:ln>
            <a:noFill/>
          </a:ln>
        </p:spPr>
      </p:pic>
      <p:pic>
        <p:nvPicPr>
          <p:cNvPr id="149" name="Google Shape;149;p19"/>
          <p:cNvPicPr preferRelativeResize="0"/>
          <p:nvPr/>
        </p:nvPicPr>
        <p:blipFill rotWithShape="1">
          <a:blip r:embed="rId4">
            <a:alphaModFix/>
          </a:blip>
          <a:srcRect b="0" l="0" r="0" t="0"/>
          <a:stretch/>
        </p:blipFill>
        <p:spPr>
          <a:xfrm>
            <a:off x="6561550" y="2309813"/>
            <a:ext cx="2438400" cy="523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311700" y="181500"/>
            <a:ext cx="8520600" cy="479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Software Development Agile Approach</a:t>
            </a:r>
            <a:endParaRPr/>
          </a:p>
        </p:txBody>
      </p:sp>
      <p:sp>
        <p:nvSpPr>
          <p:cNvPr id="155" name="Google Shape;155;p20"/>
          <p:cNvSpPr txBox="1"/>
          <p:nvPr>
            <p:ph idx="1" type="body"/>
          </p:nvPr>
        </p:nvSpPr>
        <p:spPr>
          <a:xfrm>
            <a:off x="311700" y="863550"/>
            <a:ext cx="5472600" cy="38427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None/>
            </a:pPr>
            <a:r>
              <a:rPr lang="en"/>
              <a:t>You will approach designing and implementing solutions following </a:t>
            </a:r>
            <a:r>
              <a:rPr lang="en" u="sng">
                <a:solidFill>
                  <a:schemeClr val="hlink"/>
                </a:solidFill>
                <a:hlinkClick r:id="rId3"/>
              </a:rPr>
              <a:t>CS2050 Agile Software Development</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
              <a:t>Today we will do a lab to create a library app.</a:t>
            </a:r>
            <a:endParaRPr/>
          </a:p>
          <a:p>
            <a:pPr indent="0" lvl="0" marL="0" rtl="0" algn="l">
              <a:spcBef>
                <a:spcPts val="640"/>
              </a:spcBef>
              <a:spcAft>
                <a:spcPts val="0"/>
              </a:spcAft>
              <a:buNone/>
            </a:pPr>
            <a:r>
              <a:t/>
            </a:r>
            <a:endParaRPr/>
          </a:p>
          <a:p>
            <a:pPr indent="0" lvl="0" marL="0" rtl="0" algn="l">
              <a:spcBef>
                <a:spcPts val="640"/>
              </a:spcBef>
              <a:spcAft>
                <a:spcPts val="0"/>
              </a:spcAft>
              <a:buNone/>
            </a:pPr>
            <a:r>
              <a:t/>
            </a:r>
            <a:endParaRPr/>
          </a:p>
          <a:p>
            <a:pPr indent="0" lvl="0" marL="0" rtl="0" algn="l">
              <a:spcBef>
                <a:spcPts val="640"/>
              </a:spcBef>
              <a:spcAft>
                <a:spcPts val="0"/>
              </a:spcAft>
              <a:buNone/>
            </a:pPr>
            <a:r>
              <a:rPr lang="en"/>
              <a:t>Don’t forget after class to look at the preparation in today’s lecture.</a:t>
            </a:r>
            <a:endParaRPr/>
          </a:p>
          <a:p>
            <a:pPr indent="0" lvl="0" marL="0" rtl="0" algn="l">
              <a:spcBef>
                <a:spcPts val="640"/>
              </a:spcBef>
              <a:spcAft>
                <a:spcPts val="0"/>
              </a:spcAft>
              <a:buNone/>
            </a:pPr>
            <a:r>
              <a:rPr lang="en"/>
              <a:t>Next lecture will discuss storing objects in an array.</a:t>
            </a:r>
            <a:endParaRPr/>
          </a:p>
        </p:txBody>
      </p:sp>
      <p:pic>
        <p:nvPicPr>
          <p:cNvPr id="156" name="Google Shape;156;p20"/>
          <p:cNvPicPr preferRelativeResize="0"/>
          <p:nvPr/>
        </p:nvPicPr>
        <p:blipFill>
          <a:blip r:embed="rId4">
            <a:alphaModFix/>
          </a:blip>
          <a:stretch>
            <a:fillRect/>
          </a:stretch>
        </p:blipFill>
        <p:spPr>
          <a:xfrm>
            <a:off x="6191172" y="1032175"/>
            <a:ext cx="2740925" cy="32033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0"/>
          <p:cNvSpPr txBox="1"/>
          <p:nvPr>
            <p:ph type="title"/>
          </p:nvPr>
        </p:nvSpPr>
        <p:spPr>
          <a:xfrm>
            <a:off x="322375" y="205987"/>
            <a:ext cx="8229600" cy="483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
              <a:t>Today</a:t>
            </a:r>
            <a:endParaRPr/>
          </a:p>
        </p:txBody>
      </p:sp>
      <p:sp>
        <p:nvSpPr>
          <p:cNvPr id="61" name="Google Shape;61;p10"/>
          <p:cNvSpPr txBox="1"/>
          <p:nvPr>
            <p:ph idx="1" type="body"/>
          </p:nvPr>
        </p:nvSpPr>
        <p:spPr>
          <a:xfrm>
            <a:off x="294650" y="689275"/>
            <a:ext cx="6351300" cy="4327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 sz="1400"/>
              <a:t>Check in</a:t>
            </a:r>
            <a:endParaRPr sz="1400"/>
          </a:p>
          <a:p>
            <a:pPr indent="-317500" lvl="0" marL="457200" rtl="0" algn="l">
              <a:spcBef>
                <a:spcPts val="360"/>
              </a:spcBef>
              <a:spcAft>
                <a:spcPts val="0"/>
              </a:spcAft>
              <a:buSzPts val="1400"/>
              <a:buChar char="•"/>
            </a:pPr>
            <a:r>
              <a:rPr lang="en" sz="1400"/>
              <a:t>Environment and Workshop</a:t>
            </a:r>
            <a:endParaRPr sz="1400"/>
          </a:p>
          <a:p>
            <a:pPr indent="-317500" lvl="0" marL="457200" rtl="0" algn="l">
              <a:spcBef>
                <a:spcPts val="0"/>
              </a:spcBef>
              <a:spcAft>
                <a:spcPts val="0"/>
              </a:spcAft>
              <a:buSzPts val="1400"/>
              <a:buChar char="•"/>
            </a:pPr>
            <a:r>
              <a:rPr lang="en" sz="1400" u="sng">
                <a:solidFill>
                  <a:schemeClr val="hlink"/>
                </a:solidFill>
                <a:hlinkClick r:id="rId3"/>
              </a:rPr>
              <a:t>M01 L04 UPDATED 2D Arrays and Static variables</a:t>
            </a:r>
            <a:r>
              <a:rPr lang="en" sz="1400"/>
              <a:t> </a:t>
            </a:r>
            <a:endParaRPr sz="1400"/>
          </a:p>
          <a:p>
            <a:pPr indent="0" lvl="0" marL="0" rtl="0" algn="l">
              <a:spcBef>
                <a:spcPts val="360"/>
              </a:spcBef>
              <a:spcAft>
                <a:spcPts val="0"/>
              </a:spcAft>
              <a:buNone/>
            </a:pPr>
            <a:r>
              <a:rPr lang="en" sz="1400"/>
              <a:t>Goals</a:t>
            </a:r>
            <a:endParaRPr sz="1400"/>
          </a:p>
          <a:p>
            <a:pPr indent="-317500" lvl="0" marL="457200" rtl="0" algn="l">
              <a:spcBef>
                <a:spcPts val="360"/>
              </a:spcBef>
              <a:spcAft>
                <a:spcPts val="0"/>
              </a:spcAft>
              <a:buSzPts val="1400"/>
              <a:buChar char="•"/>
            </a:pPr>
            <a:r>
              <a:rPr lang="en" sz="1400"/>
              <a:t>Design classes using UML and use Test Driven Development to implement and unit test solution.</a:t>
            </a:r>
            <a:endParaRPr sz="1400"/>
          </a:p>
          <a:p>
            <a:pPr indent="-317500" lvl="0" marL="457200" rtl="0" algn="l">
              <a:spcBef>
                <a:spcPts val="360"/>
              </a:spcBef>
              <a:spcAft>
                <a:spcPts val="0"/>
              </a:spcAft>
              <a:buSzPts val="1400"/>
              <a:buChar char="•"/>
            </a:pPr>
            <a:r>
              <a:rPr lang="en" sz="1400"/>
              <a:t>Write readable, maintainable code following industry coding standards (naming, indentation, comments).</a:t>
            </a:r>
            <a:endParaRPr sz="1400"/>
          </a:p>
          <a:p>
            <a:pPr indent="-317500" lvl="0" marL="457200" rtl="0" algn="l">
              <a:spcBef>
                <a:spcPts val="360"/>
              </a:spcBef>
              <a:spcAft>
                <a:spcPts val="0"/>
              </a:spcAft>
              <a:buSzPts val="1400"/>
              <a:buChar char="•"/>
            </a:pPr>
            <a:r>
              <a:rPr lang="en" sz="1400"/>
              <a:t>Create a program using an IDE with Debugger, version control (Git/GitHub), and Javadoc documentation.</a:t>
            </a:r>
            <a:endParaRPr sz="1400"/>
          </a:p>
          <a:p>
            <a:pPr indent="0" lvl="0" marL="0" rtl="0" algn="l">
              <a:spcBef>
                <a:spcPts val="360"/>
              </a:spcBef>
              <a:spcAft>
                <a:spcPts val="0"/>
              </a:spcAft>
              <a:buNone/>
            </a:pPr>
            <a:r>
              <a:t/>
            </a:r>
            <a:endParaRPr sz="1400"/>
          </a:p>
          <a:p>
            <a:pPr indent="0" lvl="0" marL="0" rtl="0" algn="l">
              <a:spcBef>
                <a:spcPts val="360"/>
              </a:spcBef>
              <a:spcAft>
                <a:spcPts val="0"/>
              </a:spcAft>
              <a:buNone/>
            </a:pPr>
            <a:r>
              <a:rPr lang="en" sz="1400"/>
              <a:t>Set Up</a:t>
            </a:r>
            <a:endParaRPr sz="1400"/>
          </a:p>
          <a:p>
            <a:pPr indent="-317500" lvl="0" marL="457200" rtl="0" algn="l">
              <a:spcBef>
                <a:spcPts val="360"/>
              </a:spcBef>
              <a:spcAft>
                <a:spcPts val="0"/>
              </a:spcAft>
              <a:buSzPts val="1400"/>
              <a:buChar char="•"/>
            </a:pPr>
            <a:r>
              <a:rPr lang="en" sz="1400"/>
              <a:t>Open this lecture and download the following and put in repo</a:t>
            </a:r>
            <a:endParaRPr sz="1400"/>
          </a:p>
          <a:p>
            <a:pPr indent="-317500" lvl="1" marL="914400" rtl="0" algn="l">
              <a:spcBef>
                <a:spcPts val="0"/>
              </a:spcBef>
              <a:spcAft>
                <a:spcPts val="0"/>
              </a:spcAft>
              <a:buSzPts val="1400"/>
              <a:buChar char="–"/>
            </a:pPr>
            <a:r>
              <a:rPr lang="en" sz="1400" u="sng">
                <a:solidFill>
                  <a:schemeClr val="hlink"/>
                </a:solidFill>
                <a:hlinkClick r:id="rId4"/>
              </a:rPr>
              <a:t>GE M01 Part 2 Apply and 3 Reflect </a:t>
            </a:r>
            <a:r>
              <a:rPr lang="en" sz="1400"/>
              <a:t> </a:t>
            </a:r>
            <a:endParaRPr sz="1400"/>
          </a:p>
          <a:p>
            <a:pPr indent="-317500" lvl="1" marL="914400" rtl="0" algn="l">
              <a:spcBef>
                <a:spcPts val="0"/>
              </a:spcBef>
              <a:spcAft>
                <a:spcPts val="0"/>
              </a:spcAft>
              <a:buSzPts val="1400"/>
              <a:buChar char="–"/>
            </a:pPr>
            <a:r>
              <a:rPr lang="en" sz="1400" u="sng">
                <a:solidFill>
                  <a:schemeClr val="hlink"/>
                </a:solidFill>
                <a:hlinkClick r:id="rId5"/>
              </a:rPr>
              <a:t>CS2050 Agile Software Development</a:t>
            </a:r>
            <a:r>
              <a:rPr lang="en" sz="1400"/>
              <a:t> (You might want to download as PDF</a:t>
            </a:r>
            <a:endParaRPr sz="1400"/>
          </a:p>
          <a:p>
            <a:pPr indent="-317500" lvl="0" marL="457200" rtl="0" algn="l">
              <a:spcBef>
                <a:spcPts val="0"/>
              </a:spcBef>
              <a:spcAft>
                <a:spcPts val="0"/>
              </a:spcAft>
              <a:buSzPts val="1400"/>
              <a:buChar char="•"/>
            </a:pPr>
            <a:r>
              <a:rPr lang="en" sz="1400"/>
              <a:t>Open Eclipse (or your IDE) or </a:t>
            </a:r>
            <a:r>
              <a:rPr lang="en" sz="1400" u="sng">
                <a:solidFill>
                  <a:srgbClr val="1155CC"/>
                </a:solidFill>
                <a:hlinkClick r:id="rId6">
                  <a:extLst>
                    <a:ext uri="{A12FA001-AC4F-418D-AE19-62706E023703}">
                      <ahyp:hlinkClr val="tx"/>
                    </a:ext>
                  </a:extLst>
                </a:hlinkClick>
              </a:rPr>
              <a:t>Visualize Java Code</a:t>
            </a:r>
            <a:endParaRPr sz="1400"/>
          </a:p>
        </p:txBody>
      </p:sp>
      <p:pic>
        <p:nvPicPr>
          <p:cNvPr id="62" name="Google Shape;62;p10"/>
          <p:cNvPicPr preferRelativeResize="0"/>
          <p:nvPr/>
        </p:nvPicPr>
        <p:blipFill rotWithShape="1">
          <a:blip r:embed="rId7">
            <a:alphaModFix/>
          </a:blip>
          <a:srcRect b="0" l="0" r="0" t="0"/>
          <a:stretch/>
        </p:blipFill>
        <p:spPr>
          <a:xfrm>
            <a:off x="6645941" y="75825"/>
            <a:ext cx="2387760" cy="2495925"/>
          </a:xfrm>
          <a:prstGeom prst="rect">
            <a:avLst/>
          </a:prstGeom>
          <a:noFill/>
          <a:ln>
            <a:noFill/>
          </a:ln>
        </p:spPr>
      </p:pic>
      <p:sp>
        <p:nvSpPr>
          <p:cNvPr id="63" name="Google Shape;63;p10"/>
          <p:cNvSpPr/>
          <p:nvPr/>
        </p:nvSpPr>
        <p:spPr>
          <a:xfrm>
            <a:off x="7105175" y="2734425"/>
            <a:ext cx="1861200" cy="1156500"/>
          </a:xfrm>
          <a:prstGeom prst="wedgeEllipseCallout">
            <a:avLst>
              <a:gd fmla="val -35235" name="adj1"/>
              <a:gd fmla="val -58065" name="adj2"/>
            </a:avLst>
          </a:prstGeom>
          <a:solidFill>
            <a:srgbClr val="D9EAD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did you do for fun this weekend?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nvSpPr>
        <p:spPr>
          <a:xfrm>
            <a:off x="0" y="2735400"/>
            <a:ext cx="4363500" cy="2285700"/>
          </a:xfrm>
          <a:prstGeom prst="rect">
            <a:avLst/>
          </a:prstGeom>
          <a:solidFill>
            <a:schemeClr val="lt1"/>
          </a:solidFill>
          <a:ln>
            <a:noFill/>
          </a:ln>
        </p:spPr>
        <p:txBody>
          <a:bodyPr anchorCtr="0" anchor="t" bIns="91425" lIns="91425" spcFirstLastPara="1" rIns="91425" wrap="square" tIns="91425">
            <a:spAutoFit/>
          </a:bodyPr>
          <a:lstStyle/>
          <a:p>
            <a:pPr indent="0" lvl="0" marL="25400" marR="0" rtl="0" algn="l">
              <a:lnSpc>
                <a:spcPct val="115000"/>
              </a:lnSpc>
              <a:spcBef>
                <a:spcPts val="0"/>
              </a:spcBef>
              <a:spcAft>
                <a:spcPts val="0"/>
              </a:spcAft>
              <a:buClr>
                <a:srgbClr val="000000"/>
              </a:buClr>
              <a:buSzPts val="1000"/>
              <a:buFont typeface="Arial"/>
              <a:buNone/>
            </a:pPr>
            <a:r>
              <a:rPr b="1" i="0" lang="en" sz="1000" u="none" cap="none" strike="noStrike">
                <a:solidFill>
                  <a:srgbClr val="7F0055"/>
                </a:solidFill>
                <a:highlight>
                  <a:srgbClr val="FFFFFF"/>
                </a:highlight>
                <a:latin typeface="Arial"/>
                <a:ea typeface="Arial"/>
                <a:cs typeface="Arial"/>
                <a:sym typeface="Arial"/>
              </a:rPr>
              <a:t>class</a:t>
            </a:r>
            <a:r>
              <a:rPr b="0" i="0" lang="en" sz="1000" u="none" cap="none" strike="noStrike">
                <a:solidFill>
                  <a:schemeClr val="dk1"/>
                </a:solidFill>
                <a:highlight>
                  <a:srgbClr val="FFFFFF"/>
                </a:highlight>
                <a:latin typeface="Arial"/>
                <a:ea typeface="Arial"/>
                <a:cs typeface="Arial"/>
                <a:sym typeface="Arial"/>
              </a:rPr>
              <a:t> BasicRectangle {</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private</a:t>
            </a: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double</a:t>
            </a:r>
            <a:r>
              <a:rPr b="0" i="0" lang="en" sz="1000" u="none" cap="none" strike="noStrike">
                <a:solidFill>
                  <a:schemeClr val="dk1"/>
                </a:solidFill>
                <a:highlight>
                  <a:srgbClr val="FFFFFF"/>
                </a:highlight>
                <a:latin typeface="Arial"/>
                <a:ea typeface="Arial"/>
                <a:cs typeface="Arial"/>
                <a:sym typeface="Arial"/>
              </a:rPr>
              <a:t> </a:t>
            </a:r>
            <a:r>
              <a:rPr b="0" i="0" lang="en" sz="1000" u="none" cap="none" strike="noStrike">
                <a:solidFill>
                  <a:srgbClr val="0000C0"/>
                </a:solidFill>
                <a:highlight>
                  <a:srgbClr val="FFFFFF"/>
                </a:highlight>
                <a:latin typeface="Arial"/>
                <a:ea typeface="Arial"/>
                <a:cs typeface="Arial"/>
                <a:sym typeface="Arial"/>
              </a:rPr>
              <a:t>length</a:t>
            </a:r>
            <a:r>
              <a:rPr b="0" i="0" lang="en" sz="1000" u="none" cap="none" strike="noStrike">
                <a:solidFill>
                  <a:schemeClr val="dk1"/>
                </a:solidFill>
                <a:highlight>
                  <a:srgbClr val="FFFFFF"/>
                </a:highlight>
                <a:latin typeface="Arial"/>
                <a:ea typeface="Arial"/>
                <a:cs typeface="Arial"/>
                <a:sym typeface="Arial"/>
              </a:rPr>
              <a:t> = 1;</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private</a:t>
            </a: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double</a:t>
            </a:r>
            <a:r>
              <a:rPr b="0" i="0" lang="en" sz="1000" u="none" cap="none" strike="noStrike">
                <a:solidFill>
                  <a:schemeClr val="dk1"/>
                </a:solidFill>
                <a:highlight>
                  <a:srgbClr val="FFFFFF"/>
                </a:highlight>
                <a:latin typeface="Arial"/>
                <a:ea typeface="Arial"/>
                <a:cs typeface="Arial"/>
                <a:sym typeface="Arial"/>
              </a:rPr>
              <a:t> </a:t>
            </a:r>
            <a:r>
              <a:rPr b="0" i="0" lang="en" sz="1000" u="none" cap="none" strike="noStrike">
                <a:solidFill>
                  <a:srgbClr val="0000C0"/>
                </a:solidFill>
                <a:highlight>
                  <a:srgbClr val="FFFFFF"/>
                </a:highlight>
                <a:latin typeface="Arial"/>
                <a:ea typeface="Arial"/>
                <a:cs typeface="Arial"/>
                <a:sym typeface="Arial"/>
              </a:rPr>
              <a:t>width</a:t>
            </a:r>
            <a:r>
              <a:rPr b="0" i="0" lang="en" sz="1000" u="none" cap="none" strike="noStrike">
                <a:solidFill>
                  <a:schemeClr val="dk1"/>
                </a:solidFill>
                <a:highlight>
                  <a:srgbClr val="FFFFFF"/>
                </a:highlight>
                <a:latin typeface="Arial"/>
                <a:ea typeface="Arial"/>
                <a:cs typeface="Arial"/>
                <a:sym typeface="Arial"/>
              </a:rPr>
              <a:t> = 1;</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private</a:t>
            </a: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static</a:t>
            </a: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int</a:t>
            </a:r>
            <a:r>
              <a:rPr b="0" i="0" lang="en" sz="1000" u="none" cap="none" strike="noStrike">
                <a:solidFill>
                  <a:schemeClr val="dk1"/>
                </a:solidFill>
                <a:highlight>
                  <a:srgbClr val="FFFFFF"/>
                </a:highlight>
                <a:latin typeface="Arial"/>
                <a:ea typeface="Arial"/>
                <a:cs typeface="Arial"/>
                <a:sym typeface="Arial"/>
              </a:rPr>
              <a:t> </a:t>
            </a:r>
            <a:r>
              <a:rPr b="0" i="1" lang="en" sz="1000" u="none" cap="none" strike="noStrike">
                <a:solidFill>
                  <a:srgbClr val="0000C0"/>
                </a:solidFill>
                <a:highlight>
                  <a:srgbClr val="FFFFFF"/>
                </a:highlight>
                <a:latin typeface="Arial"/>
                <a:ea typeface="Arial"/>
                <a:cs typeface="Arial"/>
                <a:sym typeface="Arial"/>
              </a:rPr>
              <a:t>numberOfRectangles</a:t>
            </a:r>
            <a:r>
              <a:rPr b="0" i="0" lang="en" sz="1000" u="none" cap="none" strike="noStrike">
                <a:solidFill>
                  <a:schemeClr val="dk1"/>
                </a:solidFill>
                <a:highlight>
                  <a:srgbClr val="FFFFFF"/>
                </a:highlight>
                <a:latin typeface="Arial"/>
                <a:ea typeface="Arial"/>
                <a:cs typeface="Arial"/>
                <a:sym typeface="Arial"/>
              </a:rPr>
              <a:t> = 0;</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public</a:t>
            </a:r>
            <a:r>
              <a:rPr b="0" i="0" lang="en" sz="1000" u="none" cap="none" strike="noStrike">
                <a:solidFill>
                  <a:schemeClr val="dk1"/>
                </a:solidFill>
                <a:highlight>
                  <a:srgbClr val="FFFFFF"/>
                </a:highlight>
                <a:latin typeface="Arial"/>
                <a:ea typeface="Arial"/>
                <a:cs typeface="Arial"/>
                <a:sym typeface="Arial"/>
              </a:rPr>
              <a:t> BasicRectangle() {</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0" i="1" lang="en" sz="1000" u="none" cap="none" strike="noStrike">
                <a:solidFill>
                  <a:srgbClr val="0000C0"/>
                </a:solidFill>
                <a:highlight>
                  <a:srgbClr val="FFFFFF"/>
                </a:highlight>
                <a:latin typeface="Arial"/>
                <a:ea typeface="Arial"/>
                <a:cs typeface="Arial"/>
                <a:sym typeface="Arial"/>
              </a:rPr>
              <a:t>numberOfRectangles</a:t>
            </a:r>
            <a:r>
              <a:rPr b="0" i="0" lang="en" sz="1000" u="none" cap="none" strike="noStrike">
                <a:solidFill>
                  <a:schemeClr val="dk1"/>
                </a:solidFill>
                <a:highlight>
                  <a:srgbClr val="FFFFFF"/>
                </a:highlight>
                <a:latin typeface="Arial"/>
                <a:ea typeface="Arial"/>
                <a:cs typeface="Arial"/>
                <a:sym typeface="Arial"/>
              </a:rPr>
              <a:t>++;</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public</a:t>
            </a:r>
            <a:r>
              <a:rPr b="0" i="0" lang="en" sz="1000" u="none" cap="none" strike="noStrike">
                <a:solidFill>
                  <a:schemeClr val="dk1"/>
                </a:solidFill>
                <a:highlight>
                  <a:srgbClr val="FFFFFF"/>
                </a:highlight>
                <a:latin typeface="Arial"/>
                <a:ea typeface="Arial"/>
                <a:cs typeface="Arial"/>
                <a:sym typeface="Arial"/>
              </a:rPr>
              <a:t> BasicRectangle(</a:t>
            </a:r>
            <a:r>
              <a:rPr b="1" i="0" lang="en" sz="1000" u="none" cap="none" strike="noStrike">
                <a:solidFill>
                  <a:srgbClr val="7F0055"/>
                </a:solidFill>
                <a:highlight>
                  <a:srgbClr val="FFFFFF"/>
                </a:highlight>
                <a:latin typeface="Arial"/>
                <a:ea typeface="Arial"/>
                <a:cs typeface="Arial"/>
                <a:sym typeface="Arial"/>
              </a:rPr>
              <a:t>double</a:t>
            </a:r>
            <a:r>
              <a:rPr b="0" i="0" lang="en" sz="1000" u="none" cap="none" strike="noStrike">
                <a:solidFill>
                  <a:schemeClr val="dk1"/>
                </a:solidFill>
                <a:highlight>
                  <a:srgbClr val="FFFFFF"/>
                </a:highlight>
                <a:latin typeface="Arial"/>
                <a:ea typeface="Arial"/>
                <a:cs typeface="Arial"/>
                <a:sym typeface="Arial"/>
              </a:rPr>
              <a:t> </a:t>
            </a:r>
            <a:r>
              <a:rPr b="0" i="0" lang="en" sz="1000" u="none" cap="none" strike="noStrike">
                <a:solidFill>
                  <a:srgbClr val="6A3E3E"/>
                </a:solidFill>
                <a:highlight>
                  <a:srgbClr val="FFFFFF"/>
                </a:highlight>
                <a:latin typeface="Arial"/>
                <a:ea typeface="Arial"/>
                <a:cs typeface="Arial"/>
                <a:sym typeface="Arial"/>
              </a:rPr>
              <a:t>length</a:t>
            </a: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double</a:t>
            </a:r>
            <a:r>
              <a:rPr b="0" i="0" lang="en" sz="1000" u="none" cap="none" strike="noStrike">
                <a:solidFill>
                  <a:schemeClr val="dk1"/>
                </a:solidFill>
                <a:highlight>
                  <a:srgbClr val="FFFFFF"/>
                </a:highlight>
                <a:latin typeface="Arial"/>
                <a:ea typeface="Arial"/>
                <a:cs typeface="Arial"/>
                <a:sym typeface="Arial"/>
              </a:rPr>
              <a:t> </a:t>
            </a:r>
            <a:r>
              <a:rPr b="0" i="0" lang="en" sz="1000" u="none" cap="none" strike="noStrike">
                <a:solidFill>
                  <a:srgbClr val="6A3E3E"/>
                </a:solidFill>
                <a:highlight>
                  <a:srgbClr val="FFFFFF"/>
                </a:highlight>
                <a:latin typeface="Arial"/>
                <a:ea typeface="Arial"/>
                <a:cs typeface="Arial"/>
                <a:sym typeface="Arial"/>
              </a:rPr>
              <a:t>width</a:t>
            </a:r>
            <a:r>
              <a:rPr b="0" i="0" lang="en" sz="1000" u="none" cap="none" strike="noStrike">
                <a:solidFill>
                  <a:schemeClr val="dk1"/>
                </a:solidFill>
                <a:highlight>
                  <a:srgbClr val="FFFFFF"/>
                </a:highlight>
                <a:latin typeface="Arial"/>
                <a:ea typeface="Arial"/>
                <a:cs typeface="Arial"/>
                <a:sym typeface="Arial"/>
              </a:rPr>
              <a:t>) {</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this</a:t>
            </a:r>
            <a:r>
              <a:rPr b="0" i="0" lang="en" sz="1000" u="none" cap="none" strike="noStrike">
                <a:solidFill>
                  <a:schemeClr val="dk1"/>
                </a:solidFill>
                <a:highlight>
                  <a:srgbClr val="FFFFFF"/>
                </a:highlight>
                <a:latin typeface="Arial"/>
                <a:ea typeface="Arial"/>
                <a:cs typeface="Arial"/>
                <a:sym typeface="Arial"/>
              </a:rPr>
              <a:t>.</a:t>
            </a:r>
            <a:r>
              <a:rPr b="0" i="0" lang="en" sz="1000" u="none" cap="none" strike="noStrike">
                <a:solidFill>
                  <a:srgbClr val="0000C0"/>
                </a:solidFill>
                <a:highlight>
                  <a:srgbClr val="FFFFFF"/>
                </a:highlight>
                <a:latin typeface="Arial"/>
                <a:ea typeface="Arial"/>
                <a:cs typeface="Arial"/>
                <a:sym typeface="Arial"/>
              </a:rPr>
              <a:t>length</a:t>
            </a:r>
            <a:r>
              <a:rPr b="0" i="0" lang="en" sz="1000" u="none" cap="none" strike="noStrike">
                <a:solidFill>
                  <a:schemeClr val="dk1"/>
                </a:solidFill>
                <a:highlight>
                  <a:srgbClr val="FFFFFF"/>
                </a:highlight>
                <a:latin typeface="Arial"/>
                <a:ea typeface="Arial"/>
                <a:cs typeface="Arial"/>
                <a:sym typeface="Arial"/>
              </a:rPr>
              <a:t>  = </a:t>
            </a:r>
            <a:r>
              <a:rPr b="0" i="0" lang="en" sz="1000" u="none" cap="none" strike="noStrike">
                <a:solidFill>
                  <a:srgbClr val="6A3E3E"/>
                </a:solidFill>
                <a:highlight>
                  <a:srgbClr val="FFFFFF"/>
                </a:highlight>
                <a:latin typeface="Arial"/>
                <a:ea typeface="Arial"/>
                <a:cs typeface="Arial"/>
                <a:sym typeface="Arial"/>
              </a:rPr>
              <a:t>length</a:t>
            </a:r>
            <a:r>
              <a:rPr b="0" i="0" lang="en" sz="1000" u="none" cap="none" strike="noStrike">
                <a:solidFill>
                  <a:schemeClr val="dk1"/>
                </a:solidFill>
                <a:highlight>
                  <a:srgbClr val="FFFFFF"/>
                </a:highlight>
                <a:latin typeface="Arial"/>
                <a:ea typeface="Arial"/>
                <a:cs typeface="Arial"/>
                <a:sym typeface="Arial"/>
              </a:rPr>
              <a:t>;</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this</a:t>
            </a:r>
            <a:r>
              <a:rPr b="0" i="0" lang="en" sz="1000" u="none" cap="none" strike="noStrike">
                <a:solidFill>
                  <a:schemeClr val="dk1"/>
                </a:solidFill>
                <a:highlight>
                  <a:srgbClr val="FFFFFF"/>
                </a:highlight>
                <a:latin typeface="Arial"/>
                <a:ea typeface="Arial"/>
                <a:cs typeface="Arial"/>
                <a:sym typeface="Arial"/>
              </a:rPr>
              <a:t>.</a:t>
            </a:r>
            <a:r>
              <a:rPr b="0" i="0" lang="en" sz="1000" u="none" cap="none" strike="noStrike">
                <a:solidFill>
                  <a:srgbClr val="0000C0"/>
                </a:solidFill>
                <a:highlight>
                  <a:srgbClr val="FFFFFF"/>
                </a:highlight>
                <a:latin typeface="Arial"/>
                <a:ea typeface="Arial"/>
                <a:cs typeface="Arial"/>
                <a:sym typeface="Arial"/>
              </a:rPr>
              <a:t>width</a:t>
            </a:r>
            <a:r>
              <a:rPr b="0" i="0" lang="en" sz="1000" u="none" cap="none" strike="noStrike">
                <a:solidFill>
                  <a:schemeClr val="dk1"/>
                </a:solidFill>
                <a:highlight>
                  <a:srgbClr val="FFFFFF"/>
                </a:highlight>
                <a:latin typeface="Arial"/>
                <a:ea typeface="Arial"/>
                <a:cs typeface="Arial"/>
                <a:sym typeface="Arial"/>
              </a:rPr>
              <a:t>  = </a:t>
            </a:r>
            <a:r>
              <a:rPr b="0" i="0" lang="en" sz="1000" u="none" cap="none" strike="noStrike">
                <a:solidFill>
                  <a:srgbClr val="6A3E3E"/>
                </a:solidFill>
                <a:highlight>
                  <a:srgbClr val="FFFFFF"/>
                </a:highlight>
                <a:latin typeface="Arial"/>
                <a:ea typeface="Arial"/>
                <a:cs typeface="Arial"/>
                <a:sym typeface="Arial"/>
              </a:rPr>
              <a:t>width</a:t>
            </a:r>
            <a:r>
              <a:rPr b="0" i="0" lang="en" sz="1000" u="none" cap="none" strike="noStrike">
                <a:solidFill>
                  <a:schemeClr val="dk1"/>
                </a:solidFill>
                <a:highlight>
                  <a:srgbClr val="FFFFFF"/>
                </a:highlight>
                <a:latin typeface="Arial"/>
                <a:ea typeface="Arial"/>
                <a:cs typeface="Arial"/>
                <a:sym typeface="Arial"/>
              </a:rPr>
              <a:t>;</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0" i="1" lang="en" sz="1000" u="none" cap="none" strike="noStrike">
                <a:solidFill>
                  <a:srgbClr val="0000C0"/>
                </a:solidFill>
                <a:highlight>
                  <a:srgbClr val="FFFFFF"/>
                </a:highlight>
                <a:latin typeface="Arial"/>
                <a:ea typeface="Arial"/>
                <a:cs typeface="Arial"/>
                <a:sym typeface="Arial"/>
              </a:rPr>
              <a:t>numberOfRectangles</a:t>
            </a:r>
            <a:r>
              <a:rPr b="0" i="0" lang="en" sz="1000" u="none" cap="none" strike="noStrike">
                <a:solidFill>
                  <a:schemeClr val="dk1"/>
                </a:solidFill>
                <a:highlight>
                  <a:srgbClr val="FFFFFF"/>
                </a:highlight>
                <a:latin typeface="Arial"/>
                <a:ea typeface="Arial"/>
                <a:cs typeface="Arial"/>
                <a:sym typeface="Arial"/>
              </a:rPr>
              <a:t>++;</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endParaRPr b="0" i="0" sz="1000" u="none" cap="none" strike="noStrike">
              <a:solidFill>
                <a:srgbClr val="3F7F5F"/>
              </a:solidFill>
              <a:highlight>
                <a:srgbClr val="FFFFFF"/>
              </a:highlight>
              <a:latin typeface="Arial"/>
              <a:ea typeface="Arial"/>
              <a:cs typeface="Arial"/>
              <a:sym typeface="Arial"/>
            </a:endParaRPr>
          </a:p>
        </p:txBody>
      </p:sp>
      <p:sp>
        <p:nvSpPr>
          <p:cNvPr id="69" name="Google Shape;69;p11"/>
          <p:cNvSpPr txBox="1"/>
          <p:nvPr/>
        </p:nvSpPr>
        <p:spPr>
          <a:xfrm>
            <a:off x="5928500" y="684300"/>
            <a:ext cx="3215400" cy="4336800"/>
          </a:xfrm>
          <a:prstGeom prst="rect">
            <a:avLst/>
          </a:prstGeom>
          <a:solidFill>
            <a:schemeClr val="lt1"/>
          </a:solidFill>
          <a:ln>
            <a:noFill/>
          </a:ln>
        </p:spPr>
        <p:txBody>
          <a:bodyPr anchorCtr="0" anchor="t" bIns="91425" lIns="91425" spcFirstLastPara="1" rIns="91425" wrap="square" tIns="91425">
            <a:spAutoFit/>
          </a:bodyPr>
          <a:lstStyle/>
          <a:p>
            <a:pPr indent="0" lvl="0" marL="25400" marR="0" rtl="0" algn="l">
              <a:lnSpc>
                <a:spcPct val="115000"/>
              </a:lnSpc>
              <a:spcBef>
                <a:spcPts val="0"/>
              </a:spcBef>
              <a:spcAft>
                <a:spcPts val="0"/>
              </a:spcAft>
              <a:buClr>
                <a:srgbClr val="000000"/>
              </a:buClr>
              <a:buSzPts val="1000"/>
              <a:buFont typeface="Arial"/>
              <a:buNone/>
            </a:pPr>
            <a:r>
              <a:rPr b="1" i="0" lang="en" sz="1000" u="none" cap="none" strike="noStrike">
                <a:solidFill>
                  <a:srgbClr val="7F0055"/>
                </a:solidFill>
                <a:highlight>
                  <a:srgbClr val="FFFFFF"/>
                </a:highlight>
                <a:latin typeface="Arial"/>
                <a:ea typeface="Arial"/>
                <a:cs typeface="Arial"/>
                <a:sym typeface="Arial"/>
              </a:rPr>
              <a:t>public</a:t>
            </a: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double</a:t>
            </a:r>
            <a:r>
              <a:rPr b="0" i="0" lang="en" sz="1000" u="none" cap="none" strike="noStrike">
                <a:solidFill>
                  <a:schemeClr val="dk1"/>
                </a:solidFill>
                <a:highlight>
                  <a:srgbClr val="FFFFFF"/>
                </a:highlight>
                <a:latin typeface="Arial"/>
                <a:ea typeface="Arial"/>
                <a:cs typeface="Arial"/>
                <a:sym typeface="Arial"/>
              </a:rPr>
              <a:t> getLength() {</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return</a:t>
            </a: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this</a:t>
            </a:r>
            <a:r>
              <a:rPr b="0" i="0" lang="en" sz="1000" u="none" cap="none" strike="noStrike">
                <a:solidFill>
                  <a:schemeClr val="dk1"/>
                </a:solidFill>
                <a:highlight>
                  <a:srgbClr val="FFFFFF"/>
                </a:highlight>
                <a:latin typeface="Arial"/>
                <a:ea typeface="Arial"/>
                <a:cs typeface="Arial"/>
                <a:sym typeface="Arial"/>
              </a:rPr>
              <a:t>.</a:t>
            </a:r>
            <a:r>
              <a:rPr b="0" i="0" lang="en" sz="1000" u="none" cap="none" strike="noStrike">
                <a:solidFill>
                  <a:srgbClr val="0000C0"/>
                </a:solidFill>
                <a:highlight>
                  <a:srgbClr val="FFFFFF"/>
                </a:highlight>
                <a:latin typeface="Arial"/>
                <a:ea typeface="Arial"/>
                <a:cs typeface="Arial"/>
                <a:sym typeface="Arial"/>
              </a:rPr>
              <a:t>length</a:t>
            </a:r>
            <a:r>
              <a:rPr b="0" i="0" lang="en" sz="1000" u="none" cap="none" strike="noStrike">
                <a:solidFill>
                  <a:schemeClr val="dk1"/>
                </a:solidFill>
                <a:highlight>
                  <a:srgbClr val="FFFFFF"/>
                </a:highlight>
                <a:latin typeface="Arial"/>
                <a:ea typeface="Arial"/>
                <a:cs typeface="Arial"/>
                <a:sym typeface="Arial"/>
              </a:rPr>
              <a:t>;</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1" i="0" lang="en" sz="1000" u="none" cap="none" strike="noStrike">
                <a:solidFill>
                  <a:srgbClr val="7F0055"/>
                </a:solidFill>
                <a:highlight>
                  <a:srgbClr val="FFFFFF"/>
                </a:highlight>
                <a:latin typeface="Arial"/>
                <a:ea typeface="Arial"/>
                <a:cs typeface="Arial"/>
                <a:sym typeface="Arial"/>
              </a:rPr>
              <a:t>public</a:t>
            </a: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double</a:t>
            </a:r>
            <a:r>
              <a:rPr b="0" i="0" lang="en" sz="1000" u="none" cap="none" strike="noStrike">
                <a:solidFill>
                  <a:schemeClr val="dk1"/>
                </a:solidFill>
                <a:highlight>
                  <a:srgbClr val="FFFFFF"/>
                </a:highlight>
                <a:latin typeface="Arial"/>
                <a:ea typeface="Arial"/>
                <a:cs typeface="Arial"/>
                <a:sym typeface="Arial"/>
              </a:rPr>
              <a:t> getWidth() {</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return</a:t>
            </a:r>
            <a:r>
              <a:rPr b="0" i="0" lang="en" sz="1000" u="none" cap="none" strike="noStrike">
                <a:solidFill>
                  <a:schemeClr val="dk1"/>
                </a:solidFill>
                <a:highlight>
                  <a:srgbClr val="FFFFFF"/>
                </a:highlight>
                <a:latin typeface="Arial"/>
                <a:ea typeface="Arial"/>
                <a:cs typeface="Arial"/>
                <a:sym typeface="Arial"/>
              </a:rPr>
              <a:t> </a:t>
            </a:r>
            <a:r>
              <a:rPr b="1" i="0" lang="en" sz="1000" u="none" cap="none" strike="noStrike">
                <a:solidFill>
                  <a:srgbClr val="7F0055"/>
                </a:solidFill>
                <a:highlight>
                  <a:srgbClr val="FFFFFF"/>
                </a:highlight>
                <a:latin typeface="Arial"/>
                <a:ea typeface="Arial"/>
                <a:cs typeface="Arial"/>
                <a:sym typeface="Arial"/>
              </a:rPr>
              <a:t>this</a:t>
            </a:r>
            <a:r>
              <a:rPr b="0" i="0" lang="en" sz="1000" u="none" cap="none" strike="noStrike">
                <a:solidFill>
                  <a:schemeClr val="dk1"/>
                </a:solidFill>
                <a:highlight>
                  <a:srgbClr val="FFFFFF"/>
                </a:highlight>
                <a:latin typeface="Arial"/>
                <a:ea typeface="Arial"/>
                <a:cs typeface="Arial"/>
                <a:sym typeface="Arial"/>
              </a:rPr>
              <a:t>.</a:t>
            </a:r>
            <a:r>
              <a:rPr b="0" i="0" lang="en" sz="1000" u="none" cap="none" strike="noStrike">
                <a:solidFill>
                  <a:srgbClr val="0000C0"/>
                </a:solidFill>
                <a:highlight>
                  <a:srgbClr val="FFFFFF"/>
                </a:highlight>
                <a:latin typeface="Arial"/>
                <a:ea typeface="Arial"/>
                <a:cs typeface="Arial"/>
                <a:sym typeface="Arial"/>
              </a:rPr>
              <a:t>width</a:t>
            </a:r>
            <a:r>
              <a:rPr b="0" i="0" lang="en" sz="1000" u="none" cap="none" strike="noStrike">
                <a:solidFill>
                  <a:schemeClr val="dk1"/>
                </a:solidFill>
                <a:highlight>
                  <a:srgbClr val="FFFFFF"/>
                </a:highlight>
                <a:latin typeface="Arial"/>
                <a:ea typeface="Arial"/>
                <a:cs typeface="Arial"/>
                <a:sym typeface="Arial"/>
              </a:rPr>
              <a:t>;</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highlight>
                  <a:srgbClr val="FFFFFF"/>
                </a:highlight>
                <a:latin typeface="Arial"/>
                <a:ea typeface="Arial"/>
                <a:cs typeface="Arial"/>
                <a:sym typeface="Arial"/>
              </a:rPr>
              <a:t>}</a:t>
            </a:r>
            <a:endParaRPr b="0" i="0" sz="10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1" i="0" lang="en" sz="1100" u="none" cap="none" strike="noStrike">
                <a:solidFill>
                  <a:srgbClr val="7F0055"/>
                </a:solidFill>
                <a:highlight>
                  <a:srgbClr val="FFFFFF"/>
                </a:highlight>
                <a:latin typeface="Arial"/>
                <a:ea typeface="Arial"/>
                <a:cs typeface="Arial"/>
                <a:sym typeface="Arial"/>
              </a:rPr>
              <a:t>public</a:t>
            </a: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void</a:t>
            </a:r>
            <a:r>
              <a:rPr b="0" i="0" lang="en" sz="1100" u="none" cap="none" strike="noStrike">
                <a:solidFill>
                  <a:schemeClr val="dk1"/>
                </a:solidFill>
                <a:highlight>
                  <a:srgbClr val="FFFFFF"/>
                </a:highlight>
                <a:latin typeface="Arial"/>
                <a:ea typeface="Arial"/>
                <a:cs typeface="Arial"/>
                <a:sym typeface="Arial"/>
              </a:rPr>
              <a:t> setWidth(</a:t>
            </a:r>
            <a:r>
              <a:rPr b="1" i="0" lang="en" sz="1100" u="none" cap="none" strike="noStrike">
                <a:solidFill>
                  <a:srgbClr val="7F0055"/>
                </a:solidFill>
                <a:highlight>
                  <a:srgbClr val="FFFFFF"/>
                </a:highlight>
                <a:latin typeface="Arial"/>
                <a:ea typeface="Arial"/>
                <a:cs typeface="Arial"/>
                <a:sym typeface="Arial"/>
              </a:rPr>
              <a:t>double</a:t>
            </a:r>
            <a:r>
              <a:rPr b="0" i="0" lang="en" sz="1100" u="none" cap="none" strike="noStrike">
                <a:solidFill>
                  <a:schemeClr val="dk1"/>
                </a:solidFill>
                <a:highlight>
                  <a:srgbClr val="FFFFFF"/>
                </a:highlight>
                <a:latin typeface="Arial"/>
                <a:ea typeface="Arial"/>
                <a:cs typeface="Arial"/>
                <a:sym typeface="Arial"/>
              </a:rPr>
              <a:t> </a:t>
            </a:r>
            <a:r>
              <a:rPr b="0" i="0" lang="en" sz="1100" u="none" cap="none" strike="noStrike">
                <a:solidFill>
                  <a:srgbClr val="6A3E3E"/>
                </a:solidFill>
                <a:highlight>
                  <a:srgbClr val="FFFFFF"/>
                </a:highlight>
                <a:latin typeface="Arial"/>
                <a:ea typeface="Arial"/>
                <a:cs typeface="Arial"/>
                <a:sym typeface="Arial"/>
              </a:rPr>
              <a:t>width</a:t>
            </a:r>
            <a:r>
              <a:rPr b="0" i="0" lang="en" sz="1100" u="none" cap="none" strike="noStrike">
                <a:solidFill>
                  <a:schemeClr val="dk1"/>
                </a:solidFill>
                <a:highlight>
                  <a:srgbClr val="FFFFFF"/>
                </a:highlight>
                <a:latin typeface="Arial"/>
                <a:ea typeface="Arial"/>
                <a:cs typeface="Arial"/>
                <a:sym typeface="Arial"/>
              </a:rPr>
              <a:t>) {</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this</a:t>
            </a:r>
            <a:r>
              <a:rPr b="0" i="0" lang="en" sz="1100" u="none" cap="none" strike="noStrike">
                <a:solidFill>
                  <a:schemeClr val="dk1"/>
                </a:solidFill>
                <a:highlight>
                  <a:srgbClr val="FFFFFF"/>
                </a:highlight>
                <a:latin typeface="Arial"/>
                <a:ea typeface="Arial"/>
                <a:cs typeface="Arial"/>
                <a:sym typeface="Arial"/>
              </a:rPr>
              <a:t>.</a:t>
            </a:r>
            <a:r>
              <a:rPr b="0" i="0" lang="en" sz="1100" u="none" cap="none" strike="noStrike">
                <a:solidFill>
                  <a:srgbClr val="0000C0"/>
                </a:solidFill>
                <a:highlight>
                  <a:srgbClr val="FFFFFF"/>
                </a:highlight>
                <a:latin typeface="Arial"/>
                <a:ea typeface="Arial"/>
                <a:cs typeface="Arial"/>
                <a:sym typeface="Arial"/>
              </a:rPr>
              <a:t>width</a:t>
            </a:r>
            <a:r>
              <a:rPr b="0" i="0" lang="en" sz="1100" u="none" cap="none" strike="noStrike">
                <a:solidFill>
                  <a:schemeClr val="dk1"/>
                </a:solidFill>
                <a:highlight>
                  <a:srgbClr val="FFFFFF"/>
                </a:highlight>
                <a:latin typeface="Arial"/>
                <a:ea typeface="Arial"/>
                <a:cs typeface="Arial"/>
                <a:sym typeface="Arial"/>
              </a:rPr>
              <a:t> = </a:t>
            </a:r>
            <a:r>
              <a:rPr b="0" i="0" lang="en" sz="1100" u="none" cap="none" strike="noStrike">
                <a:solidFill>
                  <a:srgbClr val="6A3E3E"/>
                </a:solidFill>
                <a:highlight>
                  <a:srgbClr val="FFFFFF"/>
                </a:highlight>
                <a:latin typeface="Arial"/>
                <a:ea typeface="Arial"/>
                <a:cs typeface="Arial"/>
                <a:sym typeface="Arial"/>
              </a:rPr>
              <a:t>width</a:t>
            </a: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1" i="0" lang="en" sz="1100" u="none" cap="none" strike="noStrike">
                <a:solidFill>
                  <a:srgbClr val="7F0055"/>
                </a:solidFill>
                <a:highlight>
                  <a:srgbClr val="FFFFFF"/>
                </a:highlight>
                <a:latin typeface="Arial"/>
                <a:ea typeface="Arial"/>
                <a:cs typeface="Arial"/>
                <a:sym typeface="Arial"/>
              </a:rPr>
              <a:t>public</a:t>
            </a: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void</a:t>
            </a:r>
            <a:r>
              <a:rPr b="0" i="0" lang="en" sz="1100" u="none" cap="none" strike="noStrike">
                <a:solidFill>
                  <a:schemeClr val="dk1"/>
                </a:solidFill>
                <a:highlight>
                  <a:srgbClr val="FFFFFF"/>
                </a:highlight>
                <a:latin typeface="Arial"/>
                <a:ea typeface="Arial"/>
                <a:cs typeface="Arial"/>
                <a:sym typeface="Arial"/>
              </a:rPr>
              <a:t> setLength(</a:t>
            </a:r>
            <a:r>
              <a:rPr b="1" i="0" lang="en" sz="1100" u="none" cap="none" strike="noStrike">
                <a:solidFill>
                  <a:srgbClr val="7F0055"/>
                </a:solidFill>
                <a:highlight>
                  <a:srgbClr val="FFFFFF"/>
                </a:highlight>
                <a:latin typeface="Arial"/>
                <a:ea typeface="Arial"/>
                <a:cs typeface="Arial"/>
                <a:sym typeface="Arial"/>
              </a:rPr>
              <a:t>double</a:t>
            </a:r>
            <a:r>
              <a:rPr b="0" i="0" lang="en" sz="1100" u="none" cap="none" strike="noStrike">
                <a:solidFill>
                  <a:schemeClr val="dk1"/>
                </a:solidFill>
                <a:highlight>
                  <a:srgbClr val="FFFFFF"/>
                </a:highlight>
                <a:latin typeface="Arial"/>
                <a:ea typeface="Arial"/>
                <a:cs typeface="Arial"/>
                <a:sym typeface="Arial"/>
              </a:rPr>
              <a:t> </a:t>
            </a:r>
            <a:r>
              <a:rPr b="0" i="0" lang="en" sz="1100" u="none" cap="none" strike="noStrike">
                <a:solidFill>
                  <a:srgbClr val="6A3E3E"/>
                </a:solidFill>
                <a:highlight>
                  <a:srgbClr val="FFFFFF"/>
                </a:highlight>
                <a:latin typeface="Arial"/>
                <a:ea typeface="Arial"/>
                <a:cs typeface="Arial"/>
                <a:sym typeface="Arial"/>
              </a:rPr>
              <a:t>length</a:t>
            </a:r>
            <a:r>
              <a:rPr b="0" i="0" lang="en" sz="1100" u="none" cap="none" strike="noStrike">
                <a:solidFill>
                  <a:schemeClr val="dk1"/>
                </a:solidFill>
                <a:highlight>
                  <a:srgbClr val="FFFFFF"/>
                </a:highlight>
                <a:latin typeface="Arial"/>
                <a:ea typeface="Arial"/>
                <a:cs typeface="Arial"/>
                <a:sym typeface="Arial"/>
              </a:rPr>
              <a:t>) {</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this</a:t>
            </a:r>
            <a:r>
              <a:rPr b="0" i="0" lang="en" sz="1100" u="none" cap="none" strike="noStrike">
                <a:solidFill>
                  <a:schemeClr val="dk1"/>
                </a:solidFill>
                <a:highlight>
                  <a:srgbClr val="FFFFFF"/>
                </a:highlight>
                <a:latin typeface="Arial"/>
                <a:ea typeface="Arial"/>
                <a:cs typeface="Arial"/>
                <a:sym typeface="Arial"/>
              </a:rPr>
              <a:t>.</a:t>
            </a:r>
            <a:r>
              <a:rPr b="0" i="0" lang="en" sz="1100" u="none" cap="none" strike="noStrike">
                <a:solidFill>
                  <a:srgbClr val="0000C0"/>
                </a:solidFill>
                <a:highlight>
                  <a:srgbClr val="FFFFFF"/>
                </a:highlight>
                <a:latin typeface="Arial"/>
                <a:ea typeface="Arial"/>
                <a:cs typeface="Arial"/>
                <a:sym typeface="Arial"/>
              </a:rPr>
              <a:t>length</a:t>
            </a:r>
            <a:r>
              <a:rPr b="0" i="0" lang="en" sz="1100" u="none" cap="none" strike="noStrike">
                <a:solidFill>
                  <a:schemeClr val="dk1"/>
                </a:solidFill>
                <a:highlight>
                  <a:srgbClr val="FFFFFF"/>
                </a:highlight>
                <a:latin typeface="Arial"/>
                <a:ea typeface="Arial"/>
                <a:cs typeface="Arial"/>
                <a:sym typeface="Arial"/>
              </a:rPr>
              <a:t> = </a:t>
            </a:r>
            <a:r>
              <a:rPr b="0" i="0" lang="en" sz="1100" u="none" cap="none" strike="noStrike">
                <a:solidFill>
                  <a:srgbClr val="6A3E3E"/>
                </a:solidFill>
                <a:highlight>
                  <a:srgbClr val="FFFFFF"/>
                </a:highlight>
                <a:latin typeface="Arial"/>
                <a:ea typeface="Arial"/>
                <a:cs typeface="Arial"/>
                <a:sym typeface="Arial"/>
              </a:rPr>
              <a:t>length</a:t>
            </a: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1" i="0" lang="en" sz="1100" u="none" cap="none" strike="noStrike">
                <a:solidFill>
                  <a:srgbClr val="7F0055"/>
                </a:solidFill>
                <a:highlight>
                  <a:srgbClr val="FFFFFF"/>
                </a:highlight>
                <a:latin typeface="Arial"/>
                <a:ea typeface="Arial"/>
                <a:cs typeface="Arial"/>
                <a:sym typeface="Arial"/>
              </a:rPr>
              <a:t>public</a:t>
            </a: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double</a:t>
            </a:r>
            <a:r>
              <a:rPr b="0" i="0" lang="en" sz="1100" u="none" cap="none" strike="noStrike">
                <a:solidFill>
                  <a:schemeClr val="dk1"/>
                </a:solidFill>
                <a:highlight>
                  <a:srgbClr val="FFFFFF"/>
                </a:highlight>
                <a:latin typeface="Arial"/>
                <a:ea typeface="Arial"/>
                <a:cs typeface="Arial"/>
                <a:sym typeface="Arial"/>
              </a:rPr>
              <a:t> getArea() {</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return</a:t>
            </a: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this</a:t>
            </a:r>
            <a:r>
              <a:rPr b="0" i="0" lang="en" sz="1100" u="none" cap="none" strike="noStrike">
                <a:solidFill>
                  <a:schemeClr val="dk1"/>
                </a:solidFill>
                <a:highlight>
                  <a:srgbClr val="FFFFFF"/>
                </a:highlight>
                <a:latin typeface="Arial"/>
                <a:ea typeface="Arial"/>
                <a:cs typeface="Arial"/>
                <a:sym typeface="Arial"/>
              </a:rPr>
              <a:t>.</a:t>
            </a:r>
            <a:r>
              <a:rPr b="0" i="0" lang="en" sz="1100" u="none" cap="none" strike="noStrike">
                <a:solidFill>
                  <a:srgbClr val="0000C0"/>
                </a:solidFill>
                <a:highlight>
                  <a:srgbClr val="FFFFFF"/>
                </a:highlight>
                <a:latin typeface="Arial"/>
                <a:ea typeface="Arial"/>
                <a:cs typeface="Arial"/>
                <a:sym typeface="Arial"/>
              </a:rPr>
              <a:t>length</a:t>
            </a:r>
            <a:r>
              <a:rPr b="0" i="0" lang="en" sz="1100" u="none" cap="none" strike="noStrike">
                <a:solidFill>
                  <a:schemeClr val="dk1"/>
                </a:solidFill>
                <a:highlight>
                  <a:srgbClr val="FFFFFF"/>
                </a:highlight>
                <a:latin typeface="Arial"/>
                <a:ea typeface="Arial"/>
                <a:cs typeface="Arial"/>
                <a:sym typeface="Arial"/>
              </a:rPr>
              <a:t> * </a:t>
            </a:r>
            <a:r>
              <a:rPr b="1" i="0" lang="en" sz="1100" u="none" cap="none" strike="noStrike">
                <a:solidFill>
                  <a:srgbClr val="7F0055"/>
                </a:solidFill>
                <a:highlight>
                  <a:srgbClr val="FFFFFF"/>
                </a:highlight>
                <a:latin typeface="Arial"/>
                <a:ea typeface="Arial"/>
                <a:cs typeface="Arial"/>
                <a:sym typeface="Arial"/>
              </a:rPr>
              <a:t>this</a:t>
            </a:r>
            <a:r>
              <a:rPr b="0" i="0" lang="en" sz="1100" u="none" cap="none" strike="noStrike">
                <a:solidFill>
                  <a:schemeClr val="dk1"/>
                </a:solidFill>
                <a:highlight>
                  <a:srgbClr val="FFFFFF"/>
                </a:highlight>
                <a:latin typeface="Arial"/>
                <a:ea typeface="Arial"/>
                <a:cs typeface="Arial"/>
                <a:sym typeface="Arial"/>
              </a:rPr>
              <a:t>.</a:t>
            </a:r>
            <a:r>
              <a:rPr b="0" i="0" lang="en" sz="1100" u="none" cap="none" strike="noStrike">
                <a:solidFill>
                  <a:srgbClr val="0000C0"/>
                </a:solidFill>
                <a:highlight>
                  <a:srgbClr val="FFFFFF"/>
                </a:highlight>
                <a:latin typeface="Arial"/>
                <a:ea typeface="Arial"/>
                <a:cs typeface="Arial"/>
                <a:sym typeface="Arial"/>
              </a:rPr>
              <a:t>width</a:t>
            </a: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1" i="0" lang="en" sz="1100" u="none" cap="none" strike="noStrike">
                <a:solidFill>
                  <a:srgbClr val="7F0055"/>
                </a:solidFill>
                <a:highlight>
                  <a:srgbClr val="FFFFFF"/>
                </a:highlight>
                <a:latin typeface="Arial"/>
                <a:ea typeface="Arial"/>
                <a:cs typeface="Arial"/>
                <a:sym typeface="Arial"/>
              </a:rPr>
              <a:t>public</a:t>
            </a: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double</a:t>
            </a:r>
            <a:r>
              <a:rPr b="0" i="0" lang="en" sz="1100" u="none" cap="none" strike="noStrike">
                <a:solidFill>
                  <a:schemeClr val="dk1"/>
                </a:solidFill>
                <a:highlight>
                  <a:srgbClr val="FFFFFF"/>
                </a:highlight>
                <a:latin typeface="Arial"/>
                <a:ea typeface="Arial"/>
                <a:cs typeface="Arial"/>
                <a:sym typeface="Arial"/>
              </a:rPr>
              <a:t> getPerimeter() {</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return</a:t>
            </a:r>
            <a:r>
              <a:rPr b="0" i="0" lang="en" sz="1100" u="none" cap="none" strike="noStrike">
                <a:solidFill>
                  <a:schemeClr val="dk1"/>
                </a:solidFill>
                <a:highlight>
                  <a:srgbClr val="FFFFFF"/>
                </a:highlight>
                <a:latin typeface="Arial"/>
                <a:ea typeface="Arial"/>
                <a:cs typeface="Arial"/>
                <a:sym typeface="Arial"/>
              </a:rPr>
              <a:t> 2* (</a:t>
            </a:r>
            <a:r>
              <a:rPr b="1" i="0" lang="en" sz="1100" u="none" cap="none" strike="noStrike">
                <a:solidFill>
                  <a:srgbClr val="7F0055"/>
                </a:solidFill>
                <a:highlight>
                  <a:srgbClr val="FFFFFF"/>
                </a:highlight>
                <a:latin typeface="Arial"/>
                <a:ea typeface="Arial"/>
                <a:cs typeface="Arial"/>
                <a:sym typeface="Arial"/>
              </a:rPr>
              <a:t>this</a:t>
            </a:r>
            <a:r>
              <a:rPr b="0" i="0" lang="en" sz="1100" u="none" cap="none" strike="noStrike">
                <a:solidFill>
                  <a:schemeClr val="dk1"/>
                </a:solidFill>
                <a:highlight>
                  <a:srgbClr val="FFFFFF"/>
                </a:highlight>
                <a:latin typeface="Arial"/>
                <a:ea typeface="Arial"/>
                <a:cs typeface="Arial"/>
                <a:sym typeface="Arial"/>
              </a:rPr>
              <a:t>.</a:t>
            </a:r>
            <a:r>
              <a:rPr b="0" i="0" lang="en" sz="1100" u="none" cap="none" strike="noStrike">
                <a:solidFill>
                  <a:srgbClr val="0000C0"/>
                </a:solidFill>
                <a:highlight>
                  <a:srgbClr val="FFFFFF"/>
                </a:highlight>
                <a:latin typeface="Arial"/>
                <a:ea typeface="Arial"/>
                <a:cs typeface="Arial"/>
                <a:sym typeface="Arial"/>
              </a:rPr>
              <a:t>width</a:t>
            </a:r>
            <a:r>
              <a:rPr b="0" i="0" lang="en" sz="1100" u="none" cap="none" strike="noStrike">
                <a:solidFill>
                  <a:schemeClr val="dk1"/>
                </a:solidFill>
                <a:highlight>
                  <a:srgbClr val="FFFFFF"/>
                </a:highlight>
                <a:latin typeface="Arial"/>
                <a:ea typeface="Arial"/>
                <a:cs typeface="Arial"/>
                <a:sym typeface="Arial"/>
              </a:rPr>
              <a:t> + </a:t>
            </a:r>
            <a:r>
              <a:rPr b="1" i="0" lang="en" sz="1100" u="none" cap="none" strike="noStrike">
                <a:solidFill>
                  <a:srgbClr val="7F0055"/>
                </a:solidFill>
                <a:highlight>
                  <a:srgbClr val="FFFFFF"/>
                </a:highlight>
                <a:latin typeface="Arial"/>
                <a:ea typeface="Arial"/>
                <a:cs typeface="Arial"/>
                <a:sym typeface="Arial"/>
              </a:rPr>
              <a:t>this</a:t>
            </a:r>
            <a:r>
              <a:rPr b="0" i="0" lang="en" sz="1100" u="none" cap="none" strike="noStrike">
                <a:solidFill>
                  <a:schemeClr val="dk1"/>
                </a:solidFill>
                <a:highlight>
                  <a:srgbClr val="FFFFFF"/>
                </a:highlight>
                <a:latin typeface="Arial"/>
                <a:ea typeface="Arial"/>
                <a:cs typeface="Arial"/>
                <a:sym typeface="Arial"/>
              </a:rPr>
              <a:t>.</a:t>
            </a:r>
            <a:r>
              <a:rPr b="0" i="0" lang="en" sz="1100" u="none" cap="none" strike="noStrike">
                <a:solidFill>
                  <a:srgbClr val="0000C0"/>
                </a:solidFill>
                <a:highlight>
                  <a:srgbClr val="FFFFFF"/>
                </a:highlight>
                <a:latin typeface="Arial"/>
                <a:ea typeface="Arial"/>
                <a:cs typeface="Arial"/>
                <a:sym typeface="Arial"/>
              </a:rPr>
              <a:t>length</a:t>
            </a: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1" i="0" lang="en" sz="1100" u="none" cap="none" strike="noStrike">
                <a:solidFill>
                  <a:srgbClr val="7F0055"/>
                </a:solidFill>
                <a:highlight>
                  <a:srgbClr val="FFFFFF"/>
                </a:highlight>
                <a:latin typeface="Arial"/>
                <a:ea typeface="Arial"/>
                <a:cs typeface="Arial"/>
                <a:sym typeface="Arial"/>
              </a:rPr>
              <a:t>public</a:t>
            </a: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static</a:t>
            </a: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int</a:t>
            </a:r>
            <a:r>
              <a:rPr b="0" i="0" lang="en" sz="1100" u="none" cap="none" strike="noStrike">
                <a:solidFill>
                  <a:schemeClr val="dk1"/>
                </a:solidFill>
                <a:highlight>
                  <a:srgbClr val="FFFFFF"/>
                </a:highlight>
                <a:latin typeface="Arial"/>
                <a:ea typeface="Arial"/>
                <a:cs typeface="Arial"/>
                <a:sym typeface="Arial"/>
              </a:rPr>
              <a:t> getNumberOfRectangles() {</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 	</a:t>
            </a:r>
            <a:r>
              <a:rPr b="1" i="0" lang="en" sz="1100" u="none" cap="none" strike="noStrike">
                <a:solidFill>
                  <a:srgbClr val="7F0055"/>
                </a:solidFill>
                <a:highlight>
                  <a:srgbClr val="FFFFFF"/>
                </a:highlight>
                <a:latin typeface="Arial"/>
                <a:ea typeface="Arial"/>
                <a:cs typeface="Arial"/>
                <a:sym typeface="Arial"/>
              </a:rPr>
              <a:t>return</a:t>
            </a:r>
            <a:r>
              <a:rPr b="0" i="0" lang="en" sz="1100" u="none" cap="none" strike="noStrike">
                <a:solidFill>
                  <a:schemeClr val="dk1"/>
                </a:solidFill>
                <a:highlight>
                  <a:srgbClr val="FFFFFF"/>
                </a:highlight>
                <a:latin typeface="Arial"/>
                <a:ea typeface="Arial"/>
                <a:cs typeface="Arial"/>
                <a:sym typeface="Arial"/>
              </a:rPr>
              <a:t> </a:t>
            </a:r>
            <a:r>
              <a:rPr b="0" i="1" lang="en" sz="1100" u="none" cap="none" strike="noStrike">
                <a:solidFill>
                  <a:srgbClr val="0000C0"/>
                </a:solidFill>
                <a:highlight>
                  <a:srgbClr val="FFFFFF"/>
                </a:highlight>
                <a:latin typeface="Arial"/>
                <a:ea typeface="Arial"/>
                <a:cs typeface="Arial"/>
                <a:sym typeface="Arial"/>
              </a:rPr>
              <a:t>numberOfRectangles</a:t>
            </a: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a:t>
            </a:r>
            <a:r>
              <a:rPr b="0" i="0" lang="en" sz="1100" u="none" cap="none" strike="noStrike">
                <a:solidFill>
                  <a:srgbClr val="3F7F5F"/>
                </a:solidFill>
                <a:highlight>
                  <a:srgbClr val="FFFFFF"/>
                </a:highlight>
                <a:latin typeface="Arial"/>
                <a:ea typeface="Arial"/>
                <a:cs typeface="Arial"/>
                <a:sym typeface="Arial"/>
              </a:rPr>
              <a:t>// BasicRectangle Class</a:t>
            </a:r>
            <a:endParaRPr b="0" i="0" sz="1400" u="none" cap="none" strike="noStrike">
              <a:solidFill>
                <a:srgbClr val="000000"/>
              </a:solidFill>
              <a:latin typeface="Arial"/>
              <a:ea typeface="Arial"/>
              <a:cs typeface="Arial"/>
              <a:sym typeface="Arial"/>
            </a:endParaRPr>
          </a:p>
        </p:txBody>
      </p:sp>
      <p:sp>
        <p:nvSpPr>
          <p:cNvPr id="70" name="Google Shape;70;p11"/>
          <p:cNvSpPr txBox="1"/>
          <p:nvPr/>
        </p:nvSpPr>
        <p:spPr>
          <a:xfrm>
            <a:off x="270600" y="280725"/>
            <a:ext cx="5151300" cy="1911600"/>
          </a:xfrm>
          <a:prstGeom prst="rect">
            <a:avLst/>
          </a:prstGeom>
          <a:solidFill>
            <a:schemeClr val="lt1"/>
          </a:solidFill>
          <a:ln>
            <a:noFill/>
          </a:ln>
        </p:spPr>
        <p:txBody>
          <a:bodyPr anchorCtr="0" anchor="t" bIns="91425" lIns="91425" spcFirstLastPara="1" rIns="91425" wrap="square" tIns="91425">
            <a:spAutoFit/>
          </a:bodyPr>
          <a:lstStyle/>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D4D4D4"/>
                </a:highlight>
                <a:latin typeface="Arial"/>
                <a:ea typeface="Arial"/>
                <a:cs typeface="Arial"/>
                <a:sym typeface="Arial"/>
              </a:rPr>
              <a:t>BasicRectangle</a:t>
            </a:r>
            <a:r>
              <a:rPr b="0" i="0" lang="en" sz="1100" u="none" cap="none" strike="noStrike">
                <a:solidFill>
                  <a:schemeClr val="dk1"/>
                </a:solidFill>
                <a:highlight>
                  <a:srgbClr val="FFFFFF"/>
                </a:highlight>
                <a:latin typeface="Arial"/>
                <a:ea typeface="Arial"/>
                <a:cs typeface="Arial"/>
                <a:sym typeface="Arial"/>
              </a:rPr>
              <a:t> </a:t>
            </a:r>
            <a:r>
              <a:rPr b="0" i="0" lang="en" sz="1100" u="none" cap="none" strike="noStrike">
                <a:solidFill>
                  <a:srgbClr val="6A3E3E"/>
                </a:solidFill>
                <a:highlight>
                  <a:srgbClr val="FFFFFF"/>
                </a:highlight>
                <a:latin typeface="Arial"/>
                <a:ea typeface="Arial"/>
                <a:cs typeface="Arial"/>
                <a:sym typeface="Arial"/>
              </a:rPr>
              <a:t>rectangle1</a:t>
            </a:r>
            <a:r>
              <a:rPr b="0" i="0" lang="en" sz="1100" u="none" cap="none" strike="noStrike">
                <a:solidFill>
                  <a:schemeClr val="dk1"/>
                </a:solidFill>
                <a:highlight>
                  <a:srgbClr val="FFFFFF"/>
                </a:highlight>
                <a:latin typeface="Arial"/>
                <a:ea typeface="Arial"/>
                <a:cs typeface="Arial"/>
                <a:sym typeface="Arial"/>
              </a:rPr>
              <a:t> = </a:t>
            </a:r>
            <a:r>
              <a:rPr b="1" i="0" lang="en" sz="1100" u="none" cap="none" strike="noStrike">
                <a:solidFill>
                  <a:srgbClr val="7F0055"/>
                </a:solidFill>
                <a:highlight>
                  <a:srgbClr val="FFFFFF"/>
                </a:highlight>
                <a:latin typeface="Arial"/>
                <a:ea typeface="Arial"/>
                <a:cs typeface="Arial"/>
                <a:sym typeface="Arial"/>
              </a:rPr>
              <a:t>new</a:t>
            </a:r>
            <a:r>
              <a:rPr b="0" i="0" lang="en" sz="1100" u="none" cap="none" strike="noStrike">
                <a:solidFill>
                  <a:schemeClr val="dk1"/>
                </a:solidFill>
                <a:highlight>
                  <a:srgbClr val="FFFFFF"/>
                </a:highlight>
                <a:latin typeface="Arial"/>
                <a:ea typeface="Arial"/>
                <a:cs typeface="Arial"/>
                <a:sym typeface="Arial"/>
              </a:rPr>
              <a:t> </a:t>
            </a:r>
            <a:r>
              <a:rPr b="0" i="0" lang="en" sz="1100" u="none" cap="none" strike="noStrike">
                <a:solidFill>
                  <a:schemeClr val="dk1"/>
                </a:solidFill>
                <a:highlight>
                  <a:srgbClr val="D4D4D4"/>
                </a:highlight>
                <a:latin typeface="Arial"/>
                <a:ea typeface="Arial"/>
                <a:cs typeface="Arial"/>
                <a:sym typeface="Arial"/>
              </a:rPr>
              <a:t>BasicRectangle</a:t>
            </a: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rgbClr val="6A3E3E"/>
                </a:solidFill>
                <a:highlight>
                  <a:srgbClr val="FFFFFF"/>
                </a:highlight>
                <a:latin typeface="Arial"/>
                <a:ea typeface="Arial"/>
                <a:cs typeface="Arial"/>
                <a:sym typeface="Arial"/>
              </a:rPr>
              <a:t>rectangle1</a:t>
            </a:r>
            <a:r>
              <a:rPr b="0" i="0" lang="en" sz="1100" u="none" cap="none" strike="noStrike">
                <a:solidFill>
                  <a:schemeClr val="dk1"/>
                </a:solidFill>
                <a:highlight>
                  <a:srgbClr val="FFFFFF"/>
                </a:highlight>
                <a:latin typeface="Arial"/>
                <a:ea typeface="Arial"/>
                <a:cs typeface="Arial"/>
                <a:sym typeface="Arial"/>
              </a:rPr>
              <a:t>.setLength(8.5);</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rgbClr val="6A3E3E"/>
                </a:solidFill>
                <a:highlight>
                  <a:srgbClr val="FFFFFF"/>
                </a:highlight>
                <a:latin typeface="Arial"/>
                <a:ea typeface="Arial"/>
                <a:cs typeface="Arial"/>
                <a:sym typeface="Arial"/>
              </a:rPr>
              <a:t>rectangle1</a:t>
            </a:r>
            <a:r>
              <a:rPr b="0" i="0" lang="en" sz="1100" u="none" cap="none" strike="noStrike">
                <a:solidFill>
                  <a:schemeClr val="dk1"/>
                </a:solidFill>
                <a:highlight>
                  <a:srgbClr val="FFFFFF"/>
                </a:highlight>
                <a:latin typeface="Arial"/>
                <a:ea typeface="Arial"/>
                <a:cs typeface="Arial"/>
                <a:sym typeface="Arial"/>
              </a:rPr>
              <a:t>.setWidth(5.2);</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System.</a:t>
            </a:r>
            <a:r>
              <a:rPr b="1" i="1" lang="en" sz="1100" u="none" cap="none" strike="noStrike">
                <a:solidFill>
                  <a:srgbClr val="0000C0"/>
                </a:solidFill>
                <a:highlight>
                  <a:srgbClr val="FFFFFF"/>
                </a:highlight>
                <a:latin typeface="Arial"/>
                <a:ea typeface="Arial"/>
                <a:cs typeface="Arial"/>
                <a:sym typeface="Arial"/>
              </a:rPr>
              <a:t>out</a:t>
            </a:r>
            <a:r>
              <a:rPr b="0" i="0" lang="en" sz="1100" u="none" cap="none" strike="noStrike">
                <a:solidFill>
                  <a:schemeClr val="dk1"/>
                </a:solidFill>
                <a:highlight>
                  <a:srgbClr val="FFFFFF"/>
                </a:highlight>
                <a:latin typeface="Arial"/>
                <a:ea typeface="Arial"/>
                <a:cs typeface="Arial"/>
                <a:sym typeface="Arial"/>
              </a:rPr>
              <a:t>.printf(</a:t>
            </a:r>
            <a:r>
              <a:rPr b="0" i="0" lang="en" sz="1100" u="none" cap="none" strike="noStrike">
                <a:solidFill>
                  <a:srgbClr val="2A00FF"/>
                </a:solidFill>
                <a:highlight>
                  <a:srgbClr val="FFFFFF"/>
                </a:highlight>
                <a:latin typeface="Arial"/>
                <a:ea typeface="Arial"/>
                <a:cs typeface="Arial"/>
                <a:sym typeface="Arial"/>
              </a:rPr>
              <a:t>"Rectangle width: %.1f and height: %.1f\n"</a:t>
            </a:r>
            <a:r>
              <a:rPr b="0" i="0" lang="en" sz="1100" u="none" cap="none" strike="noStrike">
                <a:solidFill>
                  <a:schemeClr val="dk1"/>
                </a:solidFill>
                <a:highlight>
                  <a:srgbClr val="FFFFFF"/>
                </a:highlight>
                <a:latin typeface="Arial"/>
                <a:ea typeface="Arial"/>
                <a:cs typeface="Arial"/>
                <a:sym typeface="Arial"/>
              </a:rPr>
              <a:t>,</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	</a:t>
            </a:r>
            <a:r>
              <a:rPr b="0" i="0" lang="en" sz="1100" u="none" cap="none" strike="noStrike">
                <a:solidFill>
                  <a:srgbClr val="6A3E3E"/>
                </a:solidFill>
                <a:highlight>
                  <a:srgbClr val="FFFFFF"/>
                </a:highlight>
                <a:latin typeface="Arial"/>
                <a:ea typeface="Arial"/>
                <a:cs typeface="Arial"/>
                <a:sym typeface="Arial"/>
              </a:rPr>
              <a:t>rectangle1</a:t>
            </a:r>
            <a:r>
              <a:rPr b="0" i="0" lang="en" sz="1100" u="none" cap="none" strike="noStrike">
                <a:solidFill>
                  <a:schemeClr val="dk1"/>
                </a:solidFill>
                <a:highlight>
                  <a:srgbClr val="FFFFFF"/>
                </a:highlight>
                <a:latin typeface="Arial"/>
                <a:ea typeface="Arial"/>
                <a:cs typeface="Arial"/>
                <a:sym typeface="Arial"/>
              </a:rPr>
              <a:t>.getWidth(), </a:t>
            </a:r>
            <a:r>
              <a:rPr b="0" i="0" lang="en" sz="1100" u="none" cap="none" strike="noStrike">
                <a:solidFill>
                  <a:srgbClr val="6A3E3E"/>
                </a:solidFill>
                <a:highlight>
                  <a:srgbClr val="FFFFFF"/>
                </a:highlight>
                <a:latin typeface="Arial"/>
                <a:ea typeface="Arial"/>
                <a:cs typeface="Arial"/>
                <a:sym typeface="Arial"/>
              </a:rPr>
              <a:t>rectangle1</a:t>
            </a:r>
            <a:r>
              <a:rPr b="0" i="0" lang="en" sz="1100" u="none" cap="none" strike="noStrike">
                <a:solidFill>
                  <a:schemeClr val="dk1"/>
                </a:solidFill>
                <a:highlight>
                  <a:srgbClr val="FFFFFF"/>
                </a:highlight>
                <a:latin typeface="Arial"/>
                <a:ea typeface="Arial"/>
                <a:cs typeface="Arial"/>
                <a:sym typeface="Arial"/>
              </a:rPr>
              <a:t>.getLength());</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BasicRectangle </a:t>
            </a:r>
            <a:r>
              <a:rPr b="0" i="0" lang="en" sz="1100" u="none" cap="none" strike="noStrike">
                <a:solidFill>
                  <a:srgbClr val="6A3E3E"/>
                </a:solidFill>
                <a:highlight>
                  <a:srgbClr val="FFFFFF"/>
                </a:highlight>
                <a:latin typeface="Arial"/>
                <a:ea typeface="Arial"/>
                <a:cs typeface="Arial"/>
                <a:sym typeface="Arial"/>
              </a:rPr>
              <a:t>rectangle2</a:t>
            </a:r>
            <a:r>
              <a:rPr b="0" i="0" lang="en" sz="1100" u="none" cap="none" strike="noStrike">
                <a:solidFill>
                  <a:schemeClr val="dk1"/>
                </a:solidFill>
                <a:highlight>
                  <a:srgbClr val="FFFFFF"/>
                </a:highlight>
                <a:latin typeface="Arial"/>
                <a:ea typeface="Arial"/>
                <a:cs typeface="Arial"/>
                <a:sym typeface="Arial"/>
              </a:rPr>
              <a:t> = </a:t>
            </a:r>
            <a:r>
              <a:rPr b="1" i="0" lang="en" sz="1100" u="none" cap="none" strike="noStrike">
                <a:solidFill>
                  <a:srgbClr val="7F0055"/>
                </a:solidFill>
                <a:highlight>
                  <a:srgbClr val="FFFFFF"/>
                </a:highlight>
                <a:latin typeface="Arial"/>
                <a:ea typeface="Arial"/>
                <a:cs typeface="Arial"/>
                <a:sym typeface="Arial"/>
              </a:rPr>
              <a:t>new</a:t>
            </a:r>
            <a:r>
              <a:rPr b="0" i="0" lang="en" sz="1100" u="none" cap="none" strike="noStrike">
                <a:solidFill>
                  <a:schemeClr val="dk1"/>
                </a:solidFill>
                <a:highlight>
                  <a:srgbClr val="FFFFFF"/>
                </a:highlight>
                <a:latin typeface="Arial"/>
                <a:ea typeface="Arial"/>
                <a:cs typeface="Arial"/>
                <a:sym typeface="Arial"/>
              </a:rPr>
              <a:t> BasicRectangle(4, 5);</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System.</a:t>
            </a:r>
            <a:r>
              <a:rPr b="1" i="1" lang="en" sz="1100" u="none" cap="none" strike="noStrike">
                <a:solidFill>
                  <a:srgbClr val="0000C0"/>
                </a:solidFill>
                <a:highlight>
                  <a:srgbClr val="FFFFFF"/>
                </a:highlight>
                <a:latin typeface="Arial"/>
                <a:ea typeface="Arial"/>
                <a:cs typeface="Arial"/>
                <a:sym typeface="Arial"/>
              </a:rPr>
              <a:t>out</a:t>
            </a:r>
            <a:r>
              <a:rPr b="0" i="0" lang="en" sz="1100" u="none" cap="none" strike="noStrike">
                <a:solidFill>
                  <a:schemeClr val="dk1"/>
                </a:solidFill>
                <a:highlight>
                  <a:srgbClr val="FFFFFF"/>
                </a:highlight>
                <a:latin typeface="Arial"/>
                <a:ea typeface="Arial"/>
                <a:cs typeface="Arial"/>
                <a:sym typeface="Arial"/>
              </a:rPr>
              <a:t>.println(</a:t>
            </a:r>
            <a:r>
              <a:rPr b="0" i="0" lang="en" sz="1100" u="none" cap="none" strike="noStrike">
                <a:solidFill>
                  <a:srgbClr val="2A00FF"/>
                </a:solidFill>
                <a:highlight>
                  <a:srgbClr val="FFFFFF"/>
                </a:highlight>
                <a:latin typeface="Arial"/>
                <a:ea typeface="Arial"/>
                <a:cs typeface="Arial"/>
                <a:sym typeface="Arial"/>
              </a:rPr>
              <a:t>"The area of the rectangle 2 is "</a:t>
            </a:r>
            <a:r>
              <a:rPr b="0" i="0" lang="en" sz="1100" u="none" cap="none" strike="noStrike">
                <a:solidFill>
                  <a:schemeClr val="dk1"/>
                </a:solidFill>
                <a:highlight>
                  <a:srgbClr val="FFFFFF"/>
                </a:highlight>
                <a:latin typeface="Arial"/>
                <a:ea typeface="Arial"/>
                <a:cs typeface="Arial"/>
                <a:sym typeface="Arial"/>
              </a:rPr>
              <a:t> + </a:t>
            </a:r>
            <a:r>
              <a:rPr b="0" i="0" lang="en" sz="1100" u="none" cap="none" strike="noStrike">
                <a:solidFill>
                  <a:srgbClr val="6A3E3E"/>
                </a:solidFill>
                <a:highlight>
                  <a:srgbClr val="FFFFFF"/>
                </a:highlight>
                <a:latin typeface="Arial"/>
                <a:ea typeface="Arial"/>
                <a:cs typeface="Arial"/>
                <a:sym typeface="Arial"/>
              </a:rPr>
              <a:t>rectangle2</a:t>
            </a:r>
            <a:r>
              <a:rPr b="0" i="0" lang="en" sz="1100" u="none" cap="none" strike="noStrike">
                <a:solidFill>
                  <a:schemeClr val="dk1"/>
                </a:solidFill>
                <a:highlight>
                  <a:srgbClr val="FFFFFF"/>
                </a:highlight>
                <a:latin typeface="Arial"/>
                <a:ea typeface="Arial"/>
                <a:cs typeface="Arial"/>
                <a:sym typeface="Arial"/>
              </a:rPr>
              <a:t>.getArea());</a:t>
            </a:r>
            <a:endParaRPr b="0" i="0" sz="1100" u="none" cap="none" strike="noStrike">
              <a:solidFill>
                <a:schemeClr val="dk1"/>
              </a:solidFill>
              <a:highlight>
                <a:srgbClr val="FFFFFF"/>
              </a:highlight>
              <a:latin typeface="Arial"/>
              <a:ea typeface="Arial"/>
              <a:cs typeface="Arial"/>
              <a:sym typeface="Arial"/>
            </a:endParaRPr>
          </a:p>
          <a:p>
            <a:pPr indent="0" lvl="0" marL="2540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System.</a:t>
            </a:r>
            <a:r>
              <a:rPr b="1" i="1" lang="en" sz="1100" u="none" cap="none" strike="noStrike">
                <a:solidFill>
                  <a:srgbClr val="0000C0"/>
                </a:solidFill>
                <a:highlight>
                  <a:srgbClr val="FFFFFF"/>
                </a:highlight>
                <a:latin typeface="Arial"/>
                <a:ea typeface="Arial"/>
                <a:cs typeface="Arial"/>
                <a:sym typeface="Arial"/>
              </a:rPr>
              <a:t>out</a:t>
            </a:r>
            <a:r>
              <a:rPr b="0" i="0" lang="en" sz="1100" u="none" cap="none" strike="noStrike">
                <a:solidFill>
                  <a:schemeClr val="dk1"/>
                </a:solidFill>
                <a:highlight>
                  <a:srgbClr val="FFFFFF"/>
                </a:highlight>
                <a:latin typeface="Arial"/>
                <a:ea typeface="Arial"/>
                <a:cs typeface="Arial"/>
                <a:sym typeface="Arial"/>
              </a:rPr>
              <a:t>.println(</a:t>
            </a:r>
            <a:r>
              <a:rPr b="0" i="0" lang="en" sz="1100" u="none" cap="none" strike="noStrike">
                <a:solidFill>
                  <a:srgbClr val="2A00FF"/>
                </a:solidFill>
                <a:highlight>
                  <a:srgbClr val="FFFFFF"/>
                </a:highlight>
                <a:latin typeface="Arial"/>
                <a:ea typeface="Arial"/>
                <a:cs typeface="Arial"/>
                <a:sym typeface="Arial"/>
              </a:rPr>
              <a:t>"The perimeter of the rectangle 2 is "</a:t>
            </a:r>
            <a:r>
              <a:rPr b="0" i="0" lang="en" sz="1100" u="none" cap="none" strike="noStrike">
                <a:solidFill>
                  <a:schemeClr val="dk1"/>
                </a:solidFill>
                <a:highlight>
                  <a:srgbClr val="FFFFFF"/>
                </a:highlight>
                <a:latin typeface="Arial"/>
                <a:ea typeface="Arial"/>
                <a:cs typeface="Arial"/>
                <a:sym typeface="Arial"/>
              </a:rPr>
              <a:t> + </a:t>
            </a:r>
            <a:r>
              <a:rPr b="0" i="0" lang="en" sz="1100" u="none" cap="none" strike="noStrike">
                <a:solidFill>
                  <a:srgbClr val="6A3E3E"/>
                </a:solidFill>
                <a:highlight>
                  <a:srgbClr val="FFFFFF"/>
                </a:highlight>
                <a:latin typeface="Arial"/>
                <a:ea typeface="Arial"/>
                <a:cs typeface="Arial"/>
                <a:sym typeface="Arial"/>
              </a:rPr>
              <a:t>rectangle1</a:t>
            </a:r>
            <a:r>
              <a:rPr b="0" i="0" lang="en" sz="1100" u="none" cap="none" strike="noStrike">
                <a:solidFill>
                  <a:schemeClr val="dk1"/>
                </a:solidFill>
                <a:highlight>
                  <a:srgbClr val="FFFFFF"/>
                </a:highlight>
                <a:latin typeface="Arial"/>
                <a:ea typeface="Arial"/>
                <a:cs typeface="Arial"/>
                <a:sym typeface="Arial"/>
              </a:rPr>
              <a:t>.getPerimeter());</a:t>
            </a:r>
            <a:endParaRPr b="0" i="0" sz="1100" u="none" cap="none" strike="noStrike">
              <a:solidFill>
                <a:schemeClr val="dk1"/>
              </a:solidFill>
              <a:highlight>
                <a:srgbClr val="FFFFFF"/>
              </a:highlight>
              <a:latin typeface="Arial"/>
              <a:ea typeface="Arial"/>
              <a:cs typeface="Arial"/>
              <a:sym typeface="Arial"/>
            </a:endParaRPr>
          </a:p>
        </p:txBody>
      </p:sp>
      <p:sp>
        <p:nvSpPr>
          <p:cNvPr id="71" name="Google Shape;71;p11"/>
          <p:cNvSpPr/>
          <p:nvPr/>
        </p:nvSpPr>
        <p:spPr>
          <a:xfrm>
            <a:off x="-25800" y="170625"/>
            <a:ext cx="5744100" cy="2174100"/>
          </a:xfrm>
          <a:prstGeom prst="bracePai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a:off x="5899400" y="161975"/>
            <a:ext cx="2401200" cy="454800"/>
          </a:xfrm>
          <a:prstGeom prst="leftArrow">
            <a:avLst>
              <a:gd fmla="val 50000" name="adj1"/>
              <a:gd fmla="val 5000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In main method</a:t>
            </a:r>
            <a:endParaRPr>
              <a:latin typeface="Lexend"/>
              <a:ea typeface="Lexend"/>
              <a:cs typeface="Lexend"/>
              <a:sym typeface="Lexend"/>
            </a:endParaRPr>
          </a:p>
        </p:txBody>
      </p:sp>
      <p:sp>
        <p:nvSpPr>
          <p:cNvPr id="73" name="Google Shape;73;p11"/>
          <p:cNvSpPr/>
          <p:nvPr/>
        </p:nvSpPr>
        <p:spPr>
          <a:xfrm>
            <a:off x="3763725" y="2192325"/>
            <a:ext cx="1819800" cy="1065600"/>
          </a:xfrm>
          <a:prstGeom prst="wedgeRoundRectCallout">
            <a:avLst>
              <a:gd fmla="val -68843" name="adj1"/>
              <a:gd fmla="val 568" name="adj2"/>
              <a:gd fmla="val 0" name="adj3"/>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Rotate in group to discuss the object oriented concepts </a:t>
            </a:r>
            <a:endParaRPr>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2"/>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336550" lvl="0" marL="457200" rtl="0" algn="l">
              <a:lnSpc>
                <a:spcPct val="95000"/>
              </a:lnSpc>
              <a:spcBef>
                <a:spcPts val="0"/>
              </a:spcBef>
              <a:spcAft>
                <a:spcPts val="0"/>
              </a:spcAft>
              <a:buSzPts val="1700"/>
              <a:buChar char="●"/>
            </a:pPr>
            <a:r>
              <a:rPr lang="en" sz="1700"/>
              <a:t>Section of a program that a variable is visible in</a:t>
            </a:r>
            <a:endParaRPr sz="1700"/>
          </a:p>
          <a:p>
            <a:pPr indent="0" lvl="0" marL="0" rtl="0" algn="l">
              <a:lnSpc>
                <a:spcPct val="95000"/>
              </a:lnSpc>
              <a:spcBef>
                <a:spcPts val="1200"/>
              </a:spcBef>
              <a:spcAft>
                <a:spcPts val="0"/>
              </a:spcAft>
              <a:buSzPts val="1600"/>
              <a:buNone/>
            </a:pPr>
            <a:r>
              <a:rPr lang="en" sz="1700"/>
              <a:t>Local Variable</a:t>
            </a:r>
            <a:endParaRPr sz="1700"/>
          </a:p>
          <a:p>
            <a:pPr indent="-336550" lvl="0" marL="457200" rtl="0" algn="l">
              <a:lnSpc>
                <a:spcPct val="95000"/>
              </a:lnSpc>
              <a:spcBef>
                <a:spcPts val="1200"/>
              </a:spcBef>
              <a:spcAft>
                <a:spcPts val="0"/>
              </a:spcAft>
              <a:buSzPts val="1700"/>
              <a:buChar char="●"/>
            </a:pPr>
            <a:r>
              <a:rPr lang="en" sz="1700"/>
              <a:t>Variable that is defined inside a method</a:t>
            </a:r>
            <a:endParaRPr sz="1700"/>
          </a:p>
          <a:p>
            <a:pPr indent="-336550" lvl="0" marL="457200" rtl="0" algn="l">
              <a:lnSpc>
                <a:spcPct val="95000"/>
              </a:lnSpc>
              <a:spcBef>
                <a:spcPts val="0"/>
              </a:spcBef>
              <a:spcAft>
                <a:spcPts val="0"/>
              </a:spcAft>
              <a:buSzPts val="1700"/>
              <a:buChar char="●"/>
            </a:pPr>
            <a:r>
              <a:rPr lang="en" sz="1700"/>
              <a:t>Scope is from point of declaration to end of block containing the variable</a:t>
            </a:r>
            <a:endParaRPr sz="1700"/>
          </a:p>
          <a:p>
            <a:pPr indent="-336550" lvl="0" marL="457200" rtl="0" algn="l">
              <a:lnSpc>
                <a:spcPct val="95000"/>
              </a:lnSpc>
              <a:spcBef>
                <a:spcPts val="0"/>
              </a:spcBef>
              <a:spcAft>
                <a:spcPts val="0"/>
              </a:spcAft>
              <a:buSzPts val="1700"/>
              <a:buChar char="●"/>
            </a:pPr>
            <a:r>
              <a:rPr lang="en" sz="1700"/>
              <a:t>Must be initialized before you can use it</a:t>
            </a:r>
            <a:endParaRPr sz="1700"/>
          </a:p>
          <a:p>
            <a:pPr indent="0" lvl="0" marL="0" rtl="0" algn="l">
              <a:lnSpc>
                <a:spcPct val="95000"/>
              </a:lnSpc>
              <a:spcBef>
                <a:spcPts val="1200"/>
              </a:spcBef>
              <a:spcAft>
                <a:spcPts val="0"/>
              </a:spcAft>
              <a:buSzPts val="1600"/>
              <a:buNone/>
            </a:pPr>
            <a:r>
              <a:rPr lang="en" sz="1700"/>
              <a:t>Notes</a:t>
            </a:r>
            <a:endParaRPr sz="1700"/>
          </a:p>
          <a:p>
            <a:pPr indent="-336550" lvl="0" marL="457200" rtl="0" algn="l">
              <a:lnSpc>
                <a:spcPct val="95000"/>
              </a:lnSpc>
              <a:spcBef>
                <a:spcPts val="1200"/>
              </a:spcBef>
              <a:spcAft>
                <a:spcPts val="0"/>
              </a:spcAft>
              <a:buSzPts val="1700"/>
              <a:buChar char="o"/>
            </a:pPr>
            <a:r>
              <a:rPr lang="en" sz="1700"/>
              <a:t>Formal parameters are considered local variables</a:t>
            </a:r>
            <a:endParaRPr sz="1700"/>
          </a:p>
          <a:p>
            <a:pPr indent="-336550" lvl="0" marL="457200" rtl="0" algn="l">
              <a:lnSpc>
                <a:spcPct val="95000"/>
              </a:lnSpc>
              <a:spcBef>
                <a:spcPts val="0"/>
              </a:spcBef>
              <a:spcAft>
                <a:spcPts val="0"/>
              </a:spcAft>
              <a:buSzPts val="1700"/>
              <a:buChar char="o"/>
            </a:pPr>
            <a:r>
              <a:rPr lang="en" sz="1700"/>
              <a:t>General rule - the scope of a variable declared in a block is limited to that block</a:t>
            </a:r>
            <a:endParaRPr sz="1700"/>
          </a:p>
          <a:p>
            <a:pPr indent="-324878" lvl="1" marL="914400" rtl="0" algn="l">
              <a:lnSpc>
                <a:spcPct val="95000"/>
              </a:lnSpc>
              <a:spcBef>
                <a:spcPts val="0"/>
              </a:spcBef>
              <a:spcAft>
                <a:spcPts val="0"/>
              </a:spcAft>
              <a:buSzPts val="1516"/>
              <a:buChar char="o"/>
            </a:pPr>
            <a:r>
              <a:rPr lang="en" sz="1516"/>
              <a:t>If you try to use a variable outside the block it is declared, you will get a compiler error</a:t>
            </a:r>
            <a:endParaRPr sz="1516"/>
          </a:p>
        </p:txBody>
      </p:sp>
      <p:pic>
        <p:nvPicPr>
          <p:cNvPr id="79" name="Google Shape;79;p12"/>
          <p:cNvPicPr preferRelativeResize="0"/>
          <p:nvPr/>
        </p:nvPicPr>
        <p:blipFill rotWithShape="1">
          <a:blip r:embed="rId3">
            <a:alphaModFix/>
          </a:blip>
          <a:srcRect b="0" l="0" r="0" t="0"/>
          <a:stretch/>
        </p:blipFill>
        <p:spPr>
          <a:xfrm>
            <a:off x="6681650" y="196700"/>
            <a:ext cx="2293525" cy="1561800"/>
          </a:xfrm>
          <a:prstGeom prst="rect">
            <a:avLst/>
          </a:prstGeom>
          <a:noFill/>
          <a:ln>
            <a:noFill/>
          </a:ln>
        </p:spPr>
      </p:pic>
      <p:sp>
        <p:nvSpPr>
          <p:cNvPr id="80" name="Google Shape;80;p12"/>
          <p:cNvSpPr txBox="1"/>
          <p:nvPr>
            <p:ph type="title"/>
          </p:nvPr>
        </p:nvSpPr>
        <p:spPr>
          <a:xfrm>
            <a:off x="311700" y="181500"/>
            <a:ext cx="8520600" cy="47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833"/>
              <a:buNone/>
            </a:pPr>
            <a:r>
              <a:rPr lang="en"/>
              <a:t>Review Scope</a:t>
            </a:r>
            <a:endParaRPr/>
          </a:p>
        </p:txBody>
      </p:sp>
      <p:pic>
        <p:nvPicPr>
          <p:cNvPr id="81" name="Google Shape;81;p12"/>
          <p:cNvPicPr preferRelativeResize="0"/>
          <p:nvPr/>
        </p:nvPicPr>
        <p:blipFill rotWithShape="1">
          <a:blip r:embed="rId4">
            <a:alphaModFix/>
          </a:blip>
          <a:srcRect b="0" l="0" r="0" t="0"/>
          <a:stretch/>
        </p:blipFill>
        <p:spPr>
          <a:xfrm>
            <a:off x="6604175" y="64000"/>
            <a:ext cx="2421375" cy="175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311700" y="181500"/>
            <a:ext cx="8520600" cy="47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833"/>
              <a:buNone/>
            </a:pPr>
            <a:r>
              <a:rPr lang="en"/>
              <a:t>Scope</a:t>
            </a:r>
            <a:endParaRPr/>
          </a:p>
        </p:txBody>
      </p:sp>
      <p:sp>
        <p:nvSpPr>
          <p:cNvPr id="87" name="Google Shape;87;p13"/>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1600"/>
              <a:buNone/>
            </a:pPr>
            <a:r>
              <a:rPr lang="en" sz="1700"/>
              <a:t>The different types of variables in a Java program are:</a:t>
            </a:r>
            <a:endParaRPr sz="1700"/>
          </a:p>
          <a:p>
            <a:pPr indent="-336550" lvl="0" marL="457200" rtl="0" algn="l">
              <a:lnSpc>
                <a:spcPct val="105000"/>
              </a:lnSpc>
              <a:spcBef>
                <a:spcPts val="1200"/>
              </a:spcBef>
              <a:spcAft>
                <a:spcPts val="0"/>
              </a:spcAft>
              <a:buSzPts val="1700"/>
              <a:buChar char="●"/>
            </a:pPr>
            <a:r>
              <a:rPr lang="en" sz="1700"/>
              <a:t>Local variables - declared in a method</a:t>
            </a:r>
            <a:endParaRPr sz="1700"/>
          </a:p>
          <a:p>
            <a:pPr indent="-336550" lvl="0" marL="457200" rtl="0" algn="l">
              <a:lnSpc>
                <a:spcPct val="105000"/>
              </a:lnSpc>
              <a:spcBef>
                <a:spcPts val="0"/>
              </a:spcBef>
              <a:spcAft>
                <a:spcPts val="0"/>
              </a:spcAft>
              <a:buSzPts val="1700"/>
              <a:buChar char="●"/>
            </a:pPr>
            <a:r>
              <a:rPr lang="en" sz="1700"/>
              <a:t>Instance variables - declared within a class</a:t>
            </a:r>
            <a:endParaRPr sz="1700"/>
          </a:p>
          <a:p>
            <a:pPr indent="-336550" lvl="0" marL="457200" rtl="0" algn="l">
              <a:lnSpc>
                <a:spcPct val="105000"/>
              </a:lnSpc>
              <a:spcBef>
                <a:spcPts val="0"/>
              </a:spcBef>
              <a:spcAft>
                <a:spcPts val="0"/>
              </a:spcAft>
              <a:buSzPts val="1700"/>
              <a:buChar char="●"/>
            </a:pPr>
            <a:r>
              <a:rPr lang="en" sz="1700"/>
              <a:t>Static variables - declared within a class</a:t>
            </a:r>
            <a:endParaRPr sz="1700"/>
          </a:p>
          <a:p>
            <a:pPr indent="0" lvl="0" marL="0" rtl="0" algn="l">
              <a:lnSpc>
                <a:spcPct val="105000"/>
              </a:lnSpc>
              <a:spcBef>
                <a:spcPts val="1200"/>
              </a:spcBef>
              <a:spcAft>
                <a:spcPts val="0"/>
              </a:spcAft>
              <a:buSzPts val="1600"/>
              <a:buNone/>
            </a:pPr>
            <a:r>
              <a:rPr lang="en" sz="1700"/>
              <a:t>Scope in Context of a Class</a:t>
            </a:r>
            <a:endParaRPr sz="1700"/>
          </a:p>
          <a:p>
            <a:pPr indent="-336550" lvl="0" marL="457200" rtl="0" algn="l">
              <a:lnSpc>
                <a:spcPct val="105000"/>
              </a:lnSpc>
              <a:spcBef>
                <a:spcPts val="1200"/>
              </a:spcBef>
              <a:spcAft>
                <a:spcPts val="0"/>
              </a:spcAft>
              <a:buSzPts val="1700"/>
              <a:buChar char="●"/>
            </a:pPr>
            <a:r>
              <a:rPr lang="en" sz="1700"/>
              <a:t>Local variable - starts from its declaration and continues to the end of the block that contains the variable, such as </a:t>
            </a:r>
            <a:endParaRPr sz="1700"/>
          </a:p>
          <a:p>
            <a:pPr indent="-336550" lvl="1" marL="914400" rtl="0" algn="l">
              <a:lnSpc>
                <a:spcPct val="105000"/>
              </a:lnSpc>
              <a:spcBef>
                <a:spcPts val="0"/>
              </a:spcBef>
              <a:spcAft>
                <a:spcPts val="0"/>
              </a:spcAft>
              <a:buSzPts val="1700"/>
              <a:buChar char="o"/>
            </a:pPr>
            <a:r>
              <a:rPr lang="en" sz="1700"/>
              <a:t>declared in for loop {block of code}</a:t>
            </a:r>
            <a:endParaRPr sz="1700"/>
          </a:p>
          <a:p>
            <a:pPr indent="-336550" lvl="1" marL="914400" rtl="0" algn="l">
              <a:lnSpc>
                <a:spcPct val="105000"/>
              </a:lnSpc>
              <a:spcBef>
                <a:spcPts val="0"/>
              </a:spcBef>
              <a:spcAft>
                <a:spcPts val="0"/>
              </a:spcAft>
              <a:buSzPts val="1700"/>
              <a:buChar char="o"/>
            </a:pPr>
            <a:r>
              <a:rPr lang="en" sz="1700"/>
              <a:t>declared in method {block of code} </a:t>
            </a:r>
            <a:endParaRPr sz="1700"/>
          </a:p>
          <a:p>
            <a:pPr indent="-336550" lvl="0" marL="457200" rtl="0" algn="l">
              <a:lnSpc>
                <a:spcPct val="105000"/>
              </a:lnSpc>
              <a:spcBef>
                <a:spcPts val="0"/>
              </a:spcBef>
              <a:spcAft>
                <a:spcPts val="0"/>
              </a:spcAft>
              <a:buSzPts val="1700"/>
              <a:buChar char="●"/>
            </a:pPr>
            <a:r>
              <a:rPr lang="en" sz="1700">
                <a:highlight>
                  <a:srgbClr val="CFE2F3"/>
                </a:highlight>
              </a:rPr>
              <a:t>Instance variables and static variables scope is the entire class. </a:t>
            </a:r>
            <a:endParaRPr sz="1700">
              <a:highlight>
                <a:srgbClr val="CFE2F3"/>
              </a:highlight>
            </a:endParaRPr>
          </a:p>
          <a:p>
            <a:pPr indent="0" lvl="0" marL="0" rtl="0" algn="l">
              <a:lnSpc>
                <a:spcPct val="105000"/>
              </a:lnSpc>
              <a:spcBef>
                <a:spcPts val="1200"/>
              </a:spcBef>
              <a:spcAft>
                <a:spcPts val="1200"/>
              </a:spcAft>
              <a:buSzPts val="1600"/>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181500"/>
            <a:ext cx="8520600" cy="47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833"/>
              <a:buNone/>
            </a:pPr>
            <a:r>
              <a:rPr lang="en"/>
              <a:t>Instance and Local Variable with Same Name</a:t>
            </a:r>
            <a:endParaRPr/>
          </a:p>
        </p:txBody>
      </p:sp>
      <p:sp>
        <p:nvSpPr>
          <p:cNvPr id="93" name="Google Shape;93;p14"/>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600"/>
              <a:buNone/>
            </a:pPr>
            <a:r>
              <a:rPr lang="en" sz="1500"/>
              <a:t>The sitting instance variable is not the same memory location as the local variable in the sitMeansSit method. </a:t>
            </a:r>
            <a:endParaRPr sz="1500"/>
          </a:p>
        </p:txBody>
      </p:sp>
      <p:pic>
        <p:nvPicPr>
          <p:cNvPr id="94" name="Google Shape;94;p14"/>
          <p:cNvPicPr preferRelativeResize="0"/>
          <p:nvPr/>
        </p:nvPicPr>
        <p:blipFill rotWithShape="1">
          <a:blip r:embed="rId3">
            <a:alphaModFix/>
          </a:blip>
          <a:srcRect b="0" l="0" r="0" t="0"/>
          <a:stretch/>
        </p:blipFill>
        <p:spPr>
          <a:xfrm>
            <a:off x="85000" y="3506975"/>
            <a:ext cx="4831970" cy="1546500"/>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a:off x="62325" y="1609875"/>
            <a:ext cx="4877325" cy="1789900"/>
          </a:xfrm>
          <a:prstGeom prst="rect">
            <a:avLst/>
          </a:prstGeom>
          <a:noFill/>
          <a:ln>
            <a:noFill/>
          </a:ln>
        </p:spPr>
      </p:pic>
      <p:sp>
        <p:nvSpPr>
          <p:cNvPr id="96" name="Google Shape;96;p14"/>
          <p:cNvSpPr txBox="1"/>
          <p:nvPr/>
        </p:nvSpPr>
        <p:spPr>
          <a:xfrm>
            <a:off x="5102700" y="1766075"/>
            <a:ext cx="37296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Calibri"/>
                <a:ea typeface="Calibri"/>
                <a:cs typeface="Calibri"/>
                <a:sym typeface="Calibri"/>
              </a:rPr>
              <a:t>If a </a:t>
            </a:r>
            <a:r>
              <a:rPr b="1" i="0" lang="en" sz="1400" u="none" cap="none" strike="noStrike">
                <a:solidFill>
                  <a:schemeClr val="dk1"/>
                </a:solidFill>
                <a:latin typeface="Calibri"/>
                <a:ea typeface="Calibri"/>
                <a:cs typeface="Calibri"/>
                <a:sym typeface="Calibri"/>
              </a:rPr>
              <a:t>local</a:t>
            </a:r>
            <a:r>
              <a:rPr b="0" i="0" lang="en" sz="1400" u="none" cap="none" strike="noStrike">
                <a:solidFill>
                  <a:schemeClr val="dk1"/>
                </a:solidFill>
                <a:latin typeface="Calibri"/>
                <a:ea typeface="Calibri"/>
                <a:cs typeface="Calibri"/>
                <a:sym typeface="Calibri"/>
              </a:rPr>
              <a:t> variable has the same name as an </a:t>
            </a:r>
            <a:r>
              <a:rPr b="1" i="0" lang="en" sz="1400" u="none" cap="none" strike="noStrike">
                <a:solidFill>
                  <a:schemeClr val="dk1"/>
                </a:solidFill>
                <a:latin typeface="Calibri"/>
                <a:ea typeface="Calibri"/>
                <a:cs typeface="Calibri"/>
                <a:sym typeface="Calibri"/>
              </a:rPr>
              <a:t>instance</a:t>
            </a:r>
            <a:r>
              <a:rPr b="0" i="0" lang="en" sz="1400" u="none" cap="none" strike="noStrike">
                <a:solidFill>
                  <a:schemeClr val="dk1"/>
                </a:solidFill>
                <a:latin typeface="Calibri"/>
                <a:ea typeface="Calibri"/>
                <a:cs typeface="Calibri"/>
                <a:sym typeface="Calibri"/>
              </a:rPr>
              <a:t> variable</a:t>
            </a:r>
            <a:endParaRPr b="0" i="0" sz="1400" u="none" cap="none" strike="noStrike">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ourier New"/>
              <a:buChar char="o"/>
            </a:pPr>
            <a:r>
              <a:rPr b="0" i="0" lang="en" sz="1400" u="none" cap="none" strike="noStrike">
                <a:solidFill>
                  <a:schemeClr val="dk1"/>
                </a:solidFill>
                <a:latin typeface="Calibri"/>
                <a:ea typeface="Calibri"/>
                <a:cs typeface="Calibri"/>
                <a:sym typeface="Calibri"/>
              </a:rPr>
              <a:t>The local variable takes precedence</a:t>
            </a:r>
            <a:endParaRPr b="0" i="0" sz="1400" u="none" cap="none" strike="noStrike">
              <a:solidFill>
                <a:schemeClr val="dk1"/>
              </a:solidFill>
              <a:latin typeface="Calibri"/>
              <a:ea typeface="Calibri"/>
              <a:cs typeface="Calibri"/>
              <a:sym typeface="Calibri"/>
            </a:endParaRPr>
          </a:p>
          <a:p>
            <a:pPr indent="-317500" lvl="1" marL="914400" marR="0" rtl="0" algn="l">
              <a:lnSpc>
                <a:spcPct val="100000"/>
              </a:lnSpc>
              <a:spcBef>
                <a:spcPts val="0"/>
              </a:spcBef>
              <a:spcAft>
                <a:spcPts val="0"/>
              </a:spcAft>
              <a:buClr>
                <a:schemeClr val="dk1"/>
              </a:buClr>
              <a:buSzPts val="1400"/>
              <a:buFont typeface="Calibri"/>
              <a:buChar char="o"/>
            </a:pPr>
            <a:r>
              <a:rPr b="1" i="0" lang="en" sz="1400" u="none" cap="none" strike="noStrike">
                <a:solidFill>
                  <a:schemeClr val="dk1"/>
                </a:solidFill>
                <a:latin typeface="Calibri"/>
                <a:ea typeface="Calibri"/>
                <a:cs typeface="Calibri"/>
                <a:sym typeface="Calibri"/>
              </a:rPr>
              <a:t>The instance variable is hidden until the local variable goes out of scope</a:t>
            </a:r>
            <a:endParaRPr b="0" i="0" sz="17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181500"/>
            <a:ext cx="8520600" cy="47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833"/>
              <a:buNone/>
            </a:pPr>
            <a:r>
              <a:rPr lang="en"/>
              <a:t>this</a:t>
            </a:r>
            <a:endParaRPr/>
          </a:p>
        </p:txBody>
      </p:sp>
      <p:sp>
        <p:nvSpPr>
          <p:cNvPr id="102" name="Google Shape;102;p15"/>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495"/>
              <a:t>Keyword in java this is the name of a reference that refers to the object address itself when writing code in the class.</a:t>
            </a:r>
            <a:endParaRPr sz="1495"/>
          </a:p>
          <a:p>
            <a:pPr indent="0" lvl="0" marL="0" rtl="0" algn="l">
              <a:lnSpc>
                <a:spcPct val="95000"/>
              </a:lnSpc>
              <a:spcBef>
                <a:spcPts val="1200"/>
              </a:spcBef>
              <a:spcAft>
                <a:spcPts val="0"/>
              </a:spcAft>
              <a:buSzPts val="1600"/>
              <a:buNone/>
            </a:pPr>
            <a:r>
              <a:t/>
            </a:r>
            <a:endParaRPr sz="1495"/>
          </a:p>
          <a:p>
            <a:pPr indent="0" lvl="0" marL="0" rtl="0" algn="l">
              <a:lnSpc>
                <a:spcPct val="95000"/>
              </a:lnSpc>
              <a:spcBef>
                <a:spcPts val="1200"/>
              </a:spcBef>
              <a:spcAft>
                <a:spcPts val="1200"/>
              </a:spcAft>
              <a:buSzPts val="852"/>
              <a:buNone/>
            </a:pPr>
            <a:r>
              <a:t/>
            </a:r>
            <a:endParaRPr sz="1495"/>
          </a:p>
        </p:txBody>
      </p:sp>
      <p:pic>
        <p:nvPicPr>
          <p:cNvPr id="103" name="Google Shape;103;p15"/>
          <p:cNvPicPr preferRelativeResize="0"/>
          <p:nvPr/>
        </p:nvPicPr>
        <p:blipFill rotWithShape="1">
          <a:blip r:embed="rId3">
            <a:alphaModFix/>
          </a:blip>
          <a:srcRect b="0" l="0" r="0" t="4287"/>
          <a:stretch/>
        </p:blipFill>
        <p:spPr>
          <a:xfrm>
            <a:off x="228975" y="1572950"/>
            <a:ext cx="3225975" cy="2280675"/>
          </a:xfrm>
          <a:prstGeom prst="rect">
            <a:avLst/>
          </a:prstGeom>
          <a:noFill/>
          <a:ln>
            <a:noFill/>
          </a:ln>
        </p:spPr>
      </p:pic>
      <p:sp>
        <p:nvSpPr>
          <p:cNvPr id="104" name="Google Shape;104;p15"/>
          <p:cNvSpPr/>
          <p:nvPr/>
        </p:nvSpPr>
        <p:spPr>
          <a:xfrm>
            <a:off x="352700" y="3368750"/>
            <a:ext cx="2902500" cy="8661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In this class, we use </a:t>
            </a:r>
            <a:r>
              <a:rPr b="1" i="0" lang="en" sz="1100" u="none" cap="none" strike="noStrike">
                <a:solidFill>
                  <a:srgbClr val="000000"/>
                </a:solidFill>
                <a:highlight>
                  <a:srgbClr val="FFFF00"/>
                </a:highlight>
                <a:latin typeface="Calibri"/>
                <a:ea typeface="Calibri"/>
                <a:cs typeface="Calibri"/>
                <a:sym typeface="Calibri"/>
              </a:rPr>
              <a:t>this</a:t>
            </a:r>
            <a:r>
              <a:rPr b="0" i="0" lang="en" sz="1100" u="none" cap="none" strike="noStrike">
                <a:solidFill>
                  <a:srgbClr val="000000"/>
                </a:solidFill>
                <a:latin typeface="Calibri"/>
                <a:ea typeface="Calibri"/>
                <a:cs typeface="Calibri"/>
                <a:sym typeface="Calibri"/>
              </a:rPr>
              <a:t> reference when accessing the </a:t>
            </a:r>
            <a:r>
              <a:rPr b="1" i="1" lang="en" sz="1100" u="none" cap="none" strike="noStrike">
                <a:solidFill>
                  <a:srgbClr val="000000"/>
                </a:solidFill>
                <a:latin typeface="Calibri"/>
                <a:ea typeface="Calibri"/>
                <a:cs typeface="Calibri"/>
                <a:sym typeface="Calibri"/>
              </a:rPr>
              <a:t>sitting</a:t>
            </a:r>
            <a:r>
              <a:rPr b="0" i="0" lang="en" sz="1100" u="none" cap="none" strike="noStrike">
                <a:solidFill>
                  <a:srgbClr val="000000"/>
                </a:solidFill>
                <a:latin typeface="Calibri"/>
                <a:ea typeface="Calibri"/>
                <a:cs typeface="Calibri"/>
                <a:sym typeface="Calibri"/>
              </a:rPr>
              <a:t> instance (class) variable</a:t>
            </a:r>
            <a:endParaRPr b="0" i="0" sz="1400" u="none" cap="none" strike="noStrike">
              <a:solidFill>
                <a:srgbClr val="000000"/>
              </a:solidFill>
              <a:latin typeface="Arial"/>
              <a:ea typeface="Arial"/>
              <a:cs typeface="Arial"/>
              <a:sym typeface="Arial"/>
            </a:endParaRPr>
          </a:p>
        </p:txBody>
      </p:sp>
      <p:pic>
        <p:nvPicPr>
          <p:cNvPr id="105" name="Google Shape;105;p15"/>
          <p:cNvPicPr preferRelativeResize="0"/>
          <p:nvPr/>
        </p:nvPicPr>
        <p:blipFill rotWithShape="1">
          <a:blip r:embed="rId4">
            <a:alphaModFix/>
          </a:blip>
          <a:srcRect b="0" l="0" r="0" t="0"/>
          <a:stretch/>
        </p:blipFill>
        <p:spPr>
          <a:xfrm>
            <a:off x="3961375" y="1909163"/>
            <a:ext cx="4051275" cy="920325"/>
          </a:xfrm>
          <a:prstGeom prst="rect">
            <a:avLst/>
          </a:prstGeom>
          <a:noFill/>
          <a:ln>
            <a:noFill/>
          </a:ln>
        </p:spPr>
      </p:pic>
      <p:sp>
        <p:nvSpPr>
          <p:cNvPr id="106" name="Google Shape;106;p15"/>
          <p:cNvSpPr/>
          <p:nvPr/>
        </p:nvSpPr>
        <p:spPr>
          <a:xfrm>
            <a:off x="4144650" y="2579175"/>
            <a:ext cx="2105400" cy="866100"/>
          </a:xfrm>
          <a:prstGeom prst="upArrowCallout">
            <a:avLst>
              <a:gd fmla="val 25000" name="adj1"/>
              <a:gd fmla="val 25000" name="adj2"/>
              <a:gd fmla="val 25000" name="adj3"/>
              <a:gd fmla="val 6497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libri"/>
                <a:ea typeface="Calibri"/>
                <a:cs typeface="Calibri"/>
                <a:sym typeface="Calibri"/>
              </a:rPr>
              <a:t>Or can be written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311700" y="181500"/>
            <a:ext cx="8520600" cy="47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833"/>
              <a:buNone/>
            </a:pPr>
            <a:r>
              <a:rPr lang="en"/>
              <a:t>Use this to Refer to Hidden Fields </a:t>
            </a:r>
            <a:endParaRPr/>
          </a:p>
        </p:txBody>
      </p:sp>
      <p:sp>
        <p:nvSpPr>
          <p:cNvPr id="112" name="Google Shape;112;p16"/>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2065"/>
              <a:buNone/>
            </a:pPr>
            <a:r>
              <a:rPr lang="en" sz="1400"/>
              <a:t>Here's what happens if you don't use the this reference.</a:t>
            </a:r>
            <a:endParaRPr sz="1500"/>
          </a:p>
        </p:txBody>
      </p:sp>
      <p:pic>
        <p:nvPicPr>
          <p:cNvPr id="113" name="Google Shape;113;p16"/>
          <p:cNvPicPr preferRelativeResize="0"/>
          <p:nvPr/>
        </p:nvPicPr>
        <p:blipFill rotWithShape="1">
          <a:blip r:embed="rId3">
            <a:alphaModFix/>
          </a:blip>
          <a:srcRect b="0" l="0" r="0" t="0"/>
          <a:stretch/>
        </p:blipFill>
        <p:spPr>
          <a:xfrm>
            <a:off x="97425" y="827700"/>
            <a:ext cx="3559450" cy="4077600"/>
          </a:xfrm>
          <a:prstGeom prst="rect">
            <a:avLst/>
          </a:prstGeom>
          <a:noFill/>
          <a:ln>
            <a:noFill/>
          </a:ln>
        </p:spPr>
      </p:pic>
      <p:sp>
        <p:nvSpPr>
          <p:cNvPr id="114" name="Google Shape;114;p16"/>
          <p:cNvSpPr txBox="1"/>
          <p:nvPr/>
        </p:nvSpPr>
        <p:spPr>
          <a:xfrm>
            <a:off x="4421400" y="300750"/>
            <a:ext cx="446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5" name="Google Shape;115;p16"/>
          <p:cNvPicPr preferRelativeResize="0"/>
          <p:nvPr/>
        </p:nvPicPr>
        <p:blipFill rotWithShape="1">
          <a:blip r:embed="rId4">
            <a:alphaModFix/>
          </a:blip>
          <a:srcRect b="0" l="0" r="0" t="0"/>
          <a:stretch/>
        </p:blipFill>
        <p:spPr>
          <a:xfrm>
            <a:off x="3763200" y="578825"/>
            <a:ext cx="3459894" cy="1478175"/>
          </a:xfrm>
          <a:prstGeom prst="rect">
            <a:avLst/>
          </a:prstGeom>
          <a:noFill/>
          <a:ln>
            <a:noFill/>
          </a:ln>
        </p:spPr>
      </p:pic>
      <p:sp>
        <p:nvSpPr>
          <p:cNvPr id="116" name="Google Shape;116;p16"/>
          <p:cNvSpPr/>
          <p:nvPr/>
        </p:nvSpPr>
        <p:spPr>
          <a:xfrm>
            <a:off x="1538425" y="1591988"/>
            <a:ext cx="2091000" cy="682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Many times, we send in the name to a method that matches the name of an instance variable.</a:t>
            </a:r>
            <a:endParaRPr b="0" i="0" sz="1000" u="none" cap="none" strike="noStrike">
              <a:solidFill>
                <a:schemeClr val="dk1"/>
              </a:solidFill>
              <a:latin typeface="Arial"/>
              <a:ea typeface="Arial"/>
              <a:cs typeface="Arial"/>
              <a:sym typeface="Arial"/>
            </a:endParaRPr>
          </a:p>
        </p:txBody>
      </p:sp>
      <p:sp>
        <p:nvSpPr>
          <p:cNvPr id="117" name="Google Shape;117;p16"/>
          <p:cNvSpPr/>
          <p:nvPr/>
        </p:nvSpPr>
        <p:spPr>
          <a:xfrm>
            <a:off x="351550" y="2612225"/>
            <a:ext cx="3305400" cy="779400"/>
          </a:xfrm>
          <a:prstGeom prst="rect">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rot="-4073574">
            <a:off x="5174701" y="1554012"/>
            <a:ext cx="636926" cy="400216"/>
          </a:xfrm>
          <a:prstGeom prst="downArrow">
            <a:avLst>
              <a:gd fmla="val 38056" name="adj1"/>
              <a:gd fmla="val 47570" name="adj2"/>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6"/>
          <p:cNvSpPr/>
          <p:nvPr/>
        </p:nvSpPr>
        <p:spPr>
          <a:xfrm>
            <a:off x="5718000" y="1567450"/>
            <a:ext cx="1379100" cy="849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1" i="0" lang="en" sz="900" u="sng" cap="none" strike="noStrike">
                <a:solidFill>
                  <a:srgbClr val="000000"/>
                </a:solidFill>
                <a:latin typeface="Consolas"/>
                <a:ea typeface="Consolas"/>
                <a:cs typeface="Consolas"/>
                <a:sym typeface="Consolas"/>
              </a:rPr>
              <a:t>Displays</a:t>
            </a:r>
            <a:endParaRPr b="1" i="0" sz="900" u="sng"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Consolas"/>
                <a:ea typeface="Consolas"/>
                <a:cs typeface="Consolas"/>
                <a:sym typeface="Consolas"/>
              </a:rPr>
              <a:t>Name =    null</a:t>
            </a:r>
            <a:endParaRPr b="0" i="0" sz="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Consolas"/>
                <a:ea typeface="Consolas"/>
                <a:cs typeface="Consolas"/>
                <a:sym typeface="Consolas"/>
              </a:rPr>
              <a:t>Size =    0</a:t>
            </a:r>
            <a:endParaRPr b="0" i="0" sz="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Consolas"/>
                <a:ea typeface="Consolas"/>
                <a:cs typeface="Consolas"/>
                <a:sym typeface="Consolas"/>
              </a:rPr>
              <a:t>Color =   null</a:t>
            </a:r>
            <a:endParaRPr b="0" i="0" sz="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Consolas"/>
                <a:ea typeface="Consolas"/>
                <a:cs typeface="Consolas"/>
                <a:sym typeface="Consolas"/>
              </a:rPr>
              <a:t>Breed =   null</a:t>
            </a:r>
            <a:endParaRPr b="0" i="0" sz="9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900"/>
              <a:buFont typeface="Arial"/>
              <a:buNone/>
            </a:pPr>
            <a:r>
              <a:rPr b="0" i="0" lang="en" sz="900" u="none" cap="none" strike="noStrike">
                <a:solidFill>
                  <a:srgbClr val="000000"/>
                </a:solidFill>
                <a:latin typeface="Consolas"/>
                <a:ea typeface="Consolas"/>
                <a:cs typeface="Consolas"/>
                <a:sym typeface="Consolas"/>
              </a:rPr>
              <a:t>Sitting = false</a:t>
            </a:r>
            <a:endParaRPr b="0" i="0" sz="1300" u="none" cap="none" strike="noStrike">
              <a:solidFill>
                <a:srgbClr val="000000"/>
              </a:solidFill>
              <a:latin typeface="Arial"/>
              <a:ea typeface="Arial"/>
              <a:cs typeface="Arial"/>
              <a:sym typeface="Arial"/>
            </a:endParaRPr>
          </a:p>
        </p:txBody>
      </p:sp>
      <p:sp>
        <p:nvSpPr>
          <p:cNvPr id="120" name="Google Shape;120;p16"/>
          <p:cNvSpPr txBox="1"/>
          <p:nvPr/>
        </p:nvSpPr>
        <p:spPr>
          <a:xfrm>
            <a:off x="3709400" y="2417350"/>
            <a:ext cx="5231400" cy="261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Calibri"/>
                <a:ea typeface="Calibri"/>
                <a:cs typeface="Calibri"/>
                <a:sym typeface="Calibri"/>
              </a:rPr>
              <a:t>The values coming into the parameters in the method are treated as </a:t>
            </a:r>
            <a:r>
              <a:rPr b="1" i="0" lang="en" sz="1100" u="sng" cap="none" strike="noStrike">
                <a:solidFill>
                  <a:schemeClr val="dk1"/>
                </a:solidFill>
                <a:latin typeface="Calibri"/>
                <a:ea typeface="Calibri"/>
                <a:cs typeface="Calibri"/>
                <a:sym typeface="Calibri"/>
              </a:rPr>
              <a:t>local variables</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highlight>
                  <a:srgbClr val="D9EAD3"/>
                </a:highlight>
                <a:latin typeface="Calibri"/>
                <a:ea typeface="Calibri"/>
                <a:cs typeface="Calibri"/>
                <a:sym typeface="Calibri"/>
              </a:rPr>
              <a:t>The local variables have the same name as the instance variables, so the instance variables are hidden.</a:t>
            </a:r>
            <a:endParaRPr b="0" i="0" sz="1100" u="none" cap="none" strike="noStrike">
              <a:solidFill>
                <a:schemeClr val="dk1"/>
              </a:solidFill>
              <a:highlight>
                <a:srgbClr val="D9EAD3"/>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Calibri"/>
                <a:ea typeface="Calibri"/>
                <a:cs typeface="Calibri"/>
                <a:sym typeface="Calibri"/>
              </a:rPr>
              <a:t>When I refer to "</a:t>
            </a:r>
            <a:r>
              <a:rPr b="1" i="0" lang="en" sz="1100" u="none" cap="none" strike="noStrike">
                <a:solidFill>
                  <a:schemeClr val="dk1"/>
                </a:solidFill>
                <a:latin typeface="Calibri"/>
                <a:ea typeface="Calibri"/>
                <a:cs typeface="Calibri"/>
                <a:sym typeface="Calibri"/>
              </a:rPr>
              <a:t>name</a:t>
            </a:r>
            <a:r>
              <a:rPr b="0" i="0" lang="en" sz="1100" u="none" cap="none" strike="noStrike">
                <a:solidFill>
                  <a:schemeClr val="dk1"/>
                </a:solidFill>
                <a:latin typeface="Calibri"/>
                <a:ea typeface="Calibri"/>
                <a:cs typeface="Calibri"/>
                <a:sym typeface="Calibri"/>
              </a:rPr>
              <a:t>" - I'm referring to the local variable called "</a:t>
            </a:r>
            <a:r>
              <a:rPr b="1" i="0" lang="en" sz="1100" u="none" cap="none" strike="noStrike">
                <a:solidFill>
                  <a:schemeClr val="dk1"/>
                </a:solidFill>
                <a:latin typeface="Calibri"/>
                <a:ea typeface="Calibri"/>
                <a:cs typeface="Calibri"/>
                <a:sym typeface="Calibri"/>
              </a:rPr>
              <a:t>name</a:t>
            </a:r>
            <a:r>
              <a:rPr b="0" i="0" lang="en" sz="1100" u="none" cap="none" strike="noStrike">
                <a:solidFill>
                  <a:schemeClr val="dk1"/>
                </a:solidFill>
                <a:latin typeface="Calibri"/>
                <a:ea typeface="Calibri"/>
                <a:cs typeface="Calibri"/>
                <a:sym typeface="Calibri"/>
              </a:rPr>
              <a:t>"</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Calibri"/>
                <a:ea typeface="Calibri"/>
                <a:cs typeface="Calibri"/>
                <a:sym typeface="Calibri"/>
              </a:rPr>
              <a:t>If I would put System.out.println statements in the constructor method I would see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onsolas"/>
                <a:ea typeface="Consolas"/>
                <a:cs typeface="Consolas"/>
                <a:sym typeface="Consolas"/>
              </a:rPr>
              <a:t>				</a:t>
            </a:r>
            <a:endParaRPr b="0" i="0" sz="1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onsolas"/>
                <a:ea typeface="Consolas"/>
                <a:cs typeface="Consolas"/>
                <a:sym typeface="Consolas"/>
              </a:rPr>
              <a:t>Name =   Magoo</a:t>
            </a:r>
            <a:endParaRPr b="0" i="0" sz="1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onsolas"/>
                <a:ea typeface="Consolas"/>
                <a:cs typeface="Consolas"/>
                <a:sym typeface="Consolas"/>
              </a:rPr>
              <a:t>Size =   20</a:t>
            </a:r>
            <a:endParaRPr b="0" i="0" sz="1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onsolas"/>
                <a:ea typeface="Consolas"/>
                <a:cs typeface="Consolas"/>
                <a:sym typeface="Consolas"/>
              </a:rPr>
              <a:t>Color =  Tan</a:t>
            </a:r>
            <a:endParaRPr b="0" i="0" sz="1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onsolas"/>
                <a:ea typeface="Consolas"/>
                <a:cs typeface="Consolas"/>
                <a:sym typeface="Consolas"/>
              </a:rPr>
              <a:t>Breed =  Crazy</a:t>
            </a:r>
            <a:endParaRPr b="0" i="0" sz="1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Consolas"/>
                <a:ea typeface="Consolas"/>
                <a:cs typeface="Consolas"/>
                <a:sym typeface="Consolas"/>
              </a:rPr>
              <a:t>Sitting = false</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highlight>
                  <a:srgbClr val="D9EAD3"/>
                </a:highlight>
                <a:latin typeface="Calibri"/>
                <a:ea typeface="Calibri"/>
                <a:cs typeface="Calibri"/>
                <a:sym typeface="Calibri"/>
              </a:rPr>
              <a:t>but the variables being set are the </a:t>
            </a:r>
            <a:r>
              <a:rPr b="1" i="0" lang="en" sz="1100" u="none" cap="none" strike="noStrike">
                <a:solidFill>
                  <a:schemeClr val="dk1"/>
                </a:solidFill>
                <a:highlight>
                  <a:srgbClr val="D9EAD3"/>
                </a:highlight>
                <a:latin typeface="Calibri"/>
                <a:ea typeface="Calibri"/>
                <a:cs typeface="Calibri"/>
                <a:sym typeface="Calibri"/>
              </a:rPr>
              <a:t>local</a:t>
            </a:r>
            <a:r>
              <a:rPr b="0" i="0" lang="en" sz="1100" u="none" cap="none" strike="noStrike">
                <a:solidFill>
                  <a:schemeClr val="dk1"/>
                </a:solidFill>
                <a:highlight>
                  <a:srgbClr val="D9EAD3"/>
                </a:highlight>
                <a:latin typeface="Calibri"/>
                <a:ea typeface="Calibri"/>
                <a:cs typeface="Calibri"/>
                <a:sym typeface="Calibri"/>
              </a:rPr>
              <a:t> not the </a:t>
            </a:r>
            <a:r>
              <a:rPr b="1" i="0" lang="en" sz="1100" u="none" cap="none" strike="noStrike">
                <a:solidFill>
                  <a:schemeClr val="dk1"/>
                </a:solidFill>
                <a:highlight>
                  <a:srgbClr val="D9EAD3"/>
                </a:highlight>
                <a:latin typeface="Calibri"/>
                <a:ea typeface="Calibri"/>
                <a:cs typeface="Calibri"/>
                <a:sym typeface="Calibri"/>
              </a:rPr>
              <a:t>instance</a:t>
            </a:r>
            <a:r>
              <a:rPr b="0" i="0" lang="en" sz="1100" u="none" cap="none" strike="noStrike">
                <a:solidFill>
                  <a:schemeClr val="dk1"/>
                </a:solidFill>
                <a:highlight>
                  <a:srgbClr val="D9EAD3"/>
                </a:highlight>
                <a:latin typeface="Calibri"/>
                <a:ea typeface="Calibri"/>
                <a:cs typeface="Calibri"/>
                <a:sym typeface="Calibri"/>
              </a:rPr>
              <a:t>!</a:t>
            </a:r>
            <a:endParaRPr b="0" i="0" sz="1100" u="none" cap="none" strike="noStrike">
              <a:solidFill>
                <a:schemeClr val="dk1"/>
              </a:solidFill>
              <a:highlight>
                <a:srgbClr val="D9EAD3"/>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Calibri"/>
              <a:ea typeface="Calibri"/>
              <a:cs typeface="Calibri"/>
              <a:sym typeface="Calibri"/>
            </a:endParaRPr>
          </a:p>
        </p:txBody>
      </p:sp>
      <p:sp>
        <p:nvSpPr>
          <p:cNvPr id="121" name="Google Shape;121;p16"/>
          <p:cNvSpPr/>
          <p:nvPr/>
        </p:nvSpPr>
        <p:spPr>
          <a:xfrm>
            <a:off x="6901075" y="1316300"/>
            <a:ext cx="2091000" cy="957900"/>
          </a:xfrm>
          <a:prstGeom prst="leftArrowCallout">
            <a:avLst>
              <a:gd fmla="val 25000" name="adj1"/>
              <a:gd fmla="val 25000" name="adj2"/>
              <a:gd fmla="val 25000" name="adj3"/>
              <a:gd fmla="val 79027"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Since the </a:t>
            </a:r>
            <a:r>
              <a:rPr b="1" i="0" lang="en" sz="1100" u="none" cap="none" strike="noStrike">
                <a:solidFill>
                  <a:srgbClr val="000000"/>
                </a:solidFill>
                <a:latin typeface="Calibri"/>
                <a:ea typeface="Calibri"/>
                <a:cs typeface="Calibri"/>
                <a:sym typeface="Calibri"/>
              </a:rPr>
              <a:t>instance variables </a:t>
            </a:r>
            <a:r>
              <a:rPr b="0" i="0" lang="en" sz="1100" u="none" cap="none" strike="noStrike">
                <a:solidFill>
                  <a:srgbClr val="000000"/>
                </a:solidFill>
                <a:latin typeface="Calibri"/>
                <a:ea typeface="Calibri"/>
                <a:cs typeface="Calibri"/>
                <a:sym typeface="Calibri"/>
              </a:rPr>
              <a:t>were not set in the constructor they are set to default values.</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1365900" y="2912025"/>
            <a:ext cx="2291100" cy="645600"/>
          </a:xfrm>
          <a:prstGeom prst="leftArrowCallout">
            <a:avLst>
              <a:gd fmla="val 25000" name="adj1"/>
              <a:gd fmla="val 25000" name="adj2"/>
              <a:gd fmla="val 25000" name="adj3"/>
              <a:gd fmla="val 79027"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alibri"/>
                <a:ea typeface="Calibri"/>
                <a:cs typeface="Calibri"/>
                <a:sym typeface="Calibri"/>
              </a:rPr>
              <a:t>The </a:t>
            </a:r>
            <a:r>
              <a:rPr b="1" i="0" lang="en" sz="1100" u="none" cap="none" strike="noStrike">
                <a:solidFill>
                  <a:srgbClr val="000000"/>
                </a:solidFill>
                <a:latin typeface="Calibri"/>
                <a:ea typeface="Calibri"/>
                <a:cs typeface="Calibri"/>
                <a:sym typeface="Calibri"/>
              </a:rPr>
              <a:t>local variables</a:t>
            </a:r>
            <a:r>
              <a:rPr b="0" i="0" lang="en" sz="1100" u="none" cap="none" strike="noStrike">
                <a:solidFill>
                  <a:srgbClr val="000000"/>
                </a:solidFill>
                <a:latin typeface="Calibri"/>
                <a:ea typeface="Calibri"/>
                <a:cs typeface="Calibri"/>
                <a:sym typeface="Calibri"/>
              </a:rPr>
              <a:t> were set to values passed to constructor. Cause problem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1565875" y="827700"/>
            <a:ext cx="2036100" cy="682200"/>
          </a:xfrm>
          <a:prstGeom prst="cloudCallout">
            <a:avLst>
              <a:gd fmla="val -58104" name="adj1"/>
              <a:gd fmla="val 30303"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What is put in declared variables if not initialized?</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title"/>
          </p:nvPr>
        </p:nvSpPr>
        <p:spPr>
          <a:xfrm>
            <a:off x="311700" y="181500"/>
            <a:ext cx="8520600" cy="479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95833"/>
              <a:buNone/>
            </a:pPr>
            <a:r>
              <a:rPr lang="en"/>
              <a:t>Refer to Hidden Fields with this reference </a:t>
            </a:r>
            <a:endParaRPr/>
          </a:p>
        </p:txBody>
      </p:sp>
      <p:sp>
        <p:nvSpPr>
          <p:cNvPr id="129" name="Google Shape;129;p17"/>
          <p:cNvSpPr txBox="1"/>
          <p:nvPr>
            <p:ph idx="1" type="body"/>
          </p:nvPr>
        </p:nvSpPr>
        <p:spPr>
          <a:xfrm>
            <a:off x="311700" y="863550"/>
            <a:ext cx="8520600" cy="384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600"/>
              <a:buNone/>
            </a:pPr>
            <a:r>
              <a:rPr lang="en" sz="1600"/>
              <a:t>Using </a:t>
            </a:r>
            <a:r>
              <a:rPr lang="en" sz="1600">
                <a:highlight>
                  <a:srgbClr val="D9EAD3"/>
                </a:highlight>
              </a:rPr>
              <a:t>this</a:t>
            </a:r>
            <a:r>
              <a:rPr lang="en" sz="1600"/>
              <a:t> reference in the constructor indicates to update the private instance variables with the passed local parameter variables. </a:t>
            </a:r>
            <a:endParaRPr sz="1600"/>
          </a:p>
        </p:txBody>
      </p:sp>
      <p:pic>
        <p:nvPicPr>
          <p:cNvPr id="130" name="Google Shape;130;p17"/>
          <p:cNvPicPr preferRelativeResize="0"/>
          <p:nvPr/>
        </p:nvPicPr>
        <p:blipFill rotWithShape="1">
          <a:blip r:embed="rId3">
            <a:alphaModFix/>
          </a:blip>
          <a:srcRect b="0" l="0" r="0" t="0"/>
          <a:stretch/>
        </p:blipFill>
        <p:spPr>
          <a:xfrm>
            <a:off x="141000" y="556675"/>
            <a:ext cx="4171375" cy="4433075"/>
          </a:xfrm>
          <a:prstGeom prst="rect">
            <a:avLst/>
          </a:prstGeom>
          <a:noFill/>
          <a:ln>
            <a:noFill/>
          </a:ln>
        </p:spPr>
      </p:pic>
      <p:sp>
        <p:nvSpPr>
          <p:cNvPr id="131" name="Google Shape;131;p17"/>
          <p:cNvSpPr/>
          <p:nvPr/>
        </p:nvSpPr>
        <p:spPr>
          <a:xfrm>
            <a:off x="381550" y="2792100"/>
            <a:ext cx="1641300" cy="5247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7"/>
          <p:cNvSpPr/>
          <p:nvPr/>
        </p:nvSpPr>
        <p:spPr>
          <a:xfrm>
            <a:off x="4209725" y="2352425"/>
            <a:ext cx="3463200" cy="628500"/>
          </a:xfrm>
          <a:prstGeom prst="leftArrowCallout">
            <a:avLst>
              <a:gd fmla="val 25000" name="adj1"/>
              <a:gd fmla="val 25000" name="adj2"/>
              <a:gd fmla="val 25000" name="adj3"/>
              <a:gd fmla="val 86297" name="adj4"/>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Implement your instance variables to use this.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b Final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